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68" r:id="rId3"/>
    <p:sldId id="269" r:id="rId4"/>
    <p:sldId id="270" r:id="rId5"/>
    <p:sldId id="271" r:id="rId6"/>
    <p:sldId id="284" r:id="rId7"/>
    <p:sldId id="272" r:id="rId8"/>
    <p:sldId id="273" r:id="rId9"/>
    <p:sldId id="274" r:id="rId10"/>
    <p:sldId id="275" r:id="rId11"/>
    <p:sldId id="276" r:id="rId12"/>
    <p:sldId id="277" r:id="rId13"/>
    <p:sldId id="278" r:id="rId14"/>
    <p:sldId id="279" r:id="rId15"/>
    <p:sldId id="280" r:id="rId16"/>
    <p:sldId id="281" r:id="rId17"/>
    <p:sldId id="28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3112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Continued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Costing</a:t>
            </a:r>
            <a:endParaRPr/>
          </a:p>
        </p:txBody>
      </p:sp>
      <p:sp>
        <p:nvSpPr>
          <p:cNvPr id="211" name="Google Shape;2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Because of these difficulties in monitoring the overall performance of the company, Syniad also tries to monitor the financial performance of individual projects, through a project costing system.</a:t>
            </a:r>
            <a:endParaRPr/>
          </a:p>
          <a:p>
            <a:pPr marL="228600" lvl="0" indent="-228600" algn="l" rtl="0">
              <a:lnSpc>
                <a:spcPct val="90000"/>
              </a:lnSpc>
              <a:spcBef>
                <a:spcPts val="1000"/>
              </a:spcBef>
              <a:spcAft>
                <a:spcPts val="0"/>
              </a:spcAft>
              <a:buClr>
                <a:schemeClr val="dk1"/>
              </a:buClr>
              <a:buSzPts val="2800"/>
              <a:buChar char="•"/>
            </a:pPr>
            <a:r>
              <a:rPr lang="en-US"/>
              <a:t>The costs and revenue of each project are calculated each month and the cumulative gross margin (i.e. the difference between total costs and total revenue to date on the project) calculated as a percentage of the total revenue</a:t>
            </a:r>
            <a:endParaRPr/>
          </a:p>
          <a:p>
            <a:pPr marL="228600" lvl="0" indent="-228600" algn="l" rtl="0">
              <a:lnSpc>
                <a:spcPct val="90000"/>
              </a:lnSpc>
              <a:spcBef>
                <a:spcPts val="1000"/>
              </a:spcBef>
              <a:spcAft>
                <a:spcPts val="0"/>
              </a:spcAft>
              <a:buClr>
                <a:schemeClr val="dk1"/>
              </a:buClr>
              <a:buSzPts val="2800"/>
              <a:buChar char="•"/>
            </a:pPr>
            <a:r>
              <a:rPr lang="en-US"/>
              <a:t>Project managers complain that there is very little they can do about the costs.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17" name="Google Shape;21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a:t>Two reports are used for assessing and monitoring the sales position.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confirmed sales report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sales prospects report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23" name="Google Shape;22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confirmed sales report </a:t>
            </a:r>
            <a:r>
              <a:rPr lang="en-US"/>
              <a:t>shows, for each grade, the number of staff in that grade who are committed to contracts in each of the following twelve months and the total expected revenue from that grade in each month. </a:t>
            </a:r>
            <a:endParaRPr/>
          </a:p>
          <a:p>
            <a:pPr marL="228600" lvl="0" indent="-228600" algn="l" rtl="0">
              <a:lnSpc>
                <a:spcPct val="90000"/>
              </a:lnSpc>
              <a:spcBef>
                <a:spcPts val="1000"/>
              </a:spcBef>
              <a:spcAft>
                <a:spcPts val="0"/>
              </a:spcAft>
              <a:buClr>
                <a:schemeClr val="dk1"/>
              </a:buClr>
              <a:buSzPts val="2800"/>
              <a:buChar char="•"/>
            </a:pPr>
            <a:r>
              <a:rPr lang="en-US"/>
              <a:t>The </a:t>
            </a:r>
            <a:r>
              <a:rPr lang="en-US" b="1"/>
              <a:t>sales prospects report </a:t>
            </a:r>
            <a:r>
              <a:rPr lang="en-US"/>
              <a:t>shows, for each sales prospect, the potential value of the sale, its likelihood and the likely start date.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29" name="Google Shape;2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Strategic Planning for future</a:t>
            </a:r>
            <a:endParaRPr/>
          </a:p>
          <a:p>
            <a:pPr marL="228600" lvl="0" indent="-228600" algn="l" rtl="0">
              <a:lnSpc>
                <a:spcPct val="90000"/>
              </a:lnSpc>
              <a:spcBef>
                <a:spcPts val="1000"/>
              </a:spcBef>
              <a:spcAft>
                <a:spcPts val="0"/>
              </a:spcAft>
              <a:buClr>
                <a:schemeClr val="dk1"/>
              </a:buClr>
              <a:buSzPts val="2800"/>
              <a:buChar char="•"/>
            </a:pPr>
            <a:r>
              <a:rPr lang="en-US"/>
              <a:t>The ability to plan strategically and to achieve strategic objectives </a:t>
            </a:r>
            <a:endParaRPr/>
          </a:p>
          <a:p>
            <a:pPr marL="228600" lvl="0" indent="-228600" algn="l" rtl="0">
              <a:lnSpc>
                <a:spcPct val="90000"/>
              </a:lnSpc>
              <a:spcBef>
                <a:spcPts val="1000"/>
              </a:spcBef>
              <a:spcAft>
                <a:spcPts val="0"/>
              </a:spcAft>
              <a:buClr>
                <a:schemeClr val="dk1"/>
              </a:buClr>
              <a:buSzPts val="2800"/>
              <a:buChar char="•"/>
            </a:pPr>
            <a:r>
              <a:rPr lang="en-US"/>
              <a:t>Strategic planning in Syniad has two related aspects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first is to identify appropriate long-term goals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 identify and formulate plans to overcome those problems which are inhibiting it from attaining these goals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35" name="Google Shape;235;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Expansion plans</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685800" lvl="1" indent="-228600">
              <a:spcBef>
                <a:spcPts val="1000"/>
              </a:spcBef>
              <a:buSzPts val="2800"/>
            </a:pPr>
            <a:r>
              <a:rPr lang="en-US" dirty="0"/>
              <a:t>Recruit sales and management staff locally</a:t>
            </a:r>
            <a:endParaRPr dirty="0"/>
          </a:p>
          <a:p>
            <a:pPr marL="228600" lvl="0" indent="-228600" algn="l" rtl="0">
              <a:lnSpc>
                <a:spcPct val="90000"/>
              </a:lnSpc>
              <a:spcBef>
                <a:spcPts val="1000"/>
              </a:spcBef>
              <a:spcAft>
                <a:spcPts val="0"/>
              </a:spcAft>
              <a:buClr>
                <a:schemeClr val="dk1"/>
              </a:buClr>
              <a:buSzPts val="2800"/>
              <a:buChar char="•"/>
            </a:pPr>
            <a:r>
              <a:rPr lang="en-US" dirty="0">
                <a:solidFill>
                  <a:schemeClr val="tx1"/>
                </a:solidFill>
              </a:rPr>
              <a:t>Company image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US" dirty="0">
                <a:solidFill>
                  <a:schemeClr val="tx1"/>
                </a:solidFill>
              </a:rPr>
              <a:t>Product mix(fee based revenue </a:t>
            </a:r>
            <a:r>
              <a:rPr lang="en-US" dirty="0" err="1">
                <a:solidFill>
                  <a:schemeClr val="tx1"/>
                </a:solidFill>
              </a:rPr>
              <a:t>vs</a:t>
            </a:r>
            <a:r>
              <a:rPr lang="en-US" dirty="0">
                <a:solidFill>
                  <a:schemeClr val="tx1"/>
                </a:solidFill>
              </a:rPr>
              <a:t> package software)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US" dirty="0"/>
              <a:t>Finance(under capitalization)</a:t>
            </a:r>
            <a:endParaRPr dirty="0"/>
          </a:p>
        </p:txBody>
      </p:sp>
      <p:pic>
        <p:nvPicPr>
          <p:cNvPr id="236" name="Google Shape;236;p36"/>
          <p:cNvPicPr preferRelativeResize="0"/>
          <p:nvPr/>
        </p:nvPicPr>
        <p:blipFill rotWithShape="1">
          <a:blip r:embed="rId3">
            <a:alphaModFix/>
          </a:blip>
          <a:srcRect/>
          <a:stretch/>
        </p:blipFill>
        <p:spPr>
          <a:xfrm>
            <a:off x="1169649" y="2235437"/>
            <a:ext cx="4638675" cy="155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43" name="Google Shape;243;p37"/>
          <p:cNvPicPr preferRelativeResize="0"/>
          <p:nvPr/>
        </p:nvPicPr>
        <p:blipFill rotWithShape="1">
          <a:blip r:embed="rId3">
            <a:alphaModFix/>
          </a:blip>
          <a:srcRect/>
          <a:stretch/>
        </p:blipFill>
        <p:spPr>
          <a:xfrm>
            <a:off x="1633537" y="619125"/>
            <a:ext cx="8924925" cy="561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9" name="Google Shape;24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0" name="Google Shape;250;p38"/>
          <p:cNvPicPr preferRelativeResize="0"/>
          <p:nvPr/>
        </p:nvPicPr>
        <p:blipFill rotWithShape="1">
          <a:blip r:embed="rId3">
            <a:alphaModFix/>
          </a:blip>
          <a:srcRect/>
          <a:stretch/>
        </p:blipFill>
        <p:spPr>
          <a:xfrm>
            <a:off x="1766887" y="1828800"/>
            <a:ext cx="8658225" cy="320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256" name="Google Shape;25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Syniad</a:t>
            </a:r>
            <a:r>
              <a:rPr lang="en-US" dirty="0"/>
              <a:t>, despite its problems, is a successful and well-managed company. However, they need to go multi national</a:t>
            </a:r>
            <a:endParaRPr dirty="0"/>
          </a:p>
          <a:p>
            <a:pPr marL="228600" lvl="0" indent="-228600" algn="l" rtl="0">
              <a:lnSpc>
                <a:spcPct val="90000"/>
              </a:lnSpc>
              <a:spcBef>
                <a:spcPts val="1000"/>
              </a:spcBef>
              <a:spcAft>
                <a:spcPts val="0"/>
              </a:spcAft>
              <a:buClr>
                <a:schemeClr val="dk1"/>
              </a:buClr>
              <a:buSzPts val="2800"/>
              <a:buChar char="•"/>
            </a:pPr>
            <a:r>
              <a:rPr lang="en-US" dirty="0"/>
              <a:t>Do directors have the expertise to manage this transition or to run the resulting company?</a:t>
            </a:r>
            <a:endParaRPr dirty="0"/>
          </a:p>
          <a:p>
            <a:pPr marL="228600" lvl="0" indent="-228600" algn="l" rtl="0">
              <a:lnSpc>
                <a:spcPct val="90000"/>
              </a:lnSpc>
              <a:spcBef>
                <a:spcPts val="1000"/>
              </a:spcBef>
              <a:spcAft>
                <a:spcPts val="0"/>
              </a:spcAft>
              <a:buClr>
                <a:schemeClr val="dk1"/>
              </a:buClr>
              <a:buSzPts val="2800"/>
              <a:buChar char="•"/>
            </a:pPr>
            <a:r>
              <a:rPr lang="en-US" dirty="0"/>
              <a:t>However, it seems probable that </a:t>
            </a:r>
            <a:r>
              <a:rPr lang="en-US" dirty="0" err="1"/>
              <a:t>Syniad</a:t>
            </a:r>
            <a:r>
              <a:rPr lang="en-US" dirty="0"/>
              <a:t> has now reached a point where it can no longer thrive as a private company and its future must, inevitably, be very different from its past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Staff in the company are divided into two categories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Technical or revenue earning staff</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Non-revenue earning staff</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Both require different capital to work.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2" name="Google Shape;172;p26"/>
          <p:cNvPicPr preferRelativeResize="0">
            <a:picLocks noGrp="1"/>
          </p:cNvPicPr>
          <p:nvPr>
            <p:ph type="body" idx="1"/>
          </p:nvPr>
        </p:nvPicPr>
        <p:blipFill rotWithShape="1">
          <a:blip r:embed="rId3">
            <a:alphaModFix/>
          </a:blip>
          <a:srcRect/>
          <a:stretch/>
        </p:blipFill>
        <p:spPr>
          <a:xfrm>
            <a:off x="1857375" y="1829594"/>
            <a:ext cx="8477250" cy="434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a:picLocks noGrp="1"/>
          </p:cNvPicPr>
          <p:nvPr>
            <p:ph type="body" idx="1"/>
          </p:nvPr>
        </p:nvPicPr>
        <p:blipFill rotWithShape="1">
          <a:blip r:embed="rId3">
            <a:alphaModFix/>
          </a:blip>
          <a:srcRect t="-2" b="10092"/>
          <a:stretch/>
        </p:blipFill>
        <p:spPr>
          <a:xfrm>
            <a:off x="1843087" y="2424906"/>
            <a:ext cx="8505825" cy="2834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85" name="Google Shape;185;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3" name="Picture 2">
            <a:extLst>
              <a:ext uri="{FF2B5EF4-FFF2-40B4-BE49-F238E27FC236}">
                <a16:creationId xmlns:a16="http://schemas.microsoft.com/office/drawing/2014/main" id="{01E33B47-C55B-160C-1B14-9D3BE1202DE3}"/>
              </a:ext>
            </a:extLst>
          </p:cNvPr>
          <p:cNvPicPr>
            <a:picLocks noChangeAspect="1"/>
          </p:cNvPicPr>
          <p:nvPr/>
        </p:nvPicPr>
        <p:blipFill>
          <a:blip r:embed="rId3"/>
          <a:stretch>
            <a:fillRect/>
          </a:stretch>
        </p:blipFill>
        <p:spPr>
          <a:xfrm>
            <a:off x="425535" y="555172"/>
            <a:ext cx="11323087" cy="57567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DAEC-105C-2FFD-5724-7559BBCB6BCF}"/>
              </a:ext>
            </a:extLst>
          </p:cNvPr>
          <p:cNvSpPr>
            <a:spLocks noGrp="1"/>
          </p:cNvSpPr>
          <p:nvPr>
            <p:ph type="title"/>
          </p:nvPr>
        </p:nvSpPr>
        <p:spPr/>
        <p:txBody>
          <a:bodyPr/>
          <a:lstStyle/>
          <a:p>
            <a:endParaRPr lang="en-PK"/>
          </a:p>
        </p:txBody>
      </p:sp>
      <p:sp>
        <p:nvSpPr>
          <p:cNvPr id="3" name="Text Placeholder 2">
            <a:extLst>
              <a:ext uri="{FF2B5EF4-FFF2-40B4-BE49-F238E27FC236}">
                <a16:creationId xmlns:a16="http://schemas.microsoft.com/office/drawing/2014/main" id="{92D139A9-8F35-94B1-EE3C-8F91C4CDE858}"/>
              </a:ext>
            </a:extLst>
          </p:cNvPr>
          <p:cNvSpPr>
            <a:spLocks noGrp="1"/>
          </p:cNvSpPr>
          <p:nvPr>
            <p:ph type="body" idx="1"/>
          </p:nvPr>
        </p:nvSpPr>
        <p:spPr/>
        <p:txBody>
          <a:bodyPr/>
          <a:lstStyle/>
          <a:p>
            <a:endParaRPr lang="en-PK" dirty="0"/>
          </a:p>
        </p:txBody>
      </p:sp>
      <p:pic>
        <p:nvPicPr>
          <p:cNvPr id="5" name="Picture 4">
            <a:extLst>
              <a:ext uri="{FF2B5EF4-FFF2-40B4-BE49-F238E27FC236}">
                <a16:creationId xmlns:a16="http://schemas.microsoft.com/office/drawing/2014/main" id="{486FDDA8-3CA5-C071-4606-F4053E8B7033}"/>
              </a:ext>
            </a:extLst>
          </p:cNvPr>
          <p:cNvPicPr>
            <a:picLocks noChangeAspect="1"/>
          </p:cNvPicPr>
          <p:nvPr/>
        </p:nvPicPr>
        <p:blipFill>
          <a:blip r:embed="rId2"/>
          <a:stretch>
            <a:fillRect/>
          </a:stretch>
        </p:blipFill>
        <p:spPr>
          <a:xfrm>
            <a:off x="511629" y="365126"/>
            <a:ext cx="11292774" cy="6307818"/>
          </a:xfrm>
          <a:prstGeom prst="rect">
            <a:avLst/>
          </a:prstGeom>
        </p:spPr>
      </p:pic>
    </p:spTree>
    <p:extLst>
      <p:ext uri="{BB962C8B-B14F-4D97-AF65-F5344CB8AC3E}">
        <p14:creationId xmlns:p14="http://schemas.microsoft.com/office/powerpoint/2010/main" val="314342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92" name="Google Shape;19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93" name="Google Shape;193;p29"/>
          <p:cNvPicPr preferRelativeResize="0"/>
          <p:nvPr/>
        </p:nvPicPr>
        <p:blipFill rotWithShape="1">
          <a:blip r:embed="rId3">
            <a:alphaModFix/>
          </a:blip>
          <a:srcRect/>
          <a:stretch/>
        </p:blipFill>
        <p:spPr>
          <a:xfrm>
            <a:off x="2468123" y="1567707"/>
            <a:ext cx="6146800" cy="487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199" name="Google Shape;19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en-US" dirty="0"/>
              <a:t>Monitoring </a:t>
            </a:r>
            <a:r>
              <a:rPr lang="en-US" dirty="0" err="1"/>
              <a:t>Syniad’s</a:t>
            </a:r>
            <a:r>
              <a:rPr lang="en-US" dirty="0"/>
              <a:t>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dirty="0"/>
            </a:b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Cost and revenue</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Project costing</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Sales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Costs and Revenue</a:t>
            </a:r>
            <a:endParaRPr/>
          </a:p>
        </p:txBody>
      </p:sp>
      <p:pic>
        <p:nvPicPr>
          <p:cNvPr id="205" name="Google Shape;205;p31"/>
          <p:cNvPicPr preferRelativeResize="0">
            <a:picLocks noGrp="1"/>
          </p:cNvPicPr>
          <p:nvPr>
            <p:ph type="body" idx="1"/>
          </p:nvPr>
        </p:nvPicPr>
        <p:blipFill rotWithShape="1">
          <a:blip r:embed="rId3">
            <a:alphaModFix/>
          </a:blip>
          <a:srcRect/>
          <a:stretch/>
        </p:blipFill>
        <p:spPr>
          <a:xfrm>
            <a:off x="957566" y="1690688"/>
            <a:ext cx="8934450" cy="3390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6301</TotalTime>
  <Words>435</Words>
  <Application>Microsoft Office PowerPoint</Application>
  <PresentationFormat>Widescreen</PresentationFormat>
  <Paragraphs>48</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Anatomy of a Software House</vt:lpstr>
      <vt:lpstr>Producing the Budget</vt:lpstr>
      <vt:lpstr>Producing the Budget</vt:lpstr>
      <vt:lpstr>Producing the Budget</vt:lpstr>
      <vt:lpstr>PowerPoint Presentation</vt:lpstr>
      <vt:lpstr>PowerPoint Presentation</vt:lpstr>
      <vt:lpstr>Producing the Budget</vt:lpstr>
      <vt:lpstr>Monitoring Financial Performance</vt:lpstr>
      <vt:lpstr>Costs and Revenue</vt:lpstr>
      <vt:lpstr>Project Costing</vt:lpstr>
      <vt:lpstr>Sales</vt:lpstr>
      <vt:lpstr>Sales</vt:lpstr>
      <vt:lpstr>Long Term Planning</vt:lpstr>
      <vt:lpstr>Long Term Planning</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dc:creator>Amjad Hussain</dc:creator>
  <cp:lastModifiedBy>Rajeel Amjad</cp:lastModifiedBy>
  <cp:revision>20</cp:revision>
  <dcterms:modified xsi:type="dcterms:W3CDTF">2023-09-21T08:00:23Z</dcterms:modified>
</cp:coreProperties>
</file>