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32" autoAdjust="0"/>
  </p:normalViewPr>
  <p:slideViewPr>
    <p:cSldViewPr snapToGrid="0">
      <p:cViewPr varScale="1">
        <p:scale>
          <a:sx n="63" d="100"/>
          <a:sy n="63" d="100"/>
        </p:scale>
        <p:origin x="78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6835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202124"/>
                </a:solidFill>
                <a:latin typeface="arial"/>
                <a:ea typeface="arial"/>
                <a:cs typeface="arial"/>
                <a:sym typeface="arial"/>
              </a:rPr>
              <a:t>Arbitration is </a:t>
            </a:r>
            <a:r>
              <a:rPr lang="en-US" b="1" i="0">
                <a:solidFill>
                  <a:srgbClr val="202124"/>
                </a:solidFill>
                <a:latin typeface="arial"/>
                <a:ea typeface="arial"/>
                <a:cs typeface="arial"/>
                <a:sym typeface="arial"/>
              </a:rPr>
              <a:t>a procedure in which a dispute is submitted, by agreement of the parties</a:t>
            </a:r>
            <a:r>
              <a:rPr lang="en-US" b="0" i="0">
                <a:solidFill>
                  <a:srgbClr val="202124"/>
                </a:solidFill>
                <a:latin typeface="arial"/>
                <a:ea typeface="arial"/>
                <a:cs typeface="arial"/>
                <a:sym typeface="arial"/>
              </a:rPr>
              <a:t>, to one or more arbitrators who make a binding decision on the dispute</a:t>
            </a:r>
            <a:endParaRPr/>
          </a:p>
        </p:txBody>
      </p:sp>
      <p:sp>
        <p:nvSpPr>
          <p:cNvPr id="248" name="Google Shape;2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73" name="Google Shape;27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80" name="Google Shape;28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Discretion: </a:t>
            </a:r>
            <a:r>
              <a:rPr lang="en-US" b="0" i="0">
                <a:solidFill>
                  <a:srgbClr val="202124"/>
                </a:solidFill>
                <a:latin typeface="arial"/>
                <a:ea typeface="arial"/>
                <a:cs typeface="arial"/>
                <a:sym typeface="arial"/>
              </a:rPr>
              <a:t>the freedom to decide what should be done in a particular situation.</a:t>
            </a:r>
            <a:endParaRPr/>
          </a:p>
          <a:p>
            <a:pPr marL="0" lvl="0" indent="0" algn="l" rtl="0">
              <a:spcBef>
                <a:spcPts val="0"/>
              </a:spcBef>
              <a:spcAft>
                <a:spcPts val="0"/>
              </a:spcAft>
              <a:buNone/>
            </a:pPr>
            <a:r>
              <a:rPr lang="en-US" b="0" i="0">
                <a:solidFill>
                  <a:srgbClr val="202124"/>
                </a:solidFill>
                <a:latin typeface="arial"/>
                <a:ea typeface="arial"/>
                <a:cs typeface="arial"/>
                <a:sym typeface="arial"/>
              </a:rPr>
              <a:t>the minimum rate set by the Reserve Bank below which banks are not allowed to lend to its customers</a:t>
            </a:r>
            <a:endParaRPr/>
          </a:p>
          <a:p>
            <a:pPr marL="0" lvl="0" indent="0" algn="l" rtl="0">
              <a:spcBef>
                <a:spcPts val="0"/>
              </a:spcBef>
              <a:spcAft>
                <a:spcPts val="0"/>
              </a:spcAft>
              <a:buNone/>
            </a:pPr>
            <a:r>
              <a:rPr lang="en-US" b="0" i="0">
                <a:solidFill>
                  <a:srgbClr val="5F6368"/>
                </a:solidFill>
                <a:latin typeface="arial"/>
                <a:ea typeface="arial"/>
                <a:cs typeface="arial"/>
                <a:sym typeface="arial"/>
              </a:rPr>
              <a:t>Banks</a:t>
            </a:r>
            <a:r>
              <a:rPr lang="en-US" b="0" i="0">
                <a:solidFill>
                  <a:srgbClr val="4D5156"/>
                </a:solidFill>
                <a:latin typeface="arial"/>
                <a:ea typeface="arial"/>
                <a:cs typeface="arial"/>
                <a:sym typeface="arial"/>
              </a:rPr>
              <a:t> used to follow the </a:t>
            </a:r>
            <a:r>
              <a:rPr lang="en-US" b="0" i="0">
                <a:solidFill>
                  <a:srgbClr val="5F6368"/>
                </a:solidFill>
                <a:latin typeface="arial"/>
                <a:ea typeface="arial"/>
                <a:cs typeface="arial"/>
                <a:sym typeface="arial"/>
              </a:rPr>
              <a:t>Base Lending Rate</a:t>
            </a:r>
            <a:r>
              <a:rPr lang="en-US" b="0" i="0">
                <a:solidFill>
                  <a:srgbClr val="4D5156"/>
                </a:solidFill>
                <a:latin typeface="arial"/>
                <a:ea typeface="arial"/>
                <a:cs typeface="arial"/>
                <a:sym typeface="arial"/>
              </a:rPr>
              <a:t> (BLR) to determine the interest rate to apply to your home loan</a:t>
            </a:r>
            <a:endParaRPr b="0"/>
          </a:p>
        </p:txBody>
      </p:sp>
      <p:sp>
        <p:nvSpPr>
          <p:cNvPr id="191" name="Google Shape;19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Premium:</a:t>
            </a:r>
            <a:r>
              <a:rPr lang="en-US" b="0" i="0">
                <a:solidFill>
                  <a:srgbClr val="202124"/>
                </a:solidFill>
                <a:latin typeface="arial"/>
                <a:ea typeface="arial"/>
                <a:cs typeface="arial"/>
                <a:sym typeface="arial"/>
              </a:rPr>
              <a:t>an amount to be paid for a contract of insurance</a:t>
            </a:r>
            <a:endParaRPr/>
          </a:p>
        </p:txBody>
      </p:sp>
      <p:sp>
        <p:nvSpPr>
          <p:cNvPr id="198" name="Google Shape;19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Computer Contracts</a:t>
            </a:r>
            <a:endParaRPr dirty="0"/>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Part-2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Termination of the contract</a:t>
            </a:r>
            <a:endParaRPr/>
          </a:p>
        </p:txBody>
      </p:sp>
      <p:sp>
        <p:nvSpPr>
          <p:cNvPr id="244" name="Google Shape;244;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Termination of the contract</a:t>
            </a:r>
            <a:r>
              <a:rPr lang="en-US"/>
              <a: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client to be taken over by another company which already has a system of the type being developed, or for a change in policy on the part of the client to mean that the system is no longer relevant to its needs.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supplier is to be paid for all the work carried out up to the point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together with some compensation for the time needed to redeploy staff on other revenue-earning work.</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question of ownership of the work so far carried out must also be addressed.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Arbitration</a:t>
            </a:r>
            <a:endParaRPr/>
          </a:p>
        </p:txBody>
      </p:sp>
      <p:sp>
        <p:nvSpPr>
          <p:cNvPr id="251" name="Google Shape;25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Court action to resolve a contractual dispute is likely to be expensive.</a:t>
            </a:r>
            <a:endParaRPr/>
          </a:p>
          <a:p>
            <a:pPr marL="228600" lvl="0" indent="-228600" algn="l" rtl="0">
              <a:lnSpc>
                <a:spcPct val="90000"/>
              </a:lnSpc>
              <a:spcBef>
                <a:spcPts val="1000"/>
              </a:spcBef>
              <a:spcAft>
                <a:spcPts val="0"/>
              </a:spcAft>
              <a:buClr>
                <a:schemeClr val="dk1"/>
              </a:buClr>
              <a:buSzPts val="2800"/>
              <a:buChar char="•"/>
            </a:pPr>
            <a:r>
              <a:rPr lang="en-US"/>
              <a:t>It is common practice for contracts to include a statement that, in the event of a dispute that cannot be resolved by the parties themselves, they agree to accept the decision of an independent arbitrator.</a:t>
            </a:r>
            <a:endParaRPr/>
          </a:p>
          <a:p>
            <a:pPr marL="228600" lvl="0" indent="-228600" algn="l" rtl="0">
              <a:lnSpc>
                <a:spcPct val="90000"/>
              </a:lnSpc>
              <a:spcBef>
                <a:spcPts val="1000"/>
              </a:spcBef>
              <a:spcAft>
                <a:spcPts val="0"/>
              </a:spcAft>
              <a:buClr>
                <a:schemeClr val="dk1"/>
              </a:buClr>
              <a:buSzPts val="2800"/>
              <a:buChar char="•"/>
            </a:pPr>
            <a:r>
              <a:rPr lang="en-US"/>
              <a:t>British Computer Society or by the President of the Institution of Electrical Engineers both bodies maintain lists of qualified arbitrators who have the necessary technical understanding.</a:t>
            </a:r>
            <a:endParaRPr/>
          </a:p>
          <a:p>
            <a:pPr marL="228600" lvl="0" indent="-228600" algn="l" rtl="0">
              <a:lnSpc>
                <a:spcPct val="90000"/>
              </a:lnSpc>
              <a:spcBef>
                <a:spcPts val="1000"/>
              </a:spcBef>
              <a:spcAft>
                <a:spcPts val="0"/>
              </a:spcAft>
              <a:buClr>
                <a:schemeClr val="dk1"/>
              </a:buClr>
              <a:buSzPts val="2800"/>
              <a:buChar char="•"/>
            </a:pPr>
            <a:r>
              <a:rPr lang="en-US"/>
              <a:t>Some organizations may be unwilling to accept an arbitration clause because they feel that they are signing away some of their legal rights.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Inflation</a:t>
            </a:r>
            <a:endParaRPr/>
          </a:p>
        </p:txBody>
      </p:sp>
      <p:sp>
        <p:nvSpPr>
          <p:cNvPr id="257" name="Google Shape;25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commitment to long term maintenance, the supplier will wish to ensure protection against the effects of unpredictable inflation</a:t>
            </a:r>
            <a:endParaRPr/>
          </a:p>
          <a:p>
            <a:pPr marL="228600" lvl="0" indent="-228600" algn="l" rtl="0">
              <a:lnSpc>
                <a:spcPct val="90000"/>
              </a:lnSpc>
              <a:spcBef>
                <a:spcPts val="1000"/>
              </a:spcBef>
              <a:spcAft>
                <a:spcPts val="0"/>
              </a:spcAft>
              <a:buClr>
                <a:schemeClr val="dk1"/>
              </a:buClr>
              <a:buSzPts val="2800"/>
              <a:buChar char="•"/>
            </a:pPr>
            <a:r>
              <a:rPr lang="en-US"/>
              <a:t>include a clause which allows charges to be increased in accordance with the rise in costs</a:t>
            </a:r>
            <a:endParaRPr/>
          </a:p>
          <a:p>
            <a:pPr marL="228600" lvl="0" indent="-228600" algn="l" rtl="0">
              <a:lnSpc>
                <a:spcPct val="90000"/>
              </a:lnSpc>
              <a:spcBef>
                <a:spcPts val="1000"/>
              </a:spcBef>
              <a:spcAft>
                <a:spcPts val="0"/>
              </a:spcAft>
              <a:buClr>
                <a:schemeClr val="dk1"/>
              </a:buClr>
              <a:buSzPts val="2800"/>
              <a:buChar char="•"/>
            </a:pPr>
            <a:r>
              <a:rPr lang="en-US"/>
              <a:t>The clause should state how often (once a year, twice a year) charges can be increased and how the effect on the overall price is to be calculated</a:t>
            </a:r>
            <a:endParaRPr/>
          </a:p>
          <a:p>
            <a:pPr marL="228600" lvl="0" indent="-228600" algn="l" rtl="0">
              <a:lnSpc>
                <a:spcPct val="90000"/>
              </a:lnSpc>
              <a:spcBef>
                <a:spcPts val="1000"/>
              </a:spcBef>
              <a:spcAft>
                <a:spcPts val="0"/>
              </a:spcAft>
              <a:buClr>
                <a:schemeClr val="dk1"/>
              </a:buClr>
              <a:buSzPts val="2800"/>
              <a:buChar char="•"/>
            </a:pPr>
            <a:r>
              <a:rPr lang="en-US" b="1"/>
              <a:t>Applicable law: </a:t>
            </a:r>
            <a:r>
              <a:rPr lang="en-US"/>
              <a:t>Where the supplier and the client have their registered offices in different legal jurisdictions or performance of the contract involves more than one jurisdiction, it is necessary to state under which laws the contract is to be interpreted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Other types of software services contract</a:t>
            </a:r>
            <a:endParaRPr/>
          </a:p>
        </p:txBody>
      </p:sp>
      <p:sp>
        <p:nvSpPr>
          <p:cNvPr id="263" name="Google Shape;26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four types of contractual arrangement which are widely used in connection with the provision of software services: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 hire;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time and materials;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consultancy;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838200" y="41325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contract hire</a:t>
            </a:r>
            <a:endParaRPr/>
          </a:p>
        </p:txBody>
      </p:sp>
      <p:sp>
        <p:nvSpPr>
          <p:cNvPr id="269" name="Google Shape;26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supplier agrees to provide the services of one or more staff to work for the client;</a:t>
            </a:r>
            <a:endParaRPr/>
          </a:p>
          <a:p>
            <a:pPr marL="228600" lvl="0" indent="-228600" algn="l" rtl="0">
              <a:lnSpc>
                <a:spcPct val="90000"/>
              </a:lnSpc>
              <a:spcBef>
                <a:spcPts val="1000"/>
              </a:spcBef>
              <a:spcAft>
                <a:spcPts val="0"/>
              </a:spcAft>
              <a:buClr>
                <a:schemeClr val="dk1"/>
              </a:buClr>
              <a:buSzPts val="2800"/>
              <a:buChar char="•"/>
            </a:pPr>
            <a:r>
              <a:rPr lang="en-US"/>
              <a:t>staff work under the direction of the client and the supplier’s responsibility is limited to providing suitably competent people and replacing them if they become unavailable or are adjudged unsuitable by the client</a:t>
            </a:r>
            <a:endParaRPr/>
          </a:p>
          <a:p>
            <a:pPr marL="228600" lvl="0" indent="-228600" algn="l" rtl="0">
              <a:lnSpc>
                <a:spcPct val="90000"/>
              </a:lnSpc>
              <a:spcBef>
                <a:spcPts val="1000"/>
              </a:spcBef>
              <a:spcAft>
                <a:spcPts val="0"/>
              </a:spcAft>
              <a:buClr>
                <a:schemeClr val="dk1"/>
              </a:buClr>
              <a:buSzPts val="2800"/>
              <a:buChar char="•"/>
            </a:pPr>
            <a:r>
              <a:rPr lang="en-US"/>
              <a:t>Payment is on the basis of a fixed rate for each man day worked; the rate depends on the experience and qualifications of the staff</a:t>
            </a:r>
            <a:endParaRPr/>
          </a:p>
          <a:p>
            <a:pPr marL="228600" lvl="0" indent="-228600" algn="l" rtl="0">
              <a:lnSpc>
                <a:spcPct val="90000"/>
              </a:lnSpc>
              <a:spcBef>
                <a:spcPts val="1000"/>
              </a:spcBef>
              <a:spcAft>
                <a:spcPts val="0"/>
              </a:spcAft>
              <a:buClr>
                <a:schemeClr val="dk1"/>
              </a:buClr>
              <a:buSzPts val="2800"/>
              <a:buChar char="•"/>
            </a:pPr>
            <a:r>
              <a:rPr lang="en-US"/>
              <a:t>Issues such as delay payments, acceptance tests and many others simply do not arise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76" name="Google Shape;27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A time and materials contract (often referred to as a “cost plus” contract) is somewhere between a contract hire agreement and a fixed price contract.</a:t>
            </a:r>
            <a:endParaRPr/>
          </a:p>
          <a:p>
            <a:pPr marL="228600" lvl="0" indent="-228600" algn="l" rtl="0">
              <a:lnSpc>
                <a:spcPct val="90000"/>
              </a:lnSpc>
              <a:spcBef>
                <a:spcPts val="1000"/>
              </a:spcBef>
              <a:spcAft>
                <a:spcPts val="0"/>
              </a:spcAft>
              <a:buClr>
                <a:schemeClr val="dk1"/>
              </a:buClr>
              <a:buSzPct val="100000"/>
              <a:buChar char="•"/>
            </a:pPr>
            <a:r>
              <a:rPr lang="en-US"/>
              <a:t>The supplier agrees to undertake the development of the software in much the same way as in a fixed price contract but payment is made on the basis of the costs incurred, with labor charged in the same way as for contract hire</a:t>
            </a:r>
            <a:endParaRPr/>
          </a:p>
          <a:p>
            <a:pPr marL="228600" lvl="0" indent="-228600" algn="l" rtl="0">
              <a:lnSpc>
                <a:spcPct val="90000"/>
              </a:lnSpc>
              <a:spcBef>
                <a:spcPts val="1000"/>
              </a:spcBef>
              <a:spcAft>
                <a:spcPts val="0"/>
              </a:spcAft>
              <a:buClr>
                <a:schemeClr val="dk1"/>
              </a:buClr>
              <a:buSzPct val="100000"/>
              <a:buChar char="•"/>
            </a:pPr>
            <a:r>
              <a:rPr lang="en-US"/>
              <a:t> This is a type of contract that pays the contractor for the materials he or she uses as well as the amount of time spent to finish the job. </a:t>
            </a:r>
            <a:endParaRPr/>
          </a:p>
          <a:p>
            <a:pPr marL="228600" lvl="0" indent="-228600" algn="l" rtl="0">
              <a:lnSpc>
                <a:spcPct val="90000"/>
              </a:lnSpc>
              <a:spcBef>
                <a:spcPts val="1000"/>
              </a:spcBef>
              <a:spcAft>
                <a:spcPts val="0"/>
              </a:spcAft>
              <a:buClr>
                <a:schemeClr val="dk1"/>
              </a:buClr>
              <a:buSzPct val="100000"/>
              <a:buChar char="•"/>
            </a:pPr>
            <a:r>
              <a:rPr lang="en-US"/>
              <a:t>A time and materials contract usually signals to the customer that there is risk involved. The project could cost more than initially anticipated.</a:t>
            </a:r>
            <a:endParaRPr/>
          </a:p>
          <a:p>
            <a:pPr marL="228600" lvl="0" indent="-228600" algn="l" rtl="0">
              <a:lnSpc>
                <a:spcPct val="90000"/>
              </a:lnSpc>
              <a:spcBef>
                <a:spcPts val="1000"/>
              </a:spcBef>
              <a:spcAft>
                <a:spcPts val="0"/>
              </a:spcAft>
              <a:buClr>
                <a:schemeClr val="dk1"/>
              </a:buClr>
              <a:buSzPct val="100000"/>
              <a:buChar char="•"/>
            </a:pPr>
            <a:r>
              <a:rPr lang="en-US"/>
              <a:t>The supplier is not committed to completing the work for a fixed price, although a maximum payment may be fixed beyond which the project may be reviewed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83" name="Google Shape;28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Many of the complications of fixed price contracts still occur with time and materials contracts—ownership of rights, facilities to be provided by the client, progress monitoring arrangements, for instance—but others, </a:t>
            </a:r>
            <a:endParaRPr/>
          </a:p>
          <a:p>
            <a:pPr marL="228600" lvl="0" indent="-228600" algn="l" rtl="0">
              <a:lnSpc>
                <a:spcPct val="90000"/>
              </a:lnSpc>
              <a:spcBef>
                <a:spcPts val="1000"/>
              </a:spcBef>
              <a:spcAft>
                <a:spcPts val="0"/>
              </a:spcAft>
              <a:buClr>
                <a:schemeClr val="dk1"/>
              </a:buClr>
              <a:buSzPts val="2800"/>
              <a:buChar char="•"/>
            </a:pPr>
            <a:r>
              <a:rPr lang="en-US"/>
              <a:t>such as delay payments and acceptance testing do not; </a:t>
            </a:r>
            <a:endParaRPr/>
          </a:p>
          <a:p>
            <a:pPr marL="228600" lvl="0" indent="-228600" algn="l" rtl="0">
              <a:lnSpc>
                <a:spcPct val="90000"/>
              </a:lnSpc>
              <a:spcBef>
                <a:spcPts val="1000"/>
              </a:spcBef>
              <a:spcAft>
                <a:spcPts val="0"/>
              </a:spcAft>
              <a:buClr>
                <a:schemeClr val="dk1"/>
              </a:buClr>
              <a:buSzPts val="2800"/>
              <a:buChar char="•"/>
            </a:pPr>
            <a:r>
              <a:rPr lang="en-US"/>
              <a:t>this is not to say that no acceptance testing is done, only that it has no contractual significance since nothing contractual depends on its outcome </a:t>
            </a:r>
            <a:endParaRPr/>
          </a:p>
          <a:p>
            <a:pPr marL="228600" lvl="0" indent="-228600" algn="l" rtl="0">
              <a:lnSpc>
                <a:spcPct val="90000"/>
              </a:lnSpc>
              <a:spcBef>
                <a:spcPts val="1000"/>
              </a:spcBef>
              <a:spcAft>
                <a:spcPts val="0"/>
              </a:spcAft>
              <a:buClr>
                <a:schemeClr val="dk1"/>
              </a:buClr>
              <a:buSzPts val="2800"/>
              <a:buChar char="•"/>
            </a:pPr>
            <a:r>
              <a:rPr lang="en-US"/>
              <a:t>Time materials or fixed price, which one would you prefer ?</a:t>
            </a:r>
            <a:br>
              <a:rPr lang="en-US"/>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Consultancy contract</a:t>
            </a:r>
            <a:endParaRPr/>
          </a:p>
        </p:txBody>
      </p:sp>
      <p:sp>
        <p:nvSpPr>
          <p:cNvPr id="289" name="Google Shape;289;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You hire team of consultants</a:t>
            </a:r>
            <a:endParaRPr dirty="0"/>
          </a:p>
          <a:p>
            <a:pPr marL="228600" lvl="0" indent="-228600" algn="l" rtl="0">
              <a:lnSpc>
                <a:spcPct val="90000"/>
              </a:lnSpc>
              <a:spcBef>
                <a:spcPts val="1000"/>
              </a:spcBef>
              <a:spcAft>
                <a:spcPts val="0"/>
              </a:spcAft>
              <a:buClr>
                <a:schemeClr val="dk1"/>
              </a:buClr>
              <a:buSzPts val="2800"/>
              <a:buChar char="•"/>
            </a:pPr>
            <a:r>
              <a:rPr lang="en-US"/>
              <a:t>Consultants are typically used to assess some aspect of an organization and to make proposals for improvements.</a:t>
            </a:r>
            <a:endParaRPr/>
          </a:p>
          <a:p>
            <a:pPr marL="228600" lvl="0" indent="-228600" algn="l" rtl="0">
              <a:lnSpc>
                <a:spcPct val="90000"/>
              </a:lnSpc>
              <a:spcBef>
                <a:spcPts val="1000"/>
              </a:spcBef>
              <a:spcAft>
                <a:spcPts val="0"/>
              </a:spcAft>
              <a:buClr>
                <a:schemeClr val="dk1"/>
              </a:buClr>
              <a:buSzPts val="2800"/>
              <a:buChar char="•"/>
            </a:pPr>
            <a:r>
              <a:rPr lang="en-US" dirty="0"/>
              <a:t>The end product of a consultancy project is therefore usually a report or other document</a:t>
            </a:r>
            <a:endParaRPr dirty="0"/>
          </a:p>
          <a:p>
            <a:pPr marL="228600" lvl="0" indent="-228600" algn="l" rtl="0">
              <a:lnSpc>
                <a:spcPct val="90000"/>
              </a:lnSpc>
              <a:spcBef>
                <a:spcPts val="1000"/>
              </a:spcBef>
              <a:spcAft>
                <a:spcPts val="0"/>
              </a:spcAft>
              <a:buClr>
                <a:schemeClr val="dk1"/>
              </a:buClr>
              <a:buSzPts val="2800"/>
              <a:buChar char="•"/>
            </a:pPr>
            <a:r>
              <a:rPr lang="en-US" dirty="0"/>
              <a:t>Consultancy projects are usually undertaken for a fixed price but the form of contract is very much simpler than the fixed price contracts so far described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194" name="Google Shape;19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Payment shall become due within thirty days of the date of issue of an invoice.</a:t>
            </a:r>
            <a:endParaRPr/>
          </a:p>
          <a:p>
            <a:pPr marL="228600" lvl="0" indent="-228600" algn="l" rtl="0">
              <a:lnSpc>
                <a:spcPct val="90000"/>
              </a:lnSpc>
              <a:spcBef>
                <a:spcPts val="1000"/>
              </a:spcBef>
              <a:spcAft>
                <a:spcPts val="0"/>
              </a:spcAft>
              <a:buClr>
                <a:schemeClr val="dk1"/>
              </a:buClr>
              <a:buSzPts val="2800"/>
              <a:buChar char="•"/>
            </a:pPr>
            <a:r>
              <a:rPr lang="en-US"/>
              <a:t> If payment is delayed by more than thirty days from the due date, the Company shall have the right, at its discretion, to terminate the contract, or to apply a surcharge at an interest rate of 2 per cent above the bank base lending rate.</a:t>
            </a:r>
            <a:endParaRPr/>
          </a:p>
          <a:p>
            <a:pPr marL="228600" lvl="0" indent="-228600" algn="l" rtl="0">
              <a:lnSpc>
                <a:spcPct val="90000"/>
              </a:lnSpc>
              <a:spcBef>
                <a:spcPts val="1000"/>
              </a:spcBef>
              <a:spcAft>
                <a:spcPts val="0"/>
              </a:spcAft>
              <a:buClr>
                <a:schemeClr val="dk1"/>
              </a:buClr>
              <a:buSzPts val="2800"/>
              <a:buChar char="•"/>
            </a:pPr>
            <a:r>
              <a:rPr lang="en-US"/>
              <a:t>In practice, such clauses are only brought into effect in extreme cases, since using them is likely to destroy the goodwill between supplier and client on which the success of the project depends.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201" name="Google Shape;20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Specify pattern of payments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an initial payment of, say, 15 per cent of the contract value becomes due on signature of the contract;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further stage payments become due at various points during the development, bringing the total up to, say, 65 per cent;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 further 25 per cent becomes due on acceptance of the software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final 10 per cent becomes due at the end of the warranty period.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Calculating payments for delays and changes</a:t>
            </a:r>
            <a:endParaRPr/>
          </a:p>
        </p:txBody>
      </p:sp>
      <p:sp>
        <p:nvSpPr>
          <p:cNvPr id="207" name="Google Shape;20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when the client fails to provide information on a due date or when changes are requested which result in extra work. </a:t>
            </a:r>
            <a:endParaRPr/>
          </a:p>
          <a:p>
            <a:pPr marL="228600" lvl="0" indent="-228600" algn="l" rtl="0">
              <a:lnSpc>
                <a:spcPct val="90000"/>
              </a:lnSpc>
              <a:spcBef>
                <a:spcPts val="1000"/>
              </a:spcBef>
              <a:spcAft>
                <a:spcPts val="0"/>
              </a:spcAft>
              <a:buClr>
                <a:schemeClr val="dk1"/>
              </a:buClr>
              <a:buSzPts val="2800"/>
              <a:buChar char="•"/>
            </a:pPr>
            <a:r>
              <a:rPr lang="en-US"/>
              <a:t>The contract must specify the process by which these extra payments are to be calculated</a:t>
            </a:r>
            <a:endParaRPr/>
          </a:p>
          <a:p>
            <a:pPr marL="228600" lvl="0" indent="-228600" algn="l" rtl="0">
              <a:lnSpc>
                <a:spcPct val="90000"/>
              </a:lnSpc>
              <a:spcBef>
                <a:spcPts val="1000"/>
              </a:spcBef>
              <a:spcAft>
                <a:spcPts val="0"/>
              </a:spcAft>
              <a:buClr>
                <a:schemeClr val="dk1"/>
              </a:buClr>
              <a:buSzPts val="2800"/>
              <a:buChar char="•"/>
            </a:pPr>
            <a:r>
              <a:rPr lang="en-US"/>
              <a:t>annex will include daily charging rates for each grade of staff employed on the contract and the amount of extra effort to be paid for will be agreed at progress meetings.</a:t>
            </a:r>
            <a:endParaRPr/>
          </a:p>
          <a:p>
            <a:pPr marL="228600" lvl="0" indent="-228600" algn="l" rtl="0">
              <a:lnSpc>
                <a:spcPct val="90000"/>
              </a:lnSpc>
              <a:spcBef>
                <a:spcPts val="1000"/>
              </a:spcBef>
              <a:spcAft>
                <a:spcPts val="0"/>
              </a:spcAft>
              <a:buClr>
                <a:schemeClr val="dk1"/>
              </a:buClr>
              <a:buSzPts val="2800"/>
              <a:buChar char="•"/>
            </a:pPr>
            <a:r>
              <a:rPr lang="en-US"/>
              <a:t>Delay payments and payments for variations to the original requirements are, perhaps, the commonest cause of contractual disputes, not only in software engineering but in most other contracting industries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Penalty clauses</a:t>
            </a:r>
            <a:endParaRPr/>
          </a:p>
        </p:txBody>
      </p:sp>
      <p:sp>
        <p:nvSpPr>
          <p:cNvPr id="213" name="Google Shape;21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The normal mechanism used is to include a penalty clause which provides that the sum payable to the supplier is reduced by a specified amount for each week that acceptance of the product is delayed, up to a certain maximum</a:t>
            </a:r>
            <a:endParaRPr/>
          </a:p>
          <a:p>
            <a:pPr marL="228600" lvl="0" indent="-228600" algn="l" rtl="0">
              <a:lnSpc>
                <a:spcPct val="90000"/>
              </a:lnSpc>
              <a:spcBef>
                <a:spcPts val="1000"/>
              </a:spcBef>
              <a:spcAft>
                <a:spcPts val="0"/>
              </a:spcAft>
              <a:buClr>
                <a:schemeClr val="dk1"/>
              </a:buClr>
              <a:buSzPct val="100000"/>
              <a:buChar char="•"/>
            </a:pPr>
            <a:r>
              <a:rPr lang="en-US"/>
              <a:t>Suppliers are very reluctant to accept penalty clauses</a:t>
            </a:r>
            <a:endParaRPr/>
          </a:p>
          <a:p>
            <a:pPr marL="228600" lvl="0" indent="-228600" algn="l" rtl="0">
              <a:lnSpc>
                <a:spcPct val="90000"/>
              </a:lnSpc>
              <a:spcBef>
                <a:spcPts val="1000"/>
              </a:spcBef>
              <a:spcAft>
                <a:spcPts val="0"/>
              </a:spcAft>
              <a:buClr>
                <a:schemeClr val="dk1"/>
              </a:buClr>
              <a:buSzPct val="100000"/>
              <a:buChar char="•"/>
            </a:pPr>
            <a:r>
              <a:rPr lang="en-US"/>
              <a:t>If the contract is to include penalty clauses, the bid price is likely to be increased by at least half the maximum value of the penalty.</a:t>
            </a:r>
            <a:endParaRPr/>
          </a:p>
          <a:p>
            <a:pPr marL="228600" lvl="0" indent="-228600" algn="l" rtl="0">
              <a:lnSpc>
                <a:spcPct val="90000"/>
              </a:lnSpc>
              <a:spcBef>
                <a:spcPts val="1000"/>
              </a:spcBef>
              <a:spcAft>
                <a:spcPts val="0"/>
              </a:spcAft>
              <a:buClr>
                <a:schemeClr val="dk1"/>
              </a:buClr>
              <a:buSzPct val="100000"/>
              <a:buChar char="•"/>
            </a:pPr>
            <a:r>
              <a:rPr lang="en-US"/>
              <a:t>If the software is seriously late and penalties approach their maximum, there is little incentive for the supplier to complete the work since he will already have received in stage payments as much as he is going to get</a:t>
            </a:r>
            <a:endParaRPr/>
          </a:p>
          <a:p>
            <a:pPr marL="228600" lvl="0" indent="-228600" algn="l" rtl="0">
              <a:lnSpc>
                <a:spcPct val="90000"/>
              </a:lnSpc>
              <a:spcBef>
                <a:spcPts val="1000"/>
              </a:spcBef>
              <a:spcAft>
                <a:spcPts val="0"/>
              </a:spcAft>
              <a:buClr>
                <a:schemeClr val="dk1"/>
              </a:buClr>
              <a:buSzPct val="100000"/>
              <a:buChar char="•"/>
            </a:pPr>
            <a:r>
              <a:rPr lang="en-US"/>
              <a:t>It should be realized that the cost of delays on fixed price contracts is very high, regardless of penalty payments. Every delay eats into the supplier’s profit margin. As a result, suppliers are strongly motivated to produce the software on time and delay is usually the result of genuine technical difficulties (or incompetence!) rather than lack of motivation.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Obligations of the client</a:t>
            </a:r>
            <a:endParaRPr/>
          </a:p>
        </p:txBody>
      </p:sp>
      <p:sp>
        <p:nvSpPr>
          <p:cNvPr id="220" name="Google Shape;22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client will have to fulfil certain obligations if the contract is to be completed successfully.</a:t>
            </a:r>
            <a:endParaRPr/>
          </a:p>
          <a:p>
            <a:pPr marL="228600" lvl="0" indent="-228600" algn="l" rtl="0">
              <a:lnSpc>
                <a:spcPct val="90000"/>
              </a:lnSpc>
              <a:spcBef>
                <a:spcPts val="1000"/>
              </a:spcBef>
              <a:spcAft>
                <a:spcPts val="0"/>
              </a:spcAft>
              <a:buClr>
                <a:schemeClr val="dk1"/>
              </a:buClr>
              <a:buSzPct val="100000"/>
              <a:buChar char="•"/>
            </a:pPr>
            <a:r>
              <a:rPr lang="en-US"/>
              <a:t>provide documentation on aspects of the client’s activities or the environment in which the system will run; </a:t>
            </a:r>
            <a:endParaRPr/>
          </a:p>
          <a:p>
            <a:pPr marL="228600" lvl="0" indent="-228600" algn="l" rtl="0">
              <a:lnSpc>
                <a:spcPct val="90000"/>
              </a:lnSpc>
              <a:spcBef>
                <a:spcPts val="1000"/>
              </a:spcBef>
              <a:spcAft>
                <a:spcPts val="0"/>
              </a:spcAft>
              <a:buClr>
                <a:schemeClr val="dk1"/>
              </a:buClr>
              <a:buSzPct val="100000"/>
              <a:buChar char="•"/>
            </a:pPr>
            <a:r>
              <a:rPr lang="en-US"/>
              <a:t>provide access to appropriate members of staff; </a:t>
            </a:r>
            <a:endParaRPr/>
          </a:p>
          <a:p>
            <a:pPr marL="228600" lvl="0" indent="-228600" algn="l" rtl="0">
              <a:lnSpc>
                <a:spcPct val="90000"/>
              </a:lnSpc>
              <a:spcBef>
                <a:spcPts val="1000"/>
              </a:spcBef>
              <a:spcAft>
                <a:spcPts val="0"/>
              </a:spcAft>
              <a:buClr>
                <a:schemeClr val="dk1"/>
              </a:buClr>
              <a:buSzPct val="100000"/>
              <a:buChar char="•"/>
            </a:pPr>
            <a:r>
              <a:rPr lang="en-US"/>
              <a:t>provide machine facilities for development and testing;</a:t>
            </a:r>
            <a:endParaRPr/>
          </a:p>
          <a:p>
            <a:pPr marL="228600" lvl="0" indent="-228600" algn="l" rtl="0">
              <a:lnSpc>
                <a:spcPct val="90000"/>
              </a:lnSpc>
              <a:spcBef>
                <a:spcPts val="1000"/>
              </a:spcBef>
              <a:spcAft>
                <a:spcPts val="0"/>
              </a:spcAft>
              <a:buClr>
                <a:schemeClr val="dk1"/>
              </a:buClr>
              <a:buSzPct val="100000"/>
              <a:buChar char="•"/>
            </a:pPr>
            <a:r>
              <a:rPr lang="en-US"/>
              <a:t>provide accommodation, telephone and secretarial facilities for the company’s staff when working on the client’s premises;</a:t>
            </a:r>
            <a:endParaRPr/>
          </a:p>
          <a:p>
            <a:pPr marL="228600" lvl="0" indent="-228600" algn="l" rtl="0">
              <a:lnSpc>
                <a:spcPct val="90000"/>
              </a:lnSpc>
              <a:spcBef>
                <a:spcPts val="1000"/>
              </a:spcBef>
              <a:spcAft>
                <a:spcPts val="0"/>
              </a:spcAft>
              <a:buClr>
                <a:schemeClr val="dk1"/>
              </a:buClr>
              <a:buSzPct val="100000"/>
              <a:buChar char="•"/>
            </a:pPr>
            <a:r>
              <a:rPr lang="en-US"/>
              <a:t>provide data communications facilities to the site. </a:t>
            </a:r>
            <a:endParaRPr/>
          </a:p>
          <a:p>
            <a:pPr marL="228600" lvl="0" indent="-228600" algn="l" rtl="0">
              <a:lnSpc>
                <a:spcPct val="90000"/>
              </a:lnSpc>
              <a:spcBef>
                <a:spcPts val="1000"/>
              </a:spcBef>
              <a:spcAft>
                <a:spcPts val="0"/>
              </a:spcAft>
              <a:buClr>
                <a:schemeClr val="dk1"/>
              </a:buClr>
              <a:buSzPct val="100000"/>
              <a:buChar char="•"/>
            </a:pPr>
            <a:r>
              <a:rPr lang="en-US"/>
              <a:t>failure to meet the obligations may render the client liable for delay payments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Standards and methods of working</a:t>
            </a:r>
            <a:endParaRPr/>
          </a:p>
        </p:txBody>
      </p:sp>
      <p:sp>
        <p:nvSpPr>
          <p:cNvPr id="226" name="Google Shape;226;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supplier is likely to have company standards, methods of working, quality assurance procedures, etc. and will normally prefer to use these</a:t>
            </a:r>
            <a:endParaRPr/>
          </a:p>
          <a:p>
            <a:pPr marL="228600" lvl="0" indent="-228600" algn="l" rtl="0">
              <a:lnSpc>
                <a:spcPct val="90000"/>
              </a:lnSpc>
              <a:spcBef>
                <a:spcPts val="1000"/>
              </a:spcBef>
              <a:spcAft>
                <a:spcPts val="0"/>
              </a:spcAft>
              <a:buClr>
                <a:schemeClr val="dk1"/>
              </a:buClr>
              <a:buSzPts val="2800"/>
              <a:buChar char="•"/>
            </a:pPr>
            <a:r>
              <a:rPr lang="en-US"/>
              <a:t>More sophisticated clients will have their own procedures</a:t>
            </a:r>
            <a:endParaRPr/>
          </a:p>
          <a:p>
            <a:pPr marL="228600" lvl="0" indent="-228600" algn="l" rtl="0">
              <a:lnSpc>
                <a:spcPct val="90000"/>
              </a:lnSpc>
              <a:spcBef>
                <a:spcPts val="1000"/>
              </a:spcBef>
              <a:spcAft>
                <a:spcPts val="0"/>
              </a:spcAft>
              <a:buClr>
                <a:schemeClr val="dk1"/>
              </a:buClr>
              <a:buSzPts val="2800"/>
              <a:buChar char="•"/>
            </a:pPr>
            <a:r>
              <a:rPr lang="en-US"/>
              <a:t>In some cases, the supplier may be required to allow the client to apply quality control procedures to the project. </a:t>
            </a:r>
            <a:endParaRPr/>
          </a:p>
          <a:p>
            <a:pPr marL="228600" lvl="0" indent="-228600" algn="l" rtl="0">
              <a:lnSpc>
                <a:spcPct val="90000"/>
              </a:lnSpc>
              <a:spcBef>
                <a:spcPts val="1000"/>
              </a:spcBef>
              <a:spcAft>
                <a:spcPts val="0"/>
              </a:spcAft>
              <a:buClr>
                <a:schemeClr val="dk1"/>
              </a:buClr>
              <a:buSzPts val="2800"/>
              <a:buChar char="•"/>
            </a:pPr>
            <a:r>
              <a:rPr lang="en-US"/>
              <a:t>The contract must specify which is to apply.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 meetings, Project Managers, Acceptance procedure</a:t>
            </a:r>
            <a:endParaRPr/>
          </a:p>
        </p:txBody>
      </p:sp>
      <p:sp>
        <p:nvSpPr>
          <p:cNvPr id="232" name="Google Shape;232;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Progress meetings: Regular progress meetings are essential to the successful completion of a fixed price contract and it is advisable that standard terms and conditions require them to be held.</a:t>
            </a:r>
            <a:endParaRPr/>
          </a:p>
          <a:p>
            <a:pPr marL="228600" lvl="0" indent="-228600" algn="l" rtl="0">
              <a:lnSpc>
                <a:spcPct val="90000"/>
              </a:lnSpc>
              <a:spcBef>
                <a:spcPts val="1000"/>
              </a:spcBef>
              <a:spcAft>
                <a:spcPts val="0"/>
              </a:spcAft>
              <a:buClr>
                <a:schemeClr val="dk1"/>
              </a:buClr>
              <a:buSzPts val="2800"/>
              <a:buChar char="•"/>
            </a:pPr>
            <a:r>
              <a:rPr lang="en-US"/>
              <a:t>Project Managers: The Project Managers must have at least the authority necessary to fulfil the obligations which the contract places on them.</a:t>
            </a:r>
            <a:endParaRPr/>
          </a:p>
          <a:p>
            <a:pPr marL="228600" lvl="0" indent="-228600" algn="l" rtl="0">
              <a:lnSpc>
                <a:spcPct val="90000"/>
              </a:lnSpc>
              <a:spcBef>
                <a:spcPts val="1000"/>
              </a:spcBef>
              <a:spcAft>
                <a:spcPts val="0"/>
              </a:spcAft>
              <a:buClr>
                <a:schemeClr val="dk1"/>
              </a:buClr>
              <a:buSzPts val="2800"/>
              <a:buChar char="•"/>
            </a:pPr>
            <a:r>
              <a:rPr lang="en-US"/>
              <a:t>Acceptance procedure: critical part of any fixed price contract, successful completion of the contract is judged, client should provide a fixed set of acceptance tests and expected results and that successful performance of these tests shall constitute acceptance of the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Warranty and maintenance</a:t>
            </a:r>
            <a:endParaRPr/>
          </a:p>
        </p:txBody>
      </p:sp>
      <p:sp>
        <p:nvSpPr>
          <p:cNvPr id="238" name="Google Shape;238;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Once the product has been accepted, it is common practice to offer a warranty period of, typically, 90 days.</a:t>
            </a:r>
            <a:endParaRPr/>
          </a:p>
          <a:p>
            <a:pPr marL="228600" lvl="0" indent="-228600" algn="l" rtl="0">
              <a:lnSpc>
                <a:spcPct val="90000"/>
              </a:lnSpc>
              <a:spcBef>
                <a:spcPts val="1000"/>
              </a:spcBef>
              <a:spcAft>
                <a:spcPts val="0"/>
              </a:spcAft>
              <a:buClr>
                <a:schemeClr val="dk1"/>
              </a:buClr>
              <a:buSzPts val="2800"/>
              <a:buChar char="•"/>
            </a:pPr>
            <a:r>
              <a:rPr lang="en-US"/>
              <a:t> Any errors found in the software and reported within this period will be corrected free of charge. </a:t>
            </a:r>
            <a:endParaRPr/>
          </a:p>
          <a:p>
            <a:pPr marL="228600" lvl="0" indent="-228600" algn="l" rtl="0">
              <a:lnSpc>
                <a:spcPct val="90000"/>
              </a:lnSpc>
              <a:spcBef>
                <a:spcPts val="1000"/>
              </a:spcBef>
              <a:spcAft>
                <a:spcPts val="0"/>
              </a:spcAft>
              <a:buClr>
                <a:schemeClr val="dk1"/>
              </a:buClr>
              <a:buSzPts val="2800"/>
              <a:buChar char="•"/>
            </a:pPr>
            <a:r>
              <a:rPr lang="en-US"/>
              <a:t>This clause is, of course, subject to negotiation; reducing or eliminating the warranty period will reduce the overall cost of the contract prolonging the period will increase it.</a:t>
            </a:r>
            <a:endParaRPr/>
          </a:p>
          <a:p>
            <a:pPr marL="228600" lvl="0" indent="-228600" algn="l" rtl="0">
              <a:lnSpc>
                <a:spcPct val="90000"/>
              </a:lnSpc>
              <a:spcBef>
                <a:spcPts val="1000"/>
              </a:spcBef>
              <a:spcAft>
                <a:spcPts val="0"/>
              </a:spcAft>
              <a:buClr>
                <a:schemeClr val="dk1"/>
              </a:buClr>
              <a:buSzPts val="2800"/>
              <a:buChar char="•"/>
            </a:pPr>
            <a:r>
              <a:rPr lang="en-US"/>
              <a:t>Once the warranty period is over, the supplier may offer, or the client demand, that maintenance will continue to be available on request.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17482</TotalTime>
  <Words>1923</Words>
  <Application>Microsoft Office PowerPoint</Application>
  <PresentationFormat>Widescreen</PresentationFormat>
  <Paragraphs>100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Open Sans</vt:lpstr>
      <vt:lpstr>arial</vt:lpstr>
      <vt:lpstr>Calibri</vt:lpstr>
      <vt:lpstr>Office Theme</vt:lpstr>
      <vt:lpstr>Computer Contracts</vt:lpstr>
      <vt:lpstr>Payment terms</vt:lpstr>
      <vt:lpstr>Payment terms</vt:lpstr>
      <vt:lpstr>Calculating payments for delays and changes</vt:lpstr>
      <vt:lpstr>Penalty clauses</vt:lpstr>
      <vt:lpstr>Obligations of the client</vt:lpstr>
      <vt:lpstr>Standards and methods of working</vt:lpstr>
      <vt:lpstr>Progress meetings, Project Managers, Acceptance procedure</vt:lpstr>
      <vt:lpstr>Warranty and maintenance</vt:lpstr>
      <vt:lpstr>Termination of the contract</vt:lpstr>
      <vt:lpstr>Arbitration</vt:lpstr>
      <vt:lpstr>Inflation</vt:lpstr>
      <vt:lpstr>Other types of software services contract</vt:lpstr>
      <vt:lpstr>contract hire</vt:lpstr>
      <vt:lpstr>Time and materials</vt:lpstr>
      <vt:lpstr>Time and materials</vt:lpstr>
      <vt:lpstr>Consultancy contract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Contracts</dc:title>
  <dc:creator>Amjad Hussain</dc:creator>
  <cp:lastModifiedBy>Rajeel Amjad</cp:lastModifiedBy>
  <cp:revision>7</cp:revision>
  <dcterms:modified xsi:type="dcterms:W3CDTF">2023-10-11T08:47:10Z</dcterms:modified>
</cp:coreProperties>
</file>