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8" r:id="rId1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8682-8946-912A-C1C4-051DB9E9D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C7906D4-AB42-909D-1CB2-CD2D55981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7843ED9-544C-9BE1-2B32-0615445B7D6B}"/>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5" name="Footer Placeholder 4">
            <a:extLst>
              <a:ext uri="{FF2B5EF4-FFF2-40B4-BE49-F238E27FC236}">
                <a16:creationId xmlns:a16="http://schemas.microsoft.com/office/drawing/2014/main" id="{4C89B463-A9A3-EBA4-1A6B-1CA6DD9D797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09AA569-7E3A-5C25-CC45-C912838C7393}"/>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159059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51AE-3428-01B4-C41D-CCAFC92DDFF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2C73320-5220-A56B-5746-09718FB8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0EF880B-A937-894D-8B3F-E3F1CB69DFA4}"/>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5" name="Footer Placeholder 4">
            <a:extLst>
              <a:ext uri="{FF2B5EF4-FFF2-40B4-BE49-F238E27FC236}">
                <a16:creationId xmlns:a16="http://schemas.microsoft.com/office/drawing/2014/main" id="{BD45543D-2F07-AFC6-37CC-B440720E3B0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2FFB902-5200-B16D-159B-09DE66C9434C}"/>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326641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B4453-3426-207F-DF9C-AF90474E00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07C84FE-F943-E1E7-5471-406EDCA1E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5CC61D-6B12-CD44-5A31-1599CB091816}"/>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5" name="Footer Placeholder 4">
            <a:extLst>
              <a:ext uri="{FF2B5EF4-FFF2-40B4-BE49-F238E27FC236}">
                <a16:creationId xmlns:a16="http://schemas.microsoft.com/office/drawing/2014/main" id="{15A8B31F-3885-C167-1A2F-90F96F9C8E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6E24A75-F7BF-A480-DFA1-0DA2ED190B7B}"/>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5502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4082-4665-384F-B6D6-CE9E95BA5AC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4259ADA-3296-DA2A-0CB5-3A50F10FD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5CE9A70-BF29-0EE6-0C33-230FB81772B0}"/>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5" name="Footer Placeholder 4">
            <a:extLst>
              <a:ext uri="{FF2B5EF4-FFF2-40B4-BE49-F238E27FC236}">
                <a16:creationId xmlns:a16="http://schemas.microsoft.com/office/drawing/2014/main" id="{FBE512C1-5099-45A6-DE19-4DB3BF09FFD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0FCC6D7-771F-4168-9F01-30C281DFBD76}"/>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229950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49EB-45A8-EA83-9D21-F1C9A7BAA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9E661F-1D4D-4778-14B8-3036449774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7233A-C108-1FCE-DB97-AFA5995F6AFC}"/>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5" name="Footer Placeholder 4">
            <a:extLst>
              <a:ext uri="{FF2B5EF4-FFF2-40B4-BE49-F238E27FC236}">
                <a16:creationId xmlns:a16="http://schemas.microsoft.com/office/drawing/2014/main" id="{6F20B8EF-BB7A-2AD8-A1D9-7C0CF878FFD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6972348-8296-218E-9B8E-E88C987876BE}"/>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76672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8C55-2BDD-77EC-E6E2-21C14F0CF56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56538A3-2900-2753-D3FC-F2E4DED85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B31F59A-FE0B-52F2-103A-D90E2059A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2160A44-E62B-EC61-455B-26DA87226D03}"/>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6" name="Footer Placeholder 5">
            <a:extLst>
              <a:ext uri="{FF2B5EF4-FFF2-40B4-BE49-F238E27FC236}">
                <a16:creationId xmlns:a16="http://schemas.microsoft.com/office/drawing/2014/main" id="{ED2CFD6F-3C28-DF6D-335E-B0D7047406D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2CDFA98-8666-12E6-3F3B-06BB075338D4}"/>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263866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97FC-0C9A-FC98-8E59-392243B667D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DE83827-68D1-F3A5-435F-DFD7506D6E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B9651-4C31-B814-744E-4B839C2463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DD11509-1BA6-D8A5-22B3-6A57F55A7F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70287-E47D-6CEE-C13D-653D1BB42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776884-E2E0-6C8B-C98D-53F6FACFB2E2}"/>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8" name="Footer Placeholder 7">
            <a:extLst>
              <a:ext uri="{FF2B5EF4-FFF2-40B4-BE49-F238E27FC236}">
                <a16:creationId xmlns:a16="http://schemas.microsoft.com/office/drawing/2014/main" id="{C09276C5-F2C8-EAA3-87D8-F7A797277D9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B184C11-3261-A5A8-FE53-AB6D0D5EB957}"/>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390588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FA4E-7478-2BFC-66E7-9ADB2269BF5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59F6F5B-7064-A47C-CF2D-03D4E97052E8}"/>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4" name="Footer Placeholder 3">
            <a:extLst>
              <a:ext uri="{FF2B5EF4-FFF2-40B4-BE49-F238E27FC236}">
                <a16:creationId xmlns:a16="http://schemas.microsoft.com/office/drawing/2014/main" id="{F2A1A1BD-7575-03B8-6EA5-CCB32160F7E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84CE135-DEBF-1256-D115-4E9EC9A59D36}"/>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28722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A9F43-B300-DD09-7A02-62896F1E9B7E}"/>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3" name="Footer Placeholder 2">
            <a:extLst>
              <a:ext uri="{FF2B5EF4-FFF2-40B4-BE49-F238E27FC236}">
                <a16:creationId xmlns:a16="http://schemas.microsoft.com/office/drawing/2014/main" id="{C3726BB6-0CD2-EA5F-93C3-5D2976E31C7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0A12A93-2986-6F1F-5504-92C901FC7507}"/>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82199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3C9C-6341-2039-BD09-DE9E0A5FB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ADB76FD-C57F-3A13-8E0B-84B1DD613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B8228BE-A1C7-BD83-7C98-A6C40E64A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88815-88DE-65C6-830D-0E87468C9AA5}"/>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6" name="Footer Placeholder 5">
            <a:extLst>
              <a:ext uri="{FF2B5EF4-FFF2-40B4-BE49-F238E27FC236}">
                <a16:creationId xmlns:a16="http://schemas.microsoft.com/office/drawing/2014/main" id="{05F3BC90-422F-BBB6-0CBA-46F9E45D0D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EE824E6-BAE4-0232-7C3F-F5E816EB6D2B}"/>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42897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06F2-D7E8-BF2E-18E6-92B673968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BBB111FC-D853-BAE5-53CB-3E171FCB4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D5A195FC-1F38-20E6-152B-1EE35BBD9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37DBB-32EC-DEE6-7078-EF64158B784A}"/>
              </a:ext>
            </a:extLst>
          </p:cNvPr>
          <p:cNvSpPr>
            <a:spLocks noGrp="1"/>
          </p:cNvSpPr>
          <p:nvPr>
            <p:ph type="dt" sz="half" idx="10"/>
          </p:nvPr>
        </p:nvSpPr>
        <p:spPr/>
        <p:txBody>
          <a:bodyPr/>
          <a:lstStyle/>
          <a:p>
            <a:fld id="{CA25F7A7-9870-410F-9F15-C4889A86602B}" type="datetimeFigureOut">
              <a:rPr lang="en-PK" smtClean="0"/>
              <a:t>01/11/2023</a:t>
            </a:fld>
            <a:endParaRPr lang="en-PK"/>
          </a:p>
        </p:txBody>
      </p:sp>
      <p:sp>
        <p:nvSpPr>
          <p:cNvPr id="6" name="Footer Placeholder 5">
            <a:extLst>
              <a:ext uri="{FF2B5EF4-FFF2-40B4-BE49-F238E27FC236}">
                <a16:creationId xmlns:a16="http://schemas.microsoft.com/office/drawing/2014/main" id="{7CB5D938-F4CA-3DA1-D19B-A6EA7681A7F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88EFA55-31E1-7E87-B5B3-4DFA451B721C}"/>
              </a:ext>
            </a:extLst>
          </p:cNvPr>
          <p:cNvSpPr>
            <a:spLocks noGrp="1"/>
          </p:cNvSpPr>
          <p:nvPr>
            <p:ph type="sldNum" sz="quarter" idx="12"/>
          </p:nvPr>
        </p:nvSpPr>
        <p:spPr/>
        <p:txBody>
          <a:bodyPr/>
          <a:lstStyle/>
          <a:p>
            <a:fld id="{284737B2-7B72-4BC1-98B5-4B58F1546AFD}" type="slidenum">
              <a:rPr lang="en-PK" smtClean="0"/>
              <a:t>‹#›</a:t>
            </a:fld>
            <a:endParaRPr lang="en-PK"/>
          </a:p>
        </p:txBody>
      </p:sp>
    </p:spTree>
    <p:extLst>
      <p:ext uri="{BB962C8B-B14F-4D97-AF65-F5344CB8AC3E}">
        <p14:creationId xmlns:p14="http://schemas.microsoft.com/office/powerpoint/2010/main" val="31451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22D832-297F-DA6E-5B47-56A1456C6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7477B25-FACC-A278-8370-68B2322EB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65EAF38-C14F-6132-4FF8-6485E1234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5F7A7-9870-410F-9F15-C4889A86602B}" type="datetimeFigureOut">
              <a:rPr lang="en-PK" smtClean="0"/>
              <a:t>01/11/2023</a:t>
            </a:fld>
            <a:endParaRPr lang="en-PK"/>
          </a:p>
        </p:txBody>
      </p:sp>
      <p:sp>
        <p:nvSpPr>
          <p:cNvPr id="5" name="Footer Placeholder 4">
            <a:extLst>
              <a:ext uri="{FF2B5EF4-FFF2-40B4-BE49-F238E27FC236}">
                <a16:creationId xmlns:a16="http://schemas.microsoft.com/office/drawing/2014/main" id="{992D78BB-1E12-FBA7-6116-362DEEFB0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50AFB12-1A81-0365-0D49-1DC167A84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737B2-7B72-4BC1-98B5-4B58F1546AFD}" type="slidenum">
              <a:rPr lang="en-PK" smtClean="0"/>
              <a:t>‹#›</a:t>
            </a:fld>
            <a:endParaRPr lang="en-PK"/>
          </a:p>
        </p:txBody>
      </p:sp>
    </p:spTree>
    <p:extLst>
      <p:ext uri="{BB962C8B-B14F-4D97-AF65-F5344CB8AC3E}">
        <p14:creationId xmlns:p14="http://schemas.microsoft.com/office/powerpoint/2010/main" val="321431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5973-87FA-8290-092B-2BBDF48FE580}"/>
              </a:ext>
            </a:extLst>
          </p:cNvPr>
          <p:cNvSpPr>
            <a:spLocks noGrp="1"/>
          </p:cNvSpPr>
          <p:nvPr>
            <p:ph type="ctrTitle"/>
          </p:nvPr>
        </p:nvSpPr>
        <p:spPr/>
        <p:txBody>
          <a:bodyPr>
            <a:normAutofit/>
          </a:bodyPr>
          <a:lstStyle/>
          <a:p>
            <a:r>
              <a:rPr lang="en-US" sz="4800" b="1" dirty="0">
                <a:effectLst/>
                <a:latin typeface="Calibri" panose="020F0502020204030204" pitchFamily="34" charset="0"/>
                <a:ea typeface="Calibri" panose="020F0502020204030204" pitchFamily="34" charset="0"/>
              </a:rPr>
              <a:t>The Framework of Employee Relations Law and Changing Management Practices</a:t>
            </a:r>
            <a:endParaRPr lang="en-PK" sz="16600" b="1" dirty="0"/>
          </a:p>
        </p:txBody>
      </p:sp>
      <p:sp>
        <p:nvSpPr>
          <p:cNvPr id="3" name="Subtitle 2">
            <a:extLst>
              <a:ext uri="{FF2B5EF4-FFF2-40B4-BE49-F238E27FC236}">
                <a16:creationId xmlns:a16="http://schemas.microsoft.com/office/drawing/2014/main" id="{9AF56108-F263-0488-36F8-C2D713B7BF37}"/>
              </a:ext>
            </a:extLst>
          </p:cNvPr>
          <p:cNvSpPr>
            <a:spLocks noGrp="1"/>
          </p:cNvSpPr>
          <p:nvPr>
            <p:ph type="subTitle" idx="1"/>
          </p:nvPr>
        </p:nvSpPr>
        <p:spPr/>
        <p:txBody>
          <a:bodyPr/>
          <a:lstStyle/>
          <a:p>
            <a:r>
              <a:rPr lang="en-US" dirty="0"/>
              <a:t>Ch-7 (1)</a:t>
            </a:r>
            <a:endParaRPr lang="en-PK" dirty="0"/>
          </a:p>
        </p:txBody>
      </p:sp>
    </p:spTree>
    <p:extLst>
      <p:ext uri="{BB962C8B-B14F-4D97-AF65-F5344CB8AC3E}">
        <p14:creationId xmlns:p14="http://schemas.microsoft.com/office/powerpoint/2010/main" val="42465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F3A-0C7F-F9FC-A244-8A25C459156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B8E0F56-0BA7-B1E6-8A60-4EB8F95D8055}"/>
              </a:ext>
            </a:extLst>
          </p:cNvPr>
          <p:cNvSpPr>
            <a:spLocks noGrp="1"/>
          </p:cNvSpPr>
          <p:nvPr>
            <p:ph idx="1"/>
          </p:nvPr>
        </p:nvSpPr>
        <p:spPr/>
        <p:txBody>
          <a:bodyPr>
            <a:normAutofit/>
          </a:bodyPr>
          <a:lstStyle/>
          <a:p>
            <a:pPr algn="l"/>
            <a:r>
              <a:rPr lang="en-US" b="0" i="0" u="none" strike="noStrike" baseline="0" dirty="0">
                <a:latin typeface="TimesNewRomanPSMT"/>
              </a:rPr>
              <a:t>The applicability of the collective bargaining model of employee relations to software workers is very limited. Trade unions have made little impact among software workers, so terms and conditions of employment are largely unilaterally set by employers and managers.</a:t>
            </a:r>
            <a:endParaRPr lang="en-PK" sz="4000" dirty="0"/>
          </a:p>
        </p:txBody>
      </p:sp>
    </p:spTree>
    <p:extLst>
      <p:ext uri="{BB962C8B-B14F-4D97-AF65-F5344CB8AC3E}">
        <p14:creationId xmlns:p14="http://schemas.microsoft.com/office/powerpoint/2010/main" val="728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CE4D-23E2-2276-AAE1-64D2089C4E7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4C597F5-A316-480F-C562-2CB16FCEFB6B}"/>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9872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5CAB-E8C0-C456-3731-57854F906D6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02CF285-A405-D0E4-6761-9C52B6BB1716}"/>
              </a:ext>
            </a:extLst>
          </p:cNvPr>
          <p:cNvSpPr>
            <a:spLocks noGrp="1"/>
          </p:cNvSpPr>
          <p:nvPr>
            <p:ph idx="1"/>
          </p:nvPr>
        </p:nvSpPr>
        <p:spPr/>
        <p:txBody>
          <a:bodyPr/>
          <a:lstStyle/>
          <a:p>
            <a:r>
              <a:rPr lang="en-US" sz="3200" i="0" u="none" strike="noStrike" baseline="0" dirty="0">
                <a:latin typeface="Times New Roman" panose="02020603050405020304" pitchFamily="18" charset="0"/>
              </a:rPr>
              <a:t>Employee relations</a:t>
            </a:r>
            <a:endParaRPr lang="en-US" sz="1800" i="0" u="none" strike="noStrike" baseline="0" dirty="0">
              <a:latin typeface="Times New Roman" panose="02020603050405020304" pitchFamily="18" charset="0"/>
            </a:endParaRPr>
          </a:p>
          <a:p>
            <a:endParaRPr lang="en-US" sz="1800" b="1" dirty="0">
              <a:latin typeface="Times New Roman" panose="02020603050405020304" pitchFamily="18" charset="0"/>
            </a:endParaRPr>
          </a:p>
          <a:p>
            <a:pPr marL="0" indent="0" algn="l">
              <a:buNone/>
            </a:pPr>
            <a:r>
              <a:rPr lang="en-US" sz="3200" b="0" i="0" u="none" strike="noStrike" baseline="0" dirty="0">
                <a:latin typeface="TimesNewRomanPSMT"/>
              </a:rPr>
              <a:t>In most industrial countries unilateral regulation of employment by management is not the only way of deciding and administering the rules governing employment. In many industries and services, employers have recognized trade unions for collective bargaining purposes.</a:t>
            </a:r>
            <a:endParaRPr lang="en-PK" sz="4400" dirty="0"/>
          </a:p>
        </p:txBody>
      </p:sp>
    </p:spTree>
    <p:extLst>
      <p:ext uri="{BB962C8B-B14F-4D97-AF65-F5344CB8AC3E}">
        <p14:creationId xmlns:p14="http://schemas.microsoft.com/office/powerpoint/2010/main" val="382103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301A-A849-1763-B75D-F287530E50D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30FCC82-69B9-1180-5E98-1C420B280311}"/>
              </a:ext>
            </a:extLst>
          </p:cNvPr>
          <p:cNvSpPr>
            <a:spLocks noGrp="1"/>
          </p:cNvSpPr>
          <p:nvPr>
            <p:ph idx="1"/>
          </p:nvPr>
        </p:nvSpPr>
        <p:spPr/>
        <p:txBody>
          <a:bodyPr>
            <a:normAutofit lnSpcReduction="10000"/>
          </a:bodyPr>
          <a:lstStyle/>
          <a:p>
            <a:pPr marL="0" indent="0" algn="l">
              <a:buNone/>
            </a:pPr>
            <a:r>
              <a:rPr lang="en-US" sz="3200" b="0" i="0" u="none" strike="noStrike" baseline="0" dirty="0">
                <a:latin typeface="TimesNewRomanPSMT"/>
              </a:rPr>
              <a:t>The procedural rules are utilized to arrive at substantive rules relating to pay and conditions, such as hours of work, holiday entitlement, shiftwork arrangements, overtime, bonuses and fringe benefits. Other procedures, including importantly, disciplinary procedures (to be followed in dealing with misconduct at work and infringement of work rules) and appeals or grievance procedures (that might, for example, be used to appeal against appraisal or grading decisions), are a normal part of a collective bargaining relationship between an employer and a trade union.</a:t>
            </a:r>
            <a:endParaRPr lang="en-PK" sz="4400" dirty="0"/>
          </a:p>
        </p:txBody>
      </p:sp>
    </p:spTree>
    <p:extLst>
      <p:ext uri="{BB962C8B-B14F-4D97-AF65-F5344CB8AC3E}">
        <p14:creationId xmlns:p14="http://schemas.microsoft.com/office/powerpoint/2010/main" val="252224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A7CE-0E1B-F72B-363E-3321C91B2B9F}"/>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D4F2BE37-7DF7-8EEF-EF97-747AB7EDC83B}"/>
              </a:ext>
            </a:extLst>
          </p:cNvPr>
          <p:cNvSpPr>
            <a:spLocks noGrp="1"/>
          </p:cNvSpPr>
          <p:nvPr>
            <p:ph idx="1"/>
          </p:nvPr>
        </p:nvSpPr>
        <p:spPr/>
        <p:txBody>
          <a:bodyPr/>
          <a:lstStyle/>
          <a:p>
            <a:r>
              <a:rPr lang="en-US" sz="2800" i="0" u="none" strike="noStrike" baseline="0" dirty="0">
                <a:latin typeface="Times New Roman" panose="02020603050405020304" pitchFamily="18" charset="0"/>
              </a:rPr>
              <a:t>The framework of collective </a:t>
            </a:r>
            <a:r>
              <a:rPr lang="en-US" sz="2800" i="0" u="none" strike="noStrike" baseline="0" dirty="0" err="1">
                <a:latin typeface="Times New Roman" panose="02020603050405020304" pitchFamily="18" charset="0"/>
              </a:rPr>
              <a:t>labour</a:t>
            </a:r>
            <a:r>
              <a:rPr lang="en-US" sz="2800" i="0" u="none" strike="noStrike" baseline="0" dirty="0">
                <a:latin typeface="Times New Roman" panose="02020603050405020304" pitchFamily="18" charset="0"/>
              </a:rPr>
              <a:t> law</a:t>
            </a:r>
            <a:endParaRPr lang="en-US" dirty="0"/>
          </a:p>
          <a:p>
            <a:endParaRPr lang="en-US" dirty="0"/>
          </a:p>
          <a:p>
            <a:r>
              <a:rPr lang="en-US" u="none" strike="noStrike" baseline="0" dirty="0">
                <a:latin typeface="Times New Roman" panose="02020603050405020304" pitchFamily="18" charset="0"/>
              </a:rPr>
              <a:t>Restraining the unions</a:t>
            </a:r>
          </a:p>
          <a:p>
            <a:r>
              <a:rPr lang="en-US" b="0" i="0" u="none" strike="noStrike" baseline="0" dirty="0">
                <a:latin typeface="TimesNewRomanPSMT"/>
              </a:rPr>
              <a:t>1980 Employment Act – trade unions rein</a:t>
            </a:r>
            <a:endParaRPr lang="en-US" u="none" strike="noStrike" baseline="0" dirty="0">
              <a:latin typeface="Times New Roman" panose="02020603050405020304" pitchFamily="18" charset="0"/>
            </a:endParaRPr>
          </a:p>
          <a:p>
            <a:r>
              <a:rPr lang="en-US" b="0" i="0" u="none" strike="noStrike" baseline="0" dirty="0">
                <a:latin typeface="TimesNewRomanPSMT"/>
              </a:rPr>
              <a:t>1982 Employment Act – a trade dispute between workers and employees</a:t>
            </a:r>
            <a:endParaRPr lang="en-US" sz="4000" dirty="0">
              <a:latin typeface="Times New Roman" panose="02020603050405020304" pitchFamily="18" charset="0"/>
            </a:endParaRPr>
          </a:p>
          <a:p>
            <a:pPr algn="l"/>
            <a:r>
              <a:rPr lang="en-US" b="0" i="0" u="none" strike="noStrike" baseline="0" dirty="0">
                <a:latin typeface="TimesNewRomanPSMT"/>
              </a:rPr>
              <a:t>1984 Trade Union Act required trade unions to ballot their members before industrial action</a:t>
            </a:r>
            <a:endParaRPr lang="en-US" sz="4000" dirty="0">
              <a:latin typeface="Times New Roman" panose="02020603050405020304" pitchFamily="18" charset="0"/>
            </a:endParaRPr>
          </a:p>
          <a:p>
            <a:endParaRPr lang="en-PK" sz="4000" dirty="0"/>
          </a:p>
        </p:txBody>
      </p:sp>
    </p:spTree>
    <p:extLst>
      <p:ext uri="{BB962C8B-B14F-4D97-AF65-F5344CB8AC3E}">
        <p14:creationId xmlns:p14="http://schemas.microsoft.com/office/powerpoint/2010/main" val="240361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C508-24CE-5BAC-0F72-18B7D93BDEF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407DD6E-FF08-E22E-08F2-6A951B45343E}"/>
              </a:ext>
            </a:extLst>
          </p:cNvPr>
          <p:cNvSpPr>
            <a:spLocks noGrp="1"/>
          </p:cNvSpPr>
          <p:nvPr>
            <p:ph idx="1"/>
          </p:nvPr>
        </p:nvSpPr>
        <p:spPr/>
        <p:txBody>
          <a:bodyPr/>
          <a:lstStyle/>
          <a:p>
            <a:r>
              <a:rPr lang="en-US" b="0" i="0" u="none" strike="noStrike" baseline="0" dirty="0">
                <a:latin typeface="TimesNewRomanPSMT"/>
              </a:rPr>
              <a:t>1992 the Trade Union and </a:t>
            </a:r>
            <a:r>
              <a:rPr lang="en-US" b="0" i="0" u="none" strike="noStrike" baseline="0" dirty="0" err="1">
                <a:latin typeface="TimesNewRomanPSMT"/>
              </a:rPr>
              <a:t>Labour</a:t>
            </a:r>
            <a:r>
              <a:rPr lang="en-US" b="0" i="0" u="none" strike="noStrike" baseline="0" dirty="0">
                <a:latin typeface="TimesNewRomanPSMT"/>
              </a:rPr>
              <a:t> Relations (Consolidation) Act</a:t>
            </a:r>
          </a:p>
          <a:p>
            <a:pPr algn="l"/>
            <a:r>
              <a:rPr lang="en-US" b="0" i="0" u="none" strike="noStrike" baseline="0" dirty="0">
                <a:latin typeface="TimesNewRomanPSMT"/>
              </a:rPr>
              <a:t>The Trade Union Reform and Employment Relations (TURER) Act of 1993 imposed further restrictions on strikes</a:t>
            </a:r>
            <a:endParaRPr lang="en-US" sz="4000" dirty="0">
              <a:latin typeface="TimesNewRomanPSMT"/>
            </a:endParaRPr>
          </a:p>
          <a:p>
            <a:endParaRPr lang="en-US" dirty="0">
              <a:latin typeface="TimesNewRomanPSMT"/>
            </a:endParaRPr>
          </a:p>
          <a:p>
            <a:r>
              <a:rPr lang="en-US" u="none" strike="noStrike" baseline="0" dirty="0">
                <a:latin typeface="Times New Roman" panose="02020603050405020304" pitchFamily="18" charset="0"/>
              </a:rPr>
              <a:t>The European Union and British </a:t>
            </a:r>
            <a:r>
              <a:rPr lang="en-US" u="none" strike="noStrike" baseline="0" dirty="0" err="1">
                <a:latin typeface="Times New Roman" panose="02020603050405020304" pitchFamily="18" charset="0"/>
              </a:rPr>
              <a:t>labour</a:t>
            </a:r>
            <a:r>
              <a:rPr lang="en-US" u="none" strike="noStrike" baseline="0" dirty="0">
                <a:latin typeface="Times New Roman" panose="02020603050405020304" pitchFamily="18" charset="0"/>
              </a:rPr>
              <a:t> law</a:t>
            </a:r>
            <a:endParaRPr lang="en-PK" dirty="0"/>
          </a:p>
        </p:txBody>
      </p:sp>
    </p:spTree>
    <p:extLst>
      <p:ext uri="{BB962C8B-B14F-4D97-AF65-F5344CB8AC3E}">
        <p14:creationId xmlns:p14="http://schemas.microsoft.com/office/powerpoint/2010/main" val="81239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EEE1-027F-175E-5638-FB94385828A7}"/>
              </a:ext>
            </a:extLst>
          </p:cNvPr>
          <p:cNvSpPr>
            <a:spLocks noGrp="1"/>
          </p:cNvSpPr>
          <p:nvPr>
            <p:ph type="title"/>
          </p:nvPr>
        </p:nvSpPr>
        <p:spPr/>
        <p:txBody>
          <a:bodyPr/>
          <a:lstStyle/>
          <a:p>
            <a:r>
              <a:rPr lang="en-US" sz="3600" i="0" u="none" strike="noStrike" baseline="0" dirty="0">
                <a:latin typeface="Times New Roman" panose="02020603050405020304" pitchFamily="18" charset="0"/>
              </a:rPr>
              <a:t>The framework of individual employment law</a:t>
            </a:r>
            <a:endParaRPr lang="en-PK" dirty="0"/>
          </a:p>
        </p:txBody>
      </p:sp>
      <p:sp>
        <p:nvSpPr>
          <p:cNvPr id="3" name="Content Placeholder 2">
            <a:extLst>
              <a:ext uri="{FF2B5EF4-FFF2-40B4-BE49-F238E27FC236}">
                <a16:creationId xmlns:a16="http://schemas.microsoft.com/office/drawing/2014/main" id="{9229AA72-655D-DBC8-1EDC-D7B781BC0DE3}"/>
              </a:ext>
            </a:extLst>
          </p:cNvPr>
          <p:cNvSpPr>
            <a:spLocks noGrp="1"/>
          </p:cNvSpPr>
          <p:nvPr>
            <p:ph idx="1"/>
          </p:nvPr>
        </p:nvSpPr>
        <p:spPr/>
        <p:txBody>
          <a:bodyPr/>
          <a:lstStyle/>
          <a:p>
            <a:r>
              <a:rPr lang="en-US" dirty="0"/>
              <a:t>Freelancer </a:t>
            </a:r>
          </a:p>
          <a:p>
            <a:r>
              <a:rPr lang="en-US" dirty="0"/>
              <a:t>teleworker</a:t>
            </a:r>
          </a:p>
          <a:p>
            <a:r>
              <a:rPr lang="en-US" dirty="0"/>
              <a:t>Part-time workers</a:t>
            </a:r>
          </a:p>
          <a:p>
            <a:pPr algn="l"/>
            <a:r>
              <a:rPr lang="en-US" sz="2400" b="0" i="0" u="none" strike="noStrike" baseline="0" dirty="0">
                <a:latin typeface="TimesNewRomanPSMT"/>
              </a:rPr>
              <a:t>The European Commission has proposed three directives to regulate the employment of part-time and temporary employees. These include giving part-time workers a </a:t>
            </a:r>
            <a:r>
              <a:rPr lang="en-US" sz="2400" b="0" i="1" u="none" strike="noStrike" baseline="0" dirty="0">
                <a:latin typeface="TimesNewRomanPS-ItalicMT"/>
              </a:rPr>
              <a:t>pro rata </a:t>
            </a:r>
            <a:r>
              <a:rPr lang="en-US" sz="2400" b="0" i="0" u="none" strike="noStrike" baseline="0" dirty="0">
                <a:latin typeface="TimesNewRomanPSMT"/>
              </a:rPr>
              <a:t>right to holiday, seniority and dismissal allowances. They would also have the right to </a:t>
            </a:r>
            <a:r>
              <a:rPr lang="en-US" sz="2400" b="0" i="1" u="none" strike="noStrike" baseline="0" dirty="0">
                <a:latin typeface="TimesNewRomanPS-ItalicMT"/>
              </a:rPr>
              <a:t>pro rata </a:t>
            </a:r>
            <a:r>
              <a:rPr lang="en-US" sz="2400" b="0" i="0" u="none" strike="noStrike" baseline="0" dirty="0">
                <a:latin typeface="TimesNewRomanPSMT"/>
              </a:rPr>
              <a:t>treatment in respect of pensions and sick pay, as well as access to any social services and training provided by the employer. It also proposed that part-time employees who work at least eight hours per week should come within the National Insurance scheme, regardless of how little they earn.</a:t>
            </a:r>
            <a:endParaRPr lang="en-PK" sz="3600" dirty="0"/>
          </a:p>
        </p:txBody>
      </p:sp>
    </p:spTree>
    <p:extLst>
      <p:ext uri="{BB962C8B-B14F-4D97-AF65-F5344CB8AC3E}">
        <p14:creationId xmlns:p14="http://schemas.microsoft.com/office/powerpoint/2010/main" val="304005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C35C-7A70-6E8A-CAB9-B36008E761CD}"/>
              </a:ext>
            </a:extLst>
          </p:cNvPr>
          <p:cNvSpPr>
            <a:spLocks noGrp="1"/>
          </p:cNvSpPr>
          <p:nvPr>
            <p:ph type="title"/>
          </p:nvPr>
        </p:nvSpPr>
        <p:spPr/>
        <p:txBody>
          <a:bodyPr/>
          <a:lstStyle/>
          <a:p>
            <a:r>
              <a:rPr lang="en-US" sz="4800" i="0" u="none" strike="noStrike" baseline="0" dirty="0">
                <a:latin typeface="Times New Roman" panose="02020603050405020304" pitchFamily="18" charset="0"/>
              </a:rPr>
              <a:t>Equal pay and sex discrimination</a:t>
            </a:r>
            <a:endParaRPr lang="en-PK" dirty="0"/>
          </a:p>
        </p:txBody>
      </p:sp>
      <p:sp>
        <p:nvSpPr>
          <p:cNvPr id="3" name="Content Placeholder 2">
            <a:extLst>
              <a:ext uri="{FF2B5EF4-FFF2-40B4-BE49-F238E27FC236}">
                <a16:creationId xmlns:a16="http://schemas.microsoft.com/office/drawing/2014/main" id="{7FA2675D-ABE9-A964-A023-9DA3619884FA}"/>
              </a:ext>
            </a:extLst>
          </p:cNvPr>
          <p:cNvSpPr>
            <a:spLocks noGrp="1"/>
          </p:cNvSpPr>
          <p:nvPr>
            <p:ph idx="1"/>
          </p:nvPr>
        </p:nvSpPr>
        <p:spPr/>
        <p:txBody>
          <a:bodyPr>
            <a:normAutofit/>
          </a:bodyPr>
          <a:lstStyle/>
          <a:p>
            <a:pPr algn="l"/>
            <a:r>
              <a:rPr lang="en-US" b="0" i="0" u="none" strike="noStrike" baseline="0" dirty="0">
                <a:latin typeface="TimesNewRomanPSMT"/>
              </a:rPr>
              <a:t>It was under European Community law that the UK was obliged to amend equal pay legislation to equal pay for work of equal value and then to legislate on effective means of enforcement. Nevertheless, the gender wage gap for all occupations remains one of the widest in the European Union</a:t>
            </a:r>
          </a:p>
          <a:p>
            <a:pPr algn="l"/>
            <a:r>
              <a:rPr lang="en-US" b="0" i="0" u="none" strike="noStrike" baseline="0" dirty="0">
                <a:latin typeface="TimesNewRomanPSMT"/>
              </a:rPr>
              <a:t>Segregation has increased with the big rise in part-time and temporary working, most evident in low skill jobs taken up almost entirely by married women</a:t>
            </a:r>
            <a:endParaRPr lang="en-PK" sz="5400" dirty="0"/>
          </a:p>
        </p:txBody>
      </p:sp>
    </p:spTree>
    <p:extLst>
      <p:ext uri="{BB962C8B-B14F-4D97-AF65-F5344CB8AC3E}">
        <p14:creationId xmlns:p14="http://schemas.microsoft.com/office/powerpoint/2010/main" val="419130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C4A4-D328-ADF0-7EE5-E856C3C6AF05}"/>
              </a:ext>
            </a:extLst>
          </p:cNvPr>
          <p:cNvSpPr>
            <a:spLocks noGrp="1"/>
          </p:cNvSpPr>
          <p:nvPr>
            <p:ph type="title"/>
          </p:nvPr>
        </p:nvSpPr>
        <p:spPr/>
        <p:txBody>
          <a:bodyPr>
            <a:normAutofit/>
          </a:bodyPr>
          <a:lstStyle/>
          <a:p>
            <a:endParaRPr lang="en-PK" sz="6000" dirty="0"/>
          </a:p>
        </p:txBody>
      </p:sp>
      <p:sp>
        <p:nvSpPr>
          <p:cNvPr id="3" name="Content Placeholder 2">
            <a:extLst>
              <a:ext uri="{FF2B5EF4-FFF2-40B4-BE49-F238E27FC236}">
                <a16:creationId xmlns:a16="http://schemas.microsoft.com/office/drawing/2014/main" id="{2B376C7E-E1B2-8323-71F6-0D0DB6374DF2}"/>
              </a:ext>
            </a:extLst>
          </p:cNvPr>
          <p:cNvSpPr>
            <a:spLocks noGrp="1"/>
          </p:cNvSpPr>
          <p:nvPr>
            <p:ph idx="1"/>
          </p:nvPr>
        </p:nvSpPr>
        <p:spPr/>
        <p:txBody>
          <a:bodyPr/>
          <a:lstStyle/>
          <a:p>
            <a:r>
              <a:rPr lang="en-US" sz="2800" i="0" u="none" strike="noStrike" baseline="0" dirty="0">
                <a:latin typeface="Times New Roman" panose="02020603050405020304" pitchFamily="18" charset="0"/>
              </a:rPr>
              <a:t>The decline of the collective bargaining model of industrial relations</a:t>
            </a:r>
          </a:p>
          <a:p>
            <a:endParaRPr lang="en-US" dirty="0">
              <a:latin typeface="Times New Roman" panose="02020603050405020304" pitchFamily="18" charset="0"/>
            </a:endParaRPr>
          </a:p>
          <a:p>
            <a:r>
              <a:rPr lang="en-US" u="none" strike="noStrike" baseline="0" dirty="0">
                <a:latin typeface="Times New Roman" panose="02020603050405020304" pitchFamily="18" charset="0"/>
              </a:rPr>
              <a:t>The effect on collective bargaining</a:t>
            </a:r>
          </a:p>
          <a:p>
            <a:endParaRPr lang="en-US" dirty="0">
              <a:latin typeface="Times New Roman" panose="02020603050405020304" pitchFamily="18" charset="0"/>
            </a:endParaRPr>
          </a:p>
          <a:p>
            <a:pPr algn="l"/>
            <a:r>
              <a:rPr lang="en-US" b="0" i="0" u="none" strike="noStrike" baseline="0" dirty="0">
                <a:latin typeface="TimesNewRomanPSMT"/>
              </a:rPr>
              <a:t>before 1980 the British industrial relations system would have been adequately characterized as voluntary, it is now one of the most tightly legally regulated in the world</a:t>
            </a:r>
            <a:endParaRPr lang="en-US" sz="4000" u="none" strike="noStrike" baseline="0" dirty="0">
              <a:latin typeface="Times New Roman" panose="02020603050405020304" pitchFamily="18" charset="0"/>
            </a:endParaRPr>
          </a:p>
          <a:p>
            <a:endParaRPr lang="en-PK" dirty="0"/>
          </a:p>
        </p:txBody>
      </p:sp>
    </p:spTree>
    <p:extLst>
      <p:ext uri="{BB962C8B-B14F-4D97-AF65-F5344CB8AC3E}">
        <p14:creationId xmlns:p14="http://schemas.microsoft.com/office/powerpoint/2010/main" val="98484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0A36-CAFB-6752-62A8-39F8522962A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5889451-D717-F14A-DDBA-59D88ACEE034}"/>
              </a:ext>
            </a:extLst>
          </p:cNvPr>
          <p:cNvSpPr>
            <a:spLocks noGrp="1"/>
          </p:cNvSpPr>
          <p:nvPr>
            <p:ph idx="1"/>
          </p:nvPr>
        </p:nvSpPr>
        <p:spPr/>
        <p:txBody>
          <a:bodyPr>
            <a:normAutofit/>
          </a:bodyPr>
          <a:lstStyle/>
          <a:p>
            <a:pPr algn="l"/>
            <a:r>
              <a:rPr lang="en-US" b="0" i="0" u="none" strike="noStrike" baseline="0" dirty="0">
                <a:latin typeface="TimesNewRomanPSMT"/>
              </a:rPr>
              <a:t>The industrial relations environment facing the software professional has changed as </a:t>
            </a:r>
            <a:r>
              <a:rPr lang="en-US" dirty="0">
                <a:latin typeface="Times New Roman" panose="02020603050405020304" pitchFamily="18" charset="0"/>
              </a:rPr>
              <a:t>t</a:t>
            </a:r>
            <a:r>
              <a:rPr lang="en-US" b="0" i="0" u="none" strike="noStrike" baseline="0" dirty="0">
                <a:latin typeface="Times New Roman" panose="02020603050405020304" pitchFamily="18" charset="0"/>
              </a:rPr>
              <a:t>he framework of employee relations as </a:t>
            </a:r>
            <a:r>
              <a:rPr lang="en-US" b="0" i="0" u="none" strike="noStrike" baseline="0" dirty="0">
                <a:latin typeface="TimesNewRomanPSMT"/>
              </a:rPr>
              <a:t>dramatically as technology in engineering.</a:t>
            </a:r>
            <a:endParaRPr lang="en-PK" sz="4000" dirty="0"/>
          </a:p>
        </p:txBody>
      </p:sp>
    </p:spTree>
    <p:extLst>
      <p:ext uri="{BB962C8B-B14F-4D97-AF65-F5344CB8AC3E}">
        <p14:creationId xmlns:p14="http://schemas.microsoft.com/office/powerpoint/2010/main" val="2534245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8717</TotalTime>
  <Words>528</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TimesNewRomanPS-ItalicMT</vt:lpstr>
      <vt:lpstr>TimesNewRomanPSMT</vt:lpstr>
      <vt:lpstr>Office Theme</vt:lpstr>
      <vt:lpstr>The Framework of Employee Relations Law and Changing Management Practices</vt:lpstr>
      <vt:lpstr>PowerPoint Presentation</vt:lpstr>
      <vt:lpstr>PowerPoint Presentation</vt:lpstr>
      <vt:lpstr>PowerPoint Presentation</vt:lpstr>
      <vt:lpstr>PowerPoint Presentation</vt:lpstr>
      <vt:lpstr>The framework of individual employment law</vt:lpstr>
      <vt:lpstr>Equal pay and sex discrimination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Framework of Employee Relations Law and Changing Management Practices</dc:title>
  <dc:creator>Rajeel Amjad</dc:creator>
  <cp:lastModifiedBy>Rajeel Amjad</cp:lastModifiedBy>
  <cp:revision>1</cp:revision>
  <dcterms:created xsi:type="dcterms:W3CDTF">2023-11-01T06:44:00Z</dcterms:created>
  <dcterms:modified xsi:type="dcterms:W3CDTF">2023-11-07T08:01:31Z</dcterms:modified>
</cp:coreProperties>
</file>