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1"/>
  </p:notesMasterIdLst>
  <p:sldIdLst>
    <p:sldId id="27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embeddedFontLst>
    <p:embeddedFont>
      <p:font typeface="Bodoni"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6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59" name="Google Shape;15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66" name="Google Shape;166;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73" name="Google Shape;173;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0" name="Google Shape;18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7" name="Google Shape;18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05" name="Google Shape;20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issue are discussed in chapter three.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24" name="Google Shape;12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1" name="Google Shape;13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8" name="Google Shape;138;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Kant took an extreme position on the absolutism of ethical rules. He argued, for</a:t>
            </a:r>
            <a:endParaRPr/>
          </a:p>
          <a:p>
            <a:pPr marL="0" lvl="0" indent="0" algn="l" rtl="0">
              <a:lnSpc>
                <a:spcPct val="100000"/>
              </a:lnSpc>
              <a:spcBef>
                <a:spcPts val="0"/>
              </a:spcBef>
              <a:spcAft>
                <a:spcPts val="0"/>
              </a:spcAft>
              <a:buSzPts val="1800"/>
              <a:buNone/>
            </a:pPr>
            <a:r>
              <a:rPr lang="en-US"/>
              <a:t>instance, that it is always wrong to lie. For example, if a person is looking for someone</a:t>
            </a:r>
            <a:endParaRPr/>
          </a:p>
          <a:p>
            <a:pPr marL="0" lvl="0" indent="0" algn="l" rtl="0">
              <a:lnSpc>
                <a:spcPct val="100000"/>
              </a:lnSpc>
              <a:spcBef>
                <a:spcPts val="0"/>
              </a:spcBef>
              <a:spcAft>
                <a:spcPts val="0"/>
              </a:spcAft>
              <a:buSzPts val="1800"/>
              <a:buNone/>
            </a:pPr>
            <a:r>
              <a:rPr lang="en-US"/>
              <a:t>he intends to murder, and he asks you where the intended victim is, it is wrong for you</a:t>
            </a:r>
            <a:endParaRPr/>
          </a:p>
          <a:p>
            <a:pPr marL="0" lvl="0" indent="0" algn="l" rtl="0">
              <a:lnSpc>
                <a:spcPct val="100000"/>
              </a:lnSpc>
              <a:spcBef>
                <a:spcPts val="0"/>
              </a:spcBef>
              <a:spcAft>
                <a:spcPts val="0"/>
              </a:spcAft>
              <a:buSzPts val="1800"/>
              <a:buNone/>
            </a:pPr>
            <a:r>
              <a:rPr lang="en-US"/>
              <a:t>to lie to protect the victim. Most people would agree that there are cases in which even</a:t>
            </a:r>
            <a:endParaRPr/>
          </a:p>
          <a:p>
            <a:pPr marL="0" lvl="0" indent="0" algn="l" rtl="0">
              <a:lnSpc>
                <a:spcPct val="100000"/>
              </a:lnSpc>
              <a:spcBef>
                <a:spcPts val="0"/>
              </a:spcBef>
              <a:spcAft>
                <a:spcPts val="0"/>
              </a:spcAft>
              <a:buSzPts val="1800"/>
              <a:buNone/>
            </a:pPr>
            <a:r>
              <a:rPr lang="en-US"/>
              <a:t>very good, universal rules should be broken—because of the consequences.</a:t>
            </a:r>
            <a:endParaRPr/>
          </a:p>
        </p:txBody>
      </p:sp>
      <p:sp>
        <p:nvSpPr>
          <p:cNvPr id="145" name="Google Shape;14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52" name="Google Shape;152;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1600200"/>
            <a:ext cx="7772400" cy="1143000"/>
          </a:xfrm>
          <a:prstGeom prst="rect">
            <a:avLst/>
          </a:prstGeom>
          <a:noFill/>
          <a:ln>
            <a:noFill/>
          </a:ln>
        </p:spPr>
        <p:txBody>
          <a:bodyPr spcFirstLastPara="1" wrap="square" lIns="92075" tIns="46025" rIns="92075" bIns="46025" anchor="b" anchorCtr="0">
            <a:noAutofit/>
          </a:bodyPr>
          <a:lstStyle>
            <a:lvl1pPr lvl="0" algn="ctr">
              <a:lnSpc>
                <a:spcPct val="100000"/>
              </a:lnSpc>
              <a:spcBef>
                <a:spcPts val="0"/>
              </a:spcBef>
              <a:spcAft>
                <a:spcPts val="0"/>
              </a:spcAft>
              <a:buSzPts val="1400"/>
              <a:buNone/>
              <a:defRPr sz="8000">
                <a:solidFill>
                  <a:srgbClr val="FFCC6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880"/>
              </a:spcBef>
              <a:spcAft>
                <a:spcPts val="0"/>
              </a:spcAft>
              <a:buSzPts val="4400"/>
              <a:buFont typeface="Arial"/>
              <a:buNone/>
              <a:defRPr sz="4400">
                <a:solidFill>
                  <a:srgbClr val="FFFFFF"/>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1" name="Google Shape;21;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6858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6" name="Google Shape;86;p12"/>
          <p:cNvSpPr txBox="1">
            <a:spLocks noGrp="1"/>
          </p:cNvSpPr>
          <p:nvPr>
            <p:ph type="body" idx="2"/>
          </p:nvPr>
        </p:nvSpPr>
        <p:spPr>
          <a:xfrm>
            <a:off x="46482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7" name="Google Shape;87;p1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3"/>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00"/>
              </a:spcBef>
              <a:spcAft>
                <a:spcPts val="0"/>
              </a:spcAft>
              <a:buSzPts val="2000"/>
              <a:buFont typeface="Arial"/>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SzPts val="1400"/>
              <a:buFont typeface="Arial"/>
              <a:buNone/>
              <a:defRPr sz="1400"/>
            </a:lvl4pPr>
            <a:lvl5pPr marL="2286000" lvl="4" indent="-228600" algn="l">
              <a:lnSpc>
                <a:spcPct val="100000"/>
              </a:lnSpc>
              <a:spcBef>
                <a:spcPts val="280"/>
              </a:spcBef>
              <a:spcAft>
                <a:spcPts val="0"/>
              </a:spcAft>
              <a:buSzPts val="1400"/>
              <a:buFont typeface="Arial"/>
              <a:buNone/>
              <a:defRPr sz="1400"/>
            </a:lvl5pPr>
            <a:lvl6pPr marL="2743200" lvl="5" indent="-228600" algn="l">
              <a:lnSpc>
                <a:spcPct val="100000"/>
              </a:lnSpc>
              <a:spcBef>
                <a:spcPts val="280"/>
              </a:spcBef>
              <a:spcAft>
                <a:spcPts val="0"/>
              </a:spcAft>
              <a:buSzPts val="1400"/>
              <a:buFont typeface="Arial"/>
              <a:buNone/>
              <a:defRPr sz="1400"/>
            </a:lvl6pPr>
            <a:lvl7pPr marL="3200400" lvl="6" indent="-228600" algn="l">
              <a:lnSpc>
                <a:spcPct val="100000"/>
              </a:lnSpc>
              <a:spcBef>
                <a:spcPts val="280"/>
              </a:spcBef>
              <a:spcAft>
                <a:spcPts val="0"/>
              </a:spcAft>
              <a:buSzPts val="1400"/>
              <a:buFont typeface="Arial"/>
              <a:buNone/>
              <a:defRPr sz="1400"/>
            </a:lvl7pPr>
            <a:lvl8pPr marL="3657600" lvl="7" indent="-228600" algn="l">
              <a:lnSpc>
                <a:spcPct val="100000"/>
              </a:lnSpc>
              <a:spcBef>
                <a:spcPts val="280"/>
              </a:spcBef>
              <a:spcAft>
                <a:spcPts val="0"/>
              </a:spcAft>
              <a:buSzPts val="1400"/>
              <a:buFont typeface="Arial"/>
              <a:buNone/>
              <a:defRPr sz="1400"/>
            </a:lvl8pPr>
            <a:lvl9pPr marL="4114800" lvl="8" indent="-228600" algn="l">
              <a:lnSpc>
                <a:spcPct val="100000"/>
              </a:lnSpc>
              <a:spcBef>
                <a:spcPts val="280"/>
              </a:spcBef>
              <a:spcAft>
                <a:spcPts val="0"/>
              </a:spcAft>
              <a:buSzPts val="1400"/>
              <a:buFont typeface="Arial"/>
              <a:buNone/>
              <a:defRPr sz="1400"/>
            </a:lvl9pPr>
          </a:lstStyle>
          <a:p>
            <a:endParaRPr/>
          </a:p>
        </p:txBody>
      </p:sp>
      <p:sp>
        <p:nvSpPr>
          <p:cNvPr id="93" name="Google Shape;93;p1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rot="5400000">
            <a:off x="4743450" y="2381250"/>
            <a:ext cx="5486400" cy="19431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rot="5400000">
            <a:off x="781050" y="514350"/>
            <a:ext cx="5486400" cy="56769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5"/>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rot="5400000">
            <a:off x="2514600" y="152400"/>
            <a:ext cx="4114800" cy="77724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7"/>
          <p:cNvSpPr>
            <a:spLocks noGrp="1"/>
          </p:cNvSpPr>
          <p:nvPr>
            <p:ph type="pic" idx="2"/>
          </p:nvPr>
        </p:nvSpPr>
        <p:spPr>
          <a:xfrm>
            <a:off x="1792288" y="612775"/>
            <a:ext cx="5486400" cy="4114800"/>
          </a:xfrm>
          <a:prstGeom prst="rect">
            <a:avLst/>
          </a:prstGeom>
          <a:noFill/>
          <a:ln>
            <a:noFill/>
          </a:ln>
        </p:spPr>
      </p:sp>
      <p:sp>
        <p:nvSpPr>
          <p:cNvPr id="54" name="Google Shape;54;p7"/>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55" name="Google Shape;55;p7"/>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431800" algn="l">
              <a:lnSpc>
                <a:spcPct val="100000"/>
              </a:lnSpc>
              <a:spcBef>
                <a:spcPts val="640"/>
              </a:spcBef>
              <a:spcAft>
                <a:spcPts val="0"/>
              </a:spcAft>
              <a:buSzPts val="3200"/>
              <a:buFont typeface="Arial"/>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SzPts val="2000"/>
              <a:buFont typeface="Arial"/>
              <a:buChar char="•"/>
              <a:defRPr sz="2000"/>
            </a:lvl4pPr>
            <a:lvl5pPr marL="2286000" lvl="4" indent="-355600" algn="l">
              <a:lnSpc>
                <a:spcPct val="100000"/>
              </a:lnSpc>
              <a:spcBef>
                <a:spcPts val="400"/>
              </a:spcBef>
              <a:spcAft>
                <a:spcPts val="0"/>
              </a:spcAft>
              <a:buSzPts val="2000"/>
              <a:buFont typeface="Arial"/>
              <a:buChar char="•"/>
              <a:defRPr sz="2000"/>
            </a:lvl5pPr>
            <a:lvl6pPr marL="2743200" lvl="5" indent="-355600" algn="l">
              <a:lnSpc>
                <a:spcPct val="100000"/>
              </a:lnSpc>
              <a:spcBef>
                <a:spcPts val="400"/>
              </a:spcBef>
              <a:spcAft>
                <a:spcPts val="0"/>
              </a:spcAft>
              <a:buSzPts val="2000"/>
              <a:buFont typeface="Arial"/>
              <a:buChar char="•"/>
              <a:defRPr sz="2000"/>
            </a:lvl6pPr>
            <a:lvl7pPr marL="3200400" lvl="6" indent="-355600" algn="l">
              <a:lnSpc>
                <a:spcPct val="100000"/>
              </a:lnSpc>
              <a:spcBef>
                <a:spcPts val="400"/>
              </a:spcBef>
              <a:spcAft>
                <a:spcPts val="0"/>
              </a:spcAft>
              <a:buSzPts val="2000"/>
              <a:buFont typeface="Arial"/>
              <a:buChar char="•"/>
              <a:defRPr sz="2000"/>
            </a:lvl7pPr>
            <a:lvl8pPr marL="3657600" lvl="7" indent="-355600" algn="l">
              <a:lnSpc>
                <a:spcPct val="100000"/>
              </a:lnSpc>
              <a:spcBef>
                <a:spcPts val="400"/>
              </a:spcBef>
              <a:spcAft>
                <a:spcPts val="0"/>
              </a:spcAft>
              <a:buSzPts val="2000"/>
              <a:buFont typeface="Arial"/>
              <a:buChar char="•"/>
              <a:defRPr sz="2000"/>
            </a:lvl8pPr>
            <a:lvl9pPr marL="4114800" lvl="8" indent="-355600" algn="l">
              <a:lnSpc>
                <a:spcPct val="100000"/>
              </a:lnSpc>
              <a:spcBef>
                <a:spcPts val="400"/>
              </a:spcBef>
              <a:spcAft>
                <a:spcPts val="0"/>
              </a:spcAft>
              <a:buSzPts val="2000"/>
              <a:buFont typeface="Arial"/>
              <a:buChar char="•"/>
              <a:defRPr sz="2000"/>
            </a:lvl9pPr>
          </a:lstStyle>
          <a:p>
            <a:endParaRPr/>
          </a:p>
        </p:txBody>
      </p:sp>
      <p:sp>
        <p:nvSpPr>
          <p:cNvPr id="61" name="Google Shape;61;p8"/>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62" name="Google Shape;62;p8"/>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9"/>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0"/>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7" name="Google Shape;77;p11"/>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78" name="Google Shape;78;p11"/>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9" name="Google Shape;79;p11"/>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80" name="Google Shape;80;p1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035050" y="1552575"/>
            <a:ext cx="10179050" cy="5305425"/>
            <a:chOff x="-652" y="978"/>
            <a:chExt cx="6412" cy="3342"/>
          </a:xfrm>
        </p:grpSpPr>
        <p:sp>
          <p:nvSpPr>
            <p:cNvPr id="11" name="Google Shape;11;p1"/>
            <p:cNvSpPr/>
            <p:nvPr/>
          </p:nvSpPr>
          <p:spPr>
            <a:xfrm>
              <a:off x="2061" y="1707"/>
              <a:ext cx="3699" cy="2613"/>
            </a:xfrm>
            <a:custGeom>
              <a:avLst/>
              <a:gdLst/>
              <a:ahLst/>
              <a:cxnLst/>
              <a:rect l="l" t="t" r="r" b="b"/>
              <a:pathLst>
                <a:path w="3699" h="2613" extrusionOk="0">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2" name="Google Shape;12;p1"/>
            <p:cNvSpPr/>
            <p:nvPr/>
          </p:nvSpPr>
          <p:spPr>
            <a:xfrm>
              <a:off x="-652" y="978"/>
              <a:ext cx="4237" cy="3342"/>
            </a:xfrm>
            <a:custGeom>
              <a:avLst/>
              <a:gdLst/>
              <a:ahLst/>
              <a:cxnLst/>
              <a:rect l="l" t="t" r="r" b="b"/>
              <a:pathLst>
                <a:path w="21600" h="21231" fill="none" extrusionOk="0">
                  <a:moveTo>
                    <a:pt x="3976" y="0"/>
                  </a:moveTo>
                  <a:cubicBezTo>
                    <a:pt x="14194" y="1914"/>
                    <a:pt x="21600" y="10835"/>
                    <a:pt x="21600" y="21231"/>
                  </a:cubicBezTo>
                </a:path>
                <a:path w="21600" h="21231" extrusionOk="0">
                  <a:moveTo>
                    <a:pt x="3976" y="0"/>
                  </a:moveTo>
                  <a:cubicBezTo>
                    <a:pt x="14194" y="1914"/>
                    <a:pt x="21600" y="10835"/>
                    <a:pt x="21600" y="21231"/>
                  </a:cubicBezTo>
                  <a:lnTo>
                    <a:pt x="0" y="21231"/>
                  </a:lnTo>
                  <a:lnTo>
                    <a:pt x="3976"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3" name="Google Shape;13;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14" name="Google Shape;14;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6" name="Google Shape;16;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7" name="Google Shape;17;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24"/>
        <p:cNvGrpSpPr/>
        <p:nvPr/>
      </p:nvGrpSpPr>
      <p:grpSpPr>
        <a:xfrm>
          <a:off x="0" y="0"/>
          <a:ext cx="0" cy="0"/>
          <a:chOff x="0" y="0"/>
          <a:chExt cx="0" cy="0"/>
        </a:xfrm>
      </p:grpSpPr>
      <p:grpSp>
        <p:nvGrpSpPr>
          <p:cNvPr id="25" name="Google Shape;25;p3"/>
          <p:cNvGrpSpPr/>
          <p:nvPr/>
        </p:nvGrpSpPr>
        <p:grpSpPr>
          <a:xfrm>
            <a:off x="0" y="1587"/>
            <a:ext cx="9132887" cy="6845300"/>
            <a:chOff x="0" y="1"/>
            <a:chExt cx="5753" cy="4312"/>
          </a:xfrm>
        </p:grpSpPr>
        <p:sp>
          <p:nvSpPr>
            <p:cNvPr id="26" name="Google Shape;26;p3"/>
            <p:cNvSpPr/>
            <p:nvPr/>
          </p:nvSpPr>
          <p:spPr>
            <a:xfrm>
              <a:off x="3394" y="999"/>
              <a:ext cx="2359" cy="3314"/>
            </a:xfrm>
            <a:custGeom>
              <a:avLst/>
              <a:gdLst/>
              <a:ahLst/>
              <a:cxnLst/>
              <a:rect l="l" t="t" r="r" b="b"/>
              <a:pathLst>
                <a:path w="2359" h="3314" extrusionOk="0">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7" name="Google Shape;27;p3"/>
            <p:cNvSpPr/>
            <p:nvPr/>
          </p:nvSpPr>
          <p:spPr>
            <a:xfrm>
              <a:off x="0" y="1"/>
              <a:ext cx="5298" cy="4312"/>
            </a:xfrm>
            <a:custGeom>
              <a:avLst/>
              <a:gdLst/>
              <a:ahLst/>
              <a:cxnLst/>
              <a:rect l="l" t="t" r="r" b="b"/>
              <a:pathLst>
                <a:path w="21600" h="21600" fill="none" extrusionOk="0">
                  <a:moveTo>
                    <a:pt x="0" y="0"/>
                  </a:moveTo>
                  <a:cubicBezTo>
                    <a:pt x="11929" y="0"/>
                    <a:pt x="21600" y="9670"/>
                    <a:pt x="21600" y="21600"/>
                  </a:cubicBezTo>
                </a:path>
                <a:path w="21600" h="21600" extrusionOk="0">
                  <a:moveTo>
                    <a:pt x="0" y="0"/>
                  </a:moveTo>
                  <a:cubicBezTo>
                    <a:pt x="11929" y="0"/>
                    <a:pt x="21600" y="9670"/>
                    <a:pt x="21600" y="21600"/>
                  </a:cubicBezTo>
                  <a:lnTo>
                    <a:pt x="0" y="21600"/>
                  </a:lnTo>
                  <a:lnTo>
                    <a:pt x="0"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28" name="Google Shape;28;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29" name="Google Shape;29;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30" name="Google Shape;30;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1" name="Google Shape;31;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2" name="Google Shape;32;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B0B7-841B-E533-49A7-E64B1F33C4FE}"/>
              </a:ext>
            </a:extLst>
          </p:cNvPr>
          <p:cNvSpPr>
            <a:spLocks noGrp="1"/>
          </p:cNvSpPr>
          <p:nvPr>
            <p:ph type="ctrTitle"/>
          </p:nvPr>
        </p:nvSpPr>
        <p:spPr>
          <a:xfrm>
            <a:off x="685800" y="1600199"/>
            <a:ext cx="7772400" cy="2329543"/>
          </a:xfrm>
        </p:spPr>
        <p:txBody>
          <a:bodyPr/>
          <a:lstStyle/>
          <a:p>
            <a:r>
              <a:rPr lang="en-US" dirty="0"/>
              <a:t>Philosophy of Ethics</a:t>
            </a:r>
            <a:endParaRPr lang="en-PK" dirty="0"/>
          </a:p>
        </p:txBody>
      </p:sp>
      <p:sp>
        <p:nvSpPr>
          <p:cNvPr id="3" name="Subtitle 2">
            <a:extLst>
              <a:ext uri="{FF2B5EF4-FFF2-40B4-BE49-F238E27FC236}">
                <a16:creationId xmlns:a16="http://schemas.microsoft.com/office/drawing/2014/main" id="{D11A3928-6021-A25C-9B79-8451A4885AE1}"/>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83707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55" name="Google Shape;155;p22"/>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Its guiding principle, as expressed by John Stuart Mill, is to increase happiness, or “utility.”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action might decrease utility for some people and increase it for others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 is right if it tends to increase aggregate utility and wrong if it tends to decrease it.</a:t>
            </a:r>
            <a:endParaRPr/>
          </a:p>
          <a:p>
            <a:pPr marL="742950" lvl="1" indent="-133350" algn="l" rtl="0">
              <a:lnSpc>
                <a:spcPct val="100000"/>
              </a:lnSpc>
              <a:spcBef>
                <a:spcPts val="480"/>
              </a:spcBef>
              <a:spcAft>
                <a:spcPts val="0"/>
              </a:spcAft>
              <a:buClr>
                <a:schemeClr val="lt1"/>
              </a:buClr>
              <a:buSzPts val="2400"/>
              <a:buFont typeface="Times New Roman"/>
              <a:buNone/>
            </a:pPr>
            <a:endParaRPr sz="2400" b="0" i="0" u="none">
              <a:solidFill>
                <a:schemeClr val="lt1"/>
              </a:solidFill>
              <a:latin typeface="Arial"/>
              <a:ea typeface="Arial"/>
              <a:cs typeface="Arial"/>
              <a:sym typeface="Arial"/>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62" name="Google Shape;162;p2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act utilitarianism vs rule 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 might be difficult or impossible to determine all the consequences of an act.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How to quantify utility ?</a:t>
            </a:r>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pic>
        <p:nvPicPr>
          <p:cNvPr id="169" name="Google Shape;169;p24"/>
          <p:cNvPicPr preferRelativeResize="0"/>
          <p:nvPr/>
        </p:nvPicPr>
        <p:blipFill rotWithShape="1">
          <a:blip r:embed="rId3">
            <a:alphaModFix/>
          </a:blip>
          <a:srcRect/>
          <a:stretch/>
        </p:blipFill>
        <p:spPr>
          <a:xfrm>
            <a:off x="0" y="2281237"/>
            <a:ext cx="926782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76" name="Google Shape;176;p2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Rule utilitarianism suffers far less than does act utilitarianism from these problems.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Recognizing that widespread killing and stealing decrease the security and happiness of all, a rule utilitarian can derive rules against these acts.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We can state these particular rules in terms of rights to life and property.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83" name="Google Shape;183;p26"/>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Contributing to society</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0" name="Google Shape;190;p27"/>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6" name="Google Shape;196;p28"/>
          <p:cNvSpPr txBox="1">
            <a:spLocks noGrp="1"/>
          </p:cNvSpPr>
          <p:nvPr>
            <p:ph type="body" idx="1"/>
          </p:nvPr>
        </p:nvSpPr>
        <p:spPr>
          <a:xfrm>
            <a:off x="685800" y="17526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Right, wrong and okay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In situations with ethical dilemmas, there are often many options that are ethically acceptable, with no specific one ethically required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Rather, it is better to think of acts as either ethically obligatory, ethically prohibited, or ethically acceptable.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Many actions might be virtuous and desirable but not obligatory </a:t>
            </a:r>
            <a:br>
              <a:rPr lang="en-US" sz="2400" b="0" i="0" u="none">
                <a:solidFill>
                  <a:schemeClr val="lt1"/>
                </a:solidFill>
                <a:latin typeface="Arial"/>
                <a:ea typeface="Arial"/>
                <a:cs typeface="Arial"/>
                <a:sym typeface="Arial"/>
              </a:rPr>
            </a:br>
            <a:br>
              <a:rPr lang="en-US" sz="2400" b="0" i="0" u="none">
                <a:solidFill>
                  <a:schemeClr val="lt1"/>
                </a:solidFill>
                <a:latin typeface="Arial"/>
                <a:ea typeface="Arial"/>
                <a:cs typeface="Arial"/>
                <a:sym typeface="Arial"/>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202" name="Google Shape;202;p2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 (cont.):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Difference between wrong and harm</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Harm alone is not enough to conclude</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Separating goals from constraints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Personal preference and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Law and Ethics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000"/>
              <a:buFont typeface="Bodoni"/>
              <a:buNone/>
            </a:pPr>
            <a:r>
              <a:rPr lang="en-US" sz="4000" b="0" i="0" u="none">
                <a:solidFill>
                  <a:schemeClr val="lt2"/>
                </a:solidFill>
                <a:latin typeface="Bodoni"/>
                <a:ea typeface="Bodoni"/>
                <a:cs typeface="Bodoni"/>
                <a:sym typeface="Bodoni"/>
              </a:rPr>
              <a:t>Ethics</a:t>
            </a:r>
            <a:br>
              <a:rPr lang="en-US" sz="4000" b="0" i="0" u="none">
                <a:solidFill>
                  <a:schemeClr val="lt2"/>
                </a:solidFill>
                <a:latin typeface="Bodoni"/>
                <a:ea typeface="Bodoni"/>
                <a:cs typeface="Bodoni"/>
                <a:sym typeface="Bodoni"/>
              </a:rPr>
            </a:br>
            <a:r>
              <a:rPr lang="en-US" sz="4000" b="0" i="0" u="none">
                <a:solidFill>
                  <a:schemeClr val="lt2"/>
                </a:solidFill>
                <a:latin typeface="Bodoni"/>
                <a:ea typeface="Bodoni"/>
                <a:cs typeface="Bodoni"/>
                <a:sym typeface="Bodoni"/>
              </a:rPr>
              <a:t>Discussion Question</a:t>
            </a:r>
            <a:endParaRPr/>
          </a:p>
        </p:txBody>
      </p:sp>
      <p:sp>
        <p:nvSpPr>
          <p:cNvPr id="209" name="Google Shape;209;p3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Can you think of examples of liberties (negative rights) and claim-rights (positive rights) that are at opposition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FFFFFF"/>
              </a:buClr>
              <a:buSzPts val="1400"/>
              <a:buFont typeface="Times New Roman"/>
              <a:buNone/>
            </a:pPr>
            <a:r>
              <a:rPr lang="en-US" sz="1400" b="0" i="0" u="none" strike="noStrike" cap="none">
                <a:solidFill>
                  <a:srgbClr val="FFFFFF"/>
                </a:solidFill>
                <a:latin typeface="Times New Roman"/>
                <a:ea typeface="Times New Roman"/>
                <a:cs typeface="Times New Roman"/>
                <a:sym typeface="Times New Roman"/>
              </a:rPr>
              <a:t>Slides prepared by Cyndi Chie and Sarah Frye</a:t>
            </a: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ctrTitle"/>
          </p:nvPr>
        </p:nvSpPr>
        <p:spPr>
          <a:xfrm>
            <a:off x="685800" y="1600200"/>
            <a:ext cx="7772400" cy="1447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rgbClr val="FFCC66"/>
              </a:buClr>
              <a:buSzPts val="7200"/>
              <a:buFont typeface="Bodoni"/>
              <a:buNone/>
            </a:pPr>
            <a:r>
              <a:rPr lang="en-US" sz="7200" b="0" i="0" u="none">
                <a:solidFill>
                  <a:srgbClr val="FFCC66"/>
                </a:solidFill>
                <a:latin typeface="Bodoni"/>
                <a:ea typeface="Bodoni"/>
                <a:cs typeface="Bodoni"/>
                <a:sym typeface="Bodoni"/>
              </a:rPr>
              <a:t>A Gift of Fire</a:t>
            </a:r>
            <a:br>
              <a:rPr lang="en-US" sz="8000" b="0" i="0" u="none">
                <a:solidFill>
                  <a:srgbClr val="FFCC66"/>
                </a:solidFill>
                <a:latin typeface="Bodoni"/>
                <a:ea typeface="Bodoni"/>
                <a:cs typeface="Bodoni"/>
                <a:sym typeface="Bodoni"/>
              </a:rPr>
            </a:br>
            <a:r>
              <a:rPr lang="en-US" sz="2400" b="0" i="0" u="none">
                <a:solidFill>
                  <a:srgbClr val="FFCC66"/>
                </a:solidFill>
                <a:latin typeface="Bodoni"/>
                <a:ea typeface="Bodoni"/>
                <a:cs typeface="Bodoni"/>
                <a:sym typeface="Bodoni"/>
              </a:rPr>
              <a:t>Third edition</a:t>
            </a:r>
            <a:br>
              <a:rPr lang="en-US" sz="2400" b="0" i="0" u="none">
                <a:solidFill>
                  <a:srgbClr val="FFCC66"/>
                </a:solidFill>
                <a:latin typeface="Bodoni"/>
                <a:ea typeface="Bodoni"/>
                <a:cs typeface="Bodoni"/>
                <a:sym typeface="Bodoni"/>
              </a:rPr>
            </a:br>
            <a:r>
              <a:rPr lang="en-US" sz="4800" b="0" i="0" u="none">
                <a:solidFill>
                  <a:srgbClr val="FFCC66"/>
                </a:solidFill>
                <a:latin typeface="Bodoni"/>
                <a:ea typeface="Bodoni"/>
                <a:cs typeface="Bodoni"/>
                <a:sym typeface="Bodoni"/>
              </a:rPr>
              <a:t>Sara Baase</a:t>
            </a:r>
            <a:endParaRPr/>
          </a:p>
        </p:txBody>
      </p:sp>
      <p:sp>
        <p:nvSpPr>
          <p:cNvPr id="102" name="Google Shape;102;p14"/>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SzPts val="4000"/>
              <a:buFont typeface="Arial"/>
              <a:buNone/>
            </a:pPr>
            <a:r>
              <a:rPr lang="en-US" sz="4000" b="0" i="0" u="none" dirty="0">
                <a:solidFill>
                  <a:srgbClr val="FFFFFF"/>
                </a:solidFill>
                <a:latin typeface="Arial"/>
                <a:ea typeface="Arial"/>
                <a:cs typeface="Arial"/>
                <a:sym typeface="Arial"/>
              </a:rPr>
              <a:t>Chapter 1: Unwrapping the Gift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08" name="Google Shape;108;p1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Study of what it means to “do the right thing”</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But technology is not an immutable</a:t>
            </a:r>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   force, outside of human control.</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Assumes people are rational and make free choices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Rules to follow in our interactions and our actions that affect others</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14" name="Google Shape;114;p16"/>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We could view ethical rules as fundamental and universal, like laws of science.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Or we could view them as rules we make up, like the rules of baseball, to provide a framework in which to interact with other people in a peaceful, productive 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20" name="Google Shape;120;p17"/>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If ethical rules are good ones, they work for people.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That is, they make our lives better.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27" name="Google Shape;127;p18"/>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34" name="Google Shape;134;p1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Deontologists tend to emphasize duty and absolute rules</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example is: Do not lie. An act is ethical if it complies with ethical rules and you chose it for that reason.</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is the principle of universality: We should follow rules of behavior that we can universally apply to everyone.</a:t>
            </a:r>
            <a:endParaRPr sz="4800" b="0" i="0" u="none">
              <a:solidFill>
                <a:schemeClr val="lt1"/>
              </a:solidFill>
              <a:latin typeface="Arial"/>
              <a:ea typeface="Arial"/>
              <a:cs typeface="Arial"/>
              <a:sym typeface="Arial"/>
            </a:endParaRPr>
          </a:p>
          <a:p>
            <a:pPr marL="342900" lvl="0" indent="-38100" algn="l" rtl="0">
              <a:lnSpc>
                <a:spcPct val="100000"/>
              </a:lnSpc>
              <a:spcBef>
                <a:spcPts val="960"/>
              </a:spcBef>
              <a:spcAft>
                <a:spcPts val="0"/>
              </a:spcAft>
              <a:buSzPts val="4800"/>
              <a:buFont typeface="Arial"/>
              <a:buNone/>
            </a:pPr>
            <a:endParaRPr sz="4800" b="0" i="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1" name="Google Shape;141;p2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Second, deontologists argue that logic or reason determines rules of ethical behavior, that actions are intrinsically good because they follow from logic.</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The view that something is evil because it is illogical might seem unconvincing, but Kant’s instruction to “Respect the reason in you”—that is, to use your reason, rationality, and judgment, rather than emotions, when making a decision in an ethical context—is a wise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8" name="Google Shape;148;p2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Third, Kant stated a principle about interacting with other people: One must never treat people as merely means to ends, but rather as ends in themselves.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Times New Roman"/>
                <a:ea typeface="Times New Roman"/>
                <a:cs typeface="Times New Roman"/>
                <a:sym typeface="Times New Roman"/>
              </a:rPr>
              <a:t>if a person is looking for someone he intends to murder, and he asks you where the intended victim is, it is wrong for you to lie to protect the victim ?</a:t>
            </a:r>
            <a:endParaRPr/>
          </a:p>
        </p:txBody>
      </p:sp>
    </p:spTree>
  </p:cSld>
  <p:clrMapOvr>
    <a:masterClrMapping/>
  </p:clrMapOvr>
</p:sld>
</file>

<file path=ppt/theme/theme1.xml><?xml version="1.0" encoding="utf-8"?>
<a:theme xmlns:a="http://schemas.openxmlformats.org/drawingml/2006/main" name="1_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1702</Words>
  <Application>Microsoft Office PowerPoint</Application>
  <PresentationFormat>On-screen Show (4:3)</PresentationFormat>
  <Paragraphs>149</Paragraphs>
  <Slides>18</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Bodoni</vt:lpstr>
      <vt:lpstr>Times New Roman</vt:lpstr>
      <vt:lpstr>1_Soaring design template</vt:lpstr>
      <vt:lpstr>Soaring design template</vt:lpstr>
      <vt:lpstr>Philosophy of Ethics</vt:lpstr>
      <vt:lpstr>A Gift of Fire Third edition Sara Baase</vt:lpstr>
      <vt:lpstr>Ethics</vt:lpstr>
      <vt:lpstr>Ethics</vt:lpstr>
      <vt:lpstr>Ethics</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Discussion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Gift of Fire Third edition Sara Baase</dc:title>
  <dc:creator>Amjad Hussain</dc:creator>
  <cp:lastModifiedBy>Rajeel Amjad</cp:lastModifiedBy>
  <cp:revision>2</cp:revision>
  <dcterms:modified xsi:type="dcterms:W3CDTF">2023-11-22T07:20:20Z</dcterms:modified>
</cp:coreProperties>
</file>