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71"/>
  </p:notesMasterIdLst>
  <p:sldIdLst>
    <p:sldId id="256" r:id="rId13"/>
    <p:sldId id="313"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854657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22" name="Google Shape;22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30" name="Google Shape;23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43" name="Google Shape;34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51" name="Google Shape;35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359" name="Google Shape;35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367" name="Google Shape;36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375" name="Google Shape;37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54" name="Google Shape;15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18" name="Google Shape;4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26" name="Google Shape;42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34" name="Google Shape;43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442" name="Google Shape;44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450" name="Google Shape;45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 name="Google Shape;4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458" name="Google Shape;45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9" name="Google Shape;45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466" name="Google Shape;46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474" name="Google Shape;4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483" name="Google Shape;48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491" name="Google Shape;49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499" name="Google Shape;49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07" name="Google Shape;50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 name="Google Shape;508;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15" name="Google Shape;51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23" name="Google Shape;52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4" name="Google Shape;52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531" name="Google Shape;53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539" name="Google Shape;53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0" name="Google Shape;54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547" name="Google Shape;54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8" name="Google Shape;54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70" name="Google Shape;1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78" name="Google Shape;1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4</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Privacy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197" name="Google Shape;197;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Financial data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Individuals must reveal much of their personal financial data in order to take advantage of the wide range of financial products and services available, including credit cards, checking and savings accounts, loans, payroll direct deposit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To access many of these financial products and services, individuals must use a personal logon name,</a:t>
            </a:r>
            <a:br>
              <a:rPr lang="en-US" sz="2200" b="0" i="0" u="none" strike="noStrike" cap="none">
                <a:solidFill>
                  <a:srgbClr val="222222"/>
                </a:solidFill>
                <a:latin typeface="Arial"/>
                <a:ea typeface="Arial"/>
                <a:cs typeface="Arial"/>
                <a:sym typeface="Arial"/>
              </a:rPr>
            </a:br>
            <a:r>
              <a:rPr lang="en-US" sz="2200" b="0" i="0" u="none" strike="noStrike" cap="none">
                <a:solidFill>
                  <a:srgbClr val="222222"/>
                </a:solidFill>
                <a:latin typeface="Arial"/>
                <a:ea typeface="Arial"/>
                <a:cs typeface="Arial"/>
                <a:sym typeface="Arial"/>
              </a:rPr>
              <a:t>password, account number, or PIN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Loss of this data – loss of privacy and financial loss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Users concerned how this data is protected </a:t>
            </a:r>
            <a:br>
              <a:rPr lang="en-US" sz="2200" b="0" i="0" u="none" strike="noStrike" cap="none">
                <a:solidFill>
                  <a:srgbClr val="222222"/>
                </a:solidFill>
                <a:latin typeface="Arial"/>
                <a:ea typeface="Arial"/>
                <a:cs typeface="Arial"/>
                <a:sym typeface="Arial"/>
              </a:rPr>
            </a:br>
            <a:br>
              <a:rPr lang="en-US" sz="2200" b="0" i="0" u="none" strike="noStrike" cap="none">
                <a:solidFill>
                  <a:srgbClr val="222222"/>
                </a:solidFill>
                <a:latin typeface="Arial"/>
                <a:ea typeface="Arial"/>
                <a:cs typeface="Arial"/>
                <a:sym typeface="Arial"/>
              </a:rPr>
            </a:b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198" name="Google Shape;198;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04" name="Google Shape;204;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Fair Credit Reporting Act (1970)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operations of credit-reporting bureaus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Fair and Accurate Credit Transactions Act (2003)</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Allows consumers to request and obtain a free credit report once each year from each of the three primary consumer credit reporting companies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Right to Financial Privacy Act (1978)</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the financial records of financial institution customers from unauthorized scrutiny by the federal government</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05" name="Google Shape;205;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1" name="Google Shape;211;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Bank deregulation that enabled institutions to offer investment, commercial banking, and insurance services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Three key rules affecting personal privacy</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Safeguards Rule – document data security/protection plan for customer data</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Pretexting Rule – access personal information without proper authority</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12" name="Google Shape;21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8" name="Google Shape;218;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OPT-OUT</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Under this provision, must provide privacy notice</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Must also explain customer’s right to opt-out to refuse to give right to collect and share personal data</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Inform when privacy policy is changed</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At the time of relationship and each year afterwards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 IN</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Customers take no action, automatically opt-in and give right to share personal data</a:t>
            </a:r>
            <a:endParaRPr/>
          </a:p>
          <a:p>
            <a:pPr marL="342900" marR="0" lvl="0" indent="-215900" algn="l" rtl="0">
              <a:lnSpc>
                <a:spcPct val="100000"/>
              </a:lnSpc>
              <a:spcBef>
                <a:spcPts val="400"/>
              </a:spcBef>
              <a:spcAft>
                <a:spcPts val="0"/>
              </a:spcAft>
              <a:buClr>
                <a:srgbClr val="222222"/>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19" name="Google Shape;219;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26" name="Google Shape;226;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Health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use of electronic medical records and the subsequent interlinking and transferring of this electronic information among different organizations has become widespread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They fear intrusions into their health data by employers, schools, insurance firms, law enforcement agencies, and even marketing firms looking to promote their products and services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endParaRPr/>
          </a:p>
        </p:txBody>
      </p:sp>
      <p:sp>
        <p:nvSpPr>
          <p:cNvPr id="227" name="Google Shape;227;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34" name="Google Shape;234;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Health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Health Insurance Portability and Accountability Act (1996)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Improves the portability and continuity of health insurance coverage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Reduces fraud, waste, and abuse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Simplifies the administration of health insurance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American Recovery and Reinvestment Act (2009)</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Included strong privacy provisions for electronic health records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Offers protection for victims of data breaches</a:t>
            </a:r>
            <a:endParaRPr/>
          </a:p>
        </p:txBody>
      </p:sp>
      <p:sp>
        <p:nvSpPr>
          <p:cNvPr id="235" name="Google Shape;235;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1" name="Google Shape;241;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State laws related to security breach notification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Over 40 states have enacted legislation requiring organizations to disclose security breaches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 some states, these laws are quite stringent</a:t>
            </a:r>
            <a:endParaRPr/>
          </a:p>
        </p:txBody>
      </p:sp>
      <p:sp>
        <p:nvSpPr>
          <p:cNvPr id="242" name="Google Shape;242;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8" name="Google Shape;248;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Children’s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Children’s Online Privacy Protection Act (1998)</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Web sites catering to children must offer comprehensive privacy policies, notify parents or guardians about its data-collection practices, and receive parental consent before collecting personal information from children under 13</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Family Education Rights and Privacy Act (1974)</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Assigns rights to parents regarding their children’s education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Rights transfer to student once student becomes 18</a:t>
            </a:r>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marR="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49" name="Google Shape;249;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55" name="Google Shape;25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surveillance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This section covers laws that address government surveillance, including various forms of electronic surveillance.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New laws have been added and old laws amended in recent years in reaction to worldwide terrorist activities and the development of new communication technologies. </a:t>
            </a:r>
            <a:br>
              <a:rPr lang="en-US" sz="2400" b="0" i="0" u="none" strike="noStrike" cap="none">
                <a:solidFill>
                  <a:srgbClr val="222222"/>
                </a:solidFill>
                <a:latin typeface="Arial"/>
                <a:ea typeface="Arial"/>
                <a:cs typeface="Arial"/>
                <a:sym typeface="Arial"/>
              </a:rPr>
            </a:br>
            <a:endParaRPr/>
          </a:p>
        </p:txBody>
      </p:sp>
      <p:sp>
        <p:nvSpPr>
          <p:cNvPr id="256" name="Google Shape;25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2" name="Google Shape;262;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surveillance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Act of 1934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Established the Federal Communications Commission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all non-federal-government use of radio and television plus all interstate communications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Title III of the Omnibus Crime Control and Safe Streets Act (Wiretap Act)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Regulates interception of telephone and oral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Has been amended by new laws</a:t>
            </a:r>
            <a:endParaRPr/>
          </a:p>
        </p:txBody>
      </p:sp>
      <p:sp>
        <p:nvSpPr>
          <p:cNvPr id="263" name="Google Shape;263;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9901-2961-EA59-EFA4-F078A1E42BBE}"/>
              </a:ext>
            </a:extLst>
          </p:cNvPr>
          <p:cNvSpPr>
            <a:spLocks noGrp="1"/>
          </p:cNvSpPr>
          <p:nvPr>
            <p:ph type="title"/>
          </p:nvPr>
        </p:nvSpPr>
        <p:spPr/>
        <p:txBody>
          <a:bodyPr/>
          <a:lstStyle/>
          <a:p>
            <a:endParaRPr lang="en-PK"/>
          </a:p>
        </p:txBody>
      </p:sp>
      <p:sp>
        <p:nvSpPr>
          <p:cNvPr id="3" name="Text Placeholder 2">
            <a:extLst>
              <a:ext uri="{FF2B5EF4-FFF2-40B4-BE49-F238E27FC236}">
                <a16:creationId xmlns:a16="http://schemas.microsoft.com/office/drawing/2014/main" id="{235AF3B4-1928-AC31-D18E-F8A88C475FD0}"/>
              </a:ext>
            </a:extLst>
          </p:cNvPr>
          <p:cNvSpPr>
            <a:spLocks noGrp="1"/>
          </p:cNvSpPr>
          <p:nvPr>
            <p:ph type="body" idx="1"/>
          </p:nvPr>
        </p:nvSpPr>
        <p:spPr/>
        <p:txBody>
          <a:bodyPr/>
          <a:lstStyle/>
          <a:p>
            <a:pPr marL="114300" indent="0" algn="l">
              <a:buNone/>
            </a:pPr>
            <a:r>
              <a:rPr lang="en-US" sz="3600" b="0" i="0" u="none" strike="noStrike" baseline="0" dirty="0">
                <a:latin typeface="AdvOTd6e7d012.I"/>
              </a:rPr>
              <a:t>When it comes to privacy and accountability, people always demand the former for themselves and the latter for everyone else.</a:t>
            </a:r>
          </a:p>
          <a:p>
            <a:pPr marL="114300" indent="0" algn="l">
              <a:buNone/>
            </a:pPr>
            <a:r>
              <a:rPr lang="en-US" sz="3600" b="0" i="0" u="none" strike="noStrike" baseline="0" dirty="0">
                <a:latin typeface="AdvOT9bd9a857+20"/>
              </a:rPr>
              <a:t>	—</a:t>
            </a:r>
            <a:r>
              <a:rPr lang="en-US" sz="3600" b="0" i="0" u="none" strike="noStrike" baseline="0" dirty="0">
                <a:latin typeface="AdvOT9bd9a857"/>
              </a:rPr>
              <a:t>David Brin</a:t>
            </a:r>
            <a:endParaRPr lang="en-PK" sz="4400" dirty="0"/>
          </a:p>
        </p:txBody>
      </p:sp>
    </p:spTree>
    <p:extLst>
      <p:ext uri="{BB962C8B-B14F-4D97-AF65-F5344CB8AC3E}">
        <p14:creationId xmlns:p14="http://schemas.microsoft.com/office/powerpoint/2010/main" val="1320296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9" name="Google Shape;269;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Foreign Intelligence Surveillance Act (FISA) of 1978</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Describes procedures for electronic surveillance and collection of foreign intelligence information in communications between foreign powers and agents of foreign powers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70" name="Google Shape;270;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76" name="Google Shape;276;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Communications Privacy Act of 1986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communications in transfer from sender to receiver</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Protects communications held in electronic storage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Prohibits recording dialing, routing, addressing, and signaling information without a search warrant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Pen register records electronic impulses to identify numbers dialed for outgoing calls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Trap and trace records originating number of incoming calls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77" name="Google Shape;277;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83" name="Google Shape;283;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Assistance for Law Enforcement Act (CALEA) 1994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Amended both the Wiretap Act and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Required the telecommunications industry to build tools into its products so federal investigators could eavesdrop and intercept electronic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Covered emerging technologies, such as: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Wireless modems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Radio-based electronic mail</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Cellular data networks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84" name="Google Shape;284;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0" name="Google Shape;29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USA PATRIOT Act (2001)</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Increased ability of law enforcement agencies to search telephone, email, medical, financial, and other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Critics argue law removed many checks and balances that ensured law enforcement did not abuse its powers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Relaxed requirements for National Security Letters (NSLs)</a:t>
            </a:r>
            <a:endParaRPr/>
          </a:p>
        </p:txBody>
      </p:sp>
      <p:sp>
        <p:nvSpPr>
          <p:cNvPr id="291" name="Google Shape;29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7" name="Google Shape;297;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Various organizations have developed guidelines to ensure that the flow of personal data across national boundaries (transborder data flow) does not result in the unlawful storage of personal data, the storage of inaccurate personal data, or the abuse or unauthorized disclosure of such data </a:t>
            </a:r>
            <a:br>
              <a:rPr lang="en-US" sz="2400" b="0" i="0" u="none" strike="noStrike" cap="none">
                <a:solidFill>
                  <a:srgbClr val="222222"/>
                </a:solidFill>
                <a:latin typeface="Arial"/>
                <a:ea typeface="Arial"/>
                <a:cs typeface="Arial"/>
                <a:sym typeface="Arial"/>
              </a:rPr>
            </a:br>
            <a:endParaRPr/>
          </a:p>
        </p:txBody>
      </p:sp>
      <p:sp>
        <p:nvSpPr>
          <p:cNvPr id="298" name="Google Shape;298;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04" name="Google Shape;304;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Organisation for Economic Co-operation and Development Fair Information Practices (1980)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Fair Information Practices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Set of eight principles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Model of ethical treatment of consumer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05" name="Google Shape;305;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1" name="Google Shape;311;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European Union Data Protection Directive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Requires companies doing business within the borders of 15 European nations to implement a set of privacy directives on the fair and appropriate use of information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Goal to ensure data transferred to non-European countries is protected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Based on set of seven principles for data privacy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Concern that U.S. government can invoke USA PATRIOT Act to access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12" name="Google Shape;312;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8" name="Google Shape;318;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Access to government records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government has a great capacity to store data about each and every one of us and about the proceedings of its various organizations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1" i="0" u="none" strike="noStrike" cap="none">
                <a:solidFill>
                  <a:srgbClr val="222222"/>
                </a:solidFill>
                <a:latin typeface="Arial"/>
                <a:ea typeface="Arial"/>
                <a:cs typeface="Arial"/>
                <a:sym typeface="Arial"/>
              </a:rPr>
              <a:t>The Freedom of Information Act</a:t>
            </a:r>
            <a:r>
              <a:rPr lang="en-US" sz="2400" b="0" i="0" u="none" strike="noStrike" cap="none">
                <a:solidFill>
                  <a:srgbClr val="222222"/>
                </a:solidFill>
                <a:latin typeface="Arial"/>
                <a:ea typeface="Arial"/>
                <a:cs typeface="Arial"/>
                <a:sym typeface="Arial"/>
              </a:rPr>
              <a:t> enables the public to gain access to certain government records, and the Privacy Act prohibits the government from concealing the existence of any personal data record-keeping systems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br>
              <a:rPr lang="en-US" sz="2400" b="0" i="0" u="none" strike="noStrike" cap="none">
                <a:solidFill>
                  <a:srgbClr val="222222"/>
                </a:solidFill>
                <a:latin typeface="Arial"/>
                <a:ea typeface="Arial"/>
                <a:cs typeface="Arial"/>
                <a:sym typeface="Arial"/>
              </a:rPr>
            </a:br>
            <a:endParaRPr/>
          </a:p>
        </p:txBody>
      </p:sp>
      <p:sp>
        <p:nvSpPr>
          <p:cNvPr id="319" name="Google Shape;319;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25" name="Google Shape;325;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Access to government records (cont’d.)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The Privacy Act of 1974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Prohibits government agencies from concealing the existence of any personal data record-keeping system</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Outlines 12 requirements that each record-keeping agency must meet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CIA and law enforcement agencies are excluded from this act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Does not cover actions of private industry</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26" name="Google Shape;326;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Local Scenario</a:t>
            </a:r>
            <a:endParaRPr/>
          </a:p>
        </p:txBody>
      </p:sp>
      <p:sp>
        <p:nvSpPr>
          <p:cNvPr id="332" name="Google Shape;332;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the existing legal framework of Pakistan, the right to privacy falls under Article 14 (1) of the Constitution, which states that the “dignity of man, and subject to law, the privacy of home, shall be inviolable”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Only one section of the Electronic Transaction Ordinance, 2002, Article 43 (2) (e) recommends that the federal government may make regulations to provide for “privacy and protection of data of subscribers” but these are yet to be made.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The Prevention of Electronic Crimes Act, 2016, provides for telecom and internet service providers to retain data for at least 90 days, but does not include any provisions that protect citizen’s data or privacy.</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privacy commission still does not exist, though the IT ministry is on record saying that a draft data protection law is under way</a:t>
            </a:r>
            <a:endParaRPr/>
          </a:p>
        </p:txBody>
      </p:sp>
      <p:sp>
        <p:nvSpPr>
          <p:cNvPr id="333" name="Google Shape;333;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6075" lvl="0" indent="-346075"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right of privacy, and what is the basis for protecting personal privacy under the law?</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some of the laws that provide protection for the privacy of personal data, and what are some of the associated ethical issues?</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identity theft, and what techniques do identity thieves use?</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International Scenario</a:t>
            </a:r>
            <a:endParaRPr/>
          </a:p>
        </p:txBody>
      </p:sp>
      <p:sp>
        <p:nvSpPr>
          <p:cNvPr id="339" name="Google Shape;339;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British government recently introduced a new draft data protection bill which will replace the 1998 law</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bill proposes tougher penalties on companies for data breaches, as well as a requirement by businesses to inform the UK information commissioner’s office about any breach within 72 hours</a:t>
            </a:r>
            <a:endParaRPr/>
          </a:p>
        </p:txBody>
      </p:sp>
      <p:sp>
        <p:nvSpPr>
          <p:cNvPr id="340" name="Google Shape;340;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Privacy and Anonymity Issues</a:t>
            </a:r>
            <a:endParaRPr/>
          </a:p>
        </p:txBody>
      </p:sp>
      <p:sp>
        <p:nvSpPr>
          <p:cNvPr id="347" name="Google Shape;347;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Identity theft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Electronic discovery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profiling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Treating customer data responsibly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Workplace monitoring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Advanced surveillance technology</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348" name="Google Shape;348;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a:t>
            </a:r>
            <a:endParaRPr/>
          </a:p>
        </p:txBody>
      </p:sp>
      <p:sp>
        <p:nvSpPr>
          <p:cNvPr id="355" name="Google Shape;355;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Theft of key pieces of personal information to impersonate a person, including:</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Name</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Address</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Date of birth</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Social Security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Passport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Driver’s license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Mother’s maiden name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thief may apply for new credit or financial accounts, rent an apartment, set up utility or phone service, and register for college courses </a:t>
            </a:r>
            <a:br>
              <a:rPr lang="en-US" sz="2400" b="0" i="0" u="none">
                <a:solidFill>
                  <a:srgbClr val="222222"/>
                </a:solidFill>
                <a:latin typeface="Arial"/>
                <a:ea typeface="Arial"/>
                <a:cs typeface="Arial"/>
                <a:sym typeface="Arial"/>
              </a:rPr>
            </a:br>
            <a:endParaRPr/>
          </a:p>
        </p:txBody>
      </p:sp>
      <p:sp>
        <p:nvSpPr>
          <p:cNvPr id="356" name="Google Shape;356;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63" name="Google Shape;36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Fastest-growing form of fraud in the United States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Consumers and organizations are becoming more vigilant and proactive in fighting identity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Credit monitoring service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Recognize obvious phishing attempts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Improved system and practices</a:t>
            </a:r>
            <a:endParaRPr/>
          </a:p>
        </p:txBody>
      </p:sp>
      <p:sp>
        <p:nvSpPr>
          <p:cNvPr id="364" name="Google Shape;36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1" name="Google Shape;371;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approaches used by identity thieves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Create a data breach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Purchase personal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phishing to entice users to give up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Install spyware to capture keystrokes of victims</a:t>
            </a:r>
            <a:endParaRPr/>
          </a:p>
        </p:txBody>
      </p:sp>
      <p:sp>
        <p:nvSpPr>
          <p:cNvPr id="372" name="Google Shape;372;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9" name="Google Shape;379;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Recommendations for safeguarding your identity data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Completely and irrevocably destroy digital identity data on used equipment</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Shred everything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Require retailers to request a photo ID when accepting your credit card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Beware shoulder surfing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personal data shown on checks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time that mail is in your mailbox</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Do not use debit cards to pay for online purchases</a:t>
            </a:r>
            <a:endParaRPr/>
          </a:p>
          <a:p>
            <a:pPr marL="742950" lvl="1" indent="-285750" algn="l" rtl="0">
              <a:lnSpc>
                <a:spcPct val="100000"/>
              </a:lnSpc>
              <a:spcBef>
                <a:spcPts val="48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Use hard-to-guess passwords and PINs</a:t>
            </a: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endParaRPr/>
          </a:p>
        </p:txBody>
      </p:sp>
      <p:sp>
        <p:nvSpPr>
          <p:cNvPr id="380" name="Google Shape;380;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86" name="Google Shape;386;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Data breaches of large databases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To gain personal identity information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May be caused by: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Hackers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Failure to follow proper security procedures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Organizations are reluctant for data breaches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Victims need to informed – why?</a:t>
            </a:r>
            <a:endParaRPr/>
          </a:p>
        </p:txBody>
      </p:sp>
      <p:sp>
        <p:nvSpPr>
          <p:cNvPr id="387" name="Google Shape;387;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93" name="Google Shape;393;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Data breach</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There is no federal law requiring that organizations reveal a data breach. The state of California passed a data security breach notification law in 2002. </a:t>
            </a:r>
            <a:r>
              <a:rPr lang="en-US" sz="2400" b="1" i="0" u="none" strike="noStrike" cap="none">
                <a:solidFill>
                  <a:srgbClr val="222222"/>
                </a:solidFill>
                <a:latin typeface="Arial"/>
                <a:ea typeface="Arial"/>
                <a:cs typeface="Arial"/>
                <a:sym typeface="Arial"/>
              </a:rPr>
              <a:t>It was enacted when the state’s payroll database was breached and victims were not notified for six weeks. The law requires that “the disclosure shall be in the most expedient time possible and without unreasonable delay, consistent with the legitimate needs of law enforcement </a:t>
            </a:r>
            <a:br>
              <a:rPr lang="en-US" sz="2400" b="0" i="0" u="none" strike="noStrike" cap="none">
                <a:solidFill>
                  <a:srgbClr val="222222"/>
                </a:solidFill>
                <a:latin typeface="Arial"/>
                <a:ea typeface="Arial"/>
                <a:cs typeface="Arial"/>
                <a:sym typeface="Arial"/>
              </a:rPr>
            </a:br>
            <a:endParaRPr/>
          </a:p>
        </p:txBody>
      </p:sp>
      <p:sp>
        <p:nvSpPr>
          <p:cNvPr id="394" name="Google Shape;394;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00" name="Google Shape;400;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Purchase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Black market for:</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Credit card numbers in bulk—$.40 each</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Logon name and PIN for bank account—$10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Identity information—including DOB, address, SSN, and telephone number—$1 to $15</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401" name="Google Shape;401;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07" name="Google Shape;40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Phishing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Stealing personal identity data by tricking users into entering information on a counterfeit Web site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Spyware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Keystroke-logging software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Enables the capture of: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Account usernames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Passwords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Credit card numbers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Other sensitive information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Operates even if infected computer is not online</a:t>
            </a:r>
            <a:endParaRPr/>
          </a:p>
        </p:txBody>
      </p:sp>
      <p:sp>
        <p:nvSpPr>
          <p:cNvPr id="408" name="Google Shape;40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0" name="Google Shape;150;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various strategies for consumer profiling, and what are the associated ethical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must organizations do to treat consumer data responsibly?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Why and how are employers increasingly using workplace monitoring?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capabilities of advanced surveillance technologies, and what ethical issues do they raise?</a:t>
            </a:r>
            <a:endParaRPr/>
          </a:p>
        </p:txBody>
      </p:sp>
      <p:sp>
        <p:nvSpPr>
          <p:cNvPr id="151" name="Google Shape;151;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14" name="Google Shape;414;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Spyware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 2007, the FBI planted spyware on the computer of a 15-year-old student in an attempt to identify him as the person responsible for sending numerous bomb threats to his high school. The FBI first obtained a warrant to allow the agency to install a program called the Computer and Internet Protocol Address Verifier on the student’s computer. The software</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recorded the IP addresses, dates, and times of each communication sent from the student’s</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computer. The student was sentenced to 90 days in juvenile detention and fined $8,852. </a:t>
            </a:r>
            <a:br>
              <a:rPr lang="en-US" sz="2400" b="0" i="0" u="none" strike="noStrike" cap="none">
                <a:solidFill>
                  <a:srgbClr val="222222"/>
                </a:solidFill>
                <a:latin typeface="Arial"/>
                <a:ea typeface="Arial"/>
                <a:cs typeface="Arial"/>
                <a:sym typeface="Arial"/>
              </a:rPr>
            </a:br>
            <a:endParaRPr/>
          </a:p>
        </p:txBody>
      </p:sp>
      <p:sp>
        <p:nvSpPr>
          <p:cNvPr id="415" name="Google Shape;415;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a:t>
            </a:r>
            <a:endParaRPr/>
          </a:p>
        </p:txBody>
      </p:sp>
      <p:sp>
        <p:nvSpPr>
          <p:cNvPr id="422" name="Google Shape;422;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openly collect personal information about Internet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Text files that a Web site can download to visitors’ hard drives so that it can identify visitors later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Tracking software analyzes browsing habits</a:t>
            </a:r>
            <a:endParaRPr/>
          </a:p>
        </p:txBody>
      </p:sp>
      <p:sp>
        <p:nvSpPr>
          <p:cNvPr id="423" name="Google Shape;423;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0" name="Google Shape;430;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ways to limit or stop the deposit of cookies on hard drives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the browser to limit or stop 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Manually delete them from the hard drive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Download and install a cookie-management program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anonymous browsing programs that don’t accept cookies</a:t>
            </a:r>
            <a:endParaRPr/>
          </a:p>
        </p:txBody>
      </p:sp>
      <p:sp>
        <p:nvSpPr>
          <p:cNvPr id="431" name="Google Shape;431;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8" name="Google Shape;438;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by marketers to optimize the number, frequency, and mixture of their ad placements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commerce-product promotions</a:t>
            </a:r>
            <a:endParaRPr/>
          </a:p>
        </p:txBody>
      </p:sp>
      <p:sp>
        <p:nvSpPr>
          <p:cNvPr id="439" name="Google Shape;439;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46" name="Google Shape;446;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use website to book airline tickets to popular vacation spot, rules based software might ensure that you are shown adds for rental cars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bought a book by an author, company might recommend another book by another author. Significant percentage of other customers also bought the other book</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47" name="Google Shape;447;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54" name="Google Shape;454;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Microsoft has captured age, sex, and location information for years through its various Web sites, including MSN and Hotmail. It has accumulated a vast database on tens of millions of people, each assigned a global user ID. Microsoft has also developed a technology based on this database that enables marketers to target one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ad to men and another to women. </a:t>
            </a:r>
            <a:endParaRPr/>
          </a:p>
        </p:txBody>
      </p:sp>
      <p:sp>
        <p:nvSpPr>
          <p:cNvPr id="455" name="Google Shape;455;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62" name="Google Shape;462;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 – consumer recommendations based on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as you read a story about white-water rafting, you may be offered a deal on rafting gear or a promotion for a white-water rafting vacation in West Virginia </a:t>
            </a:r>
            <a:br>
              <a:rPr lang="en-US" sz="2200" b="0" i="0" u="none">
                <a:solidFill>
                  <a:srgbClr val="222222"/>
                </a:solidFill>
                <a:latin typeface="Arial"/>
                <a:ea typeface="Arial"/>
                <a:cs typeface="Arial"/>
                <a:sym typeface="Arial"/>
              </a:rPr>
            </a:br>
            <a:endParaRPr/>
          </a:p>
        </p:txBody>
      </p:sp>
      <p:sp>
        <p:nvSpPr>
          <p:cNvPr id="463" name="Google Shape;46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70" name="Google Shape;470;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data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 data privacy major market issue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who don’t protect data</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Lose business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Become defendants</a:t>
            </a:r>
            <a:endParaRPr/>
          </a:p>
          <a:p>
            <a:pPr marL="34290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For example, privacy groups spoke out vigorously to protest the proposed merger of Web ad server DoubleClick and database marketing company Abacus Direct. The groups were concerned that the information stored in cookies would be combined with data from mailing lists, thus revealing the Web users’ identities. This would enable a network advertiser to identify and track the habits of unsuspecting consumers. Public outrage and the threat of lawsuits forced DoubleClick to back off this plan. </a:t>
            </a:r>
            <a:br>
              <a:rPr lang="en-US" sz="2000" b="0" i="0" u="none">
                <a:solidFill>
                  <a:srgbClr val="222222"/>
                </a:solidFill>
                <a:latin typeface="Arial"/>
                <a:ea typeface="Arial"/>
                <a:cs typeface="Arial"/>
                <a:sym typeface="Arial"/>
              </a:rPr>
            </a:br>
            <a:endParaRPr/>
          </a:p>
        </p:txBody>
      </p:sp>
      <p:sp>
        <p:nvSpPr>
          <p:cNvPr id="471" name="Google Shape;471;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78" name="Google Shape;478;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Opponents of consumer profiling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Whois using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it is being used</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9" name="Google Shape;479;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pic>
        <p:nvPicPr>
          <p:cNvPr id="480" name="Google Shape;480;p70"/>
          <p:cNvPicPr preferRelativeResize="0"/>
          <p:nvPr/>
        </p:nvPicPr>
        <p:blipFill rotWithShape="1">
          <a:blip r:embed="rId3">
            <a:alphaModFix/>
          </a:blip>
          <a:srcRect/>
          <a:stretch/>
        </p:blipFill>
        <p:spPr>
          <a:xfrm>
            <a:off x="0" y="2971800"/>
            <a:ext cx="9182100" cy="3352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87" name="Google Shape;48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Strong measures are required to avoid customer relationship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should adopt: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Information Practices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Information carefully protected and shared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Consumers can review their own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informs customer to use data for research – opt out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establish corporate data policy</a:t>
            </a:r>
            <a:endParaRPr/>
          </a:p>
        </p:txBody>
      </p:sp>
      <p:sp>
        <p:nvSpPr>
          <p:cNvPr id="488" name="Google Shape;48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58" name="Google Shape;158;p27"/>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Systems collect and store key data from every interaction with customers to make better decisions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Approve of a loan, hire a job candidate etc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marketplace and intensified competition have increased the importance of knowing consumers’ purchasing habits and financial condition.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use this information to target marketing efforts to consumers who are most likely to buy their products and services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also need basic information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about customers to serve them better</a:t>
            </a:r>
            <a:endParaRPr/>
          </a:p>
        </p:txBody>
      </p:sp>
      <p:sp>
        <p:nvSpPr>
          <p:cNvPr id="159" name="Google Shape;159;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95" name="Google Shape;49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Executive to oversee data privacy policies and initiatives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Comply with governments laws and regulations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authorized to stop/modify market initiative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Duties include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Training employees about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Company privacy policy for risks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Figuring out gaps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96" name="Google Shape;49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503" name="Google Shape;503;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Rationale-early involvement in such issues–less cost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 example, U.S. Bancorp, a bank with more than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$250 billion in assets as of early 2009, appointed a CPO, but only after spending $3 million to settle a lawsuit that accused the bank of selling confidential customer financial information to telemarketers. </a:t>
            </a:r>
            <a:br>
              <a:rPr lang="en-US" sz="2400" b="0" i="0" u="none">
                <a:solidFill>
                  <a:srgbClr val="222222"/>
                </a:solidFill>
                <a:latin typeface="Arial"/>
                <a:ea typeface="Arial"/>
                <a:cs typeface="Arial"/>
                <a:sym typeface="Arial"/>
              </a:rPr>
            </a:br>
            <a:endParaRPr/>
          </a:p>
        </p:txBody>
      </p:sp>
      <p:sp>
        <p:nvSpPr>
          <p:cNvPr id="504" name="Google Shape;504;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1" name="Google Shape;511;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 (cont’d.)</a:t>
            </a:r>
            <a:endParaRPr/>
          </a:p>
        </p:txBody>
      </p:sp>
      <p:pic>
        <p:nvPicPr>
          <p:cNvPr id="512" name="Google Shape;512;p74"/>
          <p:cNvPicPr preferRelativeResize="0"/>
          <p:nvPr/>
        </p:nvPicPr>
        <p:blipFill rotWithShape="1">
          <a:blip r:embed="rId3">
            <a:alphaModFix/>
          </a:blip>
          <a:srcRect/>
          <a:stretch/>
        </p:blipFill>
        <p:spPr>
          <a:xfrm>
            <a:off x="381000" y="1524000"/>
            <a:ext cx="8229600" cy="479266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19" name="Google Shape;519;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workers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against employee abuses that reduce worker productivity </a:t>
            </a:r>
            <a:endParaRPr sz="2400" b="0" i="0" u="none">
              <a:solidFill>
                <a:srgbClr val="222222"/>
              </a:solidFill>
              <a:latin typeface="Arial"/>
              <a:ea typeface="Arial"/>
              <a:cs typeface="Arial"/>
              <a:sym typeface="Arial"/>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Reasons for monitoring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Less productivity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Comply with legal liabilities of computer users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20" name="Google Shape;520;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27" name="Google Shape;527;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Fourth Amendment cannot be used to limit how a private employer treats its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Public-sector employees have far greater privacy rights than in the private industry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advocates want federal legislation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keep employers from infringing upon privacy rights of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Laws related to these continue to evolve</a:t>
            </a:r>
            <a:endParaRPr/>
          </a:p>
        </p:txBody>
      </p:sp>
      <p:sp>
        <p:nvSpPr>
          <p:cNvPr id="528" name="Google Shape;528;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Advanced Surveillance Technology</a:t>
            </a:r>
            <a:endParaRPr/>
          </a:p>
        </p:txBody>
      </p:sp>
      <p:sp>
        <p:nvSpPr>
          <p:cNvPr id="535" name="Google Shape;535;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Camera surveillance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cities plan to expand surveillance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Advocates argue people have no expectation of privacy in a public place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Critics concerned about potential for abuse - accuracy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positioning system (GPS) chips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Placed in many devices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Precisely locate users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Banks, retailers, airlines eager to launch new services based on knowledge of consumer location</a:t>
            </a:r>
            <a:endParaRPr/>
          </a:p>
        </p:txBody>
      </p:sp>
      <p:sp>
        <p:nvSpPr>
          <p:cNvPr id="536" name="Google Shape;536;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43" name="Google Shape;543;p7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Laws, technical solutions, and privacy policies are required to balance needs of business against rights of consumers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 number of laws have been enacted that affect a person’s privacy particularly in the areas of financial and health records, protection following a security breach, children’s personal data, electronic surveillance, export of personal data, and access to government records </a:t>
            </a:r>
            <a:endParaRPr/>
          </a:p>
        </p:txBody>
      </p:sp>
      <p:sp>
        <p:nvSpPr>
          <p:cNvPr id="544" name="Google Shape;544;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51" name="Google Shape;551;p7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Identity theft is fastest-growing form of fraud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E-discovery can be expensive, can reveal data of a private or personal data, and raises many ethical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Web sites collect personal data about visitors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data privacy has become a major marketing issue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Code of Fair Information Practices and 1980 OECD privacy guidelines provide an approach to treating consumer data responsibly</a:t>
            </a:r>
            <a:endParaRPr/>
          </a:p>
        </p:txBody>
      </p:sp>
      <p:sp>
        <p:nvSpPr>
          <p:cNvPr id="552" name="Google Shape;552;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58" name="Google Shape;558;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employees to maintain employee productivity and limit exposure to harassment lawsuits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Advances in information technology provide new data-gathering capabilities but also diminish individual privacy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Surveillance cameras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GPS systems</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59" name="Google Shape;559;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66" name="Google Shape;166;p28"/>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object to data collection policies of government and business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Key concern of Internet users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Top reason why nonusers still avoid the Internet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Reasonable limits must be set (business and gov)</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Combination of approaches required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New laws – technical solutions – privacy policies</a:t>
            </a:r>
            <a:endParaRPr/>
          </a:p>
        </p:txBody>
      </p:sp>
      <p:sp>
        <p:nvSpPr>
          <p:cNvPr id="167" name="Google Shape;167;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74" name="Google Shape;174;p29"/>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Historical perspective on the right to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Questions on constitution – strong government would intrude the privacy of citizens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Fourth Amendment reasonable expectation of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expectation of privacy – no privacy right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protection from private industry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Few laws provide this protection</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75" name="Google Shape;175;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Privacy</a:t>
            </a:r>
            <a:endParaRPr/>
          </a:p>
        </p:txBody>
      </p:sp>
      <p:sp>
        <p:nvSpPr>
          <p:cNvPr id="182" name="Google Shape;182;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Definition of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right to be left alone—the most comprehensive of rights, and the right most valued by a free people”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Information privacy is a combination of:</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Communications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Ability to communicate with others without being monitored by other persons or organizations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Data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Ability to limit access to one’s personal data by other individuals and organizations in order to exercise a substantial degree of control over that data and its use</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183" name="Google Shape;183;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a:t>
            </a:r>
            <a:endParaRPr/>
          </a:p>
        </p:txBody>
      </p:sp>
      <p:sp>
        <p:nvSpPr>
          <p:cNvPr id="190" name="Google Shape;190;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Legislative acts passed over the past 40 years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address invasion of privacy by the government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protection of data privacy abuses by corporations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single, overarching national data privacy policy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 established advisory agency that recommends acceptable privacy practices to businesses </a:t>
            </a:r>
            <a:br>
              <a:rPr lang="en-US" sz="2600" b="0" i="0" u="none">
                <a:solidFill>
                  <a:srgbClr val="222222"/>
                </a:solidFill>
                <a:latin typeface="Arial"/>
                <a:ea typeface="Arial"/>
                <a:cs typeface="Arial"/>
                <a:sym typeface="Arial"/>
              </a:rPr>
            </a:b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191" name="Google Shape;191;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3890</Words>
  <Application>Microsoft Office PowerPoint</Application>
  <PresentationFormat>On-screen Show (4:3)</PresentationFormat>
  <Paragraphs>439</Paragraphs>
  <Slides>58</Slides>
  <Notes>57</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58</vt:i4>
      </vt:variant>
    </vt:vector>
  </HeadingPairs>
  <TitlesOfParts>
    <vt:vector size="75" baseType="lpstr">
      <vt:lpstr>AdvOT9bd9a857</vt:lpstr>
      <vt:lpstr>AdvOT9bd9a857+20</vt:lpstr>
      <vt:lpstr>AdvOTd6e7d012.I</vt: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PowerPoint Presentation</vt:lpstr>
      <vt:lpstr>Objectives</vt:lpstr>
      <vt:lpstr>Objectives (cont’d.)</vt:lpstr>
      <vt:lpstr>Privacy Protection and the Law</vt:lpstr>
      <vt:lpstr>Privacy Protection and the Law</vt:lpstr>
      <vt:lpstr>Privacy Protection and the Law</vt:lpstr>
      <vt:lpstr>Information Privacy</vt:lpstr>
      <vt:lpstr>Privacy Laws, Applications,  and Court Rulings</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Local Scenario</vt:lpstr>
      <vt:lpstr>International Scenario</vt:lpstr>
      <vt:lpstr>Key Privacy and Anonymity Issues</vt:lpstr>
      <vt:lpstr>Identity Theft</vt:lpstr>
      <vt:lpstr>Identity Theft (cont’d.)</vt:lpstr>
      <vt:lpstr>Identity Theft (cont’d.)</vt:lpstr>
      <vt:lpstr>Identity Theft (cont’d.)</vt:lpstr>
      <vt:lpstr>Identity Theft (cont’d.)</vt:lpstr>
      <vt:lpstr>Identity Theft (cont’d.)</vt:lpstr>
      <vt:lpstr>Identity Theft (cont’d.)</vt:lpstr>
      <vt:lpstr>Identity Theft (cont’d.)</vt:lpstr>
      <vt:lpstr>Identity Theft (cont’d.)</vt:lpstr>
      <vt:lpstr>Consumer Profiling</vt:lpstr>
      <vt:lpstr>Consumer Profiling (cont’d.)</vt:lpstr>
      <vt:lpstr>Consumer Profiling (cont’d.)</vt:lpstr>
      <vt:lpstr>Consumer Profiling (cont’d.)</vt:lpstr>
      <vt:lpstr>Consumer Profiling (cont’d.)</vt:lpstr>
      <vt:lpstr>Consumer Profiling (cont’d.)</vt:lpstr>
      <vt:lpstr>Consumer Profiling (cont’d.)</vt:lpstr>
      <vt:lpstr>Consumer Profiling (cont’d.)</vt:lpstr>
      <vt:lpstr>Treating Consumer Data Responsibly</vt:lpstr>
      <vt:lpstr>Treating Consumer Data Responsibly</vt:lpstr>
      <vt:lpstr>Treating Consumer Data Responsibly</vt:lpstr>
      <vt:lpstr>Treating Consumer Data Responsibly (cont’d.)</vt:lpstr>
      <vt:lpstr>Workplace Monitoring</vt:lpstr>
      <vt:lpstr>Workplace Monitoring</vt:lpstr>
      <vt:lpstr>Advanced Surveillance Technology</vt:lpstr>
      <vt:lpstr>Summary</vt:lpstr>
      <vt:lpstr>Summary (cont’d.)</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Waqas</dc:creator>
  <cp:lastModifiedBy>Rajeel Amjad</cp:lastModifiedBy>
  <cp:revision>2</cp:revision>
  <dcterms:modified xsi:type="dcterms:W3CDTF">2023-11-22T08:51:59Z</dcterms:modified>
</cp:coreProperties>
</file>