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3"/>
  </p:notesMasterIdLst>
  <p:handoutMasterIdLst>
    <p:handoutMasterId r:id="rId34"/>
  </p:handoutMasterIdLst>
  <p:sldIdLst>
    <p:sldId id="319" r:id="rId2"/>
    <p:sldId id="325" r:id="rId3"/>
    <p:sldId id="346" r:id="rId4"/>
    <p:sldId id="337" r:id="rId5"/>
    <p:sldId id="342" r:id="rId6"/>
    <p:sldId id="326" r:id="rId7"/>
    <p:sldId id="352" r:id="rId8"/>
    <p:sldId id="353" r:id="rId9"/>
    <p:sldId id="347" r:id="rId10"/>
    <p:sldId id="354" r:id="rId11"/>
    <p:sldId id="355" r:id="rId12"/>
    <p:sldId id="338" r:id="rId13"/>
    <p:sldId id="356" r:id="rId14"/>
    <p:sldId id="357" r:id="rId15"/>
    <p:sldId id="358" r:id="rId16"/>
    <p:sldId id="359" r:id="rId17"/>
    <p:sldId id="366" r:id="rId18"/>
    <p:sldId id="360" r:id="rId19"/>
    <p:sldId id="328" r:id="rId20"/>
    <p:sldId id="343" r:id="rId21"/>
    <p:sldId id="361" r:id="rId22"/>
    <p:sldId id="348" r:id="rId23"/>
    <p:sldId id="362" r:id="rId24"/>
    <p:sldId id="363" r:id="rId25"/>
    <p:sldId id="364" r:id="rId26"/>
    <p:sldId id="344" r:id="rId27"/>
    <p:sldId id="365" r:id="rId28"/>
    <p:sldId id="367" r:id="rId29"/>
    <p:sldId id="368" r:id="rId30"/>
    <p:sldId id="341" r:id="rId31"/>
    <p:sldId id="330" r:id="rId3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9865" autoAdjust="0"/>
  </p:normalViewPr>
  <p:slideViewPr>
    <p:cSldViewPr>
      <p:cViewPr varScale="1">
        <p:scale>
          <a:sx n="77" d="100"/>
          <a:sy n="77" d="100"/>
        </p:scale>
        <p:origin x="27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56"/>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33F13E5-7DE5-FA17-E860-6EA652047A5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a:extLst>
              <a:ext uri="{FF2B5EF4-FFF2-40B4-BE49-F238E27FC236}">
                <a16:creationId xmlns:a16="http://schemas.microsoft.com/office/drawing/2014/main" id="{17C8C9E5-3F88-C2AD-7EFF-6010B75B6C1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4">
            <a:extLst>
              <a:ext uri="{FF2B5EF4-FFF2-40B4-BE49-F238E27FC236}">
                <a16:creationId xmlns:a16="http://schemas.microsoft.com/office/drawing/2014/main" id="{5FCF41F1-BE12-A0A3-7FEC-0CAD948E223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a:extLst>
              <a:ext uri="{FF2B5EF4-FFF2-40B4-BE49-F238E27FC236}">
                <a16:creationId xmlns:a16="http://schemas.microsoft.com/office/drawing/2014/main" id="{2AB43CEB-42B7-40AC-70FF-4990258D4A80}"/>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EAB56BF7-ACEC-40F5-BC22-A99EC7820912}"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71CEFDE-A15D-921F-6F36-F45A1972545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a:extLst>
              <a:ext uri="{FF2B5EF4-FFF2-40B4-BE49-F238E27FC236}">
                <a16:creationId xmlns:a16="http://schemas.microsoft.com/office/drawing/2014/main" id="{81DCEBD2-F351-79E4-2873-9C556B407C2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3316" name="Rectangle 4">
            <a:extLst>
              <a:ext uri="{FF2B5EF4-FFF2-40B4-BE49-F238E27FC236}">
                <a16:creationId xmlns:a16="http://schemas.microsoft.com/office/drawing/2014/main" id="{9B6AF55C-40F2-089D-BFD5-D4DA359FDDC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1AB0D00E-2920-9B47-2FC0-3A7B3E5FDC3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311FAB5C-9117-06B3-9C96-B5617F88EF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a:extLst>
              <a:ext uri="{FF2B5EF4-FFF2-40B4-BE49-F238E27FC236}">
                <a16:creationId xmlns:a16="http://schemas.microsoft.com/office/drawing/2014/main" id="{539054BB-CD3B-8263-FB24-9D8EBAE2AED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AD44A7A6-3660-46D4-8AC8-01FDC4116CCF}"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F6741D8-0FD9-F47B-A965-4A94C3602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644BB5-D52A-4229-B7BD-07067169C8D8}" type="slidenum">
              <a:rPr lang="en-US" altLang="en-PK"/>
              <a:pPr>
                <a:spcBef>
                  <a:spcPct val="0"/>
                </a:spcBef>
              </a:pPr>
              <a:t>1</a:t>
            </a:fld>
            <a:endParaRPr lang="en-US" altLang="en-PK"/>
          </a:p>
        </p:txBody>
      </p:sp>
      <p:sp>
        <p:nvSpPr>
          <p:cNvPr id="16387" name="Rectangle 2">
            <a:extLst>
              <a:ext uri="{FF2B5EF4-FFF2-40B4-BE49-F238E27FC236}">
                <a16:creationId xmlns:a16="http://schemas.microsoft.com/office/drawing/2014/main" id="{206F186C-45F4-FB17-4637-B8B97596780C}"/>
              </a:ext>
            </a:extLst>
          </p:cNvPr>
          <p:cNvSpPr>
            <a:spLocks noRot="1" noChangeArrowheads="1" noTextEdit="1"/>
          </p:cNvSpPr>
          <p:nvPr>
            <p:ph type="sldImg"/>
          </p:nvPr>
        </p:nvSpPr>
        <p:spPr>
          <a:ln/>
        </p:spPr>
      </p:sp>
      <p:sp>
        <p:nvSpPr>
          <p:cNvPr id="16388" name="Rectangle 3">
            <a:extLst>
              <a:ext uri="{FF2B5EF4-FFF2-40B4-BE49-F238E27FC236}">
                <a16:creationId xmlns:a16="http://schemas.microsoft.com/office/drawing/2014/main" id="{E2AB1611-6423-198E-094D-772943C2AB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9D3A880-4943-AED6-A687-6C7FFB58D7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FC2FC5-227C-4C87-99B2-319CCF8FE4AD}" type="slidenum">
              <a:rPr lang="en-US" altLang="en-PK"/>
              <a:pPr>
                <a:spcBef>
                  <a:spcPct val="0"/>
                </a:spcBef>
              </a:pPr>
              <a:t>14</a:t>
            </a:fld>
            <a:endParaRPr lang="en-US" altLang="en-PK"/>
          </a:p>
        </p:txBody>
      </p:sp>
      <p:sp>
        <p:nvSpPr>
          <p:cNvPr id="67587" name="Rectangle 2">
            <a:extLst>
              <a:ext uri="{FF2B5EF4-FFF2-40B4-BE49-F238E27FC236}">
                <a16:creationId xmlns:a16="http://schemas.microsoft.com/office/drawing/2014/main" id="{FA73ADB1-E81B-7D78-C098-634A6E7AE104}"/>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EF1999BE-94BA-3E3E-94F1-B1DA95D89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9999C9F-3373-1F21-5D58-F3EB7A52AF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7F30DA-B73A-4510-9A67-5416107038AF}" type="slidenum">
              <a:rPr lang="en-US" altLang="en-PK"/>
              <a:pPr>
                <a:spcBef>
                  <a:spcPct val="0"/>
                </a:spcBef>
              </a:pPr>
              <a:t>15</a:t>
            </a:fld>
            <a:endParaRPr lang="en-US" altLang="en-PK"/>
          </a:p>
        </p:txBody>
      </p:sp>
      <p:sp>
        <p:nvSpPr>
          <p:cNvPr id="69635" name="Rectangle 2">
            <a:extLst>
              <a:ext uri="{FF2B5EF4-FFF2-40B4-BE49-F238E27FC236}">
                <a16:creationId xmlns:a16="http://schemas.microsoft.com/office/drawing/2014/main" id="{F2DD2957-D2F2-98B9-5953-64090416B8A1}"/>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1C67E711-7FF0-83FF-42ED-654960F5AF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510A306-8D3F-48E0-C173-27048B42D7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851912-9E7F-4845-A92B-AF553D662803}" type="slidenum">
              <a:rPr lang="en-US" altLang="en-PK"/>
              <a:pPr>
                <a:spcBef>
                  <a:spcPct val="0"/>
                </a:spcBef>
              </a:pPr>
              <a:t>16</a:t>
            </a:fld>
            <a:endParaRPr lang="en-US" altLang="en-PK"/>
          </a:p>
        </p:txBody>
      </p:sp>
      <p:sp>
        <p:nvSpPr>
          <p:cNvPr id="71683" name="Rectangle 2">
            <a:extLst>
              <a:ext uri="{FF2B5EF4-FFF2-40B4-BE49-F238E27FC236}">
                <a16:creationId xmlns:a16="http://schemas.microsoft.com/office/drawing/2014/main" id="{BCAEF3AD-8B24-AE03-80D8-56113E978A28}"/>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0844AA0F-1E9A-34DD-D6C5-E68E46580A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5D2B97B-F6F5-CD2C-F341-74F2062A0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E97153-A11A-4683-B4D9-7AA2E9FE4E75}" type="slidenum">
              <a:rPr lang="en-US" altLang="en-PK"/>
              <a:pPr>
                <a:spcBef>
                  <a:spcPct val="0"/>
                </a:spcBef>
              </a:pPr>
              <a:t>17</a:t>
            </a:fld>
            <a:endParaRPr lang="en-US" altLang="en-PK"/>
          </a:p>
        </p:txBody>
      </p:sp>
      <p:sp>
        <p:nvSpPr>
          <p:cNvPr id="73731" name="Rectangle 2">
            <a:extLst>
              <a:ext uri="{FF2B5EF4-FFF2-40B4-BE49-F238E27FC236}">
                <a16:creationId xmlns:a16="http://schemas.microsoft.com/office/drawing/2014/main" id="{4CBB9F2A-2992-0048-55DD-9A1AF5B99FC9}"/>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831A12AB-F6CE-2EED-81F2-5A870D39B1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EB275B9-F72B-0EE1-4743-0E50CFD03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5CA814F-7276-4BBA-8DAE-05AD7B5CD4BA}" type="slidenum">
              <a:rPr lang="en-US" altLang="en-PK"/>
              <a:pPr>
                <a:spcBef>
                  <a:spcPct val="0"/>
                </a:spcBef>
              </a:pPr>
              <a:t>18</a:t>
            </a:fld>
            <a:endParaRPr lang="en-US" altLang="en-PK"/>
          </a:p>
        </p:txBody>
      </p:sp>
      <p:sp>
        <p:nvSpPr>
          <p:cNvPr id="75779" name="Rectangle 2">
            <a:extLst>
              <a:ext uri="{FF2B5EF4-FFF2-40B4-BE49-F238E27FC236}">
                <a16:creationId xmlns:a16="http://schemas.microsoft.com/office/drawing/2014/main" id="{2EE9BEEB-3593-A593-5D24-C6312564051E}"/>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1D766AF5-1510-4CAB-51D9-D413DD913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32E9932-FE12-5598-914F-87AFF093DE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6937D8-1863-4809-93E4-3978F9772853}" type="slidenum">
              <a:rPr lang="en-US" altLang="en-PK"/>
              <a:pPr>
                <a:spcBef>
                  <a:spcPct val="0"/>
                </a:spcBef>
              </a:pPr>
              <a:t>19</a:t>
            </a:fld>
            <a:endParaRPr lang="en-US" altLang="en-PK"/>
          </a:p>
        </p:txBody>
      </p:sp>
      <p:sp>
        <p:nvSpPr>
          <p:cNvPr id="77827" name="Rectangle 2">
            <a:extLst>
              <a:ext uri="{FF2B5EF4-FFF2-40B4-BE49-F238E27FC236}">
                <a16:creationId xmlns:a16="http://schemas.microsoft.com/office/drawing/2014/main" id="{5753246A-F703-22B5-1021-D63355BAEDAF}"/>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8A1ECE4F-94D3-1624-7A76-785DFE558F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DA2845A-05F8-9E50-5D26-DF4AD6A9D5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7C7A67-D2FD-4532-9DFE-A1F2639EBBDE}" type="slidenum">
              <a:rPr lang="en-US" altLang="en-PK"/>
              <a:pPr>
                <a:spcBef>
                  <a:spcPct val="0"/>
                </a:spcBef>
              </a:pPr>
              <a:t>20</a:t>
            </a:fld>
            <a:endParaRPr lang="en-US" altLang="en-PK"/>
          </a:p>
        </p:txBody>
      </p:sp>
      <p:sp>
        <p:nvSpPr>
          <p:cNvPr id="79875" name="Rectangle 2">
            <a:extLst>
              <a:ext uri="{FF2B5EF4-FFF2-40B4-BE49-F238E27FC236}">
                <a16:creationId xmlns:a16="http://schemas.microsoft.com/office/drawing/2014/main" id="{E21EAECA-E698-5ADA-70B1-2DBD1B331760}"/>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7F7401B4-F3D3-67CC-0424-9C963C1E3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8196C60-9747-2BB6-60FF-7818DDBCC7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AE4ECF-E851-42DE-BADE-1C742311D985}" type="slidenum">
              <a:rPr lang="en-US" altLang="en-PK"/>
              <a:pPr>
                <a:spcBef>
                  <a:spcPct val="0"/>
                </a:spcBef>
              </a:pPr>
              <a:t>21</a:t>
            </a:fld>
            <a:endParaRPr lang="en-US" altLang="en-PK"/>
          </a:p>
        </p:txBody>
      </p:sp>
      <p:sp>
        <p:nvSpPr>
          <p:cNvPr id="81923" name="Rectangle 2">
            <a:extLst>
              <a:ext uri="{FF2B5EF4-FFF2-40B4-BE49-F238E27FC236}">
                <a16:creationId xmlns:a16="http://schemas.microsoft.com/office/drawing/2014/main" id="{5D98B6C1-8AF5-BE0C-F4E0-03D3A846F16A}"/>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B923515E-09EB-94E8-DD9D-BB38348EF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0C9B5FD-51DB-F624-5BFC-9AF1AD695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65E14F-39E7-4DEB-8D16-5DC21BDEE8B2}" type="slidenum">
              <a:rPr lang="en-US" altLang="en-PK"/>
              <a:pPr>
                <a:spcBef>
                  <a:spcPct val="0"/>
                </a:spcBef>
              </a:pPr>
              <a:t>30</a:t>
            </a:fld>
            <a:endParaRPr lang="en-US" altLang="en-PK"/>
          </a:p>
        </p:txBody>
      </p:sp>
      <p:sp>
        <p:nvSpPr>
          <p:cNvPr id="92163" name="Rectangle 2">
            <a:extLst>
              <a:ext uri="{FF2B5EF4-FFF2-40B4-BE49-F238E27FC236}">
                <a16:creationId xmlns:a16="http://schemas.microsoft.com/office/drawing/2014/main" id="{8F1717F1-96A7-A236-A8A4-6DD5E42FD3B8}"/>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6AF49711-6C08-FD11-EC92-CAD4068793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358F0AF9-1165-7F3F-B763-78E9AA2EFA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B1E09B-38DC-4D18-82E5-F4A46548E3CE}" type="slidenum">
              <a:rPr lang="en-US" altLang="en-PK"/>
              <a:pPr>
                <a:spcBef>
                  <a:spcPct val="0"/>
                </a:spcBef>
              </a:pPr>
              <a:t>31</a:t>
            </a:fld>
            <a:endParaRPr lang="en-US" altLang="en-PK"/>
          </a:p>
        </p:txBody>
      </p:sp>
      <p:sp>
        <p:nvSpPr>
          <p:cNvPr id="94211" name="Rectangle 2">
            <a:extLst>
              <a:ext uri="{FF2B5EF4-FFF2-40B4-BE49-F238E27FC236}">
                <a16:creationId xmlns:a16="http://schemas.microsoft.com/office/drawing/2014/main" id="{126A19D4-77CC-1334-55AC-BB5AC3F0BF24}"/>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EE492083-E9C0-CAA1-0781-2F38422F1B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CFF8C85-7CCC-45C8-FCEF-69FDD107D8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DD39358-31E9-457B-91DE-B86542CA91D8}" type="slidenum">
              <a:rPr lang="en-US" altLang="en-PK"/>
              <a:pPr>
                <a:spcBef>
                  <a:spcPct val="0"/>
                </a:spcBef>
              </a:pPr>
              <a:t>2</a:t>
            </a:fld>
            <a:endParaRPr lang="en-US" altLang="en-PK"/>
          </a:p>
        </p:txBody>
      </p:sp>
      <p:sp>
        <p:nvSpPr>
          <p:cNvPr id="47107" name="Rectangle 2">
            <a:extLst>
              <a:ext uri="{FF2B5EF4-FFF2-40B4-BE49-F238E27FC236}">
                <a16:creationId xmlns:a16="http://schemas.microsoft.com/office/drawing/2014/main" id="{65B37538-7EEE-A1B4-61E9-473045601855}"/>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2BBFC022-288B-F013-ED69-905191CE40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B168797-E120-B286-0B42-6D8D77F49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B0E263-74D8-4CD6-8421-B2499583788B}" type="slidenum">
              <a:rPr lang="en-US" altLang="en-PK"/>
              <a:pPr>
                <a:spcBef>
                  <a:spcPct val="0"/>
                </a:spcBef>
              </a:pPr>
              <a:t>4</a:t>
            </a:fld>
            <a:endParaRPr lang="en-US" altLang="en-PK"/>
          </a:p>
        </p:txBody>
      </p:sp>
      <p:sp>
        <p:nvSpPr>
          <p:cNvPr id="50179" name="Rectangle 2">
            <a:extLst>
              <a:ext uri="{FF2B5EF4-FFF2-40B4-BE49-F238E27FC236}">
                <a16:creationId xmlns:a16="http://schemas.microsoft.com/office/drawing/2014/main" id="{48FBB35C-32F0-09E5-D620-B07CA4946D39}"/>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0A44BBA7-9544-6299-C30F-9DE7623889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2FF3521-EA56-38E6-1B70-85275D6CD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FAE15E-AD3B-4FC7-A26A-A0AD31C45A6F}" type="slidenum">
              <a:rPr lang="en-US" altLang="en-PK"/>
              <a:pPr>
                <a:spcBef>
                  <a:spcPct val="0"/>
                </a:spcBef>
              </a:pPr>
              <a:t>5</a:t>
            </a:fld>
            <a:endParaRPr lang="en-US" altLang="en-PK"/>
          </a:p>
        </p:txBody>
      </p:sp>
      <p:sp>
        <p:nvSpPr>
          <p:cNvPr id="52227" name="Rectangle 2">
            <a:extLst>
              <a:ext uri="{FF2B5EF4-FFF2-40B4-BE49-F238E27FC236}">
                <a16:creationId xmlns:a16="http://schemas.microsoft.com/office/drawing/2014/main" id="{B0EB9B00-A355-E02C-CE48-81C5582FD877}"/>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6C297303-830F-6A4C-B6EF-5A8B3A017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6DE77C8-23AC-192B-A206-D654BA2463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300E8C-6A07-4064-AF5D-18C0BBFFCEC9}" type="slidenum">
              <a:rPr lang="en-US" altLang="en-PK"/>
              <a:pPr>
                <a:spcBef>
                  <a:spcPct val="0"/>
                </a:spcBef>
              </a:pPr>
              <a:t>6</a:t>
            </a:fld>
            <a:endParaRPr lang="en-US" altLang="en-PK"/>
          </a:p>
        </p:txBody>
      </p:sp>
      <p:sp>
        <p:nvSpPr>
          <p:cNvPr id="54275" name="Rectangle 2">
            <a:extLst>
              <a:ext uri="{FF2B5EF4-FFF2-40B4-BE49-F238E27FC236}">
                <a16:creationId xmlns:a16="http://schemas.microsoft.com/office/drawing/2014/main" id="{57F568FE-A77D-DE83-EDDE-99FB613A1F20}"/>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1077C8EA-F3B3-F283-0CA7-8EFDB6600E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20790F47-A8E2-8F4B-03CB-56E2852667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D5786A-7558-4DC5-ADFE-070698795AD9}" type="slidenum">
              <a:rPr lang="en-US" altLang="en-PK"/>
              <a:pPr>
                <a:spcBef>
                  <a:spcPct val="0"/>
                </a:spcBef>
              </a:pPr>
              <a:t>7</a:t>
            </a:fld>
            <a:endParaRPr lang="en-US" altLang="en-PK"/>
          </a:p>
        </p:txBody>
      </p:sp>
      <p:sp>
        <p:nvSpPr>
          <p:cNvPr id="56323" name="Rectangle 2">
            <a:extLst>
              <a:ext uri="{FF2B5EF4-FFF2-40B4-BE49-F238E27FC236}">
                <a16:creationId xmlns:a16="http://schemas.microsoft.com/office/drawing/2014/main" id="{AFDDDEEA-4279-D921-4104-214C820CD89E}"/>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BA915885-AE28-CF76-73BA-E4864A472B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5A73C1E-5F3E-0C61-BDC1-DB1BBA877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9D85C6-58C9-4A0C-B1E9-4F09AAF35E2C}" type="slidenum">
              <a:rPr lang="en-US" altLang="en-PK"/>
              <a:pPr>
                <a:spcBef>
                  <a:spcPct val="0"/>
                </a:spcBef>
              </a:pPr>
              <a:t>8</a:t>
            </a:fld>
            <a:endParaRPr lang="en-US" altLang="en-PK"/>
          </a:p>
        </p:txBody>
      </p:sp>
      <p:sp>
        <p:nvSpPr>
          <p:cNvPr id="58371" name="Rectangle 2">
            <a:extLst>
              <a:ext uri="{FF2B5EF4-FFF2-40B4-BE49-F238E27FC236}">
                <a16:creationId xmlns:a16="http://schemas.microsoft.com/office/drawing/2014/main" id="{ECFA78EA-5DFB-3A37-EE7F-93CCCD03BD6F}"/>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55A99235-4AA4-DCB5-4F84-3856C6E91F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53892E6-B9CE-14CC-3507-A1C887587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936745-23EA-4C4A-B0A0-BD031D2CBE4C}" type="slidenum">
              <a:rPr lang="en-US" altLang="en-PK"/>
              <a:pPr>
                <a:spcBef>
                  <a:spcPct val="0"/>
                </a:spcBef>
              </a:pPr>
              <a:t>12</a:t>
            </a:fld>
            <a:endParaRPr lang="en-US" altLang="en-PK"/>
          </a:p>
        </p:txBody>
      </p:sp>
      <p:sp>
        <p:nvSpPr>
          <p:cNvPr id="63491" name="Rectangle 2">
            <a:extLst>
              <a:ext uri="{FF2B5EF4-FFF2-40B4-BE49-F238E27FC236}">
                <a16:creationId xmlns:a16="http://schemas.microsoft.com/office/drawing/2014/main" id="{62F2E9C7-8D3B-D91A-9F1E-127BDA4AD3E6}"/>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C7D30537-F7FB-C06A-16CB-9BAB21751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8159785-9E18-3EF5-1B0D-CCDA175F62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415FD3-346E-4E40-BCCB-D78A5B295697}" type="slidenum">
              <a:rPr lang="en-US" altLang="en-PK"/>
              <a:pPr>
                <a:spcBef>
                  <a:spcPct val="0"/>
                </a:spcBef>
              </a:pPr>
              <a:t>13</a:t>
            </a:fld>
            <a:endParaRPr lang="en-US" altLang="en-PK"/>
          </a:p>
        </p:txBody>
      </p:sp>
      <p:sp>
        <p:nvSpPr>
          <p:cNvPr id="65539" name="Rectangle 2">
            <a:extLst>
              <a:ext uri="{FF2B5EF4-FFF2-40B4-BE49-F238E27FC236}">
                <a16:creationId xmlns:a16="http://schemas.microsoft.com/office/drawing/2014/main" id="{CB6CD006-F732-BDB3-4EFC-7A44D07405CF}"/>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E0744F15-F06D-06AA-992B-A2ED42C675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
        <p:nvSpPr>
          <p:cNvPr id="2" name="Rectangle 4">
            <a:extLst>
              <a:ext uri="{FF2B5EF4-FFF2-40B4-BE49-F238E27FC236}">
                <a16:creationId xmlns:a16="http://schemas.microsoft.com/office/drawing/2014/main" id="{75108FE0-0E3B-660D-E659-4B61700B5816}"/>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pPr>
              <a:defRPr/>
            </a:pPr>
            <a:endParaRPr lang="en-US"/>
          </a:p>
        </p:txBody>
      </p:sp>
      <p:sp>
        <p:nvSpPr>
          <p:cNvPr id="3" name="Rectangle 5">
            <a:extLst>
              <a:ext uri="{FF2B5EF4-FFF2-40B4-BE49-F238E27FC236}">
                <a16:creationId xmlns:a16="http://schemas.microsoft.com/office/drawing/2014/main" id="{F2E3AD26-16D1-51CB-F774-19DCC68EE602}"/>
              </a:ext>
            </a:extLst>
          </p:cNvPr>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a:t>Ethics in Information Technology, Fourth Edition</a:t>
            </a:r>
          </a:p>
        </p:txBody>
      </p:sp>
      <p:sp>
        <p:nvSpPr>
          <p:cNvPr id="4" name="Rectangle 6">
            <a:extLst>
              <a:ext uri="{FF2B5EF4-FFF2-40B4-BE49-F238E27FC236}">
                <a16:creationId xmlns:a16="http://schemas.microsoft.com/office/drawing/2014/main" id="{7009A66D-1328-9CC4-F811-A6AA0DDB6254}"/>
              </a:ext>
            </a:extLst>
          </p:cNvPr>
          <p:cNvSpPr>
            <a:spLocks noGrp="1" noChangeArrowheads="1"/>
          </p:cNvSpPr>
          <p:nvPr>
            <p:ph type="sldNum" sz="quarter" idx="12"/>
          </p:nvPr>
        </p:nvSpPr>
        <p:spPr>
          <a:xfrm>
            <a:off x="6553200" y="6248400"/>
            <a:ext cx="1905000" cy="457200"/>
          </a:xfrm>
        </p:spPr>
        <p:txBody>
          <a:bodyPr/>
          <a:lstStyle>
            <a:lvl1pPr>
              <a:defRPr smtClean="0">
                <a:latin typeface="Times New Roman" panose="02020603050405020304" pitchFamily="18" charset="0"/>
              </a:defRPr>
            </a:lvl1pPr>
          </a:lstStyle>
          <a:p>
            <a:pPr>
              <a:defRPr/>
            </a:pPr>
            <a:fld id="{EDC48CE6-E5DF-4980-A238-CCDA891596A5}" type="slidenum">
              <a:rPr lang="en-US" altLang="en-PK"/>
              <a:pPr>
                <a:defRPr/>
              </a:pPr>
              <a:t>‹#›</a:t>
            </a:fld>
            <a:endParaRPr lang="en-US" altLang="en-PK"/>
          </a:p>
        </p:txBody>
      </p:sp>
    </p:spTree>
    <p:extLst>
      <p:ext uri="{BB962C8B-B14F-4D97-AF65-F5344CB8AC3E}">
        <p14:creationId xmlns:p14="http://schemas.microsoft.com/office/powerpoint/2010/main" val="79514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3267ACE-CFF7-7F96-6010-8AD4A4E68F6F}"/>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290FC9FB-A2F2-6149-FEF9-1520E483BA06}"/>
              </a:ext>
            </a:extLst>
          </p:cNvPr>
          <p:cNvSpPr>
            <a:spLocks noGrp="1"/>
          </p:cNvSpPr>
          <p:nvPr>
            <p:ph type="sldNum" sz="quarter" idx="11"/>
          </p:nvPr>
        </p:nvSpPr>
        <p:spPr/>
        <p:txBody>
          <a:bodyPr/>
          <a:lstStyle>
            <a:lvl1pPr>
              <a:defRPr smtClean="0"/>
            </a:lvl1pPr>
          </a:lstStyle>
          <a:p>
            <a:pPr>
              <a:defRPr/>
            </a:pPr>
            <a:fld id="{FD75800A-5667-4580-BA7D-AFC2459266F9}" type="slidenum">
              <a:rPr lang="en-US" altLang="en-PK"/>
              <a:pPr>
                <a:defRPr/>
              </a:pPr>
              <a:t>‹#›</a:t>
            </a:fld>
            <a:endParaRPr lang="en-US" altLang="en-PK" sz="2000"/>
          </a:p>
        </p:txBody>
      </p:sp>
    </p:spTree>
    <p:extLst>
      <p:ext uri="{BB962C8B-B14F-4D97-AF65-F5344CB8AC3E}">
        <p14:creationId xmlns:p14="http://schemas.microsoft.com/office/powerpoint/2010/main" val="193170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665403A-5ECC-F2FB-C956-061FECDF7FEE}"/>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6CC5CD2E-5385-639F-B665-E8D7DAB67B34}"/>
              </a:ext>
            </a:extLst>
          </p:cNvPr>
          <p:cNvSpPr>
            <a:spLocks noGrp="1"/>
          </p:cNvSpPr>
          <p:nvPr>
            <p:ph type="sldNum" sz="quarter" idx="11"/>
          </p:nvPr>
        </p:nvSpPr>
        <p:spPr/>
        <p:txBody>
          <a:bodyPr/>
          <a:lstStyle>
            <a:lvl1pPr>
              <a:defRPr smtClean="0"/>
            </a:lvl1pPr>
          </a:lstStyle>
          <a:p>
            <a:pPr>
              <a:defRPr/>
            </a:pPr>
            <a:fld id="{61DA0E42-A7B2-4322-B42E-6824623AF8A0}" type="slidenum">
              <a:rPr lang="en-US" altLang="en-PK"/>
              <a:pPr>
                <a:defRPr/>
              </a:pPr>
              <a:t>‹#›</a:t>
            </a:fld>
            <a:endParaRPr lang="en-US" altLang="en-PK" sz="2000"/>
          </a:p>
        </p:txBody>
      </p:sp>
    </p:spTree>
    <p:extLst>
      <p:ext uri="{BB962C8B-B14F-4D97-AF65-F5344CB8AC3E}">
        <p14:creationId xmlns:p14="http://schemas.microsoft.com/office/powerpoint/2010/main" val="382527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8348375-5CB6-DCA6-7A1F-4DF8DD39DE4F}"/>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E70C662C-F2B6-DC96-E365-ABE9C304DB9B}"/>
              </a:ext>
            </a:extLst>
          </p:cNvPr>
          <p:cNvSpPr>
            <a:spLocks noGrp="1"/>
          </p:cNvSpPr>
          <p:nvPr>
            <p:ph type="sldNum" sz="quarter" idx="11"/>
          </p:nvPr>
        </p:nvSpPr>
        <p:spPr/>
        <p:txBody>
          <a:bodyPr/>
          <a:lstStyle>
            <a:lvl1pPr>
              <a:defRPr smtClean="0"/>
            </a:lvl1pPr>
          </a:lstStyle>
          <a:p>
            <a:pPr>
              <a:defRPr/>
            </a:pPr>
            <a:fld id="{F140AB14-CC73-47DB-85CA-85E6086359D7}" type="slidenum">
              <a:rPr lang="en-US" altLang="en-PK"/>
              <a:pPr>
                <a:defRPr/>
              </a:pPr>
              <a:t>‹#›</a:t>
            </a:fld>
            <a:endParaRPr lang="en-US" altLang="en-PK" sz="2000"/>
          </a:p>
        </p:txBody>
      </p:sp>
    </p:spTree>
    <p:extLst>
      <p:ext uri="{BB962C8B-B14F-4D97-AF65-F5344CB8AC3E}">
        <p14:creationId xmlns:p14="http://schemas.microsoft.com/office/powerpoint/2010/main" val="352584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F8529BD5-2F33-220D-FF84-CE23F9E18545}"/>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4202A369-A05E-57E2-0C59-E7DE626BB1CE}"/>
              </a:ext>
            </a:extLst>
          </p:cNvPr>
          <p:cNvSpPr>
            <a:spLocks noGrp="1"/>
          </p:cNvSpPr>
          <p:nvPr>
            <p:ph type="sldNum" sz="quarter" idx="11"/>
          </p:nvPr>
        </p:nvSpPr>
        <p:spPr/>
        <p:txBody>
          <a:bodyPr/>
          <a:lstStyle>
            <a:lvl1pPr>
              <a:defRPr smtClean="0"/>
            </a:lvl1pPr>
          </a:lstStyle>
          <a:p>
            <a:pPr>
              <a:defRPr/>
            </a:pPr>
            <a:fld id="{756F51C5-B096-4F81-A7F2-D603A197F1E1}" type="slidenum">
              <a:rPr lang="en-US" altLang="en-PK"/>
              <a:pPr>
                <a:defRPr/>
              </a:pPr>
              <a:t>‹#›</a:t>
            </a:fld>
            <a:endParaRPr lang="en-US" altLang="en-PK" sz="2000"/>
          </a:p>
        </p:txBody>
      </p:sp>
    </p:spTree>
    <p:extLst>
      <p:ext uri="{BB962C8B-B14F-4D97-AF65-F5344CB8AC3E}">
        <p14:creationId xmlns:p14="http://schemas.microsoft.com/office/powerpoint/2010/main" val="420900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E8BB260-3F3B-A670-1AC1-501CAAD341A6}"/>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6" name="Slide Number Placeholder 5">
            <a:extLst>
              <a:ext uri="{FF2B5EF4-FFF2-40B4-BE49-F238E27FC236}">
                <a16:creationId xmlns:a16="http://schemas.microsoft.com/office/drawing/2014/main" id="{85CF9F48-1811-D060-CAC9-F995AF4A2908}"/>
              </a:ext>
            </a:extLst>
          </p:cNvPr>
          <p:cNvSpPr>
            <a:spLocks noGrp="1"/>
          </p:cNvSpPr>
          <p:nvPr>
            <p:ph type="sldNum" sz="quarter" idx="11"/>
          </p:nvPr>
        </p:nvSpPr>
        <p:spPr/>
        <p:txBody>
          <a:bodyPr/>
          <a:lstStyle>
            <a:lvl1pPr>
              <a:defRPr smtClean="0"/>
            </a:lvl1pPr>
          </a:lstStyle>
          <a:p>
            <a:pPr>
              <a:defRPr/>
            </a:pPr>
            <a:fld id="{5F65BD35-0079-4CF9-9800-9DC504DF4105}" type="slidenum">
              <a:rPr lang="en-US" altLang="en-PK"/>
              <a:pPr>
                <a:defRPr/>
              </a:pPr>
              <a:t>‹#›</a:t>
            </a:fld>
            <a:endParaRPr lang="en-US" altLang="en-PK" sz="2000"/>
          </a:p>
        </p:txBody>
      </p:sp>
    </p:spTree>
    <p:extLst>
      <p:ext uri="{BB962C8B-B14F-4D97-AF65-F5344CB8AC3E}">
        <p14:creationId xmlns:p14="http://schemas.microsoft.com/office/powerpoint/2010/main" val="178599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71C32ECC-49E9-BF57-A635-7A5B2D550818}"/>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8" name="Slide Number Placeholder 7">
            <a:extLst>
              <a:ext uri="{FF2B5EF4-FFF2-40B4-BE49-F238E27FC236}">
                <a16:creationId xmlns:a16="http://schemas.microsoft.com/office/drawing/2014/main" id="{03633F65-EA36-BB43-C28E-2A6E4BD4756D}"/>
              </a:ext>
            </a:extLst>
          </p:cNvPr>
          <p:cNvSpPr>
            <a:spLocks noGrp="1"/>
          </p:cNvSpPr>
          <p:nvPr>
            <p:ph type="sldNum" sz="quarter" idx="11"/>
          </p:nvPr>
        </p:nvSpPr>
        <p:spPr/>
        <p:txBody>
          <a:bodyPr/>
          <a:lstStyle>
            <a:lvl1pPr>
              <a:defRPr smtClean="0"/>
            </a:lvl1pPr>
          </a:lstStyle>
          <a:p>
            <a:pPr>
              <a:defRPr/>
            </a:pPr>
            <a:fld id="{0F0FAC83-972F-4B44-BADA-44245ADBECCA}" type="slidenum">
              <a:rPr lang="en-US" altLang="en-PK"/>
              <a:pPr>
                <a:defRPr/>
              </a:pPr>
              <a:t>‹#›</a:t>
            </a:fld>
            <a:endParaRPr lang="en-US" altLang="en-PK" sz="2000"/>
          </a:p>
        </p:txBody>
      </p:sp>
    </p:spTree>
    <p:extLst>
      <p:ext uri="{BB962C8B-B14F-4D97-AF65-F5344CB8AC3E}">
        <p14:creationId xmlns:p14="http://schemas.microsoft.com/office/powerpoint/2010/main" val="391773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E8A8E96-BFAC-5BBD-D760-FBD89B586E1C}"/>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4" name="Slide Number Placeholder 3">
            <a:extLst>
              <a:ext uri="{FF2B5EF4-FFF2-40B4-BE49-F238E27FC236}">
                <a16:creationId xmlns:a16="http://schemas.microsoft.com/office/drawing/2014/main" id="{49598B7A-B750-7FD8-18FB-F9D49FA1A690}"/>
              </a:ext>
            </a:extLst>
          </p:cNvPr>
          <p:cNvSpPr>
            <a:spLocks noGrp="1"/>
          </p:cNvSpPr>
          <p:nvPr>
            <p:ph type="sldNum" sz="quarter" idx="11"/>
          </p:nvPr>
        </p:nvSpPr>
        <p:spPr/>
        <p:txBody>
          <a:bodyPr/>
          <a:lstStyle>
            <a:lvl1pPr>
              <a:defRPr smtClean="0"/>
            </a:lvl1pPr>
          </a:lstStyle>
          <a:p>
            <a:pPr>
              <a:defRPr/>
            </a:pPr>
            <a:fld id="{9804E481-5D8D-4513-A4D7-98BE382A2749}" type="slidenum">
              <a:rPr lang="en-US" altLang="en-PK"/>
              <a:pPr>
                <a:defRPr/>
              </a:pPr>
              <a:t>‹#›</a:t>
            </a:fld>
            <a:endParaRPr lang="en-US" altLang="en-PK" sz="2000"/>
          </a:p>
        </p:txBody>
      </p:sp>
    </p:spTree>
    <p:extLst>
      <p:ext uri="{BB962C8B-B14F-4D97-AF65-F5344CB8AC3E}">
        <p14:creationId xmlns:p14="http://schemas.microsoft.com/office/powerpoint/2010/main" val="227986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CBB072-50AB-061B-6C8A-1374C01D4B3F}"/>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3" name="Slide Number Placeholder 2">
            <a:extLst>
              <a:ext uri="{FF2B5EF4-FFF2-40B4-BE49-F238E27FC236}">
                <a16:creationId xmlns:a16="http://schemas.microsoft.com/office/drawing/2014/main" id="{E60BE016-FB93-A873-8197-F5180FDA04B9}"/>
              </a:ext>
            </a:extLst>
          </p:cNvPr>
          <p:cNvSpPr>
            <a:spLocks noGrp="1"/>
          </p:cNvSpPr>
          <p:nvPr>
            <p:ph type="sldNum" sz="quarter" idx="11"/>
          </p:nvPr>
        </p:nvSpPr>
        <p:spPr/>
        <p:txBody>
          <a:bodyPr/>
          <a:lstStyle>
            <a:lvl1pPr>
              <a:defRPr smtClean="0"/>
            </a:lvl1pPr>
          </a:lstStyle>
          <a:p>
            <a:pPr>
              <a:defRPr/>
            </a:pPr>
            <a:fld id="{CAAAB6FF-84D0-4D33-943B-95FC7923D97E}" type="slidenum">
              <a:rPr lang="en-US" altLang="en-PK"/>
              <a:pPr>
                <a:defRPr/>
              </a:pPr>
              <a:t>‹#›</a:t>
            </a:fld>
            <a:endParaRPr lang="en-US" altLang="en-PK" sz="2000"/>
          </a:p>
        </p:txBody>
      </p:sp>
    </p:spTree>
    <p:extLst>
      <p:ext uri="{BB962C8B-B14F-4D97-AF65-F5344CB8AC3E}">
        <p14:creationId xmlns:p14="http://schemas.microsoft.com/office/powerpoint/2010/main" val="196092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4B1B74DF-ABE5-C4C7-9734-9A4A1D35D7A8}"/>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6" name="Slide Number Placeholder 5">
            <a:extLst>
              <a:ext uri="{FF2B5EF4-FFF2-40B4-BE49-F238E27FC236}">
                <a16:creationId xmlns:a16="http://schemas.microsoft.com/office/drawing/2014/main" id="{52E364DF-247D-C7B9-0017-18BF8A42A2BE}"/>
              </a:ext>
            </a:extLst>
          </p:cNvPr>
          <p:cNvSpPr>
            <a:spLocks noGrp="1"/>
          </p:cNvSpPr>
          <p:nvPr>
            <p:ph type="sldNum" sz="quarter" idx="11"/>
          </p:nvPr>
        </p:nvSpPr>
        <p:spPr/>
        <p:txBody>
          <a:bodyPr/>
          <a:lstStyle>
            <a:lvl1pPr>
              <a:defRPr smtClean="0"/>
            </a:lvl1pPr>
          </a:lstStyle>
          <a:p>
            <a:pPr>
              <a:defRPr/>
            </a:pPr>
            <a:fld id="{BEBDD520-6361-4895-8E4B-0AF2C7394BC4}" type="slidenum">
              <a:rPr lang="en-US" altLang="en-PK"/>
              <a:pPr>
                <a:defRPr/>
              </a:pPr>
              <a:t>‹#›</a:t>
            </a:fld>
            <a:endParaRPr lang="en-US" altLang="en-PK" sz="2000"/>
          </a:p>
        </p:txBody>
      </p:sp>
    </p:spTree>
    <p:extLst>
      <p:ext uri="{BB962C8B-B14F-4D97-AF65-F5344CB8AC3E}">
        <p14:creationId xmlns:p14="http://schemas.microsoft.com/office/powerpoint/2010/main" val="327334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0B8200C4-31AD-68DD-3C18-3C3746247A48}"/>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6" name="Slide Number Placeholder 5">
            <a:extLst>
              <a:ext uri="{FF2B5EF4-FFF2-40B4-BE49-F238E27FC236}">
                <a16:creationId xmlns:a16="http://schemas.microsoft.com/office/drawing/2014/main" id="{389633EC-F400-90E1-4EF1-C11E28C32199}"/>
              </a:ext>
            </a:extLst>
          </p:cNvPr>
          <p:cNvSpPr>
            <a:spLocks noGrp="1"/>
          </p:cNvSpPr>
          <p:nvPr>
            <p:ph type="sldNum" sz="quarter" idx="11"/>
          </p:nvPr>
        </p:nvSpPr>
        <p:spPr/>
        <p:txBody>
          <a:bodyPr/>
          <a:lstStyle>
            <a:lvl1pPr>
              <a:defRPr smtClean="0"/>
            </a:lvl1pPr>
          </a:lstStyle>
          <a:p>
            <a:pPr>
              <a:defRPr/>
            </a:pPr>
            <a:fld id="{7467F34F-1C65-48E6-8C06-FEDC47457DF7}" type="slidenum">
              <a:rPr lang="en-US" altLang="en-PK"/>
              <a:pPr>
                <a:defRPr/>
              </a:pPr>
              <a:t>‹#›</a:t>
            </a:fld>
            <a:endParaRPr lang="en-US" altLang="en-PK" sz="2000"/>
          </a:p>
        </p:txBody>
      </p:sp>
    </p:spTree>
    <p:extLst>
      <p:ext uri="{BB962C8B-B14F-4D97-AF65-F5344CB8AC3E}">
        <p14:creationId xmlns:p14="http://schemas.microsoft.com/office/powerpoint/2010/main" val="11320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9DAC5E-E517-6467-2812-4F4D66E306E5}"/>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PK"/>
              <a:t>Click to edit Master title style</a:t>
            </a:r>
          </a:p>
        </p:txBody>
      </p:sp>
      <p:sp>
        <p:nvSpPr>
          <p:cNvPr id="1027" name="Rectangle 3">
            <a:extLst>
              <a:ext uri="{FF2B5EF4-FFF2-40B4-BE49-F238E27FC236}">
                <a16:creationId xmlns:a16="http://schemas.microsoft.com/office/drawing/2014/main" id="{48CF00AF-5FF7-A671-0111-9794EB07812D}"/>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1029" name="Rectangle 5">
            <a:extLst>
              <a:ext uri="{FF2B5EF4-FFF2-40B4-BE49-F238E27FC236}">
                <a16:creationId xmlns:a16="http://schemas.microsoft.com/office/drawing/2014/main" id="{BFD7AE8F-1A17-4F18-2F47-8E2910E19CB4}"/>
              </a:ext>
            </a:extLst>
          </p:cNvPr>
          <p:cNvSpPr>
            <a:spLocks noGrp="1" noChangeArrowheads="1"/>
          </p:cNvSpPr>
          <p:nvPr>
            <p:ph type="ftr" sz="quarter" idx="3"/>
          </p:nvPr>
        </p:nvSpPr>
        <p:spPr bwMode="auto">
          <a:xfrm>
            <a:off x="533400" y="6324600"/>
            <a:ext cx="8077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mn-lt"/>
              </a:defRPr>
            </a:lvl1pPr>
          </a:lstStyle>
          <a:p>
            <a:pPr>
              <a:defRPr/>
            </a:pPr>
            <a:r>
              <a:rPr lang="en-US"/>
              <a:t>Ethics in Information Technology, Fourth Edition</a:t>
            </a:r>
            <a:endParaRPr lang="en-US" sz="1800"/>
          </a:p>
        </p:txBody>
      </p:sp>
      <p:sp>
        <p:nvSpPr>
          <p:cNvPr id="1030" name="Rectangle 6">
            <a:extLst>
              <a:ext uri="{FF2B5EF4-FFF2-40B4-BE49-F238E27FC236}">
                <a16:creationId xmlns:a16="http://schemas.microsoft.com/office/drawing/2014/main" id="{5E28FA74-B36D-320E-E1F2-3F06E3712B5F}"/>
              </a:ext>
            </a:extLst>
          </p:cNvPr>
          <p:cNvSpPr>
            <a:spLocks noGrp="1" noChangeArrowheads="1"/>
          </p:cNvSpPr>
          <p:nvPr>
            <p:ph type="sldNum" sz="quarter" idx="4"/>
          </p:nvPr>
        </p:nvSpPr>
        <p:spPr bwMode="auto">
          <a:xfrm>
            <a:off x="7924800" y="632460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222222"/>
                </a:solidFill>
                <a:latin typeface="Arial" panose="020B0604020202020204" pitchFamily="34" charset="0"/>
              </a:defRPr>
            </a:lvl1pPr>
          </a:lstStyle>
          <a:p>
            <a:pPr>
              <a:defRPr/>
            </a:pPr>
            <a:fld id="{BC639F9B-5735-4507-9551-90A7C5156862}"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309ABAF-03C6-E581-B366-B41A4D81E110}"/>
              </a:ext>
            </a:extLst>
          </p:cNvPr>
          <p:cNvSpPr>
            <a:spLocks noGrp="1" noChangeArrowheads="1"/>
          </p:cNvSpPr>
          <p:nvPr>
            <p:ph type="ctrTitle"/>
          </p:nvPr>
        </p:nvSpPr>
        <p:spPr>
          <a:xfrm>
            <a:off x="609600" y="1447800"/>
            <a:ext cx="8001000" cy="2209800"/>
          </a:xfrm>
        </p:spPr>
        <p:txBody>
          <a:bodyPr/>
          <a:lstStyle/>
          <a:p>
            <a:pPr eaLnBrk="1" hangingPunct="1"/>
            <a:r>
              <a:rPr lang="en-US" altLang="en-PK" dirty="0"/>
              <a:t>Ethics in Information Technology, Fourth Edition </a:t>
            </a:r>
          </a:p>
        </p:txBody>
      </p:sp>
      <p:sp>
        <p:nvSpPr>
          <p:cNvPr id="15363" name="Rectangle 3">
            <a:extLst>
              <a:ext uri="{FF2B5EF4-FFF2-40B4-BE49-F238E27FC236}">
                <a16:creationId xmlns:a16="http://schemas.microsoft.com/office/drawing/2014/main" id="{F7ABB0A2-3819-8578-C5AD-E22E91B3C0ED}"/>
              </a:ext>
            </a:extLst>
          </p:cNvPr>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en-PK" sz="3200" b="0" i="1"/>
              <a:t>Chapter 5</a:t>
            </a:r>
          </a:p>
          <a:p>
            <a:pPr eaLnBrk="1" hangingPunct="1">
              <a:lnSpc>
                <a:spcPct val="90000"/>
              </a:lnSpc>
            </a:pPr>
            <a:r>
              <a:rPr lang="en-US" altLang="en-PK" sz="3200" b="0" i="1"/>
              <a:t>Freedom of Expression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DCDCFBA-A5B7-D97D-AEB0-56D0FC02CE85}"/>
              </a:ext>
            </a:extLst>
          </p:cNvPr>
          <p:cNvSpPr>
            <a:spLocks noGrp="1" noChangeArrowheads="1"/>
          </p:cNvSpPr>
          <p:nvPr>
            <p:ph type="title"/>
          </p:nvPr>
        </p:nvSpPr>
        <p:spPr/>
        <p:txBody>
          <a:bodyPr/>
          <a:lstStyle/>
          <a:p>
            <a:r>
              <a:rPr lang="en-US" altLang="en-PK"/>
              <a:t>Anonymity on the Internet (cont’d.)</a:t>
            </a:r>
          </a:p>
        </p:txBody>
      </p:sp>
      <p:sp>
        <p:nvSpPr>
          <p:cNvPr id="60419" name="Content Placeholder 2">
            <a:extLst>
              <a:ext uri="{FF2B5EF4-FFF2-40B4-BE49-F238E27FC236}">
                <a16:creationId xmlns:a16="http://schemas.microsoft.com/office/drawing/2014/main" id="{15B1D783-CD87-23C5-DF01-19C24C1F532D}"/>
              </a:ext>
            </a:extLst>
          </p:cNvPr>
          <p:cNvSpPr>
            <a:spLocks noGrp="1" noChangeArrowheads="1"/>
          </p:cNvSpPr>
          <p:nvPr>
            <p:ph idx="1"/>
          </p:nvPr>
        </p:nvSpPr>
        <p:spPr/>
        <p:txBody>
          <a:bodyPr/>
          <a:lstStyle/>
          <a:p>
            <a:r>
              <a:rPr lang="en-US" altLang="en-PK"/>
              <a:t>Anonymous remailer service</a:t>
            </a:r>
          </a:p>
          <a:p>
            <a:pPr lvl="1"/>
            <a:r>
              <a:rPr lang="en-US" altLang="en-PK"/>
              <a:t>Computer program that strips the originating address from the email message</a:t>
            </a:r>
          </a:p>
          <a:p>
            <a:pPr lvl="1"/>
            <a:r>
              <a:rPr lang="en-US" altLang="en-PK"/>
              <a:t>Forwards the message to the intended recipient</a:t>
            </a:r>
          </a:p>
          <a:p>
            <a:pPr lvl="1"/>
            <a:r>
              <a:rPr lang="en-US" altLang="en-PK"/>
              <a:t>Ensures no header information can identify the author</a:t>
            </a:r>
          </a:p>
          <a:p>
            <a:pPr lvl="1"/>
            <a:r>
              <a:rPr lang="en-US" altLang="en-PK"/>
              <a:t>Keeps what is communicated anonymous</a:t>
            </a:r>
          </a:p>
          <a:p>
            <a:pPr lvl="1"/>
            <a:r>
              <a:rPr lang="en-US" altLang="en-PK"/>
              <a:t>What is communicated and whether it is ethical or unethical, legal or illegal, is up to the sender</a:t>
            </a:r>
          </a:p>
          <a:p>
            <a:endParaRPr lang="en-US" altLang="en-PK"/>
          </a:p>
        </p:txBody>
      </p:sp>
      <p:sp>
        <p:nvSpPr>
          <p:cNvPr id="4" name="Footer Placeholder 3">
            <a:extLst>
              <a:ext uri="{FF2B5EF4-FFF2-40B4-BE49-F238E27FC236}">
                <a16:creationId xmlns:a16="http://schemas.microsoft.com/office/drawing/2014/main" id="{3E2EB1B0-A74B-8D3B-2D7F-1B49C81BF6C1}"/>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60421" name="Slide Number Placeholder 4">
            <a:extLst>
              <a:ext uri="{FF2B5EF4-FFF2-40B4-BE49-F238E27FC236}">
                <a16:creationId xmlns:a16="http://schemas.microsoft.com/office/drawing/2014/main" id="{AE98E220-E71E-ACFD-9895-1C7C2124FEE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EC5042-79F3-4522-9892-30EFB3D543BB}" type="slidenum">
              <a:rPr lang="en-US" altLang="en-PK" sz="1400"/>
              <a:pPr>
                <a:spcBef>
                  <a:spcPct val="0"/>
                </a:spcBef>
                <a:buFontTx/>
                <a:buNone/>
              </a:pPr>
              <a:t>10</a:t>
            </a:fld>
            <a:endParaRPr lang="en-US" altLang="en-PK"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978A226-DEDB-DAB2-FB6A-728E92C35137}"/>
              </a:ext>
            </a:extLst>
          </p:cNvPr>
          <p:cNvSpPr>
            <a:spLocks noGrp="1" noChangeArrowheads="1"/>
          </p:cNvSpPr>
          <p:nvPr>
            <p:ph type="title"/>
          </p:nvPr>
        </p:nvSpPr>
        <p:spPr/>
        <p:txBody>
          <a:bodyPr/>
          <a:lstStyle/>
          <a:p>
            <a:r>
              <a:rPr lang="en-US" altLang="en-PK"/>
              <a:t>Anonymity on the Internet (cont’d.)</a:t>
            </a:r>
          </a:p>
        </p:txBody>
      </p:sp>
      <p:sp>
        <p:nvSpPr>
          <p:cNvPr id="61443" name="Content Placeholder 2">
            <a:extLst>
              <a:ext uri="{FF2B5EF4-FFF2-40B4-BE49-F238E27FC236}">
                <a16:creationId xmlns:a16="http://schemas.microsoft.com/office/drawing/2014/main" id="{0B574ABB-38D6-690C-D323-778543D97EFE}"/>
              </a:ext>
            </a:extLst>
          </p:cNvPr>
          <p:cNvSpPr>
            <a:spLocks noGrp="1" noChangeArrowheads="1"/>
          </p:cNvSpPr>
          <p:nvPr>
            <p:ph idx="1"/>
          </p:nvPr>
        </p:nvSpPr>
        <p:spPr/>
        <p:txBody>
          <a:bodyPr/>
          <a:lstStyle/>
          <a:p>
            <a:r>
              <a:rPr lang="en-US" altLang="en-PK"/>
              <a:t>Anonymous remailer service</a:t>
            </a:r>
          </a:p>
          <a:p>
            <a:pPr lvl="1"/>
            <a:r>
              <a:rPr lang="en-US" altLang="en-PK"/>
              <a:t>An organization’s IT department can set up a firewall to prohibit employees from accessing remailers</a:t>
            </a:r>
            <a:br>
              <a:rPr lang="en-US" altLang="en-PK"/>
            </a:br>
            <a:r>
              <a:rPr lang="en-US" altLang="en-PK"/>
              <a:t>or to send a warning message each time an employee communicates with a remailer </a:t>
            </a:r>
            <a:br>
              <a:rPr lang="en-US" altLang="en-PK"/>
            </a:br>
            <a:endParaRPr lang="en-US" altLang="en-PK"/>
          </a:p>
        </p:txBody>
      </p:sp>
      <p:sp>
        <p:nvSpPr>
          <p:cNvPr id="4" name="Footer Placeholder 3">
            <a:extLst>
              <a:ext uri="{FF2B5EF4-FFF2-40B4-BE49-F238E27FC236}">
                <a16:creationId xmlns:a16="http://schemas.microsoft.com/office/drawing/2014/main" id="{D3D7A6F2-B98F-7FA7-0D07-0FE002086869}"/>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61445" name="Slide Number Placeholder 4">
            <a:extLst>
              <a:ext uri="{FF2B5EF4-FFF2-40B4-BE49-F238E27FC236}">
                <a16:creationId xmlns:a16="http://schemas.microsoft.com/office/drawing/2014/main" id="{9765D624-892F-282D-80BB-645C7399498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3661BB5-6B72-4EB9-966F-F16DF58A432B}" type="slidenum">
              <a:rPr lang="en-US" altLang="en-PK" sz="1400"/>
              <a:pPr>
                <a:spcBef>
                  <a:spcPct val="0"/>
                </a:spcBef>
                <a:buFontTx/>
                <a:buNone/>
              </a:pPr>
              <a:t>11</a:t>
            </a:fld>
            <a:endParaRPr lang="en-US" altLang="en-PK"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a:extLst>
              <a:ext uri="{FF2B5EF4-FFF2-40B4-BE49-F238E27FC236}">
                <a16:creationId xmlns:a16="http://schemas.microsoft.com/office/drawing/2014/main" id="{8B7AACA8-5C81-D668-E85C-DBCBB72EDC65}"/>
              </a:ext>
            </a:extLst>
          </p:cNvPr>
          <p:cNvSpPr>
            <a:spLocks noGrp="1" noChangeArrowheads="1"/>
          </p:cNvSpPr>
          <p:nvPr>
            <p:ph type="title"/>
          </p:nvPr>
        </p:nvSpPr>
        <p:spPr/>
        <p:txBody>
          <a:bodyPr/>
          <a:lstStyle/>
          <a:p>
            <a:r>
              <a:rPr lang="en-US" altLang="en-PK"/>
              <a:t>Anonymity on the Internet (cont’d.)</a:t>
            </a:r>
          </a:p>
        </p:txBody>
      </p:sp>
      <p:sp>
        <p:nvSpPr>
          <p:cNvPr id="62467" name="Rectangle 1027">
            <a:extLst>
              <a:ext uri="{FF2B5EF4-FFF2-40B4-BE49-F238E27FC236}">
                <a16:creationId xmlns:a16="http://schemas.microsoft.com/office/drawing/2014/main" id="{61B34708-8B6B-81B4-6645-0F949A439220}"/>
              </a:ext>
            </a:extLst>
          </p:cNvPr>
          <p:cNvSpPr>
            <a:spLocks noGrp="1" noChangeArrowheads="1"/>
          </p:cNvSpPr>
          <p:nvPr>
            <p:ph type="body" idx="1"/>
          </p:nvPr>
        </p:nvSpPr>
        <p:spPr/>
        <p:txBody>
          <a:bodyPr/>
          <a:lstStyle/>
          <a:p>
            <a:r>
              <a:rPr lang="en-US" altLang="en-PK"/>
              <a:t>John Doe lawsuit</a:t>
            </a:r>
          </a:p>
          <a:p>
            <a:pPr lvl="1"/>
            <a:r>
              <a:rPr lang="en-US" altLang="en-PK"/>
              <a:t>Business must protect against</a:t>
            </a:r>
          </a:p>
          <a:p>
            <a:pPr lvl="2"/>
            <a:r>
              <a:rPr lang="en-US" altLang="en-PK"/>
              <a:t>Public sharing of opinion that hurt its reputation</a:t>
            </a:r>
          </a:p>
          <a:p>
            <a:pPr lvl="2"/>
            <a:r>
              <a:rPr lang="en-US" altLang="en-PK"/>
              <a:t>Public sharing of confidential information</a:t>
            </a:r>
          </a:p>
          <a:p>
            <a:pPr lvl="2"/>
            <a:r>
              <a:rPr lang="en-US" altLang="en-PK"/>
              <a:t>Hard to identify person</a:t>
            </a:r>
          </a:p>
          <a:p>
            <a:pPr lvl="1"/>
            <a:r>
              <a:rPr lang="en-US" altLang="en-PK"/>
              <a:t>John Doe lawsuit can be filed against anonymous</a:t>
            </a:r>
          </a:p>
          <a:p>
            <a:pPr lvl="1"/>
            <a:r>
              <a:rPr lang="en-US" altLang="en-PK"/>
              <a:t>Court can summon to appear in court</a:t>
            </a:r>
          </a:p>
          <a:p>
            <a:pPr lvl="1"/>
            <a:r>
              <a:rPr lang="en-US" altLang="en-PK"/>
              <a:t>By court permission, plaintiff can serve subpoenas</a:t>
            </a:r>
          </a:p>
          <a:p>
            <a:pPr lvl="2"/>
            <a:r>
              <a:rPr lang="en-US" altLang="en-PK"/>
              <a:t>ISP</a:t>
            </a:r>
          </a:p>
          <a:p>
            <a:pPr lvl="2"/>
            <a:r>
              <a:rPr lang="en-US" altLang="en-PK"/>
              <a:t>Web site hosting firm</a:t>
            </a:r>
          </a:p>
          <a:p>
            <a:pPr lvl="1"/>
            <a:endParaRPr lang="en-US" altLang="en-PK"/>
          </a:p>
        </p:txBody>
      </p:sp>
      <p:sp>
        <p:nvSpPr>
          <p:cNvPr id="4" name="Footer Placeholder 3">
            <a:extLst>
              <a:ext uri="{FF2B5EF4-FFF2-40B4-BE49-F238E27FC236}">
                <a16:creationId xmlns:a16="http://schemas.microsoft.com/office/drawing/2014/main" id="{C4B0C131-ECA1-0D9A-FAE4-D416FAB4A747}"/>
              </a:ext>
            </a:extLst>
          </p:cNvPr>
          <p:cNvSpPr>
            <a:spLocks noGrp="1"/>
          </p:cNvSpPr>
          <p:nvPr>
            <p:ph type="ftr" sz="quarter" idx="10"/>
          </p:nvPr>
        </p:nvSpPr>
        <p:spPr/>
        <p:txBody>
          <a:bodyPr/>
          <a:lstStyle/>
          <a:p>
            <a:pPr>
              <a:defRPr/>
            </a:pPr>
            <a:r>
              <a:rPr lang="en-US"/>
              <a:t>Ethics in Information Technology, Fourth Edition</a:t>
            </a:r>
          </a:p>
        </p:txBody>
      </p:sp>
      <p:sp>
        <p:nvSpPr>
          <p:cNvPr id="62469" name="Slide Number Placeholder 4">
            <a:extLst>
              <a:ext uri="{FF2B5EF4-FFF2-40B4-BE49-F238E27FC236}">
                <a16:creationId xmlns:a16="http://schemas.microsoft.com/office/drawing/2014/main" id="{DA9184AC-A5A1-F5B7-285A-94C98F16730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A8CF9A-33B7-4A28-9E97-875177980EB6}" type="slidenum">
              <a:rPr lang="en-US" altLang="en-PK" sz="1400"/>
              <a:pPr>
                <a:spcBef>
                  <a:spcPct val="0"/>
                </a:spcBef>
                <a:buFontTx/>
                <a:buNone/>
              </a:pPr>
              <a:t>12</a:t>
            </a:fld>
            <a:endParaRPr lang="en-US" altLang="en-PK"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C4C50396-ECAC-8E57-CB1F-27BE43C548E8}"/>
              </a:ext>
            </a:extLst>
          </p:cNvPr>
          <p:cNvSpPr>
            <a:spLocks noGrp="1" noChangeArrowheads="1"/>
          </p:cNvSpPr>
          <p:nvPr>
            <p:ph type="title"/>
          </p:nvPr>
        </p:nvSpPr>
        <p:spPr/>
        <p:txBody>
          <a:bodyPr/>
          <a:lstStyle/>
          <a:p>
            <a:r>
              <a:rPr lang="en-US" altLang="en-PK"/>
              <a:t>Anonymity on the Internet (cont’d.)</a:t>
            </a:r>
          </a:p>
        </p:txBody>
      </p:sp>
      <p:sp>
        <p:nvSpPr>
          <p:cNvPr id="64515" name="Rectangle 1027">
            <a:extLst>
              <a:ext uri="{FF2B5EF4-FFF2-40B4-BE49-F238E27FC236}">
                <a16:creationId xmlns:a16="http://schemas.microsoft.com/office/drawing/2014/main" id="{920E7F54-2BE0-04C8-8A65-1A2BBF3D6080}"/>
              </a:ext>
            </a:extLst>
          </p:cNvPr>
          <p:cNvSpPr>
            <a:spLocks noGrp="1" noChangeArrowheads="1"/>
          </p:cNvSpPr>
          <p:nvPr>
            <p:ph type="body" idx="1"/>
          </p:nvPr>
        </p:nvSpPr>
        <p:spPr/>
        <p:txBody>
          <a:bodyPr/>
          <a:lstStyle/>
          <a:p>
            <a:r>
              <a:rPr lang="en-US" altLang="en-PK"/>
              <a:t>John Doe lawsuit</a:t>
            </a:r>
          </a:p>
          <a:p>
            <a:pPr lvl="1"/>
            <a:r>
              <a:rPr lang="en-US" altLang="en-PK"/>
              <a:t>Defendant communicates anonymously so identity of defendant is temporarily unknown</a:t>
            </a:r>
          </a:p>
          <a:p>
            <a:pPr lvl="1"/>
            <a:r>
              <a:rPr lang="en-US" altLang="en-PK"/>
              <a:t>Common in Internet libel cases</a:t>
            </a:r>
          </a:p>
          <a:p>
            <a:pPr lvl="1"/>
            <a:r>
              <a:rPr lang="en-US" altLang="en-PK"/>
              <a:t>the plaintiff can request court permission to issue subpoenas to command a person to appear under penalty</a:t>
            </a:r>
          </a:p>
          <a:p>
            <a:pPr lvl="1"/>
            <a:r>
              <a:rPr lang="en-US" altLang="en-PK"/>
              <a:t>If court permission, plaintiff can serve subpoenas to third party</a:t>
            </a:r>
          </a:p>
          <a:p>
            <a:pPr lvl="1"/>
            <a:r>
              <a:rPr lang="en-US" altLang="en-PK"/>
              <a:t>Few examples to follow</a:t>
            </a:r>
          </a:p>
          <a:p>
            <a:pPr lvl="1"/>
            <a:endParaRPr lang="en-US" altLang="en-PK"/>
          </a:p>
        </p:txBody>
      </p:sp>
      <p:sp>
        <p:nvSpPr>
          <p:cNvPr id="4" name="Footer Placeholder 3">
            <a:extLst>
              <a:ext uri="{FF2B5EF4-FFF2-40B4-BE49-F238E27FC236}">
                <a16:creationId xmlns:a16="http://schemas.microsoft.com/office/drawing/2014/main" id="{137150DB-3F58-1E8A-6421-1EF6C02DE731}"/>
              </a:ext>
            </a:extLst>
          </p:cNvPr>
          <p:cNvSpPr>
            <a:spLocks noGrp="1"/>
          </p:cNvSpPr>
          <p:nvPr>
            <p:ph type="ftr" sz="quarter" idx="10"/>
          </p:nvPr>
        </p:nvSpPr>
        <p:spPr/>
        <p:txBody>
          <a:bodyPr/>
          <a:lstStyle/>
          <a:p>
            <a:pPr>
              <a:defRPr/>
            </a:pPr>
            <a:r>
              <a:rPr lang="en-US"/>
              <a:t>Ethics in Information Technology, Fourth Edition</a:t>
            </a:r>
          </a:p>
        </p:txBody>
      </p:sp>
      <p:sp>
        <p:nvSpPr>
          <p:cNvPr id="64517" name="Slide Number Placeholder 4">
            <a:extLst>
              <a:ext uri="{FF2B5EF4-FFF2-40B4-BE49-F238E27FC236}">
                <a16:creationId xmlns:a16="http://schemas.microsoft.com/office/drawing/2014/main" id="{ECD616AC-621D-4327-F503-372695FF468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E86CAF2-9D46-4FDB-BC01-5E72382F7E1A}" type="slidenum">
              <a:rPr lang="en-US" altLang="en-PK" sz="1400"/>
              <a:pPr>
                <a:spcBef>
                  <a:spcPct val="0"/>
                </a:spcBef>
                <a:buFontTx/>
                <a:buNone/>
              </a:pPr>
              <a:t>13</a:t>
            </a:fld>
            <a:endParaRPr lang="en-US" altLang="en-PK"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C232CCCA-7F4B-23D6-BB75-71C14B07FE42}"/>
              </a:ext>
            </a:extLst>
          </p:cNvPr>
          <p:cNvSpPr>
            <a:spLocks noGrp="1" noChangeArrowheads="1"/>
          </p:cNvSpPr>
          <p:nvPr>
            <p:ph type="title"/>
          </p:nvPr>
        </p:nvSpPr>
        <p:spPr/>
        <p:txBody>
          <a:bodyPr/>
          <a:lstStyle/>
          <a:p>
            <a:r>
              <a:rPr lang="en-US" altLang="en-PK"/>
              <a:t>Anonymity on the Internet (cont’d.)</a:t>
            </a:r>
          </a:p>
        </p:txBody>
      </p:sp>
      <p:sp>
        <p:nvSpPr>
          <p:cNvPr id="66563" name="Rectangle 1027">
            <a:extLst>
              <a:ext uri="{FF2B5EF4-FFF2-40B4-BE49-F238E27FC236}">
                <a16:creationId xmlns:a16="http://schemas.microsoft.com/office/drawing/2014/main" id="{B5264790-2130-C9DF-79C2-8710001AE27B}"/>
              </a:ext>
            </a:extLst>
          </p:cNvPr>
          <p:cNvSpPr>
            <a:spLocks noGrp="1" noChangeArrowheads="1"/>
          </p:cNvSpPr>
          <p:nvPr>
            <p:ph type="body" idx="1"/>
          </p:nvPr>
        </p:nvSpPr>
        <p:spPr>
          <a:xfrm>
            <a:off x="533400" y="1143000"/>
            <a:ext cx="8077200" cy="4572000"/>
          </a:xfrm>
        </p:spPr>
        <p:txBody>
          <a:bodyPr/>
          <a:lstStyle/>
          <a:p>
            <a:r>
              <a:rPr lang="en-US" altLang="en-PK"/>
              <a:t>John Doe lawsuit</a:t>
            </a:r>
          </a:p>
          <a:p>
            <a:pPr lvl="1"/>
            <a:r>
              <a:rPr lang="en-US" altLang="en-PK"/>
              <a:t>For example, Raytheon filed a lawsuit in 1999 for $25,000 in damages against 21 John Does for allegedly revealing on a Yahoo! message board company financial results along with other information that the company claimed hurt its reputation. Raytheon received a court order to subpoena Yahoo! and several ISPs for the identity of the 21 unnamed defendants. Eventually, Raytheon</a:t>
            </a:r>
            <a:br>
              <a:rPr lang="en-US" altLang="en-PK"/>
            </a:br>
            <a:r>
              <a:rPr lang="en-US" altLang="en-PK"/>
              <a:t>traced the identities of all 21 people who posted the alleged company secrets. Four employees voluntarily left the company, and others received counseling about sharing confidential company information. </a:t>
            </a:r>
            <a:br>
              <a:rPr lang="en-US" altLang="en-PK"/>
            </a:br>
            <a:endParaRPr lang="en-US" altLang="en-PK"/>
          </a:p>
        </p:txBody>
      </p:sp>
      <p:sp>
        <p:nvSpPr>
          <p:cNvPr id="4" name="Footer Placeholder 3">
            <a:extLst>
              <a:ext uri="{FF2B5EF4-FFF2-40B4-BE49-F238E27FC236}">
                <a16:creationId xmlns:a16="http://schemas.microsoft.com/office/drawing/2014/main" id="{58FE3946-814A-AFAC-11C9-A3236A9ADE75}"/>
              </a:ext>
            </a:extLst>
          </p:cNvPr>
          <p:cNvSpPr>
            <a:spLocks noGrp="1"/>
          </p:cNvSpPr>
          <p:nvPr>
            <p:ph type="ftr" sz="quarter" idx="10"/>
          </p:nvPr>
        </p:nvSpPr>
        <p:spPr/>
        <p:txBody>
          <a:bodyPr/>
          <a:lstStyle/>
          <a:p>
            <a:pPr>
              <a:defRPr/>
            </a:pPr>
            <a:r>
              <a:rPr lang="en-US"/>
              <a:t>Ethics in Information Technology, Fourth Edition</a:t>
            </a:r>
          </a:p>
        </p:txBody>
      </p:sp>
      <p:sp>
        <p:nvSpPr>
          <p:cNvPr id="66565" name="Slide Number Placeholder 4">
            <a:extLst>
              <a:ext uri="{FF2B5EF4-FFF2-40B4-BE49-F238E27FC236}">
                <a16:creationId xmlns:a16="http://schemas.microsoft.com/office/drawing/2014/main" id="{B49B9C96-1FBC-A402-7470-C25EF2D4E60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98B636-F1D6-4712-B881-36C1A1CF5728}" type="slidenum">
              <a:rPr lang="en-US" altLang="en-PK" sz="1400"/>
              <a:pPr>
                <a:spcBef>
                  <a:spcPct val="0"/>
                </a:spcBef>
                <a:buFontTx/>
                <a:buNone/>
              </a:pPr>
              <a:t>14</a:t>
            </a:fld>
            <a:endParaRPr lang="en-US" altLang="en-PK"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27D06972-C173-0683-B79B-59EB741DCDC4}"/>
              </a:ext>
            </a:extLst>
          </p:cNvPr>
          <p:cNvSpPr>
            <a:spLocks noGrp="1" noChangeArrowheads="1"/>
          </p:cNvSpPr>
          <p:nvPr>
            <p:ph type="title"/>
          </p:nvPr>
        </p:nvSpPr>
        <p:spPr/>
        <p:txBody>
          <a:bodyPr/>
          <a:lstStyle/>
          <a:p>
            <a:r>
              <a:rPr lang="en-US" altLang="en-PK"/>
              <a:t>Anonymity on the Internet (cont’d.)</a:t>
            </a:r>
          </a:p>
        </p:txBody>
      </p:sp>
      <p:sp>
        <p:nvSpPr>
          <p:cNvPr id="68611" name="Rectangle 1027">
            <a:extLst>
              <a:ext uri="{FF2B5EF4-FFF2-40B4-BE49-F238E27FC236}">
                <a16:creationId xmlns:a16="http://schemas.microsoft.com/office/drawing/2014/main" id="{4E5DA62F-05FC-1F2D-BC71-E892531F5D12}"/>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a:t>America Online, Verizon Online etc receive more than 1000 subpoenas per year</a:t>
            </a:r>
          </a:p>
          <a:p>
            <a:pPr lvl="1"/>
            <a:r>
              <a:rPr lang="en-US" altLang="en-PK"/>
              <a:t>Free speech advocates that if someone charges libel, their identity should be hidden until proved</a:t>
            </a:r>
          </a:p>
          <a:p>
            <a:pPr lvl="1"/>
            <a:r>
              <a:rPr lang="en-US" altLang="en-PK"/>
              <a:t>stock price manipulators can use chat rooms to affect the share price of stocks </a:t>
            </a:r>
          </a:p>
          <a:p>
            <a:pPr lvl="1"/>
            <a:r>
              <a:rPr lang="en-US" altLang="en-PK"/>
              <a:t>competitors of an organization might try to create the feeling that organization is a miserable place to work </a:t>
            </a:r>
            <a:br>
              <a:rPr lang="en-US" altLang="en-PK"/>
            </a:br>
            <a:br>
              <a:rPr lang="en-US" altLang="en-PK"/>
            </a:br>
            <a:endParaRPr lang="en-US" altLang="en-PK"/>
          </a:p>
        </p:txBody>
      </p:sp>
      <p:sp>
        <p:nvSpPr>
          <p:cNvPr id="4" name="Footer Placeholder 3">
            <a:extLst>
              <a:ext uri="{FF2B5EF4-FFF2-40B4-BE49-F238E27FC236}">
                <a16:creationId xmlns:a16="http://schemas.microsoft.com/office/drawing/2014/main" id="{C6DA2F20-12DA-8CB0-D2DC-ADB7A6DA42E3}"/>
              </a:ext>
            </a:extLst>
          </p:cNvPr>
          <p:cNvSpPr>
            <a:spLocks noGrp="1"/>
          </p:cNvSpPr>
          <p:nvPr>
            <p:ph type="ftr" sz="quarter" idx="10"/>
          </p:nvPr>
        </p:nvSpPr>
        <p:spPr/>
        <p:txBody>
          <a:bodyPr/>
          <a:lstStyle/>
          <a:p>
            <a:pPr>
              <a:defRPr/>
            </a:pPr>
            <a:r>
              <a:rPr lang="en-US"/>
              <a:t>Ethics in Information Technology, Fourth Edition</a:t>
            </a:r>
          </a:p>
        </p:txBody>
      </p:sp>
      <p:sp>
        <p:nvSpPr>
          <p:cNvPr id="68613" name="Slide Number Placeholder 4">
            <a:extLst>
              <a:ext uri="{FF2B5EF4-FFF2-40B4-BE49-F238E27FC236}">
                <a16:creationId xmlns:a16="http://schemas.microsoft.com/office/drawing/2014/main" id="{CB8C3D27-E400-29B2-408E-C1691620113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C84437-2810-46C8-AD21-7CC02D1F7E88}" type="slidenum">
              <a:rPr lang="en-US" altLang="en-PK" sz="1400"/>
              <a:pPr>
                <a:spcBef>
                  <a:spcPct val="0"/>
                </a:spcBef>
                <a:buFontTx/>
                <a:buNone/>
              </a:pPr>
              <a:t>15</a:t>
            </a:fld>
            <a:endParaRPr lang="en-US" altLang="en-PK"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A18B028D-F9AD-5563-D529-0F124F36FB52}"/>
              </a:ext>
            </a:extLst>
          </p:cNvPr>
          <p:cNvSpPr>
            <a:spLocks noGrp="1" noChangeArrowheads="1"/>
          </p:cNvSpPr>
          <p:nvPr>
            <p:ph type="title"/>
          </p:nvPr>
        </p:nvSpPr>
        <p:spPr/>
        <p:txBody>
          <a:bodyPr/>
          <a:lstStyle/>
          <a:p>
            <a:r>
              <a:rPr lang="en-US" altLang="en-PK"/>
              <a:t>Anonymity on the Internet (cont’d.)</a:t>
            </a:r>
          </a:p>
        </p:txBody>
      </p:sp>
      <p:sp>
        <p:nvSpPr>
          <p:cNvPr id="70659" name="Rectangle 1027">
            <a:extLst>
              <a:ext uri="{FF2B5EF4-FFF2-40B4-BE49-F238E27FC236}">
                <a16:creationId xmlns:a16="http://schemas.microsoft.com/office/drawing/2014/main" id="{6CEFB51A-B202-3A1E-E8AC-79C5A5BC06CA}"/>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sz="2300"/>
              <a:t>The California State Court in Pre-Paid Legal v.Sturtz et al. set another legal precedent that refined the criteria that the courts apply when deciding whether or not to approve subpoenas requesting the identity of anonymous Web posters. The case involved a subpoena issued by Pre-Paid Legal Services (PPLS), which requested the identity of eight anonymous posters on Yahoo!’s Pre-Paid message board. Attorneys for PPLS argued that it needed the posters’ identities to determine whether they were subject to a voluntary injunction that prevented former sales associates from revealing PPLS’s trade secrets</a:t>
            </a:r>
            <a:r>
              <a:rPr lang="en-US" altLang="en-PK"/>
              <a:t>. ……</a:t>
            </a:r>
            <a:br>
              <a:rPr lang="en-US" altLang="en-PK"/>
            </a:br>
            <a:br>
              <a:rPr lang="en-US" altLang="en-PK"/>
            </a:br>
            <a:endParaRPr lang="en-US" altLang="en-PK"/>
          </a:p>
        </p:txBody>
      </p:sp>
      <p:sp>
        <p:nvSpPr>
          <p:cNvPr id="4" name="Footer Placeholder 3">
            <a:extLst>
              <a:ext uri="{FF2B5EF4-FFF2-40B4-BE49-F238E27FC236}">
                <a16:creationId xmlns:a16="http://schemas.microsoft.com/office/drawing/2014/main" id="{142EF77D-9E65-90FF-012A-5020057CE7AB}"/>
              </a:ext>
            </a:extLst>
          </p:cNvPr>
          <p:cNvSpPr>
            <a:spLocks noGrp="1"/>
          </p:cNvSpPr>
          <p:nvPr>
            <p:ph type="ftr" sz="quarter" idx="10"/>
          </p:nvPr>
        </p:nvSpPr>
        <p:spPr/>
        <p:txBody>
          <a:bodyPr/>
          <a:lstStyle/>
          <a:p>
            <a:pPr>
              <a:defRPr/>
            </a:pPr>
            <a:r>
              <a:rPr lang="en-US"/>
              <a:t>Ethics in Information Technology, Fourth Edition</a:t>
            </a:r>
          </a:p>
        </p:txBody>
      </p:sp>
      <p:sp>
        <p:nvSpPr>
          <p:cNvPr id="70661" name="Slide Number Placeholder 4">
            <a:extLst>
              <a:ext uri="{FF2B5EF4-FFF2-40B4-BE49-F238E27FC236}">
                <a16:creationId xmlns:a16="http://schemas.microsoft.com/office/drawing/2014/main" id="{B3761BD1-3B94-9E81-EDD1-BF34AD8D0BC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DFF668A-7807-48EF-912D-F3763E5AB569}" type="slidenum">
              <a:rPr lang="en-US" altLang="en-PK" sz="1400"/>
              <a:pPr>
                <a:spcBef>
                  <a:spcPct val="0"/>
                </a:spcBef>
                <a:buFontTx/>
                <a:buNone/>
              </a:pPr>
              <a:t>16</a:t>
            </a:fld>
            <a:endParaRPr lang="en-US" altLang="en-PK"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a:extLst>
              <a:ext uri="{FF2B5EF4-FFF2-40B4-BE49-F238E27FC236}">
                <a16:creationId xmlns:a16="http://schemas.microsoft.com/office/drawing/2014/main" id="{A08E6F23-B117-1097-6A47-1878DF1EF0F2}"/>
              </a:ext>
            </a:extLst>
          </p:cNvPr>
          <p:cNvSpPr>
            <a:spLocks noGrp="1" noChangeArrowheads="1"/>
          </p:cNvSpPr>
          <p:nvPr>
            <p:ph type="title"/>
          </p:nvPr>
        </p:nvSpPr>
        <p:spPr/>
        <p:txBody>
          <a:bodyPr/>
          <a:lstStyle/>
          <a:p>
            <a:r>
              <a:rPr lang="en-US" altLang="en-PK"/>
              <a:t>Anonymity on the Internet (cont’d.)</a:t>
            </a:r>
          </a:p>
        </p:txBody>
      </p:sp>
      <p:sp>
        <p:nvSpPr>
          <p:cNvPr id="72707" name="Rectangle 1027">
            <a:extLst>
              <a:ext uri="{FF2B5EF4-FFF2-40B4-BE49-F238E27FC236}">
                <a16:creationId xmlns:a16="http://schemas.microsoft.com/office/drawing/2014/main" id="{CACFEE49-EEC5-27F1-E3C1-0EB64FCF5865}"/>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sz="2300"/>
              <a:t>The Electronic Frontier Foundation (EFF) represented two John Does. EEF argued that they just criticized the company and their treatment with sales person. And they did not reveal any trade secrets. Also the company may punish them and set precedent for others to not to criticize. EEF urged the court to apply four-part test.</a:t>
            </a:r>
            <a:endParaRPr lang="en-US" altLang="en-PK"/>
          </a:p>
        </p:txBody>
      </p:sp>
      <p:sp>
        <p:nvSpPr>
          <p:cNvPr id="4" name="Footer Placeholder 3">
            <a:extLst>
              <a:ext uri="{FF2B5EF4-FFF2-40B4-BE49-F238E27FC236}">
                <a16:creationId xmlns:a16="http://schemas.microsoft.com/office/drawing/2014/main" id="{D1550609-D1C7-29C7-675C-3292A6FBB01D}"/>
              </a:ext>
            </a:extLst>
          </p:cNvPr>
          <p:cNvSpPr>
            <a:spLocks noGrp="1"/>
          </p:cNvSpPr>
          <p:nvPr>
            <p:ph type="ftr" sz="quarter" idx="10"/>
          </p:nvPr>
        </p:nvSpPr>
        <p:spPr/>
        <p:txBody>
          <a:bodyPr/>
          <a:lstStyle/>
          <a:p>
            <a:pPr>
              <a:defRPr/>
            </a:pPr>
            <a:r>
              <a:rPr lang="en-US"/>
              <a:t>Ethics in Information Technology, Fourth Edition</a:t>
            </a:r>
          </a:p>
        </p:txBody>
      </p:sp>
      <p:sp>
        <p:nvSpPr>
          <p:cNvPr id="72709" name="Slide Number Placeholder 4">
            <a:extLst>
              <a:ext uri="{FF2B5EF4-FFF2-40B4-BE49-F238E27FC236}">
                <a16:creationId xmlns:a16="http://schemas.microsoft.com/office/drawing/2014/main" id="{09A0E1C0-2A73-C20C-EF3C-6F82E245EE4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4B747CF-5013-4739-A09E-D34E17B55188}" type="slidenum">
              <a:rPr lang="en-US" altLang="en-PK" sz="1400"/>
              <a:pPr>
                <a:spcBef>
                  <a:spcPct val="0"/>
                </a:spcBef>
                <a:buFontTx/>
                <a:buNone/>
              </a:pPr>
              <a:t>17</a:t>
            </a:fld>
            <a:endParaRPr lang="en-US" altLang="en-PK"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a:extLst>
              <a:ext uri="{FF2B5EF4-FFF2-40B4-BE49-F238E27FC236}">
                <a16:creationId xmlns:a16="http://schemas.microsoft.com/office/drawing/2014/main" id="{050637BB-4948-4D93-41B0-A9EF27D74427}"/>
              </a:ext>
            </a:extLst>
          </p:cNvPr>
          <p:cNvSpPr>
            <a:spLocks noGrp="1" noChangeArrowheads="1"/>
          </p:cNvSpPr>
          <p:nvPr>
            <p:ph type="title"/>
          </p:nvPr>
        </p:nvSpPr>
        <p:spPr/>
        <p:txBody>
          <a:bodyPr/>
          <a:lstStyle/>
          <a:p>
            <a:r>
              <a:rPr lang="en-US" altLang="en-PK"/>
              <a:t>Anonymity on the Internet (cont’d.)</a:t>
            </a:r>
          </a:p>
        </p:txBody>
      </p:sp>
      <p:sp>
        <p:nvSpPr>
          <p:cNvPr id="74755" name="Rectangle 1027">
            <a:extLst>
              <a:ext uri="{FF2B5EF4-FFF2-40B4-BE49-F238E27FC236}">
                <a16:creationId xmlns:a16="http://schemas.microsoft.com/office/drawing/2014/main" id="{1BBC30C5-11D9-FE63-10BE-F81A07183536}"/>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a:t>Subpoena should be enforced only when </a:t>
            </a:r>
          </a:p>
          <a:p>
            <a:pPr lvl="2"/>
            <a:r>
              <a:rPr lang="en-US" altLang="en-PK"/>
              <a:t>The subpoena was issued in good faith and not for any improper purpose.</a:t>
            </a:r>
            <a:br>
              <a:rPr lang="en-US" altLang="en-PK"/>
            </a:br>
            <a:r>
              <a:rPr lang="en-US" altLang="en-PK"/>
              <a:t>• The information sought related to a core claim or defense.</a:t>
            </a:r>
            <a:br>
              <a:rPr lang="en-US" altLang="en-PK"/>
            </a:br>
            <a:r>
              <a:rPr lang="en-US" altLang="en-PK"/>
              <a:t>• The identifying information was directly and materially relevant to that claim or defense.</a:t>
            </a:r>
            <a:br>
              <a:rPr lang="en-US" altLang="en-PK"/>
            </a:br>
            <a:r>
              <a:rPr lang="en-US" altLang="en-PK"/>
              <a:t>• Adequate information was unavailable from any other source. </a:t>
            </a:r>
          </a:p>
          <a:p>
            <a:pPr lvl="1"/>
            <a:r>
              <a:rPr lang="en-US" altLang="en-PK"/>
              <a:t>August 2001, a judge in Santa Clara County Superior Court invalidated the subpoena to Yahoo! requesting the posters’ identities </a:t>
            </a:r>
            <a:br>
              <a:rPr lang="en-US" altLang="en-PK"/>
            </a:br>
            <a:br>
              <a:rPr lang="en-US" altLang="en-PK"/>
            </a:br>
            <a:br>
              <a:rPr lang="en-US" altLang="en-PK"/>
            </a:br>
            <a:endParaRPr lang="en-US" altLang="en-PK"/>
          </a:p>
        </p:txBody>
      </p:sp>
      <p:sp>
        <p:nvSpPr>
          <p:cNvPr id="4" name="Footer Placeholder 3">
            <a:extLst>
              <a:ext uri="{FF2B5EF4-FFF2-40B4-BE49-F238E27FC236}">
                <a16:creationId xmlns:a16="http://schemas.microsoft.com/office/drawing/2014/main" id="{8D93B94B-2CA4-AB3C-79BC-ACA42D2FC7AC}"/>
              </a:ext>
            </a:extLst>
          </p:cNvPr>
          <p:cNvSpPr>
            <a:spLocks noGrp="1"/>
          </p:cNvSpPr>
          <p:nvPr>
            <p:ph type="ftr" sz="quarter" idx="10"/>
          </p:nvPr>
        </p:nvSpPr>
        <p:spPr/>
        <p:txBody>
          <a:bodyPr/>
          <a:lstStyle/>
          <a:p>
            <a:pPr>
              <a:defRPr/>
            </a:pPr>
            <a:r>
              <a:rPr lang="en-US"/>
              <a:t>Ethics in Information Technology, Fourth Edition</a:t>
            </a:r>
          </a:p>
        </p:txBody>
      </p:sp>
      <p:sp>
        <p:nvSpPr>
          <p:cNvPr id="74757" name="Slide Number Placeholder 4">
            <a:extLst>
              <a:ext uri="{FF2B5EF4-FFF2-40B4-BE49-F238E27FC236}">
                <a16:creationId xmlns:a16="http://schemas.microsoft.com/office/drawing/2014/main" id="{E3312F22-D15F-1734-6557-8F9F8C58321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D1832D-9752-49EB-A4D0-6E0C82FBB3B9}" type="slidenum">
              <a:rPr lang="en-US" altLang="en-PK" sz="1400"/>
              <a:pPr>
                <a:spcBef>
                  <a:spcPct val="0"/>
                </a:spcBef>
                <a:buFontTx/>
                <a:buNone/>
              </a:pPr>
              <a:t>18</a:t>
            </a:fld>
            <a:endParaRPr lang="en-US" altLang="en-PK"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C0084A6-9388-517E-9ED9-E6E104838BAA}"/>
              </a:ext>
            </a:extLst>
          </p:cNvPr>
          <p:cNvSpPr>
            <a:spLocks noGrp="1" noChangeArrowheads="1"/>
          </p:cNvSpPr>
          <p:nvPr>
            <p:ph type="title"/>
          </p:nvPr>
        </p:nvSpPr>
        <p:spPr/>
        <p:txBody>
          <a:bodyPr/>
          <a:lstStyle/>
          <a:p>
            <a:r>
              <a:rPr lang="en-US" altLang="en-PK"/>
              <a:t>Defamation and Hate Speech</a:t>
            </a:r>
          </a:p>
        </p:txBody>
      </p:sp>
      <p:sp>
        <p:nvSpPr>
          <p:cNvPr id="76803" name="Rectangle 3">
            <a:extLst>
              <a:ext uri="{FF2B5EF4-FFF2-40B4-BE49-F238E27FC236}">
                <a16:creationId xmlns:a16="http://schemas.microsoft.com/office/drawing/2014/main" id="{76C59DAB-CDF2-CA50-5159-851C2DFFD7CC}"/>
              </a:ext>
            </a:extLst>
          </p:cNvPr>
          <p:cNvSpPr>
            <a:spLocks noGrp="1" noChangeArrowheads="1"/>
          </p:cNvSpPr>
          <p:nvPr>
            <p:ph type="body" idx="1"/>
          </p:nvPr>
        </p:nvSpPr>
        <p:spPr/>
        <p:txBody>
          <a:bodyPr/>
          <a:lstStyle/>
          <a:p>
            <a:r>
              <a:rPr lang="en-US" altLang="en-PK"/>
              <a:t>Hate speech that can be prosecuted includes:</a:t>
            </a:r>
          </a:p>
          <a:p>
            <a:pPr lvl="1"/>
            <a:r>
              <a:rPr lang="en-US" altLang="en-PK"/>
              <a:t>Clear threats and intimidation against specific citizens</a:t>
            </a:r>
          </a:p>
          <a:p>
            <a:pPr lvl="1"/>
            <a:r>
              <a:rPr lang="en-US" altLang="en-PK"/>
              <a:t>Sending threatening private messages over the Internet to a person</a:t>
            </a:r>
          </a:p>
          <a:p>
            <a:pPr lvl="1"/>
            <a:r>
              <a:rPr lang="en-US" altLang="en-PK"/>
              <a:t>Displaying public messages on a Web site describing intent to commit acts of hate-motivated violence against specific individuals</a:t>
            </a:r>
          </a:p>
          <a:p>
            <a:pPr lvl="1"/>
            <a:r>
              <a:rPr lang="en-US" altLang="en-PK"/>
              <a:t>Libel directed at a particular person</a:t>
            </a:r>
          </a:p>
        </p:txBody>
      </p:sp>
      <p:sp>
        <p:nvSpPr>
          <p:cNvPr id="4" name="Footer Placeholder 3">
            <a:extLst>
              <a:ext uri="{FF2B5EF4-FFF2-40B4-BE49-F238E27FC236}">
                <a16:creationId xmlns:a16="http://schemas.microsoft.com/office/drawing/2014/main" id="{D79F62CE-CB73-08B5-4931-590FF598B52A}"/>
              </a:ext>
            </a:extLst>
          </p:cNvPr>
          <p:cNvSpPr>
            <a:spLocks noGrp="1"/>
          </p:cNvSpPr>
          <p:nvPr>
            <p:ph type="ftr" sz="quarter" idx="10"/>
          </p:nvPr>
        </p:nvSpPr>
        <p:spPr/>
        <p:txBody>
          <a:bodyPr/>
          <a:lstStyle/>
          <a:p>
            <a:pPr>
              <a:defRPr/>
            </a:pPr>
            <a:r>
              <a:rPr lang="en-US"/>
              <a:t>Ethics in Information Technology, Fourth Edition</a:t>
            </a:r>
          </a:p>
        </p:txBody>
      </p:sp>
      <p:sp>
        <p:nvSpPr>
          <p:cNvPr id="76805" name="Slide Number Placeholder 4">
            <a:extLst>
              <a:ext uri="{FF2B5EF4-FFF2-40B4-BE49-F238E27FC236}">
                <a16:creationId xmlns:a16="http://schemas.microsoft.com/office/drawing/2014/main" id="{FD35B511-222F-E8A5-0F4D-E507E1D6F0F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9685F0B-3FE4-4A7A-8FAD-4F460EA96247}" type="slidenum">
              <a:rPr lang="en-US" altLang="en-PK" sz="1400"/>
              <a:pPr>
                <a:spcBef>
                  <a:spcPct val="0"/>
                </a:spcBef>
                <a:buFontTx/>
                <a:buNone/>
              </a:pPr>
              <a:t>19</a:t>
            </a:fld>
            <a:endParaRPr lang="en-US" altLang="en-PK"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324609-DC57-1069-213C-FA8C6CD5149C}"/>
              </a:ext>
            </a:extLst>
          </p:cNvPr>
          <p:cNvSpPr>
            <a:spLocks noGrp="1" noChangeArrowheads="1"/>
          </p:cNvSpPr>
          <p:nvPr>
            <p:ph type="title"/>
          </p:nvPr>
        </p:nvSpPr>
        <p:spPr/>
        <p:txBody>
          <a:bodyPr/>
          <a:lstStyle/>
          <a:p>
            <a:r>
              <a:rPr lang="en-US" altLang="en-PK"/>
              <a:t>Children’s Internet Protection Act (CIPA)</a:t>
            </a:r>
          </a:p>
        </p:txBody>
      </p:sp>
      <p:sp>
        <p:nvSpPr>
          <p:cNvPr id="46083" name="Rectangle 3">
            <a:extLst>
              <a:ext uri="{FF2B5EF4-FFF2-40B4-BE49-F238E27FC236}">
                <a16:creationId xmlns:a16="http://schemas.microsoft.com/office/drawing/2014/main" id="{45CE0C02-D0E7-93A2-5154-85739A9DFDBA}"/>
              </a:ext>
            </a:extLst>
          </p:cNvPr>
          <p:cNvSpPr>
            <a:spLocks noGrp="1" noChangeArrowheads="1"/>
          </p:cNvSpPr>
          <p:nvPr>
            <p:ph type="body" idx="1"/>
          </p:nvPr>
        </p:nvSpPr>
        <p:spPr/>
        <p:txBody>
          <a:bodyPr/>
          <a:lstStyle/>
          <a:p>
            <a:r>
              <a:rPr lang="en-US" altLang="en-PK"/>
              <a:t>Federally financed schools and libraries must block computer access to: </a:t>
            </a:r>
          </a:p>
          <a:p>
            <a:pPr lvl="1"/>
            <a:r>
              <a:rPr lang="en-US" altLang="en-PK"/>
              <a:t>Obscene material</a:t>
            </a:r>
          </a:p>
          <a:p>
            <a:pPr lvl="1"/>
            <a:r>
              <a:rPr lang="en-US" altLang="en-PK"/>
              <a:t>Pornography</a:t>
            </a:r>
          </a:p>
          <a:p>
            <a:pPr lvl="1"/>
            <a:r>
              <a:rPr lang="en-US" altLang="en-PK"/>
              <a:t>Anything considered harmful to minors</a:t>
            </a:r>
          </a:p>
        </p:txBody>
      </p:sp>
      <p:sp>
        <p:nvSpPr>
          <p:cNvPr id="4" name="Footer Placeholder 3">
            <a:extLst>
              <a:ext uri="{FF2B5EF4-FFF2-40B4-BE49-F238E27FC236}">
                <a16:creationId xmlns:a16="http://schemas.microsoft.com/office/drawing/2014/main" id="{22FF6BDB-D9F0-4A08-5A7C-508A0C8C3C50}"/>
              </a:ext>
            </a:extLst>
          </p:cNvPr>
          <p:cNvSpPr>
            <a:spLocks noGrp="1"/>
          </p:cNvSpPr>
          <p:nvPr>
            <p:ph type="ftr" sz="quarter" idx="10"/>
          </p:nvPr>
        </p:nvSpPr>
        <p:spPr/>
        <p:txBody>
          <a:bodyPr/>
          <a:lstStyle/>
          <a:p>
            <a:pPr>
              <a:defRPr/>
            </a:pPr>
            <a:r>
              <a:rPr lang="en-US"/>
              <a:t>Ethics in Information Technology, Fourth Edition</a:t>
            </a:r>
          </a:p>
        </p:txBody>
      </p:sp>
      <p:sp>
        <p:nvSpPr>
          <p:cNvPr id="46085" name="Slide Number Placeholder 4">
            <a:extLst>
              <a:ext uri="{FF2B5EF4-FFF2-40B4-BE49-F238E27FC236}">
                <a16:creationId xmlns:a16="http://schemas.microsoft.com/office/drawing/2014/main" id="{9525B39D-AAF7-F993-1DC1-0A4F8E0A244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625F53-E19A-456C-9C0F-DBC9F1F253D8}" type="slidenum">
              <a:rPr lang="en-US" altLang="en-PK" sz="1400"/>
              <a:pPr>
                <a:spcBef>
                  <a:spcPct val="0"/>
                </a:spcBef>
                <a:buFontTx/>
                <a:buNone/>
              </a:pPr>
              <a:t>2</a:t>
            </a:fld>
            <a:endParaRPr lang="en-US" altLang="en-PK"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45D9B2DD-D38F-BFF8-FEC4-6BA88936C1C5}"/>
              </a:ext>
            </a:extLst>
          </p:cNvPr>
          <p:cNvSpPr>
            <a:spLocks noGrp="1" noChangeArrowheads="1"/>
          </p:cNvSpPr>
          <p:nvPr>
            <p:ph type="title"/>
          </p:nvPr>
        </p:nvSpPr>
        <p:spPr/>
        <p:txBody>
          <a:bodyPr/>
          <a:lstStyle/>
          <a:p>
            <a:r>
              <a:rPr lang="en-US" altLang="en-PK"/>
              <a:t>Defamation and Hate Speech (cont’d.)</a:t>
            </a:r>
          </a:p>
        </p:txBody>
      </p:sp>
      <p:sp>
        <p:nvSpPr>
          <p:cNvPr id="78851" name="Rectangle 1027">
            <a:extLst>
              <a:ext uri="{FF2B5EF4-FFF2-40B4-BE49-F238E27FC236}">
                <a16:creationId xmlns:a16="http://schemas.microsoft.com/office/drawing/2014/main" id="{B1A179EF-8261-D16A-9B32-E4290956A9B6}"/>
              </a:ext>
            </a:extLst>
          </p:cNvPr>
          <p:cNvSpPr>
            <a:spLocks noGrp="1" noChangeArrowheads="1"/>
          </p:cNvSpPr>
          <p:nvPr>
            <p:ph type="body" idx="1"/>
          </p:nvPr>
        </p:nvSpPr>
        <p:spPr/>
        <p:txBody>
          <a:bodyPr/>
          <a:lstStyle/>
          <a:p>
            <a:r>
              <a:rPr lang="en-US" altLang="en-PK"/>
              <a:t>annoying, critical, offensive speech protected</a:t>
            </a:r>
          </a:p>
          <a:p>
            <a:r>
              <a:rPr lang="en-US" altLang="en-PK"/>
              <a:t>Legal liability when</a:t>
            </a:r>
          </a:p>
          <a:p>
            <a:pPr lvl="1"/>
            <a:r>
              <a:rPr lang="en-US" altLang="en-PK"/>
              <a:t>Threats</a:t>
            </a:r>
          </a:p>
          <a:p>
            <a:pPr lvl="1"/>
            <a:r>
              <a:rPr lang="en-US" altLang="en-PK"/>
              <a:t>Intimidation against specific person</a:t>
            </a:r>
          </a:p>
          <a:p>
            <a:r>
              <a:rPr lang="en-US" altLang="en-PK"/>
              <a:t>ISPs reserve the right to remove data that is not up to their standards</a:t>
            </a:r>
          </a:p>
          <a:p>
            <a:r>
              <a:rPr lang="en-US" altLang="en-PK"/>
              <a:t>AOL set of standards guidelines</a:t>
            </a:r>
          </a:p>
          <a:p>
            <a:pPr lvl="1"/>
            <a:r>
              <a:rPr lang="en-US" altLang="en-PK"/>
              <a:t>Not responsible for delay or failure in removing</a:t>
            </a:r>
          </a:p>
          <a:p>
            <a:pPr lvl="1"/>
            <a:r>
              <a:rPr lang="en-US" altLang="en-PK"/>
              <a:t>AOL has right to enforce them</a:t>
            </a:r>
          </a:p>
          <a:p>
            <a:endParaRPr lang="en-US" altLang="en-PK"/>
          </a:p>
          <a:p>
            <a:pPr lvl="1"/>
            <a:endParaRPr lang="en-US" altLang="en-PK"/>
          </a:p>
        </p:txBody>
      </p:sp>
      <p:sp>
        <p:nvSpPr>
          <p:cNvPr id="4" name="Footer Placeholder 3">
            <a:extLst>
              <a:ext uri="{FF2B5EF4-FFF2-40B4-BE49-F238E27FC236}">
                <a16:creationId xmlns:a16="http://schemas.microsoft.com/office/drawing/2014/main" id="{06F25841-9537-FD21-4B84-8E8D738304EE}"/>
              </a:ext>
            </a:extLst>
          </p:cNvPr>
          <p:cNvSpPr>
            <a:spLocks noGrp="1"/>
          </p:cNvSpPr>
          <p:nvPr>
            <p:ph type="ftr" sz="quarter" idx="10"/>
          </p:nvPr>
        </p:nvSpPr>
        <p:spPr/>
        <p:txBody>
          <a:bodyPr/>
          <a:lstStyle/>
          <a:p>
            <a:pPr>
              <a:defRPr/>
            </a:pPr>
            <a:r>
              <a:rPr lang="en-US"/>
              <a:t>Ethics in Information Technology, Fourth Edition</a:t>
            </a:r>
          </a:p>
        </p:txBody>
      </p:sp>
      <p:sp>
        <p:nvSpPr>
          <p:cNvPr id="78853" name="Slide Number Placeholder 4">
            <a:extLst>
              <a:ext uri="{FF2B5EF4-FFF2-40B4-BE49-F238E27FC236}">
                <a16:creationId xmlns:a16="http://schemas.microsoft.com/office/drawing/2014/main" id="{52CFFC4C-5224-0B25-F75A-09C0AA96ECB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CEBCD72-E58D-4CEB-AF5E-AFE8C4780E93}" type="slidenum">
              <a:rPr lang="en-US" altLang="en-PK" sz="1400"/>
              <a:pPr>
                <a:spcBef>
                  <a:spcPct val="0"/>
                </a:spcBef>
                <a:buFontTx/>
                <a:buNone/>
              </a:pPr>
              <a:t>20</a:t>
            </a:fld>
            <a:endParaRPr lang="en-US" altLang="en-PK"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BDCB00D9-F9C3-EEDB-1FB8-ECD6B0D623F0}"/>
              </a:ext>
            </a:extLst>
          </p:cNvPr>
          <p:cNvSpPr>
            <a:spLocks noGrp="1" noChangeArrowheads="1"/>
          </p:cNvSpPr>
          <p:nvPr>
            <p:ph type="title"/>
          </p:nvPr>
        </p:nvSpPr>
        <p:spPr/>
        <p:txBody>
          <a:bodyPr/>
          <a:lstStyle/>
          <a:p>
            <a:r>
              <a:rPr lang="en-US" altLang="en-PK"/>
              <a:t>Defamation and Hate Speech (cont’d.)</a:t>
            </a:r>
          </a:p>
        </p:txBody>
      </p:sp>
      <p:sp>
        <p:nvSpPr>
          <p:cNvPr id="80899" name="Rectangle 1027">
            <a:extLst>
              <a:ext uri="{FF2B5EF4-FFF2-40B4-BE49-F238E27FC236}">
                <a16:creationId xmlns:a16="http://schemas.microsoft.com/office/drawing/2014/main" id="{41B23763-942D-42B2-494E-A454BCA7DB0B}"/>
              </a:ext>
            </a:extLst>
          </p:cNvPr>
          <p:cNvSpPr>
            <a:spLocks noGrp="1" noChangeArrowheads="1"/>
          </p:cNvSpPr>
          <p:nvPr>
            <p:ph type="body" idx="1"/>
          </p:nvPr>
        </p:nvSpPr>
        <p:spPr/>
        <p:txBody>
          <a:bodyPr/>
          <a:lstStyle/>
          <a:p>
            <a:r>
              <a:rPr lang="en-US" altLang="en-PK"/>
              <a:t>Such actions do not violate the subscriber’s First Amendment rights because these prohibitions are in the terms of service</a:t>
            </a:r>
          </a:p>
          <a:p>
            <a:pPr lvl="1"/>
            <a:r>
              <a:rPr lang="en-US" altLang="en-PK"/>
              <a:t>ISPs must monitor the use of their service</a:t>
            </a:r>
          </a:p>
          <a:p>
            <a:pPr lvl="1"/>
            <a:r>
              <a:rPr lang="en-US" altLang="en-PK"/>
              <a:t>Take action when terms are violated</a:t>
            </a:r>
          </a:p>
        </p:txBody>
      </p:sp>
      <p:sp>
        <p:nvSpPr>
          <p:cNvPr id="4" name="Footer Placeholder 3">
            <a:extLst>
              <a:ext uri="{FF2B5EF4-FFF2-40B4-BE49-F238E27FC236}">
                <a16:creationId xmlns:a16="http://schemas.microsoft.com/office/drawing/2014/main" id="{D7E1478E-CD58-E77D-20E5-930BB46DFFD4}"/>
              </a:ext>
            </a:extLst>
          </p:cNvPr>
          <p:cNvSpPr>
            <a:spLocks noGrp="1"/>
          </p:cNvSpPr>
          <p:nvPr>
            <p:ph type="ftr" sz="quarter" idx="10"/>
          </p:nvPr>
        </p:nvSpPr>
        <p:spPr/>
        <p:txBody>
          <a:bodyPr/>
          <a:lstStyle/>
          <a:p>
            <a:pPr>
              <a:defRPr/>
            </a:pPr>
            <a:r>
              <a:rPr lang="en-US"/>
              <a:t>Ethics in Information Technology, Fourth Edition</a:t>
            </a:r>
          </a:p>
        </p:txBody>
      </p:sp>
      <p:sp>
        <p:nvSpPr>
          <p:cNvPr id="80901" name="Slide Number Placeholder 4">
            <a:extLst>
              <a:ext uri="{FF2B5EF4-FFF2-40B4-BE49-F238E27FC236}">
                <a16:creationId xmlns:a16="http://schemas.microsoft.com/office/drawing/2014/main" id="{D712C0CE-D5D4-C5EB-E425-70E7DC64166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C73ABB-0580-4128-8FB1-07E6DB2EF5B3}" type="slidenum">
              <a:rPr lang="en-US" altLang="en-PK" sz="1400"/>
              <a:pPr>
                <a:spcBef>
                  <a:spcPct val="0"/>
                </a:spcBef>
                <a:buFontTx/>
                <a:buNone/>
              </a:pPr>
              <a:t>21</a:t>
            </a:fld>
            <a:endParaRPr lang="en-US" altLang="en-PK"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2C64013D-D415-9C49-A9EF-7551078584A4}"/>
              </a:ext>
            </a:extLst>
          </p:cNvPr>
          <p:cNvSpPr>
            <a:spLocks noGrp="1" noChangeArrowheads="1"/>
          </p:cNvSpPr>
          <p:nvPr>
            <p:ph type="title"/>
          </p:nvPr>
        </p:nvSpPr>
        <p:spPr/>
        <p:txBody>
          <a:bodyPr/>
          <a:lstStyle/>
          <a:p>
            <a:r>
              <a:rPr lang="en-US" altLang="en-PK"/>
              <a:t>Defamation and Hate Speech (cont’d.)</a:t>
            </a:r>
          </a:p>
        </p:txBody>
      </p:sp>
      <p:sp>
        <p:nvSpPr>
          <p:cNvPr id="82947" name="Content Placeholder 2">
            <a:extLst>
              <a:ext uri="{FF2B5EF4-FFF2-40B4-BE49-F238E27FC236}">
                <a16:creationId xmlns:a16="http://schemas.microsoft.com/office/drawing/2014/main" id="{F8ED1161-5692-D002-9AE8-A21083DBE3C8}"/>
              </a:ext>
            </a:extLst>
          </p:cNvPr>
          <p:cNvSpPr>
            <a:spLocks noGrp="1" noChangeArrowheads="1"/>
          </p:cNvSpPr>
          <p:nvPr>
            <p:ph idx="1"/>
          </p:nvPr>
        </p:nvSpPr>
        <p:spPr/>
        <p:txBody>
          <a:bodyPr/>
          <a:lstStyle/>
          <a:p>
            <a:r>
              <a:rPr lang="en-US" altLang="en-PK"/>
              <a:t>Public schools and universities are legally considered agents of the government and must follow the First Amendment prohibition against speech restrictions</a:t>
            </a:r>
          </a:p>
          <a:p>
            <a:r>
              <a:rPr lang="en-US" altLang="en-PK"/>
              <a:t>Corporations, private schools, and private universities not part of state or federal government</a:t>
            </a:r>
          </a:p>
          <a:p>
            <a:pPr lvl="1"/>
            <a:r>
              <a:rPr lang="en-US" altLang="en-PK"/>
              <a:t>May prohibit students, instructors, and employees from engaging in offensive speech</a:t>
            </a:r>
          </a:p>
          <a:p>
            <a:r>
              <a:rPr lang="en-US" altLang="en-PK"/>
              <a:t>Example to follow</a:t>
            </a:r>
          </a:p>
        </p:txBody>
      </p:sp>
      <p:sp>
        <p:nvSpPr>
          <p:cNvPr id="4" name="Footer Placeholder 3">
            <a:extLst>
              <a:ext uri="{FF2B5EF4-FFF2-40B4-BE49-F238E27FC236}">
                <a16:creationId xmlns:a16="http://schemas.microsoft.com/office/drawing/2014/main" id="{26F98367-75B1-18C1-8D62-441F0E45FAFF}"/>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2949" name="Slide Number Placeholder 4">
            <a:extLst>
              <a:ext uri="{FF2B5EF4-FFF2-40B4-BE49-F238E27FC236}">
                <a16:creationId xmlns:a16="http://schemas.microsoft.com/office/drawing/2014/main" id="{4AD8CB2A-5BD5-4BFA-B2D1-48A9D42A02F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E351CD-597A-4890-8615-723F3DEBD0A6}" type="slidenum">
              <a:rPr lang="en-US" altLang="en-PK" sz="1400"/>
              <a:pPr>
                <a:spcBef>
                  <a:spcPct val="0"/>
                </a:spcBef>
                <a:buFontTx/>
                <a:buNone/>
              </a:pPr>
              <a:t>22</a:t>
            </a:fld>
            <a:endParaRPr lang="en-US" altLang="en-PK"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D7430BD9-37C3-EE62-8547-9A3E85218986}"/>
              </a:ext>
            </a:extLst>
          </p:cNvPr>
          <p:cNvSpPr>
            <a:spLocks noGrp="1" noChangeArrowheads="1"/>
          </p:cNvSpPr>
          <p:nvPr>
            <p:ph type="title"/>
          </p:nvPr>
        </p:nvSpPr>
        <p:spPr/>
        <p:txBody>
          <a:bodyPr/>
          <a:lstStyle/>
          <a:p>
            <a:r>
              <a:rPr lang="en-US" altLang="en-PK"/>
              <a:t>Defamation and Hate Speech (cont’d.)</a:t>
            </a:r>
          </a:p>
        </p:txBody>
      </p:sp>
      <p:sp>
        <p:nvSpPr>
          <p:cNvPr id="83971" name="Content Placeholder 2">
            <a:extLst>
              <a:ext uri="{FF2B5EF4-FFF2-40B4-BE49-F238E27FC236}">
                <a16:creationId xmlns:a16="http://schemas.microsoft.com/office/drawing/2014/main" id="{296ECBA9-FAC1-CECD-1C7D-D8E7EA5047AA}"/>
              </a:ext>
            </a:extLst>
          </p:cNvPr>
          <p:cNvSpPr>
            <a:spLocks noGrp="1" noChangeArrowheads="1"/>
          </p:cNvSpPr>
          <p:nvPr>
            <p:ph idx="1"/>
          </p:nvPr>
        </p:nvSpPr>
        <p:spPr/>
        <p:txBody>
          <a:bodyPr/>
          <a:lstStyle/>
          <a:p>
            <a:r>
              <a:rPr lang="en-US" altLang="en-PK"/>
              <a:t>Former student was sentenced to one year in prison for sending e-mail death threats to Asian American students at the University of California, Irvine. His e-mail was signed “Asian hater,” and his letters stated that he would make it his career to find and kill every Asian himself. </a:t>
            </a:r>
            <a:br>
              <a:rPr lang="en-US" altLang="en-PK"/>
            </a:br>
            <a:endParaRPr lang="en-US" altLang="en-PK"/>
          </a:p>
        </p:txBody>
      </p:sp>
      <p:sp>
        <p:nvSpPr>
          <p:cNvPr id="4" name="Footer Placeholder 3">
            <a:extLst>
              <a:ext uri="{FF2B5EF4-FFF2-40B4-BE49-F238E27FC236}">
                <a16:creationId xmlns:a16="http://schemas.microsoft.com/office/drawing/2014/main" id="{E5590C72-FE8B-EDF2-06DE-84AF57FEA242}"/>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3973" name="Slide Number Placeholder 4">
            <a:extLst>
              <a:ext uri="{FF2B5EF4-FFF2-40B4-BE49-F238E27FC236}">
                <a16:creationId xmlns:a16="http://schemas.microsoft.com/office/drawing/2014/main" id="{4B4500FF-FB4A-E2B0-1A26-B24D05D4590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9F26D1-B714-42F2-BB7E-7206D3C8DDF9}" type="slidenum">
              <a:rPr lang="en-US" altLang="en-PK" sz="1400"/>
              <a:pPr>
                <a:spcBef>
                  <a:spcPct val="0"/>
                </a:spcBef>
                <a:buFontTx/>
                <a:buNone/>
              </a:pPr>
              <a:t>23</a:t>
            </a:fld>
            <a:endParaRPr lang="en-US" altLang="en-PK"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72F7C68-6634-4E20-D461-143093CB04A3}"/>
              </a:ext>
            </a:extLst>
          </p:cNvPr>
          <p:cNvSpPr>
            <a:spLocks noGrp="1" noChangeArrowheads="1"/>
          </p:cNvSpPr>
          <p:nvPr>
            <p:ph type="title"/>
          </p:nvPr>
        </p:nvSpPr>
        <p:spPr/>
        <p:txBody>
          <a:bodyPr/>
          <a:lstStyle/>
          <a:p>
            <a:r>
              <a:rPr lang="en-US" altLang="en-PK"/>
              <a:t>Defamation and Hate Speech (cont’d.)</a:t>
            </a:r>
          </a:p>
        </p:txBody>
      </p:sp>
      <p:sp>
        <p:nvSpPr>
          <p:cNvPr id="84995" name="Content Placeholder 2">
            <a:extLst>
              <a:ext uri="{FF2B5EF4-FFF2-40B4-BE49-F238E27FC236}">
                <a16:creationId xmlns:a16="http://schemas.microsoft.com/office/drawing/2014/main" id="{144566BF-E13A-9BAD-8F50-B258E088FE83}"/>
              </a:ext>
            </a:extLst>
          </p:cNvPr>
          <p:cNvSpPr>
            <a:spLocks noGrp="1" noChangeArrowheads="1"/>
          </p:cNvSpPr>
          <p:nvPr>
            <p:ph idx="1"/>
          </p:nvPr>
        </p:nvSpPr>
        <p:spPr/>
        <p:txBody>
          <a:bodyPr/>
          <a:lstStyle/>
          <a:p>
            <a:r>
              <a:rPr lang="en-US" altLang="en-PK"/>
              <a:t>Many countries don’t provide protection for hate speech</a:t>
            </a:r>
          </a:p>
          <a:p>
            <a:pPr lvl="1"/>
            <a:r>
              <a:rPr lang="en-US" altLang="en-PK"/>
              <a:t>Promoting NAZI ideology is crime in Germany</a:t>
            </a:r>
          </a:p>
          <a:p>
            <a:pPr lvl="1"/>
            <a:r>
              <a:rPr lang="en-US" altLang="en-PK"/>
              <a:t>Denying holocaust is illegal in European Countries</a:t>
            </a:r>
          </a:p>
          <a:p>
            <a:r>
              <a:rPr lang="en-US" altLang="en-PK" sz="2400" b="1"/>
              <a:t>Thousands of people faced the potential of criminal charges after posting hate messages and threats to the Facebook account of Brendan Sokaluk, who is accused of setting bushfires that killed 21 people in Victoria, Australia, in February 2009. “It’s the cyber-world equivalent of angry mobs forming outside court, hurling abuse,” said Michael Pearce</a:t>
            </a:r>
            <a:r>
              <a:rPr lang="en-US" altLang="en-PK"/>
              <a:t> </a:t>
            </a:r>
          </a:p>
        </p:txBody>
      </p:sp>
      <p:sp>
        <p:nvSpPr>
          <p:cNvPr id="4" name="Footer Placeholder 3">
            <a:extLst>
              <a:ext uri="{FF2B5EF4-FFF2-40B4-BE49-F238E27FC236}">
                <a16:creationId xmlns:a16="http://schemas.microsoft.com/office/drawing/2014/main" id="{FF3A3315-9D56-4677-2DFE-A6E76082794C}"/>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4997" name="Slide Number Placeholder 4">
            <a:extLst>
              <a:ext uri="{FF2B5EF4-FFF2-40B4-BE49-F238E27FC236}">
                <a16:creationId xmlns:a16="http://schemas.microsoft.com/office/drawing/2014/main" id="{E7E76F63-A754-4B5A-C1A8-EB874258FBF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02A34F-8EFF-4C79-8D89-58EF03219DD5}" type="slidenum">
              <a:rPr lang="en-US" altLang="en-PK" sz="1400"/>
              <a:pPr>
                <a:spcBef>
                  <a:spcPct val="0"/>
                </a:spcBef>
                <a:buFontTx/>
                <a:buNone/>
              </a:pPr>
              <a:t>24</a:t>
            </a:fld>
            <a:endParaRPr lang="en-US" altLang="en-PK"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0ACEB85-7504-46F3-48C7-8AE8A00B300C}"/>
              </a:ext>
            </a:extLst>
          </p:cNvPr>
          <p:cNvSpPr>
            <a:spLocks noGrp="1" noChangeArrowheads="1"/>
          </p:cNvSpPr>
          <p:nvPr>
            <p:ph type="title"/>
          </p:nvPr>
        </p:nvSpPr>
        <p:spPr/>
        <p:txBody>
          <a:bodyPr/>
          <a:lstStyle/>
          <a:p>
            <a:r>
              <a:rPr lang="en-US" altLang="en-PK"/>
              <a:t>Defamation and Hate Speech (cont’d.)</a:t>
            </a:r>
          </a:p>
        </p:txBody>
      </p:sp>
      <p:sp>
        <p:nvSpPr>
          <p:cNvPr id="86019" name="Content Placeholder 2">
            <a:extLst>
              <a:ext uri="{FF2B5EF4-FFF2-40B4-BE49-F238E27FC236}">
                <a16:creationId xmlns:a16="http://schemas.microsoft.com/office/drawing/2014/main" id="{416AAC1F-0338-8033-F096-C6ED51DA3E0D}"/>
              </a:ext>
            </a:extLst>
          </p:cNvPr>
          <p:cNvSpPr>
            <a:spLocks noGrp="1" noChangeArrowheads="1"/>
          </p:cNvSpPr>
          <p:nvPr>
            <p:ph idx="1"/>
          </p:nvPr>
        </p:nvSpPr>
        <p:spPr/>
        <p:txBody>
          <a:bodyPr/>
          <a:lstStyle/>
          <a:p>
            <a:r>
              <a:rPr lang="en-US" altLang="en-PK"/>
              <a:t>Across the borders</a:t>
            </a:r>
          </a:p>
          <a:p>
            <a:pPr lvl="1"/>
            <a:r>
              <a:rPr lang="en-US" altLang="en-PK"/>
              <a:t>A U.S. citizen who posts material on the Web that is illegal in a foreign country can be prosecuted if he subjects himself to the jurisdiction of that country</a:t>
            </a:r>
          </a:p>
          <a:p>
            <a:pPr lvl="1"/>
            <a:r>
              <a:rPr lang="en-US" altLang="en-PK"/>
              <a:t>He is safe in U.S</a:t>
            </a:r>
          </a:p>
          <a:p>
            <a:pPr lvl="1"/>
            <a:r>
              <a:rPr lang="en-US" altLang="en-PK"/>
              <a:t>laws do not allow a person to be extradited for engaging in an activity protected by the U.S. </a:t>
            </a:r>
          </a:p>
          <a:p>
            <a:pPr lvl="1"/>
            <a:r>
              <a:rPr lang="en-US" altLang="en-PK"/>
              <a:t>Even if the activity violates the criminal laws of another country </a:t>
            </a:r>
            <a:br>
              <a:rPr lang="en-US" altLang="en-PK"/>
            </a:br>
            <a:br>
              <a:rPr lang="en-US" altLang="en-PK"/>
            </a:br>
            <a:r>
              <a:rPr lang="en-US" altLang="en-PK"/>
              <a:t> </a:t>
            </a:r>
            <a:br>
              <a:rPr lang="en-US" altLang="en-PK"/>
            </a:br>
            <a:endParaRPr lang="en-US" altLang="en-PK"/>
          </a:p>
        </p:txBody>
      </p:sp>
      <p:sp>
        <p:nvSpPr>
          <p:cNvPr id="4" name="Footer Placeholder 3">
            <a:extLst>
              <a:ext uri="{FF2B5EF4-FFF2-40B4-BE49-F238E27FC236}">
                <a16:creationId xmlns:a16="http://schemas.microsoft.com/office/drawing/2014/main" id="{6887327B-408E-D195-D022-8E58B1C22494}"/>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6021" name="Slide Number Placeholder 4">
            <a:extLst>
              <a:ext uri="{FF2B5EF4-FFF2-40B4-BE49-F238E27FC236}">
                <a16:creationId xmlns:a16="http://schemas.microsoft.com/office/drawing/2014/main" id="{101CC982-BAAD-3660-80F6-F2B5534A2CA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CEFE7B3-6B1D-4FB1-BD6E-5E6C678C691D}" type="slidenum">
              <a:rPr lang="en-US" altLang="en-PK" sz="1400"/>
              <a:pPr>
                <a:spcBef>
                  <a:spcPct val="0"/>
                </a:spcBef>
                <a:buFontTx/>
                <a:buNone/>
              </a:pPr>
              <a:t>25</a:t>
            </a:fld>
            <a:endParaRPr lang="en-US" altLang="en-PK"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838A5F1A-3F4C-D341-FDC4-A1A6577C5804}"/>
              </a:ext>
            </a:extLst>
          </p:cNvPr>
          <p:cNvSpPr>
            <a:spLocks noGrp="1" noChangeArrowheads="1"/>
          </p:cNvSpPr>
          <p:nvPr>
            <p:ph type="title"/>
          </p:nvPr>
        </p:nvSpPr>
        <p:spPr/>
        <p:txBody>
          <a:bodyPr/>
          <a:lstStyle/>
          <a:p>
            <a:r>
              <a:rPr lang="en-US" altLang="en-PK"/>
              <a:t>Corporate Blogging</a:t>
            </a:r>
          </a:p>
        </p:txBody>
      </p:sp>
      <p:sp>
        <p:nvSpPr>
          <p:cNvPr id="87043" name="Content Placeholder 2">
            <a:extLst>
              <a:ext uri="{FF2B5EF4-FFF2-40B4-BE49-F238E27FC236}">
                <a16:creationId xmlns:a16="http://schemas.microsoft.com/office/drawing/2014/main" id="{C8246500-EAB6-9D74-19E6-75A78B4C47DF}"/>
              </a:ext>
            </a:extLst>
          </p:cNvPr>
          <p:cNvSpPr>
            <a:spLocks noGrp="1" noChangeArrowheads="1"/>
          </p:cNvSpPr>
          <p:nvPr>
            <p:ph idx="1"/>
          </p:nvPr>
        </p:nvSpPr>
        <p:spPr/>
        <p:txBody>
          <a:bodyPr/>
          <a:lstStyle/>
          <a:p>
            <a:r>
              <a:rPr lang="en-US" altLang="en-PK"/>
              <a:t>Some organizations allow employees to create their own personal blogs to:</a:t>
            </a:r>
          </a:p>
          <a:p>
            <a:pPr lvl="1"/>
            <a:r>
              <a:rPr lang="en-US" altLang="en-PK"/>
              <a:t> Reach out to partners, customers, and employees</a:t>
            </a:r>
          </a:p>
          <a:p>
            <a:pPr lvl="1"/>
            <a:r>
              <a:rPr lang="en-US" altLang="en-PK"/>
              <a:t> Improve their corporate image</a:t>
            </a:r>
          </a:p>
          <a:p>
            <a:pPr lvl="1"/>
            <a:r>
              <a:rPr lang="en-US" altLang="en-PK"/>
              <a:t>Discuss work-related issues</a:t>
            </a:r>
          </a:p>
          <a:p>
            <a:pPr lvl="1"/>
            <a:r>
              <a:rPr lang="en-US" altLang="en-PK"/>
              <a:t>Invite others to refine or build new idea</a:t>
            </a:r>
          </a:p>
          <a:p>
            <a:r>
              <a:rPr lang="en-US" altLang="en-PK"/>
              <a:t>Blogs can provide uncensored commentary and interaction</a:t>
            </a:r>
          </a:p>
          <a:p>
            <a:pPr lvl="1"/>
            <a:r>
              <a:rPr lang="en-US" altLang="en-PK"/>
              <a:t>Criticism of corporate policies and decisions</a:t>
            </a:r>
          </a:p>
        </p:txBody>
      </p:sp>
      <p:sp>
        <p:nvSpPr>
          <p:cNvPr id="4" name="Footer Placeholder 3">
            <a:extLst>
              <a:ext uri="{FF2B5EF4-FFF2-40B4-BE49-F238E27FC236}">
                <a16:creationId xmlns:a16="http://schemas.microsoft.com/office/drawing/2014/main" id="{470468E8-A747-6F4F-3D8B-13B0FE9ABD1A}"/>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7045" name="Slide Number Placeholder 4">
            <a:extLst>
              <a:ext uri="{FF2B5EF4-FFF2-40B4-BE49-F238E27FC236}">
                <a16:creationId xmlns:a16="http://schemas.microsoft.com/office/drawing/2014/main" id="{B8E916B8-AC29-B8EE-4DAB-67D41CB2347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7CFA1D5-7E12-4937-959F-C4249EB05BCF}" type="slidenum">
              <a:rPr lang="en-US" altLang="en-PK" sz="1400"/>
              <a:pPr>
                <a:spcBef>
                  <a:spcPct val="0"/>
                </a:spcBef>
                <a:buFontTx/>
                <a:buNone/>
              </a:pPr>
              <a:t>26</a:t>
            </a:fld>
            <a:endParaRPr lang="en-US" altLang="en-PK"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D2BC2643-6299-40E5-6FE2-7017326FFE0D}"/>
              </a:ext>
            </a:extLst>
          </p:cNvPr>
          <p:cNvSpPr>
            <a:spLocks noGrp="1" noChangeArrowheads="1"/>
          </p:cNvSpPr>
          <p:nvPr>
            <p:ph type="title"/>
          </p:nvPr>
        </p:nvSpPr>
        <p:spPr/>
        <p:txBody>
          <a:bodyPr/>
          <a:lstStyle/>
          <a:p>
            <a:r>
              <a:rPr lang="en-US" altLang="en-PK"/>
              <a:t>Corporate Blogging</a:t>
            </a:r>
          </a:p>
        </p:txBody>
      </p:sp>
      <p:sp>
        <p:nvSpPr>
          <p:cNvPr id="88067" name="Content Placeholder 2">
            <a:extLst>
              <a:ext uri="{FF2B5EF4-FFF2-40B4-BE49-F238E27FC236}">
                <a16:creationId xmlns:a16="http://schemas.microsoft.com/office/drawing/2014/main" id="{0F62FFD2-36E2-B3FE-99FA-57622B757DA1}"/>
              </a:ext>
            </a:extLst>
          </p:cNvPr>
          <p:cNvSpPr>
            <a:spLocks noGrp="1" noChangeArrowheads="1"/>
          </p:cNvSpPr>
          <p:nvPr>
            <p:ph idx="1"/>
          </p:nvPr>
        </p:nvSpPr>
        <p:spPr/>
        <p:txBody>
          <a:bodyPr/>
          <a:lstStyle/>
          <a:p>
            <a:r>
              <a:rPr lang="en-US" altLang="en-PK"/>
              <a:t>Could involve risk that employees might:</a:t>
            </a:r>
          </a:p>
          <a:p>
            <a:pPr lvl="1"/>
            <a:r>
              <a:rPr lang="en-US" altLang="en-PK"/>
              <a:t> Reveal company secrets </a:t>
            </a:r>
          </a:p>
          <a:p>
            <a:pPr lvl="1"/>
            <a:r>
              <a:rPr lang="en-US" altLang="en-PK"/>
              <a:t> Breach federal security disclosure laws</a:t>
            </a:r>
          </a:p>
          <a:p>
            <a:r>
              <a:rPr lang="en-US" altLang="en-PK"/>
              <a:t>Guidelines</a:t>
            </a:r>
          </a:p>
          <a:p>
            <a:pPr lvl="1"/>
            <a:r>
              <a:rPr lang="en-US" altLang="en-PK"/>
              <a:t>Don’t reveal company secrets</a:t>
            </a:r>
          </a:p>
          <a:p>
            <a:pPr lvl="1"/>
            <a:r>
              <a:rPr lang="en-US" altLang="en-PK"/>
              <a:t>Make it appealing</a:t>
            </a:r>
          </a:p>
          <a:p>
            <a:pPr lvl="1"/>
            <a:r>
              <a:rPr lang="en-US" altLang="en-PK"/>
              <a:t>Be interesting</a:t>
            </a:r>
          </a:p>
          <a:p>
            <a:pPr lvl="1"/>
            <a:r>
              <a:rPr lang="en-US" altLang="en-PK"/>
              <a:t>Be authentic</a:t>
            </a:r>
          </a:p>
          <a:p>
            <a:endParaRPr lang="en-US" altLang="en-PK"/>
          </a:p>
        </p:txBody>
      </p:sp>
      <p:sp>
        <p:nvSpPr>
          <p:cNvPr id="4" name="Footer Placeholder 3">
            <a:extLst>
              <a:ext uri="{FF2B5EF4-FFF2-40B4-BE49-F238E27FC236}">
                <a16:creationId xmlns:a16="http://schemas.microsoft.com/office/drawing/2014/main" id="{8C952C56-2E6A-506F-858C-B89AAAFA1BF5}"/>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8069" name="Slide Number Placeholder 4">
            <a:extLst>
              <a:ext uri="{FF2B5EF4-FFF2-40B4-BE49-F238E27FC236}">
                <a16:creationId xmlns:a16="http://schemas.microsoft.com/office/drawing/2014/main" id="{DFF510B6-05F3-A207-595A-BF3F13B11BE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0A8833-3057-450C-B52E-94A427EE0F44}" type="slidenum">
              <a:rPr lang="en-US" altLang="en-PK" sz="1400"/>
              <a:pPr>
                <a:spcBef>
                  <a:spcPct val="0"/>
                </a:spcBef>
                <a:buFontTx/>
                <a:buNone/>
              </a:pPr>
              <a:t>27</a:t>
            </a:fld>
            <a:endParaRPr lang="en-US" altLang="en-PK"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08B076E3-07AF-3EC5-418B-C06734113BDA}"/>
              </a:ext>
            </a:extLst>
          </p:cNvPr>
          <p:cNvSpPr>
            <a:spLocks noGrp="1" noChangeArrowheads="1"/>
          </p:cNvSpPr>
          <p:nvPr>
            <p:ph type="title"/>
          </p:nvPr>
        </p:nvSpPr>
        <p:spPr/>
        <p:txBody>
          <a:bodyPr/>
          <a:lstStyle/>
          <a:p>
            <a:r>
              <a:rPr lang="en-US" altLang="en-PK"/>
              <a:t>Corporate Blogging</a:t>
            </a:r>
          </a:p>
        </p:txBody>
      </p:sp>
      <p:sp>
        <p:nvSpPr>
          <p:cNvPr id="4" name="Footer Placeholder 3">
            <a:extLst>
              <a:ext uri="{FF2B5EF4-FFF2-40B4-BE49-F238E27FC236}">
                <a16:creationId xmlns:a16="http://schemas.microsoft.com/office/drawing/2014/main" id="{2D0A57C7-C649-BA78-D97A-2CCD2EC99456}"/>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9092" name="Slide Number Placeholder 4">
            <a:extLst>
              <a:ext uri="{FF2B5EF4-FFF2-40B4-BE49-F238E27FC236}">
                <a16:creationId xmlns:a16="http://schemas.microsoft.com/office/drawing/2014/main" id="{636B7C18-7AF1-092E-C8A9-69F8D798F3D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ACDDB2-8251-4C7F-AE97-C5648E3E2758}" type="slidenum">
              <a:rPr lang="en-US" altLang="en-PK" sz="1400"/>
              <a:pPr>
                <a:spcBef>
                  <a:spcPct val="0"/>
                </a:spcBef>
                <a:buFontTx/>
                <a:buNone/>
              </a:pPr>
              <a:t>28</a:t>
            </a:fld>
            <a:endParaRPr lang="en-US" altLang="en-PK" sz="2000"/>
          </a:p>
        </p:txBody>
      </p:sp>
      <p:sp>
        <p:nvSpPr>
          <p:cNvPr id="89093" name="Content Placeholder 1">
            <a:extLst>
              <a:ext uri="{FF2B5EF4-FFF2-40B4-BE49-F238E27FC236}">
                <a16:creationId xmlns:a16="http://schemas.microsoft.com/office/drawing/2014/main" id="{AE627085-DF29-0C39-A186-A9A585B1F75C}"/>
              </a:ext>
            </a:extLst>
          </p:cNvPr>
          <p:cNvSpPr>
            <a:spLocks noGrp="1" noChangeArrowheads="1"/>
          </p:cNvSpPr>
          <p:nvPr>
            <p:ph idx="1"/>
          </p:nvPr>
        </p:nvSpPr>
        <p:spPr/>
        <p:txBody>
          <a:bodyPr/>
          <a:lstStyle/>
          <a:p>
            <a:r>
              <a:rPr lang="en-US" altLang="en-PK"/>
              <a:t>Mark Jen, an associate product manager for Google, began a blog chronicling his experiences at Google after his first day on the job. He thought his entries might be of interest to his family and friends. His entries candidly discussed his first day on the job, a global sales meeting, and Google’s compensation package. His comments also included information about Google’s future products and economic performance. Within a couple of days, Mark’s audience had grown into the tens of thousands.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5AE31011-9D3B-49C0-1D51-764569DC9C55}"/>
              </a:ext>
            </a:extLst>
          </p:cNvPr>
          <p:cNvSpPr>
            <a:spLocks noGrp="1" noChangeArrowheads="1"/>
          </p:cNvSpPr>
          <p:nvPr>
            <p:ph type="title"/>
          </p:nvPr>
        </p:nvSpPr>
        <p:spPr/>
        <p:txBody>
          <a:bodyPr/>
          <a:lstStyle/>
          <a:p>
            <a:r>
              <a:rPr lang="en-US" altLang="en-PK"/>
              <a:t>Corporate Blogging</a:t>
            </a:r>
          </a:p>
        </p:txBody>
      </p:sp>
      <p:sp>
        <p:nvSpPr>
          <p:cNvPr id="4" name="Footer Placeholder 3">
            <a:extLst>
              <a:ext uri="{FF2B5EF4-FFF2-40B4-BE49-F238E27FC236}">
                <a16:creationId xmlns:a16="http://schemas.microsoft.com/office/drawing/2014/main" id="{785E46F9-08A2-00E2-4809-83CD12175B87}"/>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90116" name="Slide Number Placeholder 4">
            <a:extLst>
              <a:ext uri="{FF2B5EF4-FFF2-40B4-BE49-F238E27FC236}">
                <a16:creationId xmlns:a16="http://schemas.microsoft.com/office/drawing/2014/main" id="{31342C7C-DF32-7589-01B0-8F565AF8725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2604E6-4E61-4AF6-9B5E-D3BB40B0F9D5}" type="slidenum">
              <a:rPr lang="en-US" altLang="en-PK" sz="1400"/>
              <a:pPr>
                <a:spcBef>
                  <a:spcPct val="0"/>
                </a:spcBef>
                <a:buFontTx/>
                <a:buNone/>
              </a:pPr>
              <a:t>29</a:t>
            </a:fld>
            <a:endParaRPr lang="en-US" altLang="en-PK" sz="2000"/>
          </a:p>
        </p:txBody>
      </p:sp>
      <p:sp>
        <p:nvSpPr>
          <p:cNvPr id="90117" name="Content Placeholder 1">
            <a:extLst>
              <a:ext uri="{FF2B5EF4-FFF2-40B4-BE49-F238E27FC236}">
                <a16:creationId xmlns:a16="http://schemas.microsoft.com/office/drawing/2014/main" id="{79058B18-C192-D587-9BF2-6C2218A85B8F}"/>
              </a:ext>
            </a:extLst>
          </p:cNvPr>
          <p:cNvSpPr>
            <a:spLocks noGrp="1" noChangeArrowheads="1"/>
          </p:cNvSpPr>
          <p:nvPr>
            <p:ph idx="1"/>
          </p:nvPr>
        </p:nvSpPr>
        <p:spPr/>
        <p:txBody>
          <a:bodyPr/>
          <a:lstStyle/>
          <a:p>
            <a:r>
              <a:rPr lang="en-US" altLang="en-PK" sz="2400"/>
              <a:t>The following week, Mark’s blog was offline for a couple days. In his next posting, Mark revealed that he had been asked to take down sensitive information about the company. Then the entries stopped altogether, and rumors were rampant as the number of visitors to his blog approached 100,000 per day. A few weeks later, Mark finally checked back in to let his readers know that he had been fired. Within the blogosphere, Mark had become a cause célèbre, and Google’s reputation suffered. The incident sent a shock wave through the IT industry, forcing companies to evaluate and establish their own blogging policies.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6978461-B4E4-9821-B09A-260A90F58F8B}"/>
              </a:ext>
            </a:extLst>
          </p:cNvPr>
          <p:cNvSpPr>
            <a:spLocks noGrp="1" noChangeArrowheads="1"/>
          </p:cNvSpPr>
          <p:nvPr>
            <p:ph type="title"/>
          </p:nvPr>
        </p:nvSpPr>
        <p:spPr/>
        <p:txBody>
          <a:bodyPr/>
          <a:lstStyle/>
          <a:p>
            <a:r>
              <a:rPr lang="en-US" altLang="en-PK"/>
              <a:t>Children’s Internet Protection Act (CIPA)</a:t>
            </a:r>
          </a:p>
        </p:txBody>
      </p:sp>
      <p:sp>
        <p:nvSpPr>
          <p:cNvPr id="48131" name="Content Placeholder 2">
            <a:extLst>
              <a:ext uri="{FF2B5EF4-FFF2-40B4-BE49-F238E27FC236}">
                <a16:creationId xmlns:a16="http://schemas.microsoft.com/office/drawing/2014/main" id="{D479C569-3676-A2BA-A00C-001710AFEED2}"/>
              </a:ext>
            </a:extLst>
          </p:cNvPr>
          <p:cNvSpPr>
            <a:spLocks noGrp="1" noChangeArrowheads="1"/>
          </p:cNvSpPr>
          <p:nvPr>
            <p:ph idx="1"/>
          </p:nvPr>
        </p:nvSpPr>
        <p:spPr/>
        <p:txBody>
          <a:bodyPr/>
          <a:lstStyle/>
          <a:p>
            <a:r>
              <a:rPr lang="en-US" altLang="en-PK"/>
              <a:t>Schools and libraries subject to CIPA do not receive Internet access discounts unless they:</a:t>
            </a:r>
          </a:p>
          <a:p>
            <a:pPr lvl="1"/>
            <a:r>
              <a:rPr lang="en-US" altLang="en-PK"/>
              <a:t>Put in place measures to filter pictures that are obscene, or are harmful to minors</a:t>
            </a:r>
          </a:p>
          <a:p>
            <a:pPr lvl="1"/>
            <a:r>
              <a:rPr lang="en-US" altLang="en-PK"/>
              <a:t>Adopt a policy to monitor the online activities of minors</a:t>
            </a:r>
          </a:p>
          <a:p>
            <a:pPr lvl="1"/>
            <a:r>
              <a:rPr lang="en-US" altLang="en-PK"/>
              <a:t>Adopt a policy restricting minors’ access to materials harmful to them</a:t>
            </a:r>
          </a:p>
          <a:p>
            <a:endParaRPr lang="en-US" altLang="en-PK"/>
          </a:p>
        </p:txBody>
      </p:sp>
      <p:sp>
        <p:nvSpPr>
          <p:cNvPr id="4" name="Footer Placeholder 3">
            <a:extLst>
              <a:ext uri="{FF2B5EF4-FFF2-40B4-BE49-F238E27FC236}">
                <a16:creationId xmlns:a16="http://schemas.microsoft.com/office/drawing/2014/main" id="{4E51F873-F524-4ACE-0D28-93DF38C25EBE}"/>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48133" name="Slide Number Placeholder 4">
            <a:extLst>
              <a:ext uri="{FF2B5EF4-FFF2-40B4-BE49-F238E27FC236}">
                <a16:creationId xmlns:a16="http://schemas.microsoft.com/office/drawing/2014/main" id="{F905187C-0C75-00EC-3D81-DA6D9CACAB2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1884D9-B07A-43BC-9BED-FC038C04DFE5}" type="slidenum">
              <a:rPr lang="en-US" altLang="en-PK" sz="1400"/>
              <a:pPr>
                <a:spcBef>
                  <a:spcPct val="0"/>
                </a:spcBef>
                <a:buFontTx/>
                <a:buNone/>
              </a:pPr>
              <a:t>3</a:t>
            </a:fld>
            <a:endParaRPr lang="en-US" altLang="en-PK"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9E09B4-3F0A-0D96-B556-88BAADBC9435}"/>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91139" name="Slide Number Placeholder 4">
            <a:extLst>
              <a:ext uri="{FF2B5EF4-FFF2-40B4-BE49-F238E27FC236}">
                <a16:creationId xmlns:a16="http://schemas.microsoft.com/office/drawing/2014/main" id="{03F06D08-8E41-28FC-13B7-26D2112712B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32FB94-7603-4CFA-B5AD-038D2259ED23}" type="slidenum">
              <a:rPr lang="en-US" altLang="en-PK" sz="1400"/>
              <a:pPr>
                <a:spcBef>
                  <a:spcPct val="0"/>
                </a:spcBef>
                <a:buFontTx/>
                <a:buNone/>
              </a:pPr>
              <a:t>30</a:t>
            </a:fld>
            <a:endParaRPr lang="en-US" altLang="en-PK" sz="2000"/>
          </a:p>
        </p:txBody>
      </p:sp>
      <p:pic>
        <p:nvPicPr>
          <p:cNvPr id="91140" name="Picture 7">
            <a:extLst>
              <a:ext uri="{FF2B5EF4-FFF2-40B4-BE49-F238E27FC236}">
                <a16:creationId xmlns:a16="http://schemas.microsoft.com/office/drawing/2014/main" id="{44B4FBCA-2868-34FE-195D-11287EF1A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381000"/>
            <a:ext cx="650875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2B9E52-7B09-93B3-1354-021A66F2343B}"/>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93187" name="Slide Number Placeholder 4">
            <a:extLst>
              <a:ext uri="{FF2B5EF4-FFF2-40B4-BE49-F238E27FC236}">
                <a16:creationId xmlns:a16="http://schemas.microsoft.com/office/drawing/2014/main" id="{EF6EEA74-A936-5300-B076-38C8E9854B4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A7A8161-C4B1-4618-A09E-4F2358C843A8}" type="slidenum">
              <a:rPr lang="en-US" altLang="en-PK" sz="1400"/>
              <a:pPr>
                <a:spcBef>
                  <a:spcPct val="0"/>
                </a:spcBef>
                <a:buFontTx/>
                <a:buNone/>
              </a:pPr>
              <a:t>31</a:t>
            </a:fld>
            <a:endParaRPr lang="en-US" altLang="en-PK" sz="2000"/>
          </a:p>
        </p:txBody>
      </p:sp>
      <p:sp>
        <p:nvSpPr>
          <p:cNvPr id="93188" name="Rectangle 2">
            <a:extLst>
              <a:ext uri="{FF2B5EF4-FFF2-40B4-BE49-F238E27FC236}">
                <a16:creationId xmlns:a16="http://schemas.microsoft.com/office/drawing/2014/main" id="{71992C3A-BBF2-9911-7AA2-F7EDBF01D182}"/>
              </a:ext>
            </a:extLst>
          </p:cNvPr>
          <p:cNvSpPr>
            <a:spLocks noGrp="1" noChangeArrowheads="1"/>
          </p:cNvSpPr>
          <p:nvPr>
            <p:ph type="title"/>
          </p:nvPr>
        </p:nvSpPr>
        <p:spPr/>
        <p:txBody>
          <a:bodyPr/>
          <a:lstStyle/>
          <a:p>
            <a:pPr eaLnBrk="1" hangingPunct="1"/>
            <a:r>
              <a:rPr lang="en-US" altLang="en-PK"/>
              <a:t>Summary</a:t>
            </a:r>
          </a:p>
        </p:txBody>
      </p:sp>
      <p:sp>
        <p:nvSpPr>
          <p:cNvPr id="93189" name="Rectangle 3">
            <a:extLst>
              <a:ext uri="{FF2B5EF4-FFF2-40B4-BE49-F238E27FC236}">
                <a16:creationId xmlns:a16="http://schemas.microsoft.com/office/drawing/2014/main" id="{01895F12-5273-4A00-B03B-AFE573A54B8E}"/>
              </a:ext>
            </a:extLst>
          </p:cNvPr>
          <p:cNvSpPr>
            <a:spLocks noGrp="1" noChangeArrowheads="1"/>
          </p:cNvSpPr>
          <p:nvPr>
            <p:ph type="body" idx="1"/>
          </p:nvPr>
        </p:nvSpPr>
        <p:spPr/>
        <p:txBody>
          <a:bodyPr/>
          <a:lstStyle/>
          <a:p>
            <a:pPr eaLnBrk="1" hangingPunct="1"/>
            <a:r>
              <a:rPr lang="en-US" altLang="en-PK" dirty="0"/>
              <a:t>First Amendment protects the right to: </a:t>
            </a:r>
          </a:p>
          <a:p>
            <a:pPr lvl="1" eaLnBrk="1" hangingPunct="1"/>
            <a:r>
              <a:rPr lang="en-US" altLang="en-PK" dirty="0"/>
              <a:t>Freedom of religion and expression</a:t>
            </a:r>
          </a:p>
          <a:p>
            <a:pPr eaLnBrk="1" hangingPunct="1"/>
            <a:r>
              <a:rPr lang="en-US" altLang="en-PK" dirty="0"/>
              <a:t>Does not protect obscene speech, defamation</a:t>
            </a:r>
          </a:p>
          <a:p>
            <a:pPr eaLnBrk="1" hangingPunct="1"/>
            <a:r>
              <a:rPr lang="en-US" altLang="en-PK" dirty="0"/>
              <a:t>Key issues</a:t>
            </a:r>
          </a:p>
          <a:p>
            <a:pPr lvl="1" eaLnBrk="1" hangingPunct="1"/>
            <a:r>
              <a:rPr lang="en-US" altLang="en-PK" dirty="0"/>
              <a:t>Controlling access to Internet information, especially for children</a:t>
            </a:r>
          </a:p>
          <a:p>
            <a:pPr lvl="1" eaLnBrk="1" hangingPunct="1"/>
            <a:r>
              <a:rPr lang="en-US" altLang="en-PK" dirty="0"/>
              <a:t>Anonymous communication</a:t>
            </a:r>
          </a:p>
          <a:p>
            <a:pPr lvl="1" eaLnBrk="1" hangingPunct="1"/>
            <a:r>
              <a:rPr lang="en-US" altLang="en-PK" dirty="0"/>
              <a:t>Spread of defamation and hate speech</a:t>
            </a:r>
          </a:p>
          <a:p>
            <a:pPr lvl="1" eaLnBrk="1" hangingPunct="1"/>
            <a:r>
              <a:rPr lang="en-US" altLang="en-PK" dirty="0"/>
              <a:t>Access to pornography</a:t>
            </a:r>
          </a:p>
          <a:p>
            <a:pPr lvl="1" eaLnBrk="1" hangingPunct="1"/>
            <a:r>
              <a:rPr lang="en-US" altLang="en-PK" dirty="0"/>
              <a:t>CAN-SPAM Act limitations on email messages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9EDCF92-D6CB-8A73-F6E6-E506B6E19573}"/>
              </a:ext>
            </a:extLst>
          </p:cNvPr>
          <p:cNvSpPr>
            <a:spLocks noGrp="1" noChangeArrowheads="1"/>
          </p:cNvSpPr>
          <p:nvPr>
            <p:ph type="title"/>
          </p:nvPr>
        </p:nvSpPr>
        <p:spPr/>
        <p:txBody>
          <a:bodyPr/>
          <a:lstStyle/>
          <a:p>
            <a:r>
              <a:rPr lang="en-US" altLang="en-PK"/>
              <a:t>Children’s Internet Protection Act (CIPA) (cont’d.)</a:t>
            </a:r>
          </a:p>
        </p:txBody>
      </p:sp>
      <p:sp>
        <p:nvSpPr>
          <p:cNvPr id="49155" name="Rectangle 3">
            <a:extLst>
              <a:ext uri="{FF2B5EF4-FFF2-40B4-BE49-F238E27FC236}">
                <a16:creationId xmlns:a16="http://schemas.microsoft.com/office/drawing/2014/main" id="{1DC774E5-285C-1EFA-60BF-C56120B11166}"/>
              </a:ext>
            </a:extLst>
          </p:cNvPr>
          <p:cNvSpPr>
            <a:spLocks noGrp="1" noChangeArrowheads="1"/>
          </p:cNvSpPr>
          <p:nvPr>
            <p:ph type="body" idx="1"/>
          </p:nvPr>
        </p:nvSpPr>
        <p:spPr/>
        <p:txBody>
          <a:bodyPr/>
          <a:lstStyle/>
          <a:p>
            <a:r>
              <a:rPr lang="en-US" altLang="en-PK"/>
              <a:t>CIPA does not require the tracking of Internet use by minors or adults</a:t>
            </a:r>
          </a:p>
          <a:p>
            <a:r>
              <a:rPr lang="en-US" altLang="en-PK"/>
              <a:t>Acceptable use policy agreement is an essential element of a successful program in schools</a:t>
            </a:r>
          </a:p>
          <a:p>
            <a:pPr lvl="1"/>
            <a:r>
              <a:rPr lang="en-US" altLang="en-PK"/>
              <a:t>Signed by:</a:t>
            </a:r>
          </a:p>
          <a:p>
            <a:pPr lvl="2"/>
            <a:r>
              <a:rPr lang="en-US" altLang="en-PK"/>
              <a:t>Students</a:t>
            </a:r>
          </a:p>
          <a:p>
            <a:pPr lvl="2"/>
            <a:r>
              <a:rPr lang="en-US" altLang="en-PK"/>
              <a:t>Parents</a:t>
            </a:r>
          </a:p>
          <a:p>
            <a:pPr lvl="2"/>
            <a:r>
              <a:rPr lang="en-US" altLang="en-PK"/>
              <a:t>Employees</a:t>
            </a:r>
          </a:p>
        </p:txBody>
      </p:sp>
      <p:sp>
        <p:nvSpPr>
          <p:cNvPr id="4" name="Footer Placeholder 3">
            <a:extLst>
              <a:ext uri="{FF2B5EF4-FFF2-40B4-BE49-F238E27FC236}">
                <a16:creationId xmlns:a16="http://schemas.microsoft.com/office/drawing/2014/main" id="{CF4ED6A3-CB70-2680-A01B-DD16A7DABD03}"/>
              </a:ext>
            </a:extLst>
          </p:cNvPr>
          <p:cNvSpPr>
            <a:spLocks noGrp="1"/>
          </p:cNvSpPr>
          <p:nvPr>
            <p:ph type="ftr" sz="quarter" idx="10"/>
          </p:nvPr>
        </p:nvSpPr>
        <p:spPr/>
        <p:txBody>
          <a:bodyPr/>
          <a:lstStyle/>
          <a:p>
            <a:pPr>
              <a:defRPr/>
            </a:pPr>
            <a:r>
              <a:rPr lang="en-US"/>
              <a:t>Ethics in Information Technology, Fourth Edition</a:t>
            </a:r>
          </a:p>
        </p:txBody>
      </p:sp>
      <p:sp>
        <p:nvSpPr>
          <p:cNvPr id="49157" name="Slide Number Placeholder 4">
            <a:extLst>
              <a:ext uri="{FF2B5EF4-FFF2-40B4-BE49-F238E27FC236}">
                <a16:creationId xmlns:a16="http://schemas.microsoft.com/office/drawing/2014/main" id="{8D75A299-1535-9910-D809-89318F5AFAE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9E928B3-141A-44EB-8C76-135A512C7956}" type="slidenum">
              <a:rPr lang="en-US" altLang="en-PK" sz="1400"/>
              <a:pPr>
                <a:spcBef>
                  <a:spcPct val="0"/>
                </a:spcBef>
                <a:buFontTx/>
                <a:buNone/>
              </a:pPr>
              <a:t>4</a:t>
            </a:fld>
            <a:endParaRPr lang="en-US" altLang="en-PK"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811071CA-01AB-66B5-BBB2-E33144E52C50}"/>
              </a:ext>
            </a:extLst>
          </p:cNvPr>
          <p:cNvSpPr>
            <a:spLocks noGrp="1" noChangeArrowheads="1"/>
          </p:cNvSpPr>
          <p:nvPr>
            <p:ph type="title"/>
          </p:nvPr>
        </p:nvSpPr>
        <p:spPr/>
        <p:txBody>
          <a:bodyPr/>
          <a:lstStyle/>
          <a:p>
            <a:r>
              <a:rPr lang="en-US" altLang="en-PK"/>
              <a:t>Children’s Internet Protection Act (CIPA) (cont’d.)</a:t>
            </a:r>
          </a:p>
        </p:txBody>
      </p:sp>
      <p:sp>
        <p:nvSpPr>
          <p:cNvPr id="51203" name="Rectangle 1027">
            <a:extLst>
              <a:ext uri="{FF2B5EF4-FFF2-40B4-BE49-F238E27FC236}">
                <a16:creationId xmlns:a16="http://schemas.microsoft.com/office/drawing/2014/main" id="{4ABC00DD-DAD2-A4DF-AFD6-0123A46AACD3}"/>
              </a:ext>
            </a:extLst>
          </p:cNvPr>
          <p:cNvSpPr>
            <a:spLocks noGrp="1" noChangeArrowheads="1"/>
          </p:cNvSpPr>
          <p:nvPr>
            <p:ph type="body" idx="1"/>
          </p:nvPr>
        </p:nvSpPr>
        <p:spPr/>
        <p:txBody>
          <a:bodyPr/>
          <a:lstStyle/>
          <a:p>
            <a:r>
              <a:rPr lang="en-US" altLang="en-PK"/>
              <a:t>Difficulty implementing CIPA in libraries because their services are open to people of all ages</a:t>
            </a:r>
          </a:p>
          <a:p>
            <a:pPr lvl="1"/>
            <a:r>
              <a:rPr lang="en-US" altLang="en-PK"/>
              <a:t>Including adults with First Amendment rights</a:t>
            </a:r>
          </a:p>
          <a:p>
            <a:r>
              <a:rPr lang="en-US" altLang="en-PK"/>
              <a:t>CIPA has been upheld as constitutional by U.S. Supreme Court (</a:t>
            </a:r>
            <a:r>
              <a:rPr lang="en-US" altLang="en-PK" i="1"/>
              <a:t>U.S. v American Library Association</a:t>
            </a:r>
            <a:r>
              <a:rPr lang="en-US" altLang="en-PK"/>
              <a:t>)</a:t>
            </a:r>
          </a:p>
        </p:txBody>
      </p:sp>
      <p:sp>
        <p:nvSpPr>
          <p:cNvPr id="4" name="Footer Placeholder 3">
            <a:extLst>
              <a:ext uri="{FF2B5EF4-FFF2-40B4-BE49-F238E27FC236}">
                <a16:creationId xmlns:a16="http://schemas.microsoft.com/office/drawing/2014/main" id="{E3273690-A4F5-71C6-D0E7-F2E8A75BA9ED}"/>
              </a:ext>
            </a:extLst>
          </p:cNvPr>
          <p:cNvSpPr>
            <a:spLocks noGrp="1"/>
          </p:cNvSpPr>
          <p:nvPr>
            <p:ph type="ftr" sz="quarter" idx="10"/>
          </p:nvPr>
        </p:nvSpPr>
        <p:spPr/>
        <p:txBody>
          <a:bodyPr/>
          <a:lstStyle/>
          <a:p>
            <a:pPr>
              <a:defRPr/>
            </a:pPr>
            <a:r>
              <a:rPr lang="en-US"/>
              <a:t>Ethics in Information Technology, Fourth Edition</a:t>
            </a:r>
          </a:p>
        </p:txBody>
      </p:sp>
      <p:sp>
        <p:nvSpPr>
          <p:cNvPr id="51205" name="Slide Number Placeholder 4">
            <a:extLst>
              <a:ext uri="{FF2B5EF4-FFF2-40B4-BE49-F238E27FC236}">
                <a16:creationId xmlns:a16="http://schemas.microsoft.com/office/drawing/2014/main" id="{8B2C437D-E247-BBC5-BFFE-067B1A9A059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DD5032-A6E7-4AD6-9B76-48FBE1AB5E6B}" type="slidenum">
              <a:rPr lang="en-US" altLang="en-PK" sz="1400"/>
              <a:pPr>
                <a:spcBef>
                  <a:spcPct val="0"/>
                </a:spcBef>
                <a:buFontTx/>
                <a:buNone/>
              </a:pPr>
              <a:t>5</a:t>
            </a:fld>
            <a:endParaRPr lang="en-US" altLang="en-PK"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A1ED026-A87B-77C1-14A0-2DBC2E1048ED}"/>
              </a:ext>
            </a:extLst>
          </p:cNvPr>
          <p:cNvSpPr>
            <a:spLocks noGrp="1" noChangeArrowheads="1"/>
          </p:cNvSpPr>
          <p:nvPr>
            <p:ph type="title"/>
          </p:nvPr>
        </p:nvSpPr>
        <p:spPr/>
        <p:txBody>
          <a:bodyPr/>
          <a:lstStyle/>
          <a:p>
            <a:r>
              <a:rPr lang="en-US" altLang="en-PK"/>
              <a:t>Anonymity on the Internet</a:t>
            </a:r>
          </a:p>
        </p:txBody>
      </p:sp>
      <p:sp>
        <p:nvSpPr>
          <p:cNvPr id="53251" name="Rectangle 3">
            <a:extLst>
              <a:ext uri="{FF2B5EF4-FFF2-40B4-BE49-F238E27FC236}">
                <a16:creationId xmlns:a16="http://schemas.microsoft.com/office/drawing/2014/main" id="{0A3CB084-E2F3-08C3-7AB5-C65CD21A9172}"/>
              </a:ext>
            </a:extLst>
          </p:cNvPr>
          <p:cNvSpPr>
            <a:spLocks noGrp="1" noChangeArrowheads="1"/>
          </p:cNvSpPr>
          <p:nvPr>
            <p:ph type="body" idx="1"/>
          </p:nvPr>
        </p:nvSpPr>
        <p:spPr/>
        <p:txBody>
          <a:bodyPr/>
          <a:lstStyle/>
          <a:p>
            <a:r>
              <a:rPr lang="en-US" altLang="en-PK"/>
              <a:t>Anonymous expression is expression of opinions by people who do not reveal their identity</a:t>
            </a:r>
          </a:p>
          <a:p>
            <a:r>
              <a:rPr lang="en-US" altLang="en-PK"/>
              <a:t>Freedom to express an opinion without fear of reprisal is an important right in democratic society</a:t>
            </a:r>
          </a:p>
          <a:p>
            <a:r>
              <a:rPr lang="en-US" altLang="en-PK"/>
              <a:t>Anonymity is even more important in countries that do not allow free speech</a:t>
            </a:r>
          </a:p>
          <a:p>
            <a:r>
              <a:rPr lang="en-US" altLang="en-PK"/>
              <a:t>Played important role in early formation of U.S.</a:t>
            </a:r>
          </a:p>
          <a:p>
            <a:r>
              <a:rPr lang="en-US" altLang="en-PK"/>
              <a:t>In the wrong hands, it can be a tool to commit illegal or unethical activities</a:t>
            </a:r>
          </a:p>
        </p:txBody>
      </p:sp>
      <p:sp>
        <p:nvSpPr>
          <p:cNvPr id="4" name="Footer Placeholder 3">
            <a:extLst>
              <a:ext uri="{FF2B5EF4-FFF2-40B4-BE49-F238E27FC236}">
                <a16:creationId xmlns:a16="http://schemas.microsoft.com/office/drawing/2014/main" id="{D91EF1F1-23F8-6581-51E0-81A5B94B7A96}"/>
              </a:ext>
            </a:extLst>
          </p:cNvPr>
          <p:cNvSpPr>
            <a:spLocks noGrp="1"/>
          </p:cNvSpPr>
          <p:nvPr>
            <p:ph type="ftr" sz="quarter" idx="10"/>
          </p:nvPr>
        </p:nvSpPr>
        <p:spPr/>
        <p:txBody>
          <a:bodyPr/>
          <a:lstStyle/>
          <a:p>
            <a:pPr>
              <a:defRPr/>
            </a:pPr>
            <a:r>
              <a:rPr lang="en-US"/>
              <a:t>Ethics in Information Technology, Fourth Edition</a:t>
            </a:r>
          </a:p>
        </p:txBody>
      </p:sp>
      <p:sp>
        <p:nvSpPr>
          <p:cNvPr id="53253" name="Slide Number Placeholder 4">
            <a:extLst>
              <a:ext uri="{FF2B5EF4-FFF2-40B4-BE49-F238E27FC236}">
                <a16:creationId xmlns:a16="http://schemas.microsoft.com/office/drawing/2014/main" id="{37FAEDB2-76F6-61BE-C89B-C8D892294B0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6FF023-8461-4423-A85D-84F490175BBC}" type="slidenum">
              <a:rPr lang="en-US" altLang="en-PK" sz="1400"/>
              <a:pPr>
                <a:spcBef>
                  <a:spcPct val="0"/>
                </a:spcBef>
                <a:buFontTx/>
                <a:buNone/>
              </a:pPr>
              <a:t>6</a:t>
            </a:fld>
            <a:endParaRPr lang="en-US" altLang="en-PK"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7060091-BD24-E75E-8013-17D326F2D5D0}"/>
              </a:ext>
            </a:extLst>
          </p:cNvPr>
          <p:cNvSpPr>
            <a:spLocks noGrp="1" noChangeArrowheads="1"/>
          </p:cNvSpPr>
          <p:nvPr>
            <p:ph type="title"/>
          </p:nvPr>
        </p:nvSpPr>
        <p:spPr/>
        <p:txBody>
          <a:bodyPr/>
          <a:lstStyle/>
          <a:p>
            <a:r>
              <a:rPr lang="en-US" altLang="en-PK"/>
              <a:t>Anonymity on the Internet</a:t>
            </a:r>
          </a:p>
        </p:txBody>
      </p:sp>
      <p:sp>
        <p:nvSpPr>
          <p:cNvPr id="55299" name="Rectangle 3">
            <a:extLst>
              <a:ext uri="{FF2B5EF4-FFF2-40B4-BE49-F238E27FC236}">
                <a16:creationId xmlns:a16="http://schemas.microsoft.com/office/drawing/2014/main" id="{DA96A501-E284-6C16-71C3-7820E51EBD12}"/>
              </a:ext>
            </a:extLst>
          </p:cNvPr>
          <p:cNvSpPr>
            <a:spLocks noGrp="1" noChangeArrowheads="1"/>
          </p:cNvSpPr>
          <p:nvPr>
            <p:ph type="body" idx="1"/>
          </p:nvPr>
        </p:nvSpPr>
        <p:spPr/>
        <p:txBody>
          <a:bodyPr/>
          <a:lstStyle/>
          <a:p>
            <a:r>
              <a:rPr lang="en-US" altLang="en-PK" sz="2000"/>
              <a:t>Before and during the American Revolution, patriots who dissented against British rule often used anonymous pamphlets and leaflets to express their opinions. </a:t>
            </a:r>
          </a:p>
          <a:p>
            <a:r>
              <a:rPr lang="en-US" altLang="en-PK" sz="2000"/>
              <a:t>England had a variety of laws designed to restrict anonymous political commentary, and people found guilty </a:t>
            </a:r>
          </a:p>
          <a:p>
            <a:r>
              <a:rPr lang="en-US" altLang="en-PK" sz="2300" b="1"/>
              <a:t>A famous case in 1735 involved a printer named John Zenger, who was prosecuted for seditious libel because he wouldn’t reveal the names of anonymous authors whose writings he published. The authors were critical of the governor of New York. The British were outraged when the jurors refused to convict Zenger, in what is considered a defining moment in the history of freedom of the press </a:t>
            </a:r>
            <a:br>
              <a:rPr lang="en-US" altLang="en-PK" sz="2300" b="1"/>
            </a:br>
            <a:endParaRPr lang="en-US" altLang="en-PK" sz="2300" b="1"/>
          </a:p>
        </p:txBody>
      </p:sp>
      <p:sp>
        <p:nvSpPr>
          <p:cNvPr id="4" name="Footer Placeholder 3">
            <a:extLst>
              <a:ext uri="{FF2B5EF4-FFF2-40B4-BE49-F238E27FC236}">
                <a16:creationId xmlns:a16="http://schemas.microsoft.com/office/drawing/2014/main" id="{D6EAA793-0434-E48A-DBE3-0E0B44A6059D}"/>
              </a:ext>
            </a:extLst>
          </p:cNvPr>
          <p:cNvSpPr>
            <a:spLocks noGrp="1"/>
          </p:cNvSpPr>
          <p:nvPr>
            <p:ph type="ftr" sz="quarter" idx="10"/>
          </p:nvPr>
        </p:nvSpPr>
        <p:spPr/>
        <p:txBody>
          <a:bodyPr/>
          <a:lstStyle/>
          <a:p>
            <a:pPr>
              <a:defRPr/>
            </a:pPr>
            <a:r>
              <a:rPr lang="en-US"/>
              <a:t>Ethics in Information Technology, Fourth Edition</a:t>
            </a:r>
          </a:p>
        </p:txBody>
      </p:sp>
      <p:sp>
        <p:nvSpPr>
          <p:cNvPr id="55301" name="Slide Number Placeholder 4">
            <a:extLst>
              <a:ext uri="{FF2B5EF4-FFF2-40B4-BE49-F238E27FC236}">
                <a16:creationId xmlns:a16="http://schemas.microsoft.com/office/drawing/2014/main" id="{08A4A0D0-6092-181A-53AD-0F72A131EE3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D7E350-030B-4B69-BB8B-F2C2D7C1D193}" type="slidenum">
              <a:rPr lang="en-US" altLang="en-PK" sz="1400"/>
              <a:pPr>
                <a:spcBef>
                  <a:spcPct val="0"/>
                </a:spcBef>
                <a:buFontTx/>
                <a:buNone/>
              </a:pPr>
              <a:t>7</a:t>
            </a:fld>
            <a:endParaRPr lang="en-US" altLang="en-PK"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5ACA611-9B00-88ED-56A6-682C581A5717}"/>
              </a:ext>
            </a:extLst>
          </p:cNvPr>
          <p:cNvSpPr>
            <a:spLocks noGrp="1" noChangeArrowheads="1"/>
          </p:cNvSpPr>
          <p:nvPr>
            <p:ph type="title"/>
          </p:nvPr>
        </p:nvSpPr>
        <p:spPr/>
        <p:txBody>
          <a:bodyPr/>
          <a:lstStyle/>
          <a:p>
            <a:r>
              <a:rPr lang="en-US" altLang="en-PK"/>
              <a:t>Anonymity on the Internet</a:t>
            </a:r>
          </a:p>
        </p:txBody>
      </p:sp>
      <p:sp>
        <p:nvSpPr>
          <p:cNvPr id="57347" name="Rectangle 3">
            <a:extLst>
              <a:ext uri="{FF2B5EF4-FFF2-40B4-BE49-F238E27FC236}">
                <a16:creationId xmlns:a16="http://schemas.microsoft.com/office/drawing/2014/main" id="{1C9583D0-C869-69EC-3149-E200EBCEF438}"/>
              </a:ext>
            </a:extLst>
          </p:cNvPr>
          <p:cNvSpPr>
            <a:spLocks noGrp="1" noChangeArrowheads="1"/>
          </p:cNvSpPr>
          <p:nvPr>
            <p:ph type="body" idx="1"/>
          </p:nvPr>
        </p:nvSpPr>
        <p:spPr/>
        <p:txBody>
          <a:bodyPr/>
          <a:lstStyle/>
          <a:p>
            <a:r>
              <a:rPr lang="en-US" altLang="en-PK" sz="2400"/>
              <a:t>it took nearly 200 years for the Supreme Court to render rulings that addressed anonymity as an aspect of the Bill of Rights. </a:t>
            </a:r>
          </a:p>
          <a:p>
            <a:r>
              <a:rPr lang="en-US" altLang="en-PK" sz="2400"/>
              <a:t>One of the first rulings was in the 1958 case of National Association for the Advancement of Colored People (NAACP) v. Alabama,</a:t>
            </a:r>
          </a:p>
          <a:p>
            <a:pPr lvl="1"/>
            <a:r>
              <a:rPr lang="en-US" altLang="en-PK" sz="2200"/>
              <a:t>court ruled that the NAACP did not have to turn over its membership list to the state of Alabama. </a:t>
            </a:r>
          </a:p>
          <a:p>
            <a:pPr lvl="1"/>
            <a:r>
              <a:rPr lang="en-US" altLang="en-PK" sz="2200"/>
              <a:t>The court believed that members could be subjected to threats</a:t>
            </a:r>
            <a:br>
              <a:rPr lang="en-US" altLang="en-PK" sz="1800"/>
            </a:br>
            <a:endParaRPr lang="en-US" altLang="en-PK"/>
          </a:p>
        </p:txBody>
      </p:sp>
      <p:sp>
        <p:nvSpPr>
          <p:cNvPr id="4" name="Footer Placeholder 3">
            <a:extLst>
              <a:ext uri="{FF2B5EF4-FFF2-40B4-BE49-F238E27FC236}">
                <a16:creationId xmlns:a16="http://schemas.microsoft.com/office/drawing/2014/main" id="{A43C6C08-1B90-4210-D862-5B005108BE83}"/>
              </a:ext>
            </a:extLst>
          </p:cNvPr>
          <p:cNvSpPr>
            <a:spLocks noGrp="1"/>
          </p:cNvSpPr>
          <p:nvPr>
            <p:ph type="ftr" sz="quarter" idx="10"/>
          </p:nvPr>
        </p:nvSpPr>
        <p:spPr/>
        <p:txBody>
          <a:bodyPr/>
          <a:lstStyle/>
          <a:p>
            <a:pPr>
              <a:defRPr/>
            </a:pPr>
            <a:r>
              <a:rPr lang="en-US"/>
              <a:t>Ethics in Information Technology, Fourth Edition</a:t>
            </a:r>
          </a:p>
        </p:txBody>
      </p:sp>
      <p:sp>
        <p:nvSpPr>
          <p:cNvPr id="57349" name="Slide Number Placeholder 4">
            <a:extLst>
              <a:ext uri="{FF2B5EF4-FFF2-40B4-BE49-F238E27FC236}">
                <a16:creationId xmlns:a16="http://schemas.microsoft.com/office/drawing/2014/main" id="{9AEAE7C6-90BF-1423-403A-12665D6E47C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9C3086-64AC-4051-9106-EA217168CBED}" type="slidenum">
              <a:rPr lang="en-US" altLang="en-PK" sz="1400"/>
              <a:pPr>
                <a:spcBef>
                  <a:spcPct val="0"/>
                </a:spcBef>
                <a:buFontTx/>
                <a:buNone/>
              </a:pPr>
              <a:t>8</a:t>
            </a:fld>
            <a:endParaRPr lang="en-US" altLang="en-PK"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7EB9469-D33D-F461-61E1-3F19BDDD469E}"/>
              </a:ext>
            </a:extLst>
          </p:cNvPr>
          <p:cNvSpPr>
            <a:spLocks noGrp="1" noChangeArrowheads="1"/>
          </p:cNvSpPr>
          <p:nvPr>
            <p:ph type="title"/>
          </p:nvPr>
        </p:nvSpPr>
        <p:spPr/>
        <p:txBody>
          <a:bodyPr/>
          <a:lstStyle/>
          <a:p>
            <a:r>
              <a:rPr lang="en-US" altLang="en-PK"/>
              <a:t>Anonymity on the Internet (cont’d.)</a:t>
            </a:r>
          </a:p>
        </p:txBody>
      </p:sp>
      <p:sp>
        <p:nvSpPr>
          <p:cNvPr id="59395" name="Content Placeholder 2">
            <a:extLst>
              <a:ext uri="{FF2B5EF4-FFF2-40B4-BE49-F238E27FC236}">
                <a16:creationId xmlns:a16="http://schemas.microsoft.com/office/drawing/2014/main" id="{C46C5871-54AC-8AA6-5E2B-551CDEF4959C}"/>
              </a:ext>
            </a:extLst>
          </p:cNvPr>
          <p:cNvSpPr>
            <a:spLocks noGrp="1" noChangeArrowheads="1"/>
          </p:cNvSpPr>
          <p:nvPr>
            <p:ph idx="1"/>
          </p:nvPr>
        </p:nvSpPr>
        <p:spPr/>
        <p:txBody>
          <a:bodyPr/>
          <a:lstStyle/>
          <a:p>
            <a:r>
              <a:rPr lang="en-US" altLang="en-PK"/>
              <a:t>Anonymity is important for internet users – they maybe</a:t>
            </a:r>
          </a:p>
          <a:p>
            <a:pPr lvl="1"/>
            <a:r>
              <a:rPr lang="en-US" altLang="en-PK"/>
              <a:t>Seeking help in online support groups</a:t>
            </a:r>
          </a:p>
          <a:p>
            <a:pPr lvl="1"/>
            <a:r>
              <a:rPr lang="en-US" altLang="en-PK"/>
              <a:t>Reporting defects in manufacturer product</a:t>
            </a:r>
          </a:p>
          <a:p>
            <a:pPr lvl="1"/>
            <a:r>
              <a:rPr lang="en-US" altLang="en-PK"/>
              <a:t>Taking part in sensitive discussion</a:t>
            </a:r>
          </a:p>
          <a:p>
            <a:r>
              <a:rPr lang="en-US" altLang="en-PK"/>
              <a:t>Others oppose</a:t>
            </a:r>
          </a:p>
          <a:p>
            <a:pPr lvl="1"/>
            <a:r>
              <a:rPr lang="en-US" altLang="en-PK"/>
              <a:t>Defamation</a:t>
            </a:r>
          </a:p>
          <a:p>
            <a:pPr lvl="1"/>
            <a:r>
              <a:rPr lang="en-US" altLang="en-PK"/>
              <a:t>Fraud</a:t>
            </a:r>
          </a:p>
          <a:p>
            <a:pPr lvl="1"/>
            <a:r>
              <a:rPr lang="en-US" altLang="en-PK"/>
              <a:t>Libel</a:t>
            </a:r>
          </a:p>
          <a:p>
            <a:pPr lvl="1"/>
            <a:r>
              <a:rPr lang="en-US" altLang="en-PK"/>
              <a:t>Exploitation of children </a:t>
            </a:r>
          </a:p>
          <a:p>
            <a:endParaRPr lang="en-US" altLang="en-PK"/>
          </a:p>
        </p:txBody>
      </p:sp>
      <p:sp>
        <p:nvSpPr>
          <p:cNvPr id="4" name="Footer Placeholder 3">
            <a:extLst>
              <a:ext uri="{FF2B5EF4-FFF2-40B4-BE49-F238E27FC236}">
                <a16:creationId xmlns:a16="http://schemas.microsoft.com/office/drawing/2014/main" id="{BCC3272A-C0BF-876A-D255-8EBB145B1905}"/>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59397" name="Slide Number Placeholder 4">
            <a:extLst>
              <a:ext uri="{FF2B5EF4-FFF2-40B4-BE49-F238E27FC236}">
                <a16:creationId xmlns:a16="http://schemas.microsoft.com/office/drawing/2014/main" id="{92835A18-3F62-ABB8-DAA9-CF3CD1FB841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99EAF1-2DD2-43C3-9F82-77E489419F20}" type="slidenum">
              <a:rPr lang="en-US" altLang="en-PK" sz="1400"/>
              <a:pPr>
                <a:spcBef>
                  <a:spcPct val="0"/>
                </a:spcBef>
                <a:buFontTx/>
                <a:buNone/>
              </a:pPr>
              <a:t>9</a:t>
            </a:fld>
            <a:endParaRPr lang="en-US" altLang="en-PK" sz="2000"/>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2234</Words>
  <Application>Microsoft Office PowerPoint</Application>
  <PresentationFormat>On-screen Show (4:3)</PresentationFormat>
  <Paragraphs>244</Paragraphs>
  <Slides>31</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Times New Roman</vt:lpstr>
      <vt:lpstr>Arial</vt:lpstr>
      <vt:lpstr>Default Design</vt:lpstr>
      <vt:lpstr>Ethics in Information Technology, Fourth Edition </vt:lpstr>
      <vt:lpstr>Children’s Internet Protection Act (CIPA)</vt:lpstr>
      <vt:lpstr>Children’s Internet Protection Act (CIPA)</vt:lpstr>
      <vt:lpstr>Children’s Internet Protection Act (CIPA) (cont’d.)</vt:lpstr>
      <vt:lpstr>Children’s Internet Protection Act (CIPA) (cont’d.)</vt:lpstr>
      <vt:lpstr>Anonymity on the Internet</vt:lpstr>
      <vt:lpstr>Anonymity on the Internet</vt:lpstr>
      <vt:lpstr>Anonymity on the Internet</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Defamation and Hate Speech</vt:lpstr>
      <vt:lpstr>Defamation and Hate Speech (cont’d.)</vt:lpstr>
      <vt:lpstr>Defamation and Hate Speech (cont’d.)</vt:lpstr>
      <vt:lpstr>Defamation and Hate Speech (cont’d.)</vt:lpstr>
      <vt:lpstr>Defamation and Hate Speech (cont’d.)</vt:lpstr>
      <vt:lpstr>Defamation and Hate Speech (cont’d.)</vt:lpstr>
      <vt:lpstr>Defamation and Hate Speech (cont’d.)</vt:lpstr>
      <vt:lpstr>Corporate Blogging</vt:lpstr>
      <vt:lpstr>Corporate Blogging</vt:lpstr>
      <vt:lpstr>Corporate Blogging</vt:lpstr>
      <vt:lpstr>Corporate Blogging</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dc:title>
  <dc:creator/>
  <cp:lastModifiedBy/>
  <cp:revision>576</cp:revision>
  <dcterms:created xsi:type="dcterms:W3CDTF">2002-09-27T23:29:22Z</dcterms:created>
  <dcterms:modified xsi:type="dcterms:W3CDTF">2023-12-02T18:41:41Z</dcterms:modified>
</cp:coreProperties>
</file>