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500" y="5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0: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2: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3: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4: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5: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6: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7: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8: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9: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20: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2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6: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7: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8: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9: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
        <p:cNvGrpSpPr/>
        <p:nvPr/>
      </p:nvGrpSpPr>
      <p:grpSpPr>
        <a:xfrm>
          <a:off x="0" y="0"/>
          <a:ext cx="0" cy="0"/>
          <a:chOff x="0" y="0"/>
          <a:chExt cx="0" cy="0"/>
        </a:xfrm>
      </p:grpSpPr>
      <p:sp>
        <p:nvSpPr>
          <p:cNvPr id="14" name="Google Shape;14;p2"/>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6" name="Google Shape;16;p2"/>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1"/>
          <p:cNvSpPr txBox="1">
            <a:spLocks noGrp="1"/>
          </p:cNvSpPr>
          <p:nvPr>
            <p:ph type="body" idx="1"/>
          </p:nvPr>
        </p:nvSpPr>
        <p:spPr>
          <a:xfrm rot="5400000">
            <a:off x="1866900" y="190500"/>
            <a:ext cx="4800600" cy="76200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3" name="Google Shape;73;p11"/>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1"/>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1"/>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rot="5400000">
            <a:off x="4579938" y="2324101"/>
            <a:ext cx="5851525" cy="1752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9" name="Google Shape;79;p12"/>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2"/>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2"/>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685800" y="1905000"/>
            <a:ext cx="7543800" cy="259397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6600"/>
              <a:buFont typeface="Cambria"/>
              <a:buNone/>
              <a:defRPr sz="66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685800" y="4572000"/>
            <a:ext cx="6461760" cy="1066800"/>
          </a:xfrm>
          <a:prstGeom prst="rect">
            <a:avLst/>
          </a:prstGeom>
          <a:noFill/>
          <a:ln>
            <a:noFill/>
          </a:ln>
        </p:spPr>
        <p:txBody>
          <a:bodyPr spcFirstLastPara="1" wrap="square" lIns="91425" tIns="45700" rIns="91425" bIns="45700" anchor="t" anchorCtr="0">
            <a:normAutofit/>
          </a:bodyPr>
          <a:lstStyle>
            <a:lvl1pPr lvl="0" algn="l">
              <a:spcBef>
                <a:spcPts val="400"/>
              </a:spcBef>
              <a:spcAft>
                <a:spcPts val="0"/>
              </a:spcAft>
              <a:buSzPts val="2000"/>
              <a:buNone/>
              <a:defRPr sz="2000">
                <a:solidFill>
                  <a:srgbClr val="8C8B8A"/>
                </a:solidFill>
              </a:defRPr>
            </a:lvl1pPr>
            <a:lvl2pPr lvl="1" algn="ctr">
              <a:spcBef>
                <a:spcPts val="400"/>
              </a:spcBef>
              <a:spcAft>
                <a:spcPts val="0"/>
              </a:spcAft>
              <a:buSzPts val="2000"/>
              <a:buNone/>
              <a:defRPr>
                <a:solidFill>
                  <a:srgbClr val="8C8B8A"/>
                </a:solidFill>
              </a:defRPr>
            </a:lvl2pPr>
            <a:lvl3pPr lvl="2" algn="ctr">
              <a:spcBef>
                <a:spcPts val="360"/>
              </a:spcBef>
              <a:spcAft>
                <a:spcPts val="0"/>
              </a:spcAft>
              <a:buSzPts val="1800"/>
              <a:buNone/>
              <a:defRPr>
                <a:solidFill>
                  <a:srgbClr val="8C8B8A"/>
                </a:solidFill>
              </a:defRPr>
            </a:lvl3pPr>
            <a:lvl4pPr lvl="3" algn="ctr">
              <a:spcBef>
                <a:spcPts val="320"/>
              </a:spcBef>
              <a:spcAft>
                <a:spcPts val="0"/>
              </a:spcAft>
              <a:buSzPts val="1600"/>
              <a:buNone/>
              <a:defRPr>
                <a:solidFill>
                  <a:srgbClr val="8C8B8A"/>
                </a:solidFill>
              </a:defRPr>
            </a:lvl4pPr>
            <a:lvl5pPr lvl="4" algn="ctr">
              <a:spcBef>
                <a:spcPts val="280"/>
              </a:spcBef>
              <a:spcAft>
                <a:spcPts val="0"/>
              </a:spcAft>
              <a:buSzPts val="1400"/>
              <a:buNone/>
              <a:defRPr>
                <a:solidFill>
                  <a:srgbClr val="8C8B8A"/>
                </a:solidFill>
              </a:defRPr>
            </a:lvl5pPr>
            <a:lvl6pPr lvl="5" algn="ctr">
              <a:spcBef>
                <a:spcPts val="280"/>
              </a:spcBef>
              <a:spcAft>
                <a:spcPts val="0"/>
              </a:spcAft>
              <a:buSzPts val="1400"/>
              <a:buNone/>
              <a:defRPr>
                <a:solidFill>
                  <a:srgbClr val="8C8B8A"/>
                </a:solidFill>
              </a:defRPr>
            </a:lvl6pPr>
            <a:lvl7pPr lvl="6" algn="ctr">
              <a:spcBef>
                <a:spcPts val="280"/>
              </a:spcBef>
              <a:spcAft>
                <a:spcPts val="0"/>
              </a:spcAft>
              <a:buSzPts val="1400"/>
              <a:buNone/>
              <a:defRPr>
                <a:solidFill>
                  <a:srgbClr val="8C8B8A"/>
                </a:solidFill>
              </a:defRPr>
            </a:lvl7pPr>
            <a:lvl8pPr lvl="7" algn="ctr">
              <a:spcBef>
                <a:spcPts val="280"/>
              </a:spcBef>
              <a:spcAft>
                <a:spcPts val="0"/>
              </a:spcAft>
              <a:buSzPts val="1400"/>
              <a:buNone/>
              <a:defRPr>
                <a:solidFill>
                  <a:srgbClr val="8C8B8A"/>
                </a:solidFill>
              </a:defRPr>
            </a:lvl8pPr>
            <a:lvl9pPr lvl="8" algn="ctr">
              <a:spcBef>
                <a:spcPts val="280"/>
              </a:spcBef>
              <a:spcAft>
                <a:spcPts val="0"/>
              </a:spcAft>
              <a:buSzPts val="1400"/>
              <a:buNone/>
              <a:defRPr>
                <a:solidFill>
                  <a:srgbClr val="8C8B8A"/>
                </a:solidFill>
              </a:defRPr>
            </a:lvl9pPr>
          </a:lstStyle>
          <a:p>
            <a:endParaRPr/>
          </a:p>
        </p:txBody>
      </p:sp>
      <p:sp>
        <p:nvSpPr>
          <p:cNvPr id="22" name="Google Shape;22;p3"/>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722313" y="5486400"/>
            <a:ext cx="7659687" cy="11684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2"/>
              </a:buClr>
              <a:buSzPts val="3600"/>
              <a:buFont typeface="Cambria"/>
              <a:buNone/>
              <a:defRPr sz="36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722313" y="3852863"/>
            <a:ext cx="6135687" cy="1633538"/>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SzPts val="2000"/>
              <a:buNone/>
              <a:defRPr sz="2000">
                <a:solidFill>
                  <a:srgbClr val="8C8B8A"/>
                </a:solidFill>
              </a:defRPr>
            </a:lvl1pPr>
            <a:lvl2pPr marL="914400" lvl="1" indent="-228600" algn="l">
              <a:spcBef>
                <a:spcPts val="360"/>
              </a:spcBef>
              <a:spcAft>
                <a:spcPts val="0"/>
              </a:spcAft>
              <a:buSzPts val="1800"/>
              <a:buNone/>
              <a:defRPr sz="1800">
                <a:solidFill>
                  <a:srgbClr val="8C8B8A"/>
                </a:solidFill>
              </a:defRPr>
            </a:lvl2pPr>
            <a:lvl3pPr marL="1371600" lvl="2" indent="-228600" algn="l">
              <a:spcBef>
                <a:spcPts val="320"/>
              </a:spcBef>
              <a:spcAft>
                <a:spcPts val="0"/>
              </a:spcAft>
              <a:buSzPts val="1600"/>
              <a:buNone/>
              <a:defRPr sz="1600">
                <a:solidFill>
                  <a:srgbClr val="8C8B8A"/>
                </a:solidFill>
              </a:defRPr>
            </a:lvl3pPr>
            <a:lvl4pPr marL="1828800" lvl="3" indent="-228600" algn="l">
              <a:spcBef>
                <a:spcPts val="280"/>
              </a:spcBef>
              <a:spcAft>
                <a:spcPts val="0"/>
              </a:spcAft>
              <a:buSzPts val="1400"/>
              <a:buNone/>
              <a:defRPr sz="1400">
                <a:solidFill>
                  <a:srgbClr val="8C8B8A"/>
                </a:solidFill>
              </a:defRPr>
            </a:lvl4pPr>
            <a:lvl5pPr marL="2286000" lvl="4" indent="-228600" algn="l">
              <a:spcBef>
                <a:spcPts val="280"/>
              </a:spcBef>
              <a:spcAft>
                <a:spcPts val="0"/>
              </a:spcAft>
              <a:buSzPts val="1400"/>
              <a:buNone/>
              <a:defRPr sz="1400">
                <a:solidFill>
                  <a:srgbClr val="8C8B8A"/>
                </a:solidFill>
              </a:defRPr>
            </a:lvl5pPr>
            <a:lvl6pPr marL="2743200" lvl="5" indent="-228600" algn="l">
              <a:spcBef>
                <a:spcPts val="280"/>
              </a:spcBef>
              <a:spcAft>
                <a:spcPts val="0"/>
              </a:spcAft>
              <a:buSzPts val="1400"/>
              <a:buNone/>
              <a:defRPr sz="1400">
                <a:solidFill>
                  <a:srgbClr val="8C8B8A"/>
                </a:solidFill>
              </a:defRPr>
            </a:lvl6pPr>
            <a:lvl7pPr marL="3200400" lvl="6" indent="-228600" algn="l">
              <a:spcBef>
                <a:spcPts val="280"/>
              </a:spcBef>
              <a:spcAft>
                <a:spcPts val="0"/>
              </a:spcAft>
              <a:buSzPts val="1400"/>
              <a:buNone/>
              <a:defRPr sz="1400">
                <a:solidFill>
                  <a:srgbClr val="8C8B8A"/>
                </a:solidFill>
              </a:defRPr>
            </a:lvl7pPr>
            <a:lvl8pPr marL="3657600" lvl="7" indent="-228600" algn="l">
              <a:spcBef>
                <a:spcPts val="280"/>
              </a:spcBef>
              <a:spcAft>
                <a:spcPts val="0"/>
              </a:spcAft>
              <a:buSzPts val="1400"/>
              <a:buNone/>
              <a:defRPr sz="1400">
                <a:solidFill>
                  <a:srgbClr val="8C8B8A"/>
                </a:solidFill>
              </a:defRPr>
            </a:lvl8pPr>
            <a:lvl9pPr marL="4114800" lvl="8" indent="-228600" algn="l">
              <a:spcBef>
                <a:spcPts val="280"/>
              </a:spcBef>
              <a:spcAft>
                <a:spcPts val="0"/>
              </a:spcAft>
              <a:buSzPts val="1400"/>
              <a:buNone/>
              <a:defRPr sz="1400">
                <a:solidFill>
                  <a:srgbClr val="8C8B8A"/>
                </a:solidFill>
              </a:defRPr>
            </a:lvl9pPr>
          </a:lstStyle>
          <a:p>
            <a:endParaRPr/>
          </a:p>
        </p:txBody>
      </p:sp>
      <p:sp>
        <p:nvSpPr>
          <p:cNvPr id="28" name="Google Shape;28;p4"/>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457200" y="1536192"/>
            <a:ext cx="3657600" cy="4590288"/>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34" name="Google Shape;34;p5"/>
          <p:cNvSpPr txBox="1">
            <a:spLocks noGrp="1"/>
          </p:cNvSpPr>
          <p:nvPr>
            <p:ph type="body" idx="2"/>
          </p:nvPr>
        </p:nvSpPr>
        <p:spPr>
          <a:xfrm>
            <a:off x="4419600" y="1536192"/>
            <a:ext cx="3657600" cy="4590288"/>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35" name="Google Shape;35;p5"/>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600"/>
              <a:buFont typeface="Cambr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457200" y="1535113"/>
            <a:ext cx="3657600" cy="639762"/>
          </a:xfrm>
          <a:prstGeom prst="rect">
            <a:avLst/>
          </a:prstGeom>
          <a:noFill/>
          <a:ln>
            <a:noFill/>
          </a:ln>
        </p:spPr>
        <p:txBody>
          <a:bodyPr spcFirstLastPara="1" wrap="square" lIns="91425" tIns="45700" rIns="91425" bIns="45700" anchor="b" anchorCtr="0">
            <a:noAutofit/>
          </a:bodyPr>
          <a:lstStyle>
            <a:lvl1pPr marL="457200" lvl="0" indent="-228600" algn="ctr">
              <a:spcBef>
                <a:spcPts val="400"/>
              </a:spcBef>
              <a:spcAft>
                <a:spcPts val="0"/>
              </a:spcAft>
              <a:buSzPts val="2000"/>
              <a:buNone/>
              <a:defRPr sz="2000" b="1">
                <a:solidFill>
                  <a:schemeClr val="dk2"/>
                </a:solidFill>
              </a:defRPr>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41" name="Google Shape;41;p6"/>
          <p:cNvSpPr txBox="1">
            <a:spLocks noGrp="1"/>
          </p:cNvSpPr>
          <p:nvPr>
            <p:ph type="body" idx="2"/>
          </p:nvPr>
        </p:nvSpPr>
        <p:spPr>
          <a:xfrm>
            <a:off x="457200" y="2174875"/>
            <a:ext cx="3657600"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42" name="Google Shape;42;p6"/>
          <p:cNvSpPr txBox="1">
            <a:spLocks noGrp="1"/>
          </p:cNvSpPr>
          <p:nvPr>
            <p:ph type="body" idx="3"/>
          </p:nvPr>
        </p:nvSpPr>
        <p:spPr>
          <a:xfrm>
            <a:off x="4419600" y="1535113"/>
            <a:ext cx="3657600" cy="639762"/>
          </a:xfrm>
          <a:prstGeom prst="rect">
            <a:avLst/>
          </a:prstGeom>
          <a:noFill/>
          <a:ln>
            <a:noFill/>
          </a:ln>
        </p:spPr>
        <p:txBody>
          <a:bodyPr spcFirstLastPara="1" wrap="square" lIns="91425" tIns="45700" rIns="91425" bIns="45700" anchor="b" anchorCtr="0">
            <a:noAutofit/>
          </a:bodyPr>
          <a:lstStyle>
            <a:lvl1pPr marL="457200" lvl="0" indent="-228600" algn="ctr">
              <a:spcBef>
                <a:spcPts val="400"/>
              </a:spcBef>
              <a:spcAft>
                <a:spcPts val="0"/>
              </a:spcAft>
              <a:buSzPts val="2000"/>
              <a:buNone/>
              <a:defRPr sz="2000" b="1">
                <a:solidFill>
                  <a:schemeClr val="dk2"/>
                </a:solidFill>
              </a:defRPr>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43" name="Google Shape;43;p6"/>
          <p:cNvSpPr txBox="1">
            <a:spLocks noGrp="1"/>
          </p:cNvSpPr>
          <p:nvPr>
            <p:ph type="body" idx="4"/>
          </p:nvPr>
        </p:nvSpPr>
        <p:spPr>
          <a:xfrm>
            <a:off x="4419600" y="2174875"/>
            <a:ext cx="3657600"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44" name="Google Shape;44;p6"/>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8"/>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304801" y="5495544"/>
            <a:ext cx="7772400" cy="59436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dk2"/>
              </a:buClr>
              <a:buSzPts val="2200"/>
              <a:buFont typeface="Cambria"/>
              <a:buNone/>
              <a:defRPr sz="2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304799" y="6096000"/>
            <a:ext cx="7772401" cy="609600"/>
          </a:xfrm>
          <a:prstGeom prst="rect">
            <a:avLst/>
          </a:prstGeom>
          <a:noFill/>
          <a:ln>
            <a:noFill/>
          </a:ln>
        </p:spPr>
        <p:txBody>
          <a:bodyPr spcFirstLastPara="1" wrap="square" lIns="91425" tIns="45700" rIns="91425" bIns="45700" anchor="t" anchorCtr="0">
            <a:normAutofit/>
          </a:bodyPr>
          <a:lstStyle>
            <a:lvl1pPr marL="457200" lvl="0" indent="-228600" algn="ctr">
              <a:spcBef>
                <a:spcPts val="320"/>
              </a:spcBef>
              <a:spcAft>
                <a:spcPts val="0"/>
              </a:spcAft>
              <a:buSzPts val="1600"/>
              <a:buNone/>
              <a:defRPr sz="16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59" name="Google Shape;59;p9"/>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fld id="{00000000-1234-1234-1234-123412341234}" type="slidenum">
              <a:rPr lang="en-US"/>
              <a:t>‹#›</a:t>
            </a:fld>
            <a:endParaRPr/>
          </a:p>
        </p:txBody>
      </p:sp>
      <p:sp>
        <p:nvSpPr>
          <p:cNvPr id="62" name="Google Shape;62;p9"/>
          <p:cNvSpPr txBox="1">
            <a:spLocks noGrp="1"/>
          </p:cNvSpPr>
          <p:nvPr>
            <p:ph type="body" idx="2"/>
          </p:nvPr>
        </p:nvSpPr>
        <p:spPr>
          <a:xfrm>
            <a:off x="304800" y="381000"/>
            <a:ext cx="7772400" cy="494284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301752" y="5495278"/>
            <a:ext cx="7772400" cy="594626"/>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dk2"/>
              </a:buClr>
              <a:buSzPts val="2200"/>
              <a:buFont typeface="Cambria"/>
              <a:buNone/>
              <a:defRPr sz="22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0"/>
          <p:cNvSpPr>
            <a:spLocks noGrp="1"/>
          </p:cNvSpPr>
          <p:nvPr>
            <p:ph type="pic" idx="2"/>
          </p:nvPr>
        </p:nvSpPr>
        <p:spPr>
          <a:xfrm>
            <a:off x="0" y="0"/>
            <a:ext cx="8458200" cy="5486400"/>
          </a:xfrm>
          <a:prstGeom prst="rect">
            <a:avLst/>
          </a:prstGeom>
          <a:noFill/>
          <a:ln>
            <a:noFill/>
          </a:ln>
        </p:spPr>
      </p:sp>
      <p:sp>
        <p:nvSpPr>
          <p:cNvPr id="66" name="Google Shape;66;p10"/>
          <p:cNvSpPr txBox="1">
            <a:spLocks noGrp="1"/>
          </p:cNvSpPr>
          <p:nvPr>
            <p:ph type="body" idx="1"/>
          </p:nvPr>
        </p:nvSpPr>
        <p:spPr>
          <a:xfrm>
            <a:off x="301752" y="6096000"/>
            <a:ext cx="7772400" cy="612648"/>
          </a:xfrm>
          <a:prstGeom prst="rect">
            <a:avLst/>
          </a:prstGeom>
          <a:noFill/>
          <a:ln>
            <a:noFill/>
          </a:ln>
        </p:spPr>
        <p:txBody>
          <a:bodyPr spcFirstLastPara="1" wrap="square" lIns="91425" tIns="45700" rIns="91425" bIns="45700" anchor="t" anchorCtr="0">
            <a:normAutofit/>
          </a:bodyPr>
          <a:lstStyle>
            <a:lvl1pPr marL="457200" lvl="0" indent="-228600" algn="ctr">
              <a:spcBef>
                <a:spcPts val="320"/>
              </a:spcBef>
              <a:spcAft>
                <a:spcPts val="0"/>
              </a:spcAft>
              <a:buSzPts val="1600"/>
              <a:buNone/>
              <a:defRPr sz="16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67" name="Google Shape;67;p10"/>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fld id="{00000000-1234-1234-1234-123412341234}" type="slidenum">
              <a:rPr lang="en-US"/>
              <a:t>‹#›</a:t>
            </a:fld>
            <a:endParaRPr/>
          </a:p>
        </p:txBody>
      </p:sp>
      <p:sp>
        <p:nvSpPr>
          <p:cNvPr id="69" name="Google Shape;69;p10"/>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75000">
              <a:schemeClr val="lt1"/>
            </a:gs>
            <a:gs pos="100000">
              <a:srgbClr val="D8D8D8"/>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2"/>
              </a:buClr>
              <a:buSzPts val="4600"/>
              <a:buFont typeface="Cambria"/>
              <a:buNone/>
              <a:defRPr sz="4600" b="0" i="0" u="none" strike="noStrike" cap="none">
                <a:solidFill>
                  <a:schemeClr val="dk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p:nvPr/>
        </p:nvSpPr>
        <p:spPr>
          <a:xfrm>
            <a:off x="8458200" y="0"/>
            <a:ext cx="6858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 name="Google Shape;9;p1"/>
          <p:cNvSpPr/>
          <p:nvPr/>
        </p:nvSpPr>
        <p:spPr>
          <a:xfrm>
            <a:off x="8458200" y="5486400"/>
            <a:ext cx="685800" cy="68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 name="Google Shape;10;p1"/>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spcAft>
                <a:spcPts val="0"/>
              </a:spcAft>
              <a:buNone/>
              <a:defRPr sz="1800" b="0" i="0" u="none" strike="noStrike" cap="none">
                <a:solidFill>
                  <a:srgbClr val="FFFFFF"/>
                </a:solidFill>
                <a:latin typeface="Calibri"/>
                <a:ea typeface="Calibri"/>
                <a:cs typeface="Calibri"/>
                <a:sym typeface="Calibri"/>
              </a:defRPr>
            </a:lvl1pPr>
            <a:lvl2pPr marL="0" marR="0" lvl="1" indent="0" algn="ctr" rtl="0">
              <a:spcBef>
                <a:spcPts val="0"/>
              </a:spcBef>
              <a:spcAft>
                <a:spcPts val="0"/>
              </a:spcAft>
              <a:buNone/>
              <a:defRPr sz="1800" b="0" i="0" u="none" strike="noStrike" cap="none">
                <a:solidFill>
                  <a:srgbClr val="FFFFFF"/>
                </a:solidFill>
                <a:latin typeface="Calibri"/>
                <a:ea typeface="Calibri"/>
                <a:cs typeface="Calibri"/>
                <a:sym typeface="Calibri"/>
              </a:defRPr>
            </a:lvl2pPr>
            <a:lvl3pPr marL="0" marR="0" lvl="2" indent="0" algn="ctr" rtl="0">
              <a:spcBef>
                <a:spcPts val="0"/>
              </a:spcBef>
              <a:spcAft>
                <a:spcPts val="0"/>
              </a:spcAft>
              <a:buNone/>
              <a:defRPr sz="1800" b="0" i="0" u="none" strike="noStrike" cap="none">
                <a:solidFill>
                  <a:srgbClr val="FFFFFF"/>
                </a:solidFill>
                <a:latin typeface="Calibri"/>
                <a:ea typeface="Calibri"/>
                <a:cs typeface="Calibri"/>
                <a:sym typeface="Calibri"/>
              </a:defRPr>
            </a:lvl3pPr>
            <a:lvl4pPr marL="0" marR="0" lvl="3" indent="0" algn="ctr" rtl="0">
              <a:spcBef>
                <a:spcPts val="0"/>
              </a:spcBef>
              <a:spcAft>
                <a:spcPts val="0"/>
              </a:spcAft>
              <a:buNone/>
              <a:defRPr sz="1800" b="0" i="0" u="none" strike="noStrike" cap="none">
                <a:solidFill>
                  <a:srgbClr val="FFFFFF"/>
                </a:solidFill>
                <a:latin typeface="Calibri"/>
                <a:ea typeface="Calibri"/>
                <a:cs typeface="Calibri"/>
                <a:sym typeface="Calibri"/>
              </a:defRPr>
            </a:lvl4pPr>
            <a:lvl5pPr marL="0" marR="0" lvl="4" indent="0" algn="ctr" rtl="0">
              <a:spcBef>
                <a:spcPts val="0"/>
              </a:spcBef>
              <a:spcAft>
                <a:spcPts val="0"/>
              </a:spcAft>
              <a:buNone/>
              <a:defRPr sz="1800" b="0" i="0" u="none" strike="noStrike" cap="none">
                <a:solidFill>
                  <a:srgbClr val="FFFFFF"/>
                </a:solidFill>
                <a:latin typeface="Calibri"/>
                <a:ea typeface="Calibri"/>
                <a:cs typeface="Calibri"/>
                <a:sym typeface="Calibri"/>
              </a:defRPr>
            </a:lvl5pPr>
            <a:lvl6pPr marL="0" marR="0" lvl="5" indent="0" algn="ctr" rtl="0">
              <a:spcBef>
                <a:spcPts val="0"/>
              </a:spcBef>
              <a:spcAft>
                <a:spcPts val="0"/>
              </a:spcAft>
              <a:buNone/>
              <a:defRPr sz="1800" b="0" i="0" u="none" strike="noStrike" cap="none">
                <a:solidFill>
                  <a:srgbClr val="FFFFFF"/>
                </a:solidFill>
                <a:latin typeface="Calibri"/>
                <a:ea typeface="Calibri"/>
                <a:cs typeface="Calibri"/>
                <a:sym typeface="Calibri"/>
              </a:defRPr>
            </a:lvl6pPr>
            <a:lvl7pPr marL="0" marR="0" lvl="6" indent="0" algn="ctr" rtl="0">
              <a:spcBef>
                <a:spcPts val="0"/>
              </a:spcBef>
              <a:spcAft>
                <a:spcPts val="0"/>
              </a:spcAft>
              <a:buNone/>
              <a:defRPr sz="1800" b="0" i="0" u="none" strike="noStrike" cap="none">
                <a:solidFill>
                  <a:srgbClr val="FFFFFF"/>
                </a:solidFill>
                <a:latin typeface="Calibri"/>
                <a:ea typeface="Calibri"/>
                <a:cs typeface="Calibri"/>
                <a:sym typeface="Calibri"/>
              </a:defRPr>
            </a:lvl7pPr>
            <a:lvl8pPr marL="0" marR="0" lvl="7" indent="0" algn="ctr" rtl="0">
              <a:spcBef>
                <a:spcPts val="0"/>
              </a:spcBef>
              <a:spcAft>
                <a:spcPts val="0"/>
              </a:spcAft>
              <a:buNone/>
              <a:defRPr sz="1800" b="0" i="0" u="none" strike="noStrike" cap="none">
                <a:solidFill>
                  <a:srgbClr val="FFFFFF"/>
                </a:solidFill>
                <a:latin typeface="Calibri"/>
                <a:ea typeface="Calibri"/>
                <a:cs typeface="Calibri"/>
                <a:sym typeface="Calibri"/>
              </a:defRPr>
            </a:lvl8pPr>
            <a:lvl9pPr marL="0" marR="0" lvl="8" indent="0" algn="ctr" rtl="0">
              <a:spcBef>
                <a:spcPts val="0"/>
              </a:spcBef>
              <a:spcAft>
                <a:spcPts val="0"/>
              </a:spcAft>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11" name="Google Shape;11;p1"/>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457200" y="2133600"/>
            <a:ext cx="7620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2"/>
              </a:buClr>
              <a:buSzPts val="4600"/>
              <a:buFont typeface="Cambria"/>
              <a:buNone/>
            </a:pPr>
            <a:r>
              <a:rPr lang="en-US" dirty="0"/>
              <a:t>Structures and Management of Organizations</a:t>
            </a:r>
            <a:br>
              <a:rPr lang="en-US" dirty="0"/>
            </a:br>
            <a:r>
              <a:rPr lang="en-US" dirty="0"/>
              <a:t>Chapter 9 (a)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Structuring Principles</a:t>
            </a:r>
            <a:br>
              <a:rPr lang="en-US"/>
            </a:br>
            <a:r>
              <a:rPr lang="en-US"/>
              <a:t>Product Line Structure</a:t>
            </a:r>
            <a:endParaRPr/>
          </a:p>
        </p:txBody>
      </p:sp>
      <p:sp>
        <p:nvSpPr>
          <p:cNvPr id="141" name="Google Shape;141;p22"/>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640080" lvl="1" indent="-228600" algn="l" rtl="0">
              <a:spcBef>
                <a:spcPts val="0"/>
              </a:spcBef>
              <a:spcAft>
                <a:spcPts val="0"/>
              </a:spcAft>
              <a:buSzPts val="2000"/>
              <a:buChar char="•"/>
            </a:pPr>
            <a:r>
              <a:rPr lang="en-US"/>
              <a:t>Based on different types of products</a:t>
            </a:r>
            <a:endParaRPr/>
          </a:p>
          <a:p>
            <a:pPr marL="640080" lvl="1" indent="-228600" algn="l" rtl="0">
              <a:spcBef>
                <a:spcPts val="400"/>
              </a:spcBef>
              <a:spcAft>
                <a:spcPts val="0"/>
              </a:spcAft>
              <a:buSzPts val="2000"/>
              <a:buChar char="•"/>
            </a:pPr>
            <a:r>
              <a:rPr lang="en-US"/>
              <a:t>Motor Vehicle Industry</a:t>
            </a:r>
            <a:endParaRPr/>
          </a:p>
          <a:p>
            <a:pPr marL="1005839" lvl="2" indent="-228600" algn="l" rtl="0">
              <a:spcBef>
                <a:spcPts val="360"/>
              </a:spcBef>
              <a:spcAft>
                <a:spcPts val="0"/>
              </a:spcAft>
              <a:buSzPts val="1800"/>
              <a:buChar char="•"/>
            </a:pPr>
            <a:r>
              <a:rPr lang="en-US"/>
              <a:t>Cars and light vans</a:t>
            </a:r>
            <a:endParaRPr/>
          </a:p>
          <a:p>
            <a:pPr marL="1005839" lvl="2" indent="-228600" algn="l" rtl="0">
              <a:spcBef>
                <a:spcPts val="360"/>
              </a:spcBef>
              <a:spcAft>
                <a:spcPts val="0"/>
              </a:spcAft>
              <a:buSzPts val="1800"/>
              <a:buChar char="•"/>
            </a:pPr>
            <a:r>
              <a:rPr lang="en-US"/>
              <a:t>Heavy goods vehicles </a:t>
            </a:r>
            <a:endParaRPr/>
          </a:p>
          <a:p>
            <a:pPr marL="1005839" lvl="2" indent="-228600" algn="l" rtl="0">
              <a:spcBef>
                <a:spcPts val="360"/>
              </a:spcBef>
              <a:spcAft>
                <a:spcPts val="0"/>
              </a:spcAft>
              <a:buSzPts val="1800"/>
              <a:buChar char="•"/>
            </a:pPr>
            <a:r>
              <a:rPr lang="en-US"/>
              <a:t>Replacement parts</a:t>
            </a:r>
            <a:endParaRPr/>
          </a:p>
          <a:p>
            <a:pPr marL="640080" lvl="1" indent="-228600" algn="l" rtl="0">
              <a:spcBef>
                <a:spcPts val="400"/>
              </a:spcBef>
              <a:spcAft>
                <a:spcPts val="0"/>
              </a:spcAft>
              <a:buSzPts val="2000"/>
              <a:buChar char="•"/>
            </a:pPr>
            <a:r>
              <a:rPr lang="en-US"/>
              <a:t>Software for Corporate Customers</a:t>
            </a:r>
            <a:endParaRPr/>
          </a:p>
          <a:p>
            <a:pPr marL="1005839" lvl="2" indent="-228600" algn="l" rtl="0">
              <a:spcBef>
                <a:spcPts val="360"/>
              </a:spcBef>
              <a:spcAft>
                <a:spcPts val="0"/>
              </a:spcAft>
              <a:buSzPts val="1800"/>
              <a:buChar char="•"/>
            </a:pPr>
            <a:r>
              <a:rPr lang="en-US"/>
              <a:t>Development</a:t>
            </a:r>
            <a:endParaRPr/>
          </a:p>
          <a:p>
            <a:pPr marL="1005839" lvl="2" indent="-228600" algn="l" rtl="0">
              <a:spcBef>
                <a:spcPts val="360"/>
              </a:spcBef>
              <a:spcAft>
                <a:spcPts val="0"/>
              </a:spcAft>
              <a:buSzPts val="1800"/>
              <a:buChar char="•"/>
            </a:pPr>
            <a:r>
              <a:rPr lang="en-US"/>
              <a:t>Maintenance and Support</a:t>
            </a:r>
            <a:endParaRPr/>
          </a:p>
          <a:p>
            <a:pPr marL="1005839" lvl="2" indent="-228600" algn="l" rtl="0">
              <a:spcBef>
                <a:spcPts val="360"/>
              </a:spcBef>
              <a:spcAft>
                <a:spcPts val="0"/>
              </a:spcAft>
              <a:buSzPts val="1800"/>
              <a:buChar char="•"/>
            </a:pPr>
            <a:r>
              <a:rPr lang="en-US"/>
              <a:t>Training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Structuring Principles</a:t>
            </a:r>
            <a:br>
              <a:rPr lang="en-US"/>
            </a:br>
            <a:r>
              <a:rPr lang="en-US"/>
              <a:t>Mixed Structure</a:t>
            </a:r>
            <a:endParaRPr/>
          </a:p>
        </p:txBody>
      </p:sp>
      <p:sp>
        <p:nvSpPr>
          <p:cNvPr id="147" name="Google Shape;147;p23"/>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640080" lvl="1" indent="-228600" algn="l" rtl="0">
              <a:spcBef>
                <a:spcPts val="0"/>
              </a:spcBef>
              <a:spcAft>
                <a:spcPts val="0"/>
              </a:spcAft>
              <a:buSzPts val="2000"/>
              <a:buChar char="•"/>
            </a:pPr>
            <a:r>
              <a:rPr lang="en-US"/>
              <a:t>Large organizations use mixture of functional, geographical and product line structure</a:t>
            </a:r>
            <a:endParaRPr/>
          </a:p>
          <a:p>
            <a:pPr marL="640080" lvl="1" indent="-228600" algn="l" rtl="0">
              <a:spcBef>
                <a:spcPts val="400"/>
              </a:spcBef>
              <a:spcAft>
                <a:spcPts val="0"/>
              </a:spcAft>
              <a:buSzPts val="2000"/>
              <a:buChar char="•"/>
            </a:pPr>
            <a:r>
              <a:rPr lang="en-US"/>
              <a:t>Microsoft based on product line structure</a:t>
            </a:r>
            <a:endParaRPr/>
          </a:p>
          <a:p>
            <a:pPr marL="1005839" lvl="2" indent="-228600" algn="l" rtl="0">
              <a:spcBef>
                <a:spcPts val="360"/>
              </a:spcBef>
              <a:spcAft>
                <a:spcPts val="0"/>
              </a:spcAft>
              <a:buSzPts val="1800"/>
              <a:buChar char="•"/>
            </a:pPr>
            <a:r>
              <a:rPr lang="en-US"/>
              <a:t>Windows division</a:t>
            </a:r>
            <a:endParaRPr/>
          </a:p>
          <a:p>
            <a:pPr marL="1005839" lvl="2" indent="-228600" algn="l" rtl="0">
              <a:spcBef>
                <a:spcPts val="360"/>
              </a:spcBef>
              <a:spcAft>
                <a:spcPts val="0"/>
              </a:spcAft>
              <a:buSzPts val="1800"/>
              <a:buChar char="•"/>
            </a:pPr>
            <a:r>
              <a:rPr lang="en-US"/>
              <a:t>Servers and Tools</a:t>
            </a:r>
            <a:endParaRPr/>
          </a:p>
          <a:p>
            <a:pPr marL="1005839" lvl="2" indent="-228600" algn="l" rtl="0">
              <a:spcBef>
                <a:spcPts val="360"/>
              </a:spcBef>
              <a:spcAft>
                <a:spcPts val="0"/>
              </a:spcAft>
              <a:buSzPts val="1800"/>
              <a:buChar char="•"/>
            </a:pPr>
            <a:r>
              <a:rPr lang="en-US"/>
              <a:t>Online Services division</a:t>
            </a:r>
            <a:endParaRPr/>
          </a:p>
          <a:p>
            <a:pPr marL="1280160" lvl="3" indent="-228600" algn="l" rtl="0">
              <a:spcBef>
                <a:spcPts val="320"/>
              </a:spcBef>
              <a:spcAft>
                <a:spcPts val="0"/>
              </a:spcAft>
              <a:buSzPts val="1600"/>
              <a:buChar char="•"/>
            </a:pPr>
            <a:r>
              <a:rPr lang="en-US"/>
              <a:t>MSN, Bing, adCenter etc</a:t>
            </a:r>
            <a:endParaRPr/>
          </a:p>
          <a:p>
            <a:pPr marL="1005839" lvl="2" indent="-228600" algn="l" rtl="0">
              <a:spcBef>
                <a:spcPts val="360"/>
              </a:spcBef>
              <a:spcAft>
                <a:spcPts val="0"/>
              </a:spcAft>
              <a:buSzPts val="1800"/>
              <a:buChar char="•"/>
            </a:pPr>
            <a:r>
              <a:rPr lang="en-US"/>
              <a:t>Microsoft Business division</a:t>
            </a:r>
            <a:endParaRPr/>
          </a:p>
          <a:p>
            <a:pPr marL="1280160" lvl="3" indent="-228600" algn="l" rtl="0">
              <a:spcBef>
                <a:spcPts val="320"/>
              </a:spcBef>
              <a:spcAft>
                <a:spcPts val="0"/>
              </a:spcAft>
              <a:buSzPts val="1600"/>
              <a:buChar char="•"/>
            </a:pPr>
            <a:r>
              <a:rPr lang="en-US"/>
              <a:t>MS Office etc</a:t>
            </a:r>
            <a:endParaRPr/>
          </a:p>
          <a:p>
            <a:pPr marL="1005839" lvl="2" indent="-228600" algn="l" rtl="0">
              <a:spcBef>
                <a:spcPts val="360"/>
              </a:spcBef>
              <a:spcAft>
                <a:spcPts val="0"/>
              </a:spcAft>
              <a:buSzPts val="1800"/>
              <a:buChar char="•"/>
            </a:pPr>
            <a:r>
              <a:rPr lang="en-US"/>
              <a:t>Entertainment and Devices division</a:t>
            </a:r>
            <a:endParaRPr/>
          </a:p>
          <a:p>
            <a:pPr marL="1280160" lvl="3" indent="-228600" algn="l" rtl="0">
              <a:spcBef>
                <a:spcPts val="320"/>
              </a:spcBef>
              <a:spcAft>
                <a:spcPts val="0"/>
              </a:spcAft>
              <a:buSzPts val="1600"/>
              <a:buChar char="•"/>
            </a:pPr>
            <a:r>
              <a:rPr lang="en-US"/>
              <a:t>Xbox, Skype</a:t>
            </a:r>
            <a:endParaRPr/>
          </a:p>
          <a:p>
            <a:pPr marL="1005839" lvl="2" indent="-228600" algn="l" rtl="0">
              <a:spcBef>
                <a:spcPts val="360"/>
              </a:spcBef>
              <a:spcAft>
                <a:spcPts val="0"/>
              </a:spcAft>
              <a:buSzPts val="1800"/>
              <a:buChar char="•"/>
            </a:pPr>
            <a:r>
              <a:rPr lang="en-US"/>
              <a:t>R&amp;D Separate corporate activity, spread geographically but structured on project base</a:t>
            </a:r>
            <a:endParaRPr/>
          </a:p>
          <a:p>
            <a:pPr marL="1005839" lvl="2" indent="-228600" algn="l" rtl="0">
              <a:spcBef>
                <a:spcPts val="360"/>
              </a:spcBef>
              <a:spcAft>
                <a:spcPts val="0"/>
              </a:spcAft>
              <a:buSzPts val="1800"/>
              <a:buChar char="•"/>
            </a:pPr>
            <a:r>
              <a:rPr lang="en-US"/>
              <a:t>Support services (HR, Finance, Legal Services), structured by function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Structuring Principles</a:t>
            </a:r>
            <a:br>
              <a:rPr lang="en-US"/>
            </a:br>
            <a:r>
              <a:rPr lang="en-US"/>
              <a:t>Market Sector</a:t>
            </a:r>
            <a:endParaRPr/>
          </a:p>
        </p:txBody>
      </p:sp>
      <p:sp>
        <p:nvSpPr>
          <p:cNvPr id="153" name="Google Shape;153;p24"/>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640080" lvl="1" indent="-228600" algn="l" rtl="0">
              <a:spcBef>
                <a:spcPts val="0"/>
              </a:spcBef>
              <a:spcAft>
                <a:spcPts val="0"/>
              </a:spcAft>
              <a:buSzPts val="2000"/>
              <a:buChar char="•"/>
            </a:pPr>
            <a:r>
              <a:rPr lang="en-US"/>
              <a:t>Based on different market sectors to which its customer/prospective customers belong</a:t>
            </a:r>
            <a:endParaRPr/>
          </a:p>
          <a:p>
            <a:pPr marL="640080" lvl="1" indent="-228600" algn="l" rtl="0">
              <a:spcBef>
                <a:spcPts val="400"/>
              </a:spcBef>
              <a:spcAft>
                <a:spcPts val="0"/>
              </a:spcAft>
              <a:buSzPts val="2000"/>
              <a:buChar char="•"/>
            </a:pPr>
            <a:r>
              <a:rPr lang="en-US"/>
              <a:t>Popular in IT industry</a:t>
            </a:r>
            <a:endParaRPr/>
          </a:p>
          <a:p>
            <a:pPr marL="1005839" lvl="2" indent="-228600" algn="l" rtl="0">
              <a:spcBef>
                <a:spcPts val="360"/>
              </a:spcBef>
              <a:spcAft>
                <a:spcPts val="0"/>
              </a:spcAft>
              <a:buSzPts val="1800"/>
              <a:buChar char="•"/>
            </a:pPr>
            <a:r>
              <a:rPr lang="en-US"/>
              <a:t>Sales and Marketing point of view, each division can clearly identify customers</a:t>
            </a:r>
            <a:endParaRPr/>
          </a:p>
          <a:p>
            <a:pPr marL="1005839" lvl="2" indent="-228600" algn="l" rtl="0">
              <a:spcBef>
                <a:spcPts val="360"/>
              </a:spcBef>
              <a:spcAft>
                <a:spcPts val="0"/>
              </a:spcAft>
              <a:buSzPts val="1800"/>
              <a:buChar char="•"/>
            </a:pPr>
            <a:r>
              <a:rPr lang="en-US"/>
              <a:t>Staff (sales and technical both), familiar with customers problems</a:t>
            </a:r>
            <a:endParaRPr/>
          </a:p>
          <a:p>
            <a:pPr marL="1005839" lvl="2" indent="-228600" algn="l" rtl="0">
              <a:spcBef>
                <a:spcPts val="360"/>
              </a:spcBef>
              <a:spcAft>
                <a:spcPts val="0"/>
              </a:spcAft>
              <a:buSzPts val="1800"/>
              <a:buChar char="•"/>
            </a:pPr>
            <a:r>
              <a:rPr lang="en-US"/>
              <a:t>Within company, divisions unaware of each other’s expertise</a:t>
            </a:r>
            <a:endParaRPr/>
          </a:p>
          <a:p>
            <a:pPr marL="1005839" lvl="2" indent="-228600" algn="l" rtl="0">
              <a:spcBef>
                <a:spcPts val="360"/>
              </a:spcBef>
              <a:spcAft>
                <a:spcPts val="0"/>
              </a:spcAft>
              <a:buSzPts val="1800"/>
              <a:buChar char="•"/>
            </a:pPr>
            <a:r>
              <a:rPr lang="en-US"/>
              <a:t>Too much focus on traditional areas, new opportunities missed</a:t>
            </a:r>
            <a:endParaRPr/>
          </a:p>
          <a:p>
            <a:pPr marL="1005839" lvl="2" indent="-114300" algn="l" rtl="0">
              <a:spcBef>
                <a:spcPts val="360"/>
              </a:spcBef>
              <a:spcAft>
                <a:spcPts val="0"/>
              </a:spcAft>
              <a:buSzPts val="18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Structuring Principles</a:t>
            </a:r>
            <a:br>
              <a:rPr lang="en-US"/>
            </a:br>
            <a:r>
              <a:rPr lang="en-US"/>
              <a:t>Structure by Technology</a:t>
            </a:r>
            <a:endParaRPr/>
          </a:p>
        </p:txBody>
      </p:sp>
      <p:sp>
        <p:nvSpPr>
          <p:cNvPr id="159" name="Google Shape;159;p25"/>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640080" lvl="1" indent="-228600" algn="l" rtl="0">
              <a:spcBef>
                <a:spcPts val="0"/>
              </a:spcBef>
              <a:spcAft>
                <a:spcPts val="0"/>
              </a:spcAft>
              <a:buSzPts val="2000"/>
              <a:buChar char="•"/>
            </a:pPr>
            <a:r>
              <a:rPr lang="en-US"/>
              <a:t>Divisions of software companies</a:t>
            </a:r>
            <a:endParaRPr/>
          </a:p>
          <a:p>
            <a:pPr marL="1005839" lvl="2" indent="-228600" algn="l" rtl="0">
              <a:spcBef>
                <a:spcPts val="360"/>
              </a:spcBef>
              <a:spcAft>
                <a:spcPts val="0"/>
              </a:spcAft>
              <a:buSzPts val="1800"/>
              <a:buChar char="•"/>
            </a:pPr>
            <a:r>
              <a:rPr lang="en-US"/>
              <a:t>AI</a:t>
            </a:r>
            <a:endParaRPr/>
          </a:p>
          <a:p>
            <a:pPr marL="1005839" lvl="2" indent="-228600" algn="l" rtl="0">
              <a:spcBef>
                <a:spcPts val="360"/>
              </a:spcBef>
              <a:spcAft>
                <a:spcPts val="0"/>
              </a:spcAft>
              <a:buSzPts val="1800"/>
              <a:buChar char="•"/>
            </a:pPr>
            <a:r>
              <a:rPr lang="en-US"/>
              <a:t>Communications</a:t>
            </a:r>
            <a:endParaRPr/>
          </a:p>
          <a:p>
            <a:pPr marL="1005839" lvl="2" indent="-228600" algn="l" rtl="0">
              <a:spcBef>
                <a:spcPts val="360"/>
              </a:spcBef>
              <a:spcAft>
                <a:spcPts val="0"/>
              </a:spcAft>
              <a:buSzPts val="1800"/>
              <a:buChar char="•"/>
            </a:pPr>
            <a:r>
              <a:rPr lang="en-US"/>
              <a:t>Web-based systems</a:t>
            </a:r>
            <a:endParaRPr/>
          </a:p>
          <a:p>
            <a:pPr marL="1005839" lvl="2" indent="-228600" algn="l" rtl="0">
              <a:spcBef>
                <a:spcPts val="360"/>
              </a:spcBef>
              <a:spcAft>
                <a:spcPts val="0"/>
              </a:spcAft>
              <a:buSzPts val="1800"/>
              <a:buChar char="•"/>
            </a:pPr>
            <a:r>
              <a:rPr lang="en-US"/>
              <a:t>Real-time systems</a:t>
            </a:r>
            <a:endParaRPr/>
          </a:p>
          <a:p>
            <a:pPr marL="640080" lvl="1" indent="-228600" algn="l" rtl="0">
              <a:spcBef>
                <a:spcPts val="400"/>
              </a:spcBef>
              <a:spcAft>
                <a:spcPts val="0"/>
              </a:spcAft>
              <a:buSzPts val="2000"/>
              <a:buChar char="•"/>
            </a:pPr>
            <a:r>
              <a:rPr lang="en-US"/>
              <a:t>Problems</a:t>
            </a:r>
            <a:endParaRPr/>
          </a:p>
          <a:p>
            <a:pPr marL="1005839" lvl="2" indent="-228600" algn="l" rtl="0">
              <a:spcBef>
                <a:spcPts val="360"/>
              </a:spcBef>
              <a:spcAft>
                <a:spcPts val="0"/>
              </a:spcAft>
              <a:buSzPts val="1800"/>
              <a:buChar char="•"/>
            </a:pPr>
            <a:r>
              <a:rPr lang="en-US"/>
              <a:t>Different technologies to meet customer’s needs</a:t>
            </a:r>
            <a:endParaRPr/>
          </a:p>
          <a:p>
            <a:pPr marL="1005839" lvl="2" indent="-228600" algn="l" rtl="0">
              <a:spcBef>
                <a:spcPts val="360"/>
              </a:spcBef>
              <a:spcAft>
                <a:spcPts val="0"/>
              </a:spcAft>
              <a:buSzPts val="1800"/>
              <a:buChar char="•"/>
            </a:pPr>
            <a:r>
              <a:rPr lang="en-US"/>
              <a:t>Many software engineers competent in many technologies</a:t>
            </a:r>
            <a:endParaRPr/>
          </a:p>
          <a:p>
            <a:pPr marL="1005839" lvl="2" indent="-228600" algn="l" rtl="0">
              <a:spcBef>
                <a:spcPts val="360"/>
              </a:spcBef>
              <a:spcAft>
                <a:spcPts val="0"/>
              </a:spcAft>
              <a:buSzPts val="1800"/>
              <a:buChar char="•"/>
            </a:pPr>
            <a:r>
              <a:rPr lang="en-US"/>
              <a:t>Difficult for sales and marketing to predict which possible client need which technology</a:t>
            </a:r>
            <a:endParaRPr/>
          </a:p>
          <a:p>
            <a:pPr marL="1280160" lvl="3" indent="-228600" algn="l" rtl="0">
              <a:spcBef>
                <a:spcPts val="320"/>
              </a:spcBef>
              <a:spcAft>
                <a:spcPts val="0"/>
              </a:spcAft>
              <a:buSzPts val="1600"/>
              <a:buChar char="•"/>
            </a:pPr>
            <a:r>
              <a:rPr lang="en-US"/>
              <a:t>Not </a:t>
            </a:r>
            <a:r>
              <a:rPr lang="en-US" b="1"/>
              <a:t>sufficiently customer focused</a:t>
            </a:r>
            <a:r>
              <a:rPr lang="en-US"/>
              <a:t>, rather selling the technologies they have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Structuring Principles</a:t>
            </a:r>
            <a:br>
              <a:rPr lang="en-US"/>
            </a:br>
            <a:r>
              <a:rPr lang="en-US"/>
              <a:t>Operational Structure</a:t>
            </a:r>
            <a:endParaRPr/>
          </a:p>
        </p:txBody>
      </p:sp>
      <p:sp>
        <p:nvSpPr>
          <p:cNvPr id="165" name="Google Shape;165;p26"/>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640080" lvl="1" indent="-228600" algn="l" rtl="0">
              <a:spcBef>
                <a:spcPts val="0"/>
              </a:spcBef>
              <a:spcAft>
                <a:spcPts val="0"/>
              </a:spcAft>
              <a:buSzPts val="2000"/>
              <a:buChar char="•"/>
            </a:pPr>
            <a:r>
              <a:rPr lang="en-US"/>
              <a:t>Project based organizations</a:t>
            </a:r>
            <a:endParaRPr/>
          </a:p>
          <a:p>
            <a:pPr marL="1005839" lvl="2" indent="-228600" algn="l" rtl="0">
              <a:spcBef>
                <a:spcPts val="360"/>
              </a:spcBef>
              <a:spcAft>
                <a:spcPts val="0"/>
              </a:spcAft>
              <a:buSzPts val="1800"/>
              <a:buChar char="•"/>
            </a:pPr>
            <a:r>
              <a:rPr lang="en-US"/>
              <a:t>Custom Software</a:t>
            </a:r>
            <a:endParaRPr/>
          </a:p>
          <a:p>
            <a:pPr marL="1005839" lvl="2" indent="-228600" algn="l" rtl="0">
              <a:spcBef>
                <a:spcPts val="360"/>
              </a:spcBef>
              <a:spcAft>
                <a:spcPts val="0"/>
              </a:spcAft>
              <a:buSzPts val="1800"/>
              <a:buChar char="•"/>
            </a:pPr>
            <a:r>
              <a:rPr lang="en-US"/>
              <a:t>System Integration</a:t>
            </a:r>
            <a:endParaRPr/>
          </a:p>
          <a:p>
            <a:pPr marL="1005839" lvl="2" indent="-228600" algn="l" rtl="0">
              <a:spcBef>
                <a:spcPts val="360"/>
              </a:spcBef>
              <a:spcAft>
                <a:spcPts val="0"/>
              </a:spcAft>
              <a:buSzPts val="1800"/>
              <a:buChar char="•"/>
            </a:pPr>
            <a:r>
              <a:rPr lang="en-US"/>
              <a:t>R&amp;D can be organized on project basis</a:t>
            </a:r>
            <a:endParaRPr/>
          </a:p>
          <a:p>
            <a:pPr marL="1005839" lvl="2" indent="-228600" algn="l" rtl="0">
              <a:spcBef>
                <a:spcPts val="360"/>
              </a:spcBef>
              <a:spcAft>
                <a:spcPts val="0"/>
              </a:spcAft>
              <a:buSzPts val="1800"/>
              <a:buChar char="•"/>
            </a:pPr>
            <a:r>
              <a:rPr lang="en-US"/>
              <a:t>Administrative activities also can be organized on project basis</a:t>
            </a:r>
            <a:endParaRPr/>
          </a:p>
          <a:p>
            <a:pPr marL="1280160" lvl="3" indent="-228600" algn="l" rtl="0">
              <a:spcBef>
                <a:spcPts val="320"/>
              </a:spcBef>
              <a:spcAft>
                <a:spcPts val="0"/>
              </a:spcAft>
              <a:buSzPts val="1600"/>
              <a:buChar char="•"/>
            </a:pPr>
            <a:r>
              <a:rPr lang="en-US"/>
              <a:t>Transferring company’s had office</a:t>
            </a:r>
            <a:endParaRPr/>
          </a:p>
          <a:p>
            <a:pPr marL="640080" lvl="1" indent="-228600" algn="l" rtl="0">
              <a:spcBef>
                <a:spcPts val="400"/>
              </a:spcBef>
              <a:spcAft>
                <a:spcPts val="0"/>
              </a:spcAft>
              <a:buSzPts val="2000"/>
              <a:buChar char="•"/>
            </a:pPr>
            <a:r>
              <a:rPr lang="en-US"/>
              <a:t>Project activity normally long, team stays only for the time of the project</a:t>
            </a:r>
            <a:endParaRPr/>
          </a:p>
          <a:p>
            <a:pPr marL="640080" lvl="1" indent="-228600" algn="l" rtl="0">
              <a:spcBef>
                <a:spcPts val="400"/>
              </a:spcBef>
              <a:spcAft>
                <a:spcPts val="0"/>
              </a:spcAft>
              <a:buSzPts val="2000"/>
              <a:buChar char="•"/>
            </a:pPr>
            <a:r>
              <a:rPr lang="en-US"/>
              <a:t>Product activity normally short, but teams stays</a:t>
            </a:r>
            <a:endParaRPr/>
          </a:p>
          <a:p>
            <a:pPr marL="1005839" lvl="2" indent="-228600" algn="l" rtl="0">
              <a:spcBef>
                <a:spcPts val="360"/>
              </a:spcBef>
              <a:spcAft>
                <a:spcPts val="0"/>
              </a:spcAft>
              <a:buSzPts val="1800"/>
              <a:buChar char="•"/>
            </a:pPr>
            <a:r>
              <a:rPr lang="en-US"/>
              <a:t>Motor vehicle manufacturing</a:t>
            </a:r>
            <a:endParaRPr/>
          </a:p>
          <a:p>
            <a:pPr marL="1005839" lvl="2" indent="-228600" algn="l" rtl="0">
              <a:spcBef>
                <a:spcPts val="360"/>
              </a:spcBef>
              <a:spcAft>
                <a:spcPts val="0"/>
              </a:spcAft>
              <a:buSzPts val="1800"/>
              <a:buChar char="•"/>
            </a:pPr>
            <a:r>
              <a:rPr lang="en-US"/>
              <a:t>Oil refining</a:t>
            </a:r>
            <a:endParaRPr/>
          </a:p>
          <a:p>
            <a:pPr marL="1005839" lvl="2" indent="-228600" algn="l" rtl="0">
              <a:spcBef>
                <a:spcPts val="360"/>
              </a:spcBef>
              <a:spcAft>
                <a:spcPts val="0"/>
              </a:spcAft>
              <a:buSzPts val="1800"/>
              <a:buChar char="•"/>
            </a:pPr>
            <a:r>
              <a:rPr lang="en-US"/>
              <a:t>Dairy farming </a:t>
            </a:r>
            <a:endParaRPr/>
          </a:p>
          <a:p>
            <a:pPr marL="1005839" lvl="2" indent="-228600" algn="l" rtl="0">
              <a:spcBef>
                <a:spcPts val="360"/>
              </a:spcBef>
              <a:spcAft>
                <a:spcPts val="0"/>
              </a:spcAft>
              <a:buSzPts val="1800"/>
              <a:buChar char="•"/>
            </a:pPr>
            <a:r>
              <a:rPr lang="en-US"/>
              <a:t>Central data processing</a:t>
            </a:r>
            <a:endParaRPr/>
          </a:p>
          <a:p>
            <a:pPr marL="1005839" lvl="2" indent="-228600" algn="l" rtl="0">
              <a:spcBef>
                <a:spcPts val="360"/>
              </a:spcBef>
              <a:spcAft>
                <a:spcPts val="0"/>
              </a:spcAft>
              <a:buSzPts val="1800"/>
              <a:buChar char="•"/>
            </a:pPr>
            <a:r>
              <a:rPr lang="en-US"/>
              <a:t>Payroll, accounts etc</a:t>
            </a:r>
            <a:endParaRPr/>
          </a:p>
          <a:p>
            <a:pPr marL="1051560" lvl="3" indent="0" algn="l" rtl="0">
              <a:spcBef>
                <a:spcPts val="320"/>
              </a:spcBef>
              <a:spcAft>
                <a:spcPts val="0"/>
              </a:spcAft>
              <a:buSzPts val="1600"/>
              <a:buNone/>
            </a:pPr>
            <a:endParaRPr/>
          </a:p>
          <a:p>
            <a:pPr marL="1005839" lvl="2" indent="-114300" algn="l" rtl="0">
              <a:spcBef>
                <a:spcPts val="360"/>
              </a:spcBef>
              <a:spcAft>
                <a:spcPts val="0"/>
              </a:spcAft>
              <a:buSzPts val="18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Structuring Principles</a:t>
            </a:r>
            <a:br>
              <a:rPr lang="en-US"/>
            </a:br>
            <a:r>
              <a:rPr lang="en-US"/>
              <a:t>Operational Structure</a:t>
            </a:r>
            <a:endParaRPr/>
          </a:p>
        </p:txBody>
      </p:sp>
      <p:sp>
        <p:nvSpPr>
          <p:cNvPr id="171" name="Google Shape;171;p27"/>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640080" lvl="1" indent="-228600" algn="l" rtl="0">
              <a:spcBef>
                <a:spcPts val="0"/>
              </a:spcBef>
              <a:spcAft>
                <a:spcPts val="0"/>
              </a:spcAft>
              <a:buSzPts val="2000"/>
              <a:buChar char="•"/>
            </a:pPr>
            <a:r>
              <a:rPr lang="en-US"/>
              <a:t>Product activity normally short, but teams stays</a:t>
            </a:r>
            <a:endParaRPr/>
          </a:p>
          <a:p>
            <a:pPr marL="1005839" lvl="2" indent="-228600" algn="l" rtl="0">
              <a:spcBef>
                <a:spcPts val="360"/>
              </a:spcBef>
              <a:spcAft>
                <a:spcPts val="0"/>
              </a:spcAft>
              <a:buSzPts val="1800"/>
              <a:buChar char="•"/>
            </a:pPr>
            <a:r>
              <a:rPr lang="en-US"/>
              <a:t>Motor vehicle manufacturing</a:t>
            </a:r>
            <a:endParaRPr/>
          </a:p>
          <a:p>
            <a:pPr marL="1005839" lvl="2" indent="-228600" algn="l" rtl="0">
              <a:spcBef>
                <a:spcPts val="360"/>
              </a:spcBef>
              <a:spcAft>
                <a:spcPts val="0"/>
              </a:spcAft>
              <a:buSzPts val="1800"/>
              <a:buChar char="•"/>
            </a:pPr>
            <a:r>
              <a:rPr lang="en-US"/>
              <a:t>Oil refining</a:t>
            </a:r>
            <a:endParaRPr/>
          </a:p>
          <a:p>
            <a:pPr marL="1005839" lvl="2" indent="-228600" algn="l" rtl="0">
              <a:spcBef>
                <a:spcPts val="360"/>
              </a:spcBef>
              <a:spcAft>
                <a:spcPts val="0"/>
              </a:spcAft>
              <a:buSzPts val="1800"/>
              <a:buChar char="•"/>
            </a:pPr>
            <a:r>
              <a:rPr lang="en-US"/>
              <a:t>Dairy farming </a:t>
            </a:r>
            <a:endParaRPr/>
          </a:p>
          <a:p>
            <a:pPr marL="1005839" lvl="2" indent="-228600" algn="l" rtl="0">
              <a:spcBef>
                <a:spcPts val="360"/>
              </a:spcBef>
              <a:spcAft>
                <a:spcPts val="0"/>
              </a:spcAft>
              <a:buSzPts val="1800"/>
              <a:buChar char="•"/>
            </a:pPr>
            <a:r>
              <a:rPr lang="en-US"/>
              <a:t>Central data processing</a:t>
            </a:r>
            <a:endParaRPr/>
          </a:p>
          <a:p>
            <a:pPr marL="1005839" lvl="2" indent="-228600" algn="l" rtl="0">
              <a:spcBef>
                <a:spcPts val="360"/>
              </a:spcBef>
              <a:spcAft>
                <a:spcPts val="0"/>
              </a:spcAft>
              <a:buSzPts val="1800"/>
              <a:buChar char="•"/>
            </a:pPr>
            <a:r>
              <a:rPr lang="en-US"/>
              <a:t>Payroll, accounts etc</a:t>
            </a:r>
            <a:endParaRPr/>
          </a:p>
          <a:p>
            <a:pPr marL="640080" lvl="1" indent="-228600" algn="l" rtl="0">
              <a:spcBef>
                <a:spcPts val="400"/>
              </a:spcBef>
              <a:spcAft>
                <a:spcPts val="0"/>
              </a:spcAft>
              <a:buSzPts val="2000"/>
              <a:buChar char="•"/>
            </a:pPr>
            <a:r>
              <a:rPr lang="en-US"/>
              <a:t>From employee point of view, activities structured on project base, environment, colleagues and clients constantly changing</a:t>
            </a:r>
            <a:endParaRPr/>
          </a:p>
          <a:p>
            <a:pPr marL="640080" lvl="1" indent="-228600" algn="l" rtl="0">
              <a:spcBef>
                <a:spcPts val="400"/>
              </a:spcBef>
              <a:spcAft>
                <a:spcPts val="0"/>
              </a:spcAft>
              <a:buSzPts val="2000"/>
              <a:buChar char="•"/>
            </a:pPr>
            <a:r>
              <a:rPr lang="en-US"/>
              <a:t>In production based, change is slower and gradual</a:t>
            </a:r>
            <a:endParaRPr/>
          </a:p>
          <a:p>
            <a:pPr marL="1051560" lvl="3" indent="0" algn="l" rtl="0">
              <a:spcBef>
                <a:spcPts val="320"/>
              </a:spcBef>
              <a:spcAft>
                <a:spcPts val="0"/>
              </a:spcAft>
              <a:buSzPts val="1600"/>
              <a:buNone/>
            </a:pPr>
            <a:endParaRPr/>
          </a:p>
          <a:p>
            <a:pPr marL="1005839" lvl="2" indent="-114300" algn="l" rtl="0">
              <a:spcBef>
                <a:spcPts val="360"/>
              </a:spcBef>
              <a:spcAft>
                <a:spcPts val="0"/>
              </a:spcAft>
              <a:buSzPts val="18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Depth of Structure</a:t>
            </a:r>
            <a:endParaRPr/>
          </a:p>
        </p:txBody>
      </p:sp>
      <p:sp>
        <p:nvSpPr>
          <p:cNvPr id="177" name="Google Shape;177;p28"/>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1005839" lvl="2" indent="-228600" algn="l" rtl="0">
              <a:spcBef>
                <a:spcPts val="0"/>
              </a:spcBef>
              <a:spcAft>
                <a:spcPts val="0"/>
              </a:spcAft>
              <a:buSzPts val="1800"/>
              <a:buChar char="•"/>
            </a:pPr>
            <a:r>
              <a:rPr lang="en-US"/>
              <a:t>Number of layers – Max number of layers</a:t>
            </a:r>
            <a:endParaRPr/>
          </a:p>
          <a:p>
            <a:pPr marL="1005839" lvl="2" indent="-228600" algn="l" rtl="0">
              <a:spcBef>
                <a:spcPts val="360"/>
              </a:spcBef>
              <a:spcAft>
                <a:spcPts val="0"/>
              </a:spcAft>
              <a:buSzPts val="1800"/>
              <a:buChar char="•"/>
            </a:pPr>
            <a:r>
              <a:rPr lang="en-US"/>
              <a:t>Manager’s Span of Control</a:t>
            </a:r>
            <a:endParaRPr/>
          </a:p>
          <a:p>
            <a:pPr marL="1005839" lvl="2" indent="-228600" algn="l" rtl="0">
              <a:spcBef>
                <a:spcPts val="360"/>
              </a:spcBef>
              <a:spcAft>
                <a:spcPts val="0"/>
              </a:spcAft>
              <a:buSzPts val="1800"/>
              <a:buChar char="•"/>
            </a:pPr>
            <a:r>
              <a:rPr lang="en-US"/>
              <a:t>Professionals prefer flatter structure</a:t>
            </a:r>
            <a:endParaRPr/>
          </a:p>
          <a:p>
            <a:pPr marL="1005839" lvl="2" indent="-114300" algn="l" rtl="0">
              <a:spcBef>
                <a:spcPts val="360"/>
              </a:spcBef>
              <a:spcAft>
                <a:spcPts val="0"/>
              </a:spcAft>
              <a:buSzPts val="1800"/>
              <a:buNone/>
            </a:pPr>
            <a:endParaRPr/>
          </a:p>
        </p:txBody>
      </p:sp>
      <p:pic>
        <p:nvPicPr>
          <p:cNvPr id="178" name="Google Shape;178;p28" descr="images"/>
          <p:cNvPicPr preferRelativeResize="0"/>
          <p:nvPr/>
        </p:nvPicPr>
        <p:blipFill rotWithShape="1">
          <a:blip r:embed="rId3">
            <a:alphaModFix/>
          </a:blip>
          <a:srcRect/>
          <a:stretch/>
        </p:blipFill>
        <p:spPr>
          <a:xfrm>
            <a:off x="1295400" y="3122295"/>
            <a:ext cx="4568190" cy="1297305"/>
          </a:xfrm>
          <a:prstGeom prst="rect">
            <a:avLst/>
          </a:prstGeom>
          <a:noFill/>
          <a:ln>
            <a:noFill/>
          </a:ln>
        </p:spPr>
      </p:pic>
      <p:pic>
        <p:nvPicPr>
          <p:cNvPr id="179" name="Google Shape;179;p28" descr="images"/>
          <p:cNvPicPr preferRelativeResize="0"/>
          <p:nvPr/>
        </p:nvPicPr>
        <p:blipFill rotWithShape="1">
          <a:blip r:embed="rId4">
            <a:alphaModFix/>
          </a:blip>
          <a:srcRect/>
          <a:stretch/>
        </p:blipFill>
        <p:spPr>
          <a:xfrm>
            <a:off x="1295400" y="4860608"/>
            <a:ext cx="5871210" cy="108299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9"/>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Centralization</a:t>
            </a:r>
            <a:endParaRPr/>
          </a:p>
        </p:txBody>
      </p:sp>
      <p:sp>
        <p:nvSpPr>
          <p:cNvPr id="185" name="Google Shape;185;p29"/>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1005839" lvl="2" indent="-228600" algn="l" rtl="0">
              <a:spcBef>
                <a:spcPts val="0"/>
              </a:spcBef>
              <a:spcAft>
                <a:spcPts val="0"/>
              </a:spcAft>
              <a:buSzPts val="1800"/>
              <a:buChar char="•"/>
            </a:pPr>
            <a:r>
              <a:rPr lang="en-US"/>
              <a:t>Centralized </a:t>
            </a:r>
            <a:endParaRPr/>
          </a:p>
          <a:p>
            <a:pPr marL="1280160" lvl="3" indent="-228600" algn="l" rtl="0">
              <a:spcBef>
                <a:spcPts val="320"/>
              </a:spcBef>
              <a:spcAft>
                <a:spcPts val="0"/>
              </a:spcAft>
              <a:buSzPts val="1600"/>
              <a:buChar char="•"/>
            </a:pPr>
            <a:r>
              <a:rPr lang="en-US"/>
              <a:t>Maximum power at top</a:t>
            </a:r>
            <a:endParaRPr/>
          </a:p>
          <a:p>
            <a:pPr marL="1005839" lvl="2" indent="-228600" algn="l" rtl="0">
              <a:spcBef>
                <a:spcPts val="360"/>
              </a:spcBef>
              <a:spcAft>
                <a:spcPts val="0"/>
              </a:spcAft>
              <a:buSzPts val="1800"/>
              <a:buChar char="•"/>
            </a:pPr>
            <a:r>
              <a:rPr lang="en-US"/>
              <a:t>Decentralized</a:t>
            </a:r>
            <a:endParaRPr/>
          </a:p>
          <a:p>
            <a:pPr marL="1280160" lvl="3" indent="-228600" algn="l" rtl="0">
              <a:spcBef>
                <a:spcPts val="320"/>
              </a:spcBef>
              <a:spcAft>
                <a:spcPts val="0"/>
              </a:spcAft>
              <a:buSzPts val="1600"/>
              <a:buChar char="•"/>
            </a:pPr>
            <a:r>
              <a:rPr lang="en-US"/>
              <a:t>Power and Control at lowest level</a:t>
            </a:r>
            <a:endParaRPr/>
          </a:p>
          <a:p>
            <a:pPr marL="1005839" lvl="2" indent="-228600" algn="l" rtl="0">
              <a:spcBef>
                <a:spcPts val="360"/>
              </a:spcBef>
              <a:spcAft>
                <a:spcPts val="0"/>
              </a:spcAft>
              <a:buSzPts val="1800"/>
              <a:buChar char="•"/>
            </a:pPr>
            <a:r>
              <a:rPr lang="en-US"/>
              <a:t>Software Company Example ?</a:t>
            </a:r>
            <a:endParaRPr/>
          </a:p>
          <a:p>
            <a:pPr marL="1005839" lvl="2" indent="-228600" algn="l" rtl="0">
              <a:spcBef>
                <a:spcPts val="360"/>
              </a:spcBef>
              <a:spcAft>
                <a:spcPts val="0"/>
              </a:spcAft>
              <a:buSzPts val="1800"/>
              <a:buChar char="•"/>
            </a:pPr>
            <a:r>
              <a:rPr lang="en-US"/>
              <a:t>Decentralization found in hi-tech companies</a:t>
            </a:r>
            <a:endParaRPr/>
          </a:p>
          <a:p>
            <a:pPr marL="1005839" lvl="2" indent="-228600" algn="l" rtl="0">
              <a:spcBef>
                <a:spcPts val="360"/>
              </a:spcBef>
              <a:spcAft>
                <a:spcPts val="0"/>
              </a:spcAft>
              <a:buSzPts val="1800"/>
              <a:buChar char="•"/>
            </a:pPr>
            <a:r>
              <a:rPr lang="en-US"/>
              <a:t>Centralization is common in manufacturing company – long-established companies</a:t>
            </a:r>
            <a:endParaRPr/>
          </a:p>
          <a:p>
            <a:pPr marL="1005839" lvl="2" indent="-228600" algn="l" rtl="0">
              <a:spcBef>
                <a:spcPts val="360"/>
              </a:spcBef>
              <a:spcAft>
                <a:spcPts val="0"/>
              </a:spcAft>
              <a:buSzPts val="1800"/>
              <a:buChar char="•"/>
            </a:pPr>
            <a:r>
              <a:rPr lang="en-US"/>
              <a:t>Flexible Centralization?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Structure in Practice Medium Size Company</a:t>
            </a:r>
            <a:endParaRPr/>
          </a:p>
        </p:txBody>
      </p:sp>
      <p:sp>
        <p:nvSpPr>
          <p:cNvPr id="191" name="Google Shape;191;p30"/>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fontScale="92500" lnSpcReduction="10000"/>
          </a:bodyPr>
          <a:lstStyle/>
          <a:p>
            <a:pPr marL="1005839" lvl="2" indent="-228599" algn="l" rtl="0">
              <a:spcBef>
                <a:spcPts val="0"/>
              </a:spcBef>
              <a:spcAft>
                <a:spcPts val="0"/>
              </a:spcAft>
              <a:buSzPct val="100000"/>
              <a:buChar char="•"/>
            </a:pPr>
            <a:r>
              <a:rPr lang="en-US"/>
              <a:t>Medium size UK based software company</a:t>
            </a:r>
            <a:endParaRPr/>
          </a:p>
          <a:p>
            <a:pPr marL="1005839" lvl="2" indent="-228599" algn="l" rtl="0">
              <a:spcBef>
                <a:spcPts val="333"/>
              </a:spcBef>
              <a:spcAft>
                <a:spcPts val="0"/>
              </a:spcAft>
              <a:buSzPct val="100000"/>
              <a:buChar char="•"/>
            </a:pPr>
            <a:r>
              <a:rPr lang="en-US"/>
              <a:t>Software development and Consultancy in UK , other European countries</a:t>
            </a:r>
            <a:endParaRPr/>
          </a:p>
          <a:p>
            <a:pPr marL="1005839" lvl="2" indent="-228599" algn="l" rtl="0">
              <a:spcBef>
                <a:spcPts val="333"/>
              </a:spcBef>
              <a:spcAft>
                <a:spcPts val="0"/>
              </a:spcAft>
              <a:buSzPct val="100000"/>
              <a:buChar char="•"/>
            </a:pPr>
            <a:r>
              <a:rPr lang="en-US"/>
              <a:t>It could go with market sector structure</a:t>
            </a:r>
            <a:endParaRPr/>
          </a:p>
          <a:p>
            <a:pPr marL="1280160" lvl="3" indent="-228600" algn="l" rtl="0">
              <a:spcBef>
                <a:spcPts val="296"/>
              </a:spcBef>
              <a:spcAft>
                <a:spcPts val="0"/>
              </a:spcAft>
              <a:buSzPct val="100000"/>
              <a:buChar char="•"/>
            </a:pPr>
            <a:r>
              <a:rPr lang="en-US"/>
              <a:t>Each division responsible for sales and marketing and operations</a:t>
            </a:r>
            <a:endParaRPr/>
          </a:p>
          <a:p>
            <a:pPr marL="1005839" lvl="2" indent="-228599" algn="l" rtl="0">
              <a:spcBef>
                <a:spcPts val="333"/>
              </a:spcBef>
              <a:spcAft>
                <a:spcPts val="0"/>
              </a:spcAft>
              <a:buSzPct val="100000"/>
              <a:buChar char="•"/>
            </a:pPr>
            <a:r>
              <a:rPr lang="en-US"/>
              <a:t>It could also adopt functional structure</a:t>
            </a:r>
            <a:endParaRPr/>
          </a:p>
          <a:p>
            <a:pPr marL="1280160" lvl="3" indent="-228600" algn="l" rtl="0">
              <a:spcBef>
                <a:spcPts val="296"/>
              </a:spcBef>
              <a:spcAft>
                <a:spcPts val="0"/>
              </a:spcAft>
              <a:buSzPct val="100000"/>
              <a:buChar char="•"/>
            </a:pPr>
            <a:r>
              <a:rPr lang="en-US"/>
              <a:t>With sales and marketing and operations department</a:t>
            </a:r>
            <a:endParaRPr/>
          </a:p>
          <a:p>
            <a:pPr marL="1280160" lvl="3" indent="-228600" algn="l" rtl="0">
              <a:spcBef>
                <a:spcPts val="296"/>
              </a:spcBef>
              <a:spcAft>
                <a:spcPts val="0"/>
              </a:spcAft>
              <a:buSzPct val="100000"/>
              <a:buChar char="•"/>
            </a:pPr>
            <a:r>
              <a:rPr lang="en-US"/>
              <a:t>All programmers, analysts, designers and project managers in one group and sales and marketing in another group</a:t>
            </a:r>
            <a:endParaRPr/>
          </a:p>
          <a:p>
            <a:pPr marL="1280160" lvl="3" indent="-228600" algn="l" rtl="0">
              <a:spcBef>
                <a:spcPts val="296"/>
              </a:spcBef>
              <a:spcAft>
                <a:spcPts val="0"/>
              </a:spcAft>
              <a:buSzPct val="100000"/>
              <a:buChar char="•"/>
            </a:pPr>
            <a:r>
              <a:rPr lang="en-US"/>
              <a:t>Easy to organize and good flexibility</a:t>
            </a:r>
            <a:endParaRPr/>
          </a:p>
          <a:p>
            <a:pPr marL="1280160" lvl="3" indent="-228600" algn="l" rtl="0">
              <a:spcBef>
                <a:spcPts val="296"/>
              </a:spcBef>
              <a:spcAft>
                <a:spcPts val="0"/>
              </a:spcAft>
              <a:buSzPct val="100000"/>
              <a:buChar char="•"/>
            </a:pPr>
            <a:r>
              <a:rPr lang="en-US"/>
              <a:t>Structure sales and marketing according to market sector</a:t>
            </a:r>
            <a:endParaRPr/>
          </a:p>
          <a:p>
            <a:pPr marL="1005839" lvl="2" indent="-228599" algn="l" rtl="0">
              <a:spcBef>
                <a:spcPts val="333"/>
              </a:spcBef>
              <a:spcAft>
                <a:spcPts val="0"/>
              </a:spcAft>
              <a:buSzPct val="100000"/>
              <a:buChar char="•"/>
            </a:pPr>
            <a:r>
              <a:rPr lang="en-US"/>
              <a:t>Structure within operations division ? </a:t>
            </a:r>
            <a:endParaRPr/>
          </a:p>
          <a:p>
            <a:pPr marL="1280160" lvl="3" indent="-228600" algn="l" rtl="0">
              <a:spcBef>
                <a:spcPts val="296"/>
              </a:spcBef>
              <a:spcAft>
                <a:spcPts val="0"/>
              </a:spcAft>
              <a:buSzPct val="100000"/>
              <a:buChar char="•"/>
            </a:pPr>
            <a:r>
              <a:rPr lang="en-US"/>
              <a:t>Project based for each contract</a:t>
            </a:r>
            <a:endParaRPr/>
          </a:p>
          <a:p>
            <a:pPr marL="1280160" lvl="3" indent="-228600" algn="l" rtl="0">
              <a:spcBef>
                <a:spcPts val="296"/>
              </a:spcBef>
              <a:spcAft>
                <a:spcPts val="0"/>
              </a:spcAft>
              <a:buSzPct val="100000"/>
              <a:buChar char="•"/>
            </a:pPr>
            <a:r>
              <a:rPr lang="en-US"/>
              <a:t>Do we group projects by market sector or technical characteristics ? </a:t>
            </a:r>
            <a:endParaRPr/>
          </a:p>
          <a:p>
            <a:pPr marL="1280160" lvl="3" indent="-228600" algn="l" rtl="0">
              <a:spcBef>
                <a:spcPts val="296"/>
              </a:spcBef>
              <a:spcAft>
                <a:spcPts val="0"/>
              </a:spcAft>
              <a:buSzPct val="100000"/>
              <a:buChar char="•"/>
            </a:pPr>
            <a:r>
              <a:rPr lang="en-US"/>
              <a:t>Maybe both on requirement of importance </a:t>
            </a:r>
            <a:endParaRPr/>
          </a:p>
          <a:p>
            <a:pPr marL="1280160" lvl="3" indent="-228600" algn="l" rtl="0">
              <a:spcBef>
                <a:spcPts val="296"/>
              </a:spcBef>
              <a:spcAft>
                <a:spcPts val="0"/>
              </a:spcAft>
              <a:buSzPct val="100000"/>
              <a:buChar char="•"/>
            </a:pPr>
            <a:r>
              <a:rPr lang="en-US"/>
              <a:t>Where risks and problems are technical – technology based</a:t>
            </a:r>
            <a:endParaRPr/>
          </a:p>
          <a:p>
            <a:pPr marL="1280160" lvl="3" indent="-228600" algn="l" rtl="0">
              <a:spcBef>
                <a:spcPts val="296"/>
              </a:spcBef>
              <a:spcAft>
                <a:spcPts val="0"/>
              </a:spcAft>
              <a:buSzPct val="100000"/>
              <a:buChar char="•"/>
            </a:pPr>
            <a:r>
              <a:rPr lang="en-US"/>
              <a:t>Where application considerations are important – market sector</a:t>
            </a:r>
            <a:endParaRPr/>
          </a:p>
          <a:p>
            <a:pPr marL="1005839" lvl="2" indent="-228599" algn="l" rtl="0">
              <a:spcBef>
                <a:spcPts val="333"/>
              </a:spcBef>
              <a:spcAft>
                <a:spcPts val="0"/>
              </a:spcAft>
              <a:buSzPct val="100000"/>
              <a:buChar char="•"/>
            </a:pPr>
            <a:r>
              <a:rPr lang="en-US"/>
              <a:t>In either case it seems sensible to have finance and administrative department</a:t>
            </a:r>
            <a:endParaRPr/>
          </a:p>
          <a:p>
            <a:pPr marL="1005839" lvl="2" indent="-122872" algn="l" rtl="0">
              <a:spcBef>
                <a:spcPts val="333"/>
              </a:spcBef>
              <a:spcAft>
                <a:spcPts val="0"/>
              </a:spcAft>
              <a:buSzPct val="100000"/>
              <a:buNone/>
            </a:pPr>
            <a:endParaRPr/>
          </a:p>
          <a:p>
            <a:pPr marL="1005839" lvl="2" indent="-122872" algn="l" rtl="0">
              <a:spcBef>
                <a:spcPts val="333"/>
              </a:spcBef>
              <a:spcAft>
                <a:spcPts val="0"/>
              </a:spcAft>
              <a:buSzPct val="1000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Structure in Practice</a:t>
            </a:r>
            <a:endParaRPr/>
          </a:p>
        </p:txBody>
      </p:sp>
      <p:sp>
        <p:nvSpPr>
          <p:cNvPr id="197" name="Google Shape;197;p31"/>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1005839" lvl="2" indent="-114300" algn="l" rtl="0">
              <a:spcBef>
                <a:spcPts val="0"/>
              </a:spcBef>
              <a:spcAft>
                <a:spcPts val="0"/>
              </a:spcAft>
              <a:buSzPts val="1800"/>
              <a:buNone/>
            </a:pPr>
            <a:endParaRPr/>
          </a:p>
        </p:txBody>
      </p:sp>
      <p:pic>
        <p:nvPicPr>
          <p:cNvPr id="198" name="Google Shape;198;p31" descr="images"/>
          <p:cNvPicPr preferRelativeResize="0"/>
          <p:nvPr/>
        </p:nvPicPr>
        <p:blipFill rotWithShape="1">
          <a:blip r:embed="rId3">
            <a:alphaModFix/>
          </a:blip>
          <a:srcRect/>
          <a:stretch/>
        </p:blipFill>
        <p:spPr>
          <a:xfrm>
            <a:off x="0" y="533400"/>
            <a:ext cx="10972800" cy="6019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Organizational Models</a:t>
            </a:r>
            <a:endParaRPr/>
          </a:p>
        </p:txBody>
      </p:sp>
      <p:sp>
        <p:nvSpPr>
          <p:cNvPr id="92" name="Google Shape;92;p14"/>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lnSpcReduction="10000"/>
          </a:bodyPr>
          <a:lstStyle/>
          <a:p>
            <a:pPr marL="342900" lvl="0" indent="-228600" algn="l" rtl="0">
              <a:spcBef>
                <a:spcPts val="0"/>
              </a:spcBef>
              <a:spcAft>
                <a:spcPts val="0"/>
              </a:spcAft>
              <a:buSzPts val="2200"/>
              <a:buChar char="•"/>
            </a:pPr>
            <a:r>
              <a:rPr lang="en-US"/>
              <a:t>Group of people working in FORMAL way</a:t>
            </a:r>
            <a:endParaRPr/>
          </a:p>
          <a:p>
            <a:pPr marL="342900" lvl="0" indent="-228600" algn="l" rtl="0">
              <a:spcBef>
                <a:spcPts val="440"/>
              </a:spcBef>
              <a:spcAft>
                <a:spcPts val="0"/>
              </a:spcAft>
              <a:buSzPts val="2200"/>
              <a:buChar char="•"/>
            </a:pPr>
            <a:r>
              <a:rPr lang="en-US"/>
              <a:t>Rules about who does what</a:t>
            </a:r>
            <a:endParaRPr/>
          </a:p>
          <a:p>
            <a:pPr marL="342900" lvl="0" indent="-228600" algn="l" rtl="0">
              <a:spcBef>
                <a:spcPts val="440"/>
              </a:spcBef>
              <a:spcAft>
                <a:spcPts val="0"/>
              </a:spcAft>
              <a:buSzPts val="2200"/>
              <a:buChar char="•"/>
            </a:pPr>
            <a:r>
              <a:rPr lang="en-US"/>
              <a:t>How work is shared</a:t>
            </a:r>
            <a:endParaRPr/>
          </a:p>
          <a:p>
            <a:pPr marL="342900" lvl="0" indent="-228600" algn="l" rtl="0">
              <a:spcBef>
                <a:spcPts val="440"/>
              </a:spcBef>
              <a:spcAft>
                <a:spcPts val="0"/>
              </a:spcAft>
              <a:buSzPts val="2200"/>
              <a:buChar char="•"/>
            </a:pPr>
            <a:r>
              <a:rPr lang="en-US"/>
              <a:t>The Bureaucratic Model</a:t>
            </a:r>
            <a:endParaRPr/>
          </a:p>
          <a:p>
            <a:pPr marL="640080" lvl="1" indent="-228600" algn="l" rtl="0">
              <a:spcBef>
                <a:spcPts val="400"/>
              </a:spcBef>
              <a:spcAft>
                <a:spcPts val="0"/>
              </a:spcAft>
              <a:buSzPts val="2000"/>
              <a:buChar char="•"/>
            </a:pPr>
            <a:r>
              <a:rPr lang="en-US"/>
              <a:t>Tasks are split into specialist roles and people become expert in these</a:t>
            </a:r>
            <a:endParaRPr/>
          </a:p>
          <a:p>
            <a:pPr marL="640080" lvl="1" indent="-228600" algn="l" rtl="0">
              <a:spcBef>
                <a:spcPts val="400"/>
              </a:spcBef>
              <a:spcAft>
                <a:spcPts val="0"/>
              </a:spcAft>
              <a:buSzPts val="2000"/>
              <a:buChar char="•"/>
            </a:pPr>
            <a:r>
              <a:rPr lang="en-US"/>
              <a:t>The performance of each task is governed by rules. No variation in each task, so no issue of coordination</a:t>
            </a:r>
            <a:endParaRPr/>
          </a:p>
          <a:p>
            <a:pPr marL="640080" lvl="1" indent="-228600" algn="l" rtl="0">
              <a:spcBef>
                <a:spcPts val="400"/>
              </a:spcBef>
              <a:spcAft>
                <a:spcPts val="0"/>
              </a:spcAft>
              <a:buSzPts val="2000"/>
              <a:buChar char="•"/>
            </a:pPr>
            <a:r>
              <a:rPr lang="en-US"/>
              <a:t>Each individual/unit is accountable to only one manager</a:t>
            </a:r>
            <a:endParaRPr/>
          </a:p>
          <a:p>
            <a:pPr marL="640080" lvl="1" indent="-228600" algn="l" rtl="0">
              <a:spcBef>
                <a:spcPts val="400"/>
              </a:spcBef>
              <a:spcAft>
                <a:spcPts val="0"/>
              </a:spcAft>
              <a:buSzPts val="2000"/>
              <a:buChar char="•"/>
            </a:pPr>
            <a:r>
              <a:rPr lang="en-US"/>
              <a:t>Formal interactions employee to employee and employee to customer</a:t>
            </a:r>
            <a:endParaRPr/>
          </a:p>
          <a:p>
            <a:pPr marL="640080" lvl="1" indent="-228600" algn="l" rtl="0">
              <a:spcBef>
                <a:spcPts val="400"/>
              </a:spcBef>
              <a:spcAft>
                <a:spcPts val="0"/>
              </a:spcAft>
              <a:buSzPts val="2000"/>
              <a:buChar char="•"/>
            </a:pPr>
            <a:r>
              <a:rPr lang="en-US"/>
              <a:t>Recruitment is based on qualification, employees are protected from arbitrary sacking, promotion is based on seniority and achievement </a:t>
            </a:r>
            <a:endParaRPr/>
          </a:p>
          <a:p>
            <a:pPr marL="640080" lvl="1" indent="-101600" algn="l" rtl="0">
              <a:spcBef>
                <a:spcPts val="400"/>
              </a:spcBef>
              <a:spcAft>
                <a:spcPts val="0"/>
              </a:spcAft>
              <a:buSzPts val="20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2"/>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Job Design</a:t>
            </a:r>
            <a:endParaRPr/>
          </a:p>
        </p:txBody>
      </p:sp>
      <p:sp>
        <p:nvSpPr>
          <p:cNvPr id="204" name="Google Shape;204;p32"/>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1005839" lvl="2" indent="-228600" algn="l" rtl="0">
              <a:spcBef>
                <a:spcPts val="0"/>
              </a:spcBef>
              <a:spcAft>
                <a:spcPts val="0"/>
              </a:spcAft>
              <a:buSzPts val="1800"/>
              <a:buChar char="•"/>
            </a:pPr>
            <a:r>
              <a:rPr lang="en-US"/>
              <a:t>Project based Organizations</a:t>
            </a:r>
            <a:endParaRPr/>
          </a:p>
          <a:p>
            <a:pPr marL="1280160" lvl="3" indent="-228600" algn="l" rtl="0">
              <a:spcBef>
                <a:spcPts val="320"/>
              </a:spcBef>
              <a:spcAft>
                <a:spcPts val="0"/>
              </a:spcAft>
              <a:buSzPts val="1600"/>
              <a:buChar char="•"/>
            </a:pPr>
            <a:r>
              <a:rPr lang="en-US"/>
              <a:t>Jobs when project plan is developed</a:t>
            </a:r>
            <a:endParaRPr/>
          </a:p>
          <a:p>
            <a:pPr marL="1005839" lvl="2" indent="-228600" algn="l" rtl="0">
              <a:spcBef>
                <a:spcPts val="360"/>
              </a:spcBef>
              <a:spcAft>
                <a:spcPts val="0"/>
              </a:spcAft>
              <a:buSzPts val="1800"/>
              <a:buChar char="•"/>
            </a:pPr>
            <a:r>
              <a:rPr lang="en-US"/>
              <a:t>Bureaucratic model</a:t>
            </a:r>
            <a:endParaRPr/>
          </a:p>
          <a:p>
            <a:pPr marL="1280160" lvl="3" indent="-228600" algn="l" rtl="0">
              <a:spcBef>
                <a:spcPts val="320"/>
              </a:spcBef>
              <a:spcAft>
                <a:spcPts val="0"/>
              </a:spcAft>
              <a:buSzPts val="1600"/>
              <a:buChar char="•"/>
            </a:pPr>
            <a:r>
              <a:rPr lang="en-US"/>
              <a:t>Narrow and tightly defined jobs</a:t>
            </a:r>
            <a:endParaRPr/>
          </a:p>
          <a:p>
            <a:pPr marL="1280160" lvl="3" indent="-228600" algn="l" rtl="0">
              <a:spcBef>
                <a:spcPts val="320"/>
              </a:spcBef>
              <a:spcAft>
                <a:spcPts val="0"/>
              </a:spcAft>
              <a:buSzPts val="1600"/>
              <a:buChar char="•"/>
            </a:pPr>
            <a:r>
              <a:rPr lang="en-US"/>
              <a:t>Dull and unsatisfying – high turnover</a:t>
            </a:r>
            <a:endParaRPr/>
          </a:p>
          <a:p>
            <a:pPr marL="1005839" lvl="2" indent="-228600" algn="l" rtl="0">
              <a:spcBef>
                <a:spcPts val="360"/>
              </a:spcBef>
              <a:spcAft>
                <a:spcPts val="0"/>
              </a:spcAft>
              <a:buSzPts val="1800"/>
              <a:buChar char="•"/>
            </a:pPr>
            <a:r>
              <a:rPr lang="en-US"/>
              <a:t>Solution</a:t>
            </a:r>
            <a:endParaRPr/>
          </a:p>
          <a:p>
            <a:pPr marL="1280160" lvl="3" indent="-228600" algn="l" rtl="0">
              <a:spcBef>
                <a:spcPts val="320"/>
              </a:spcBef>
              <a:spcAft>
                <a:spcPts val="0"/>
              </a:spcAft>
              <a:buSzPts val="1600"/>
              <a:buChar char="•"/>
            </a:pPr>
            <a:r>
              <a:rPr lang="en-US"/>
              <a:t>Job rotation</a:t>
            </a:r>
            <a:endParaRPr/>
          </a:p>
          <a:p>
            <a:pPr marL="1280160" lvl="3" indent="-228600" algn="l" rtl="0">
              <a:spcBef>
                <a:spcPts val="320"/>
              </a:spcBef>
              <a:spcAft>
                <a:spcPts val="0"/>
              </a:spcAft>
              <a:buSzPts val="1600"/>
              <a:buChar char="•"/>
            </a:pPr>
            <a:r>
              <a:rPr lang="en-US"/>
              <a:t>Job enlargement</a:t>
            </a:r>
            <a:endParaRPr/>
          </a:p>
          <a:p>
            <a:pPr marL="1280160" lvl="3" indent="-228600" algn="l" rtl="0">
              <a:spcBef>
                <a:spcPts val="320"/>
              </a:spcBef>
              <a:spcAft>
                <a:spcPts val="0"/>
              </a:spcAft>
              <a:buSzPts val="1600"/>
              <a:buChar char="•"/>
            </a:pPr>
            <a:r>
              <a:rPr lang="en-US"/>
              <a:t>Job enrichment</a:t>
            </a:r>
            <a:endParaRPr/>
          </a:p>
          <a:p>
            <a:pPr marL="1005839" lvl="2" indent="-228600" algn="l" rtl="0">
              <a:spcBef>
                <a:spcPts val="360"/>
              </a:spcBef>
              <a:spcAft>
                <a:spcPts val="0"/>
              </a:spcAft>
              <a:buSzPts val="1800"/>
              <a:buChar char="•"/>
            </a:pPr>
            <a:r>
              <a:rPr lang="en-US"/>
              <a:t>In IT industry jobs suffer from extremes of job specialization in product line jobs</a:t>
            </a:r>
            <a:endParaRPr/>
          </a:p>
          <a:p>
            <a:pPr marL="1280160" lvl="3" indent="-228600" algn="l" rtl="0">
              <a:spcBef>
                <a:spcPts val="320"/>
              </a:spcBef>
              <a:spcAft>
                <a:spcPts val="0"/>
              </a:spcAft>
              <a:buSzPts val="1600"/>
              <a:buChar char="•"/>
            </a:pPr>
            <a:r>
              <a:rPr lang="en-US"/>
              <a:t>Large turnover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3"/>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Job Design</a:t>
            </a:r>
            <a:br>
              <a:rPr lang="en-US"/>
            </a:br>
            <a:r>
              <a:rPr lang="en-US"/>
              <a:t>IT Industry</a:t>
            </a:r>
            <a:endParaRPr/>
          </a:p>
        </p:txBody>
      </p:sp>
      <p:sp>
        <p:nvSpPr>
          <p:cNvPr id="210" name="Google Shape;210;p33"/>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1005839" lvl="2" indent="-228600" algn="l" rtl="0">
              <a:spcBef>
                <a:spcPts val="0"/>
              </a:spcBef>
              <a:spcAft>
                <a:spcPts val="0"/>
              </a:spcAft>
              <a:buSzPts val="1800"/>
              <a:buChar char="•"/>
            </a:pPr>
            <a:r>
              <a:rPr lang="en-US"/>
              <a:t>Job enlargement and job enhancement are almost the same</a:t>
            </a:r>
            <a:endParaRPr/>
          </a:p>
          <a:p>
            <a:pPr marL="1005839" lvl="2" indent="-228600" algn="l" rtl="0">
              <a:spcBef>
                <a:spcPts val="360"/>
              </a:spcBef>
              <a:spcAft>
                <a:spcPts val="0"/>
              </a:spcAft>
              <a:buSzPts val="1800"/>
              <a:buChar char="•"/>
            </a:pPr>
            <a:r>
              <a:rPr lang="en-US"/>
              <a:t>Software Maintenance being unpopular task</a:t>
            </a:r>
            <a:endParaRPr/>
          </a:p>
          <a:p>
            <a:pPr marL="1280160" lvl="3" indent="-228600" algn="l" rtl="0">
              <a:spcBef>
                <a:spcPts val="320"/>
              </a:spcBef>
              <a:spcAft>
                <a:spcPts val="0"/>
              </a:spcAft>
              <a:buSzPts val="1600"/>
              <a:buChar char="•"/>
            </a:pPr>
            <a:r>
              <a:rPr lang="en-US"/>
              <a:t>Analyze and specify user request for changes</a:t>
            </a:r>
            <a:endParaRPr/>
          </a:p>
          <a:p>
            <a:pPr marL="1280160" lvl="3" indent="-228600" algn="l" rtl="0">
              <a:spcBef>
                <a:spcPts val="320"/>
              </a:spcBef>
              <a:spcAft>
                <a:spcPts val="0"/>
              </a:spcAft>
              <a:buSzPts val="1600"/>
              <a:buChar char="•"/>
            </a:pPr>
            <a:r>
              <a:rPr lang="en-US"/>
              <a:t>Programmer will implement changes</a:t>
            </a:r>
            <a:endParaRPr/>
          </a:p>
          <a:p>
            <a:pPr marL="1005839" lvl="2" indent="-228600" algn="l" rtl="0">
              <a:spcBef>
                <a:spcPts val="360"/>
              </a:spcBef>
              <a:spcAft>
                <a:spcPts val="0"/>
              </a:spcAft>
              <a:buSzPts val="1800"/>
              <a:buChar char="•"/>
            </a:pPr>
            <a:r>
              <a:rPr lang="en-US"/>
              <a:t>Solution – job enlargement</a:t>
            </a:r>
            <a:endParaRPr/>
          </a:p>
          <a:p>
            <a:pPr marL="1280160" lvl="3" indent="-228600" algn="l" rtl="0">
              <a:spcBef>
                <a:spcPts val="320"/>
              </a:spcBef>
              <a:spcAft>
                <a:spcPts val="0"/>
              </a:spcAft>
              <a:buSzPts val="1600"/>
              <a:buChar char="•"/>
            </a:pPr>
            <a:r>
              <a:rPr lang="en-US"/>
              <a:t>Analyze changes</a:t>
            </a:r>
            <a:endParaRPr/>
          </a:p>
          <a:p>
            <a:pPr marL="1280160" lvl="3" indent="-228600" algn="l" rtl="0">
              <a:spcBef>
                <a:spcPts val="320"/>
              </a:spcBef>
              <a:spcAft>
                <a:spcPts val="0"/>
              </a:spcAft>
              <a:buSzPts val="1600"/>
              <a:buChar char="•"/>
            </a:pPr>
            <a:r>
              <a:rPr lang="en-US"/>
              <a:t>Specify changes</a:t>
            </a:r>
            <a:endParaRPr/>
          </a:p>
          <a:p>
            <a:pPr marL="1280160" lvl="3" indent="-228600" algn="l" rtl="0">
              <a:spcBef>
                <a:spcPts val="320"/>
              </a:spcBef>
              <a:spcAft>
                <a:spcPts val="0"/>
              </a:spcAft>
              <a:buSzPts val="1600"/>
              <a:buChar char="•"/>
            </a:pPr>
            <a:r>
              <a:rPr lang="en-US"/>
              <a:t>Obtains change control board approval</a:t>
            </a:r>
            <a:endParaRPr/>
          </a:p>
          <a:p>
            <a:pPr marL="1280160" lvl="3" indent="-228600" algn="l" rtl="0">
              <a:spcBef>
                <a:spcPts val="320"/>
              </a:spcBef>
              <a:spcAft>
                <a:spcPts val="0"/>
              </a:spcAft>
              <a:buSzPts val="1600"/>
              <a:buChar char="•"/>
            </a:pPr>
            <a:r>
              <a:rPr lang="en-US"/>
              <a:t>Implements</a:t>
            </a:r>
            <a:endParaRPr/>
          </a:p>
          <a:p>
            <a:pPr marL="1280160" lvl="3" indent="-228600" algn="l" rtl="0">
              <a:spcBef>
                <a:spcPts val="320"/>
              </a:spcBef>
              <a:spcAft>
                <a:spcPts val="0"/>
              </a:spcAft>
              <a:buSzPts val="1600"/>
              <a:buChar char="•"/>
            </a:pPr>
            <a:r>
              <a:rPr lang="en-US"/>
              <a:t>test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The Bureaucratic Model</a:t>
            </a:r>
            <a:br>
              <a:rPr lang="en-US"/>
            </a:br>
            <a:endParaRPr/>
          </a:p>
        </p:txBody>
      </p:sp>
      <p:sp>
        <p:nvSpPr>
          <p:cNvPr id="98" name="Google Shape;98;p15"/>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SzPts val="1600"/>
              <a:buChar char="•"/>
            </a:pPr>
            <a:r>
              <a:rPr lang="en-US" sz="1600" b="1"/>
              <a:t>Hierarchical organization</a:t>
            </a:r>
            <a:endParaRPr/>
          </a:p>
          <a:p>
            <a:pPr marL="342900" lvl="0" indent="-228600" algn="l" rtl="0">
              <a:spcBef>
                <a:spcPts val="320"/>
              </a:spcBef>
              <a:spcAft>
                <a:spcPts val="0"/>
              </a:spcAft>
              <a:buSzPts val="1600"/>
              <a:buChar char="•"/>
            </a:pPr>
            <a:r>
              <a:rPr lang="en-US" sz="1600" b="1"/>
              <a:t>Structure -&gt; Tree</a:t>
            </a:r>
            <a:endParaRPr/>
          </a:p>
          <a:p>
            <a:pPr marL="342900" lvl="0" indent="-228600" algn="l" rtl="0">
              <a:spcBef>
                <a:spcPts val="320"/>
              </a:spcBef>
              <a:spcAft>
                <a:spcPts val="0"/>
              </a:spcAft>
              <a:buSzPts val="1600"/>
              <a:buChar char="•"/>
            </a:pPr>
            <a:r>
              <a:rPr lang="en-US" sz="1600" b="1"/>
              <a:t>Advantages</a:t>
            </a:r>
            <a:endParaRPr/>
          </a:p>
          <a:p>
            <a:pPr marL="640080" lvl="1" indent="-228600" algn="l" rtl="0">
              <a:spcBef>
                <a:spcPts val="320"/>
              </a:spcBef>
              <a:spcAft>
                <a:spcPts val="0"/>
              </a:spcAft>
              <a:buSzPts val="1600"/>
              <a:buChar char="•"/>
            </a:pPr>
            <a:r>
              <a:rPr lang="en-US" sz="1600" b="1"/>
              <a:t>Central authority in bureaucracy makes it effective in organizing.</a:t>
            </a:r>
            <a:endParaRPr/>
          </a:p>
          <a:p>
            <a:pPr marL="640080" lvl="1" indent="-228600" algn="l" rtl="0">
              <a:spcBef>
                <a:spcPts val="320"/>
              </a:spcBef>
              <a:spcAft>
                <a:spcPts val="0"/>
              </a:spcAft>
              <a:buSzPts val="1600"/>
              <a:buChar char="•"/>
            </a:pPr>
            <a:r>
              <a:rPr lang="en-US" sz="1600" b="1"/>
              <a:t>It supports the hiring of specialized officials.</a:t>
            </a:r>
            <a:endParaRPr/>
          </a:p>
          <a:p>
            <a:pPr marL="640080" lvl="1" indent="-228600" algn="l" rtl="0">
              <a:spcBef>
                <a:spcPts val="320"/>
              </a:spcBef>
              <a:spcAft>
                <a:spcPts val="0"/>
              </a:spcAft>
              <a:buSzPts val="1600"/>
              <a:buChar char="•"/>
            </a:pPr>
            <a:r>
              <a:rPr lang="en-US" sz="1600" b="1"/>
              <a:t>It follows Standard Operating Procedure. – </a:t>
            </a:r>
            <a:r>
              <a:rPr lang="en-US" sz="1600"/>
              <a:t>efficiency and predictability</a:t>
            </a:r>
            <a:endParaRPr/>
          </a:p>
          <a:p>
            <a:pPr marL="640080" lvl="1" indent="-228600" algn="l" rtl="0">
              <a:spcBef>
                <a:spcPts val="320"/>
              </a:spcBef>
              <a:spcAft>
                <a:spcPts val="0"/>
              </a:spcAft>
              <a:buSzPts val="1600"/>
              <a:buChar char="•"/>
            </a:pPr>
            <a:r>
              <a:rPr lang="en-US" sz="1600" b="1"/>
              <a:t>It sets no room for favoritism.</a:t>
            </a:r>
            <a:endParaRPr/>
          </a:p>
          <a:p>
            <a:pPr marL="640080" lvl="1" indent="-228600" algn="l" rtl="0">
              <a:spcBef>
                <a:spcPts val="320"/>
              </a:spcBef>
              <a:spcAft>
                <a:spcPts val="0"/>
              </a:spcAft>
              <a:buSzPts val="1600"/>
              <a:buChar char="•"/>
            </a:pPr>
            <a:r>
              <a:rPr lang="en-US" sz="1600" b="1"/>
              <a:t>It allows for merit-based hiring and promotion.</a:t>
            </a:r>
            <a:endParaRPr/>
          </a:p>
          <a:p>
            <a:pPr marL="640080" lvl="1" indent="-228600" algn="l" rtl="0">
              <a:spcBef>
                <a:spcPts val="320"/>
              </a:spcBef>
              <a:spcAft>
                <a:spcPts val="0"/>
              </a:spcAft>
              <a:buSzPts val="1600"/>
              <a:buChar char="•"/>
            </a:pPr>
            <a:r>
              <a:rPr lang="en-US" sz="1600" b="1"/>
              <a:t>It plays an important role in policy making.</a:t>
            </a:r>
            <a:endParaRPr/>
          </a:p>
          <a:p>
            <a:pPr marL="342900" lvl="0" indent="-228600" algn="l" rtl="0">
              <a:spcBef>
                <a:spcPts val="320"/>
              </a:spcBef>
              <a:spcAft>
                <a:spcPts val="0"/>
              </a:spcAft>
              <a:buSzPts val="1600"/>
              <a:buChar char="•"/>
            </a:pPr>
            <a:r>
              <a:rPr lang="en-US" sz="1600" b="1"/>
              <a:t>Disadvantages</a:t>
            </a:r>
            <a:endParaRPr/>
          </a:p>
          <a:p>
            <a:pPr marL="640080" lvl="1" indent="-228600" algn="l" rtl="0">
              <a:spcBef>
                <a:spcPts val="320"/>
              </a:spcBef>
              <a:spcAft>
                <a:spcPts val="0"/>
              </a:spcAft>
              <a:buSzPts val="1600"/>
              <a:buChar char="•"/>
            </a:pPr>
            <a:r>
              <a:rPr lang="en-US" sz="1600" b="1"/>
              <a:t>It can hamper achievement of results in time.</a:t>
            </a:r>
            <a:endParaRPr/>
          </a:p>
          <a:p>
            <a:pPr marL="640080" lvl="1" indent="-228600" algn="l" rtl="0">
              <a:spcBef>
                <a:spcPts val="320"/>
              </a:spcBef>
              <a:spcAft>
                <a:spcPts val="0"/>
              </a:spcAft>
              <a:buSzPts val="1600"/>
              <a:buChar char="•"/>
            </a:pPr>
            <a:r>
              <a:rPr lang="en-US" sz="1600" b="1"/>
              <a:t>It breeds boredom and can affect productivity. –</a:t>
            </a:r>
            <a:r>
              <a:rPr lang="en-US" sz="1600"/>
              <a:t>same routine – less productivity</a:t>
            </a:r>
            <a:endParaRPr/>
          </a:p>
          <a:p>
            <a:pPr marL="640080" lvl="1" indent="-228600" algn="l" rtl="0">
              <a:spcBef>
                <a:spcPts val="320"/>
              </a:spcBef>
              <a:spcAft>
                <a:spcPts val="0"/>
              </a:spcAft>
              <a:buSzPts val="1600"/>
              <a:buChar char="•"/>
            </a:pPr>
            <a:r>
              <a:rPr lang="en-US" sz="1600" b="1"/>
              <a:t>It results to passive and rule-based human beings. (restricts freedom of individual)</a:t>
            </a:r>
            <a:endParaRPr/>
          </a:p>
          <a:p>
            <a:pPr marL="640080" lvl="1" indent="-228600" algn="l" rtl="0">
              <a:spcBef>
                <a:spcPts val="320"/>
              </a:spcBef>
              <a:spcAft>
                <a:spcPts val="0"/>
              </a:spcAft>
              <a:buSzPts val="1600"/>
              <a:buChar char="•"/>
            </a:pPr>
            <a:r>
              <a:rPr lang="en-US" sz="1600" b="1"/>
              <a:t>It can result to inefficiency. (fixed salary and tasks)</a:t>
            </a:r>
            <a:endParaRPr sz="16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Organic Model</a:t>
            </a:r>
            <a:endParaRPr/>
          </a:p>
        </p:txBody>
      </p:sp>
      <p:sp>
        <p:nvSpPr>
          <p:cNvPr id="104" name="Google Shape;104;p16"/>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b="1"/>
              <a:t>Organic Model </a:t>
            </a:r>
            <a:r>
              <a:rPr lang="en-US"/>
              <a:t>(Likert): “… ensure a maximum probability that in all interactions and in relationships within the organization, each member, in the light of their background, values, desires and expectations, will view the experience as supportive and one which builds a sense of personal worth and importance” – small professional companies</a:t>
            </a:r>
            <a:endParaRPr/>
          </a:p>
          <a:p>
            <a:pPr marL="342900" lvl="0" indent="-228600" algn="l" rtl="0">
              <a:spcBef>
                <a:spcPts val="440"/>
              </a:spcBef>
              <a:spcAft>
                <a:spcPts val="0"/>
              </a:spcAft>
              <a:buSzPts val="2200"/>
              <a:buChar char="•"/>
            </a:pPr>
            <a:r>
              <a:rPr lang="en-US"/>
              <a:t>Organic organization model is a structure that is highly adaptive and flexible according to changing environment. </a:t>
            </a:r>
            <a:endParaRPr/>
          </a:p>
          <a:p>
            <a:pPr marL="342900" lvl="0" indent="-228600" algn="l" rtl="0">
              <a:spcBef>
                <a:spcPts val="440"/>
              </a:spcBef>
              <a:spcAft>
                <a:spcPts val="0"/>
              </a:spcAft>
              <a:buSzPts val="2200"/>
              <a:buChar char="•"/>
            </a:pPr>
            <a:r>
              <a:rPr lang="en-US"/>
              <a:t>They are more flexible and open. </a:t>
            </a:r>
            <a:endParaRPr/>
          </a:p>
          <a:p>
            <a:pPr marL="342900" lvl="0" indent="-228600" algn="l" rtl="0">
              <a:spcBef>
                <a:spcPts val="440"/>
              </a:spcBef>
              <a:spcAft>
                <a:spcPts val="0"/>
              </a:spcAft>
              <a:buSzPts val="2200"/>
              <a:buChar char="•"/>
            </a:pPr>
            <a:r>
              <a:rPr lang="en-US"/>
              <a:t>Tasks and role are less rigidly defined, allowing people to adjust to situational requirements. </a:t>
            </a:r>
            <a:endParaRPr/>
          </a:p>
          <a:p>
            <a:pPr marL="342900" lvl="0" indent="-228600" algn="l" rtl="0">
              <a:spcBef>
                <a:spcPts val="440"/>
              </a:spcBef>
              <a:spcAft>
                <a:spcPts val="0"/>
              </a:spcAft>
              <a:buSzPts val="2200"/>
              <a:buChar char="•"/>
            </a:pPr>
            <a:r>
              <a:rPr lang="en-US"/>
              <a:t>Communication is more multidirectional.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Organic Model</a:t>
            </a:r>
            <a:endParaRPr/>
          </a:p>
        </p:txBody>
      </p:sp>
      <p:sp>
        <p:nvSpPr>
          <p:cNvPr id="110" name="Google Shape;110;p17"/>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Characteristics of Organic Model</a:t>
            </a:r>
            <a:endParaRPr/>
          </a:p>
          <a:p>
            <a:pPr marL="640080" lvl="1" indent="-228600" algn="l" rtl="0">
              <a:spcBef>
                <a:spcPts val="400"/>
              </a:spcBef>
              <a:spcAft>
                <a:spcPts val="0"/>
              </a:spcAft>
              <a:buSzPts val="2000"/>
              <a:buChar char="•"/>
            </a:pPr>
            <a:r>
              <a:rPr lang="en-US" b="1"/>
              <a:t>Cross Functional teams</a:t>
            </a:r>
            <a:endParaRPr/>
          </a:p>
          <a:p>
            <a:pPr marL="640080" lvl="1" indent="-228600" algn="l" rtl="0">
              <a:spcBef>
                <a:spcPts val="400"/>
              </a:spcBef>
              <a:spcAft>
                <a:spcPts val="0"/>
              </a:spcAft>
              <a:buSzPts val="2000"/>
              <a:buChar char="•"/>
            </a:pPr>
            <a:r>
              <a:rPr lang="en-US" b="1"/>
              <a:t>Cross hierarchical teams</a:t>
            </a:r>
            <a:endParaRPr/>
          </a:p>
          <a:p>
            <a:pPr marL="640080" lvl="1" indent="-228600" algn="l" rtl="0">
              <a:spcBef>
                <a:spcPts val="400"/>
              </a:spcBef>
              <a:spcAft>
                <a:spcPts val="0"/>
              </a:spcAft>
              <a:buSzPts val="2000"/>
              <a:buChar char="•"/>
            </a:pPr>
            <a:r>
              <a:rPr lang="en-US" b="1"/>
              <a:t>Free flow of information </a:t>
            </a:r>
            <a:endParaRPr/>
          </a:p>
          <a:p>
            <a:pPr marL="640080" lvl="1" indent="-228600" algn="l" rtl="0">
              <a:spcBef>
                <a:spcPts val="400"/>
              </a:spcBef>
              <a:spcAft>
                <a:spcPts val="0"/>
              </a:spcAft>
              <a:buSzPts val="2000"/>
              <a:buChar char="•"/>
            </a:pPr>
            <a:r>
              <a:rPr lang="en-US" b="1"/>
              <a:t>Wide span of control</a:t>
            </a:r>
            <a:endParaRPr/>
          </a:p>
          <a:p>
            <a:pPr marL="640080" lvl="1" indent="-228600" algn="l" rtl="0">
              <a:spcBef>
                <a:spcPts val="400"/>
              </a:spcBef>
              <a:spcAft>
                <a:spcPts val="0"/>
              </a:spcAft>
              <a:buSzPts val="2000"/>
              <a:buChar char="•"/>
            </a:pPr>
            <a:r>
              <a:rPr lang="en-US" b="1"/>
              <a:t>Low formalization</a:t>
            </a:r>
            <a:endParaRPr/>
          </a:p>
          <a:p>
            <a:pPr marL="640080" lvl="1" indent="-228600" algn="l" rtl="0">
              <a:spcBef>
                <a:spcPts val="400"/>
              </a:spcBef>
              <a:spcAft>
                <a:spcPts val="0"/>
              </a:spcAft>
              <a:buSzPts val="2000"/>
              <a:buChar char="•"/>
            </a:pPr>
            <a:r>
              <a:rPr lang="en-US" b="1"/>
              <a:t>Jobs are less standardized </a:t>
            </a:r>
            <a:endParaRPr/>
          </a:p>
          <a:p>
            <a:pPr marL="640080" lvl="1" indent="-228600" algn="l" rtl="0">
              <a:spcBef>
                <a:spcPts val="400"/>
              </a:spcBef>
              <a:spcAft>
                <a:spcPts val="0"/>
              </a:spcAft>
              <a:buSzPts val="2000"/>
              <a:buChar char="•"/>
            </a:pPr>
            <a:r>
              <a:rPr lang="en-US" b="1"/>
              <a:t>Fewer rules and regulations </a:t>
            </a:r>
            <a:endParaRPr/>
          </a:p>
          <a:p>
            <a:pPr marL="640080" lvl="1" indent="-228600" algn="l" rtl="0">
              <a:spcBef>
                <a:spcPts val="400"/>
              </a:spcBef>
              <a:spcAft>
                <a:spcPts val="0"/>
              </a:spcAft>
              <a:buSzPts val="2000"/>
              <a:buChar char="•"/>
            </a:pPr>
            <a:r>
              <a:rPr lang="en-US" b="1"/>
              <a:t>Decentralization of decision</a:t>
            </a:r>
            <a:endParaRPr/>
          </a:p>
          <a:p>
            <a:pPr marL="640080" lvl="1" indent="-228600" algn="l" rtl="0">
              <a:spcBef>
                <a:spcPts val="400"/>
              </a:spcBef>
              <a:spcAft>
                <a:spcPts val="0"/>
              </a:spcAft>
              <a:buSzPts val="2000"/>
              <a:buChar char="•"/>
            </a:pPr>
            <a:r>
              <a:rPr lang="en-US" b="1"/>
              <a:t>Emphasize on expertise rather than authority</a:t>
            </a:r>
            <a:endParaRPr b="1"/>
          </a:p>
          <a:p>
            <a:pPr marL="640080" lvl="1" indent="-101600" algn="l" rtl="0">
              <a:spcBef>
                <a:spcPts val="400"/>
              </a:spcBef>
              <a:spcAft>
                <a:spcPts val="0"/>
              </a:spcAft>
              <a:buSzPts val="2000"/>
              <a:buNone/>
            </a:pP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Matrix Management</a:t>
            </a:r>
            <a:endParaRPr/>
          </a:p>
        </p:txBody>
      </p:sp>
      <p:sp>
        <p:nvSpPr>
          <p:cNvPr id="116" name="Google Shape;116;p18"/>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Accepts that bureaucratic model is too restrictive</a:t>
            </a:r>
            <a:endParaRPr/>
          </a:p>
          <a:p>
            <a:pPr marL="342900" lvl="0" indent="-228600" algn="l" rtl="0">
              <a:spcBef>
                <a:spcPts val="440"/>
              </a:spcBef>
              <a:spcAft>
                <a:spcPts val="0"/>
              </a:spcAft>
              <a:buSzPts val="2200"/>
              <a:buChar char="•"/>
            </a:pPr>
            <a:r>
              <a:rPr lang="en-US"/>
              <a:t>Work may be project-based</a:t>
            </a:r>
            <a:endParaRPr/>
          </a:p>
          <a:p>
            <a:pPr marL="342900" lvl="0" indent="-228600" algn="l" rtl="0">
              <a:spcBef>
                <a:spcPts val="440"/>
              </a:spcBef>
              <a:spcAft>
                <a:spcPts val="0"/>
              </a:spcAft>
              <a:buSzPts val="2200"/>
              <a:buChar char="•"/>
            </a:pPr>
            <a:r>
              <a:rPr lang="en-US"/>
              <a:t>Employees may be working on several projects simultaneously</a:t>
            </a:r>
            <a:endParaRPr/>
          </a:p>
          <a:p>
            <a:pPr marL="342900" lvl="0" indent="-228600" algn="l" rtl="0">
              <a:spcBef>
                <a:spcPts val="440"/>
              </a:spcBef>
              <a:spcAft>
                <a:spcPts val="0"/>
              </a:spcAft>
              <a:buSzPts val="2200"/>
              <a:buChar char="•"/>
            </a:pPr>
            <a:r>
              <a:rPr lang="en-US"/>
              <a:t>Employees may answer to several managers at once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Structuring Principles</a:t>
            </a:r>
            <a:br>
              <a:rPr lang="en-US"/>
            </a:br>
            <a:r>
              <a:rPr lang="en-US"/>
              <a:t>Structure by Function</a:t>
            </a:r>
            <a:endParaRPr/>
          </a:p>
        </p:txBody>
      </p:sp>
      <p:sp>
        <p:nvSpPr>
          <p:cNvPr id="122" name="Google Shape;122;p19"/>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How to group together activities and tasks</a:t>
            </a:r>
            <a:endParaRPr/>
          </a:p>
          <a:p>
            <a:pPr marL="342900" lvl="0" indent="-228600" algn="l" rtl="0">
              <a:spcBef>
                <a:spcPts val="440"/>
              </a:spcBef>
              <a:spcAft>
                <a:spcPts val="0"/>
              </a:spcAft>
              <a:buSzPts val="2200"/>
              <a:buChar char="•"/>
            </a:pPr>
            <a:r>
              <a:rPr lang="en-US"/>
              <a:t>Primary Activities</a:t>
            </a:r>
            <a:endParaRPr/>
          </a:p>
          <a:p>
            <a:pPr marL="640080" lvl="1" indent="-228600" algn="l" rtl="0">
              <a:spcBef>
                <a:spcPts val="400"/>
              </a:spcBef>
              <a:spcAft>
                <a:spcPts val="0"/>
              </a:spcAft>
              <a:buSzPts val="2000"/>
              <a:buChar char="•"/>
            </a:pPr>
            <a:r>
              <a:rPr lang="en-US"/>
              <a:t>Operations – Core business</a:t>
            </a:r>
            <a:endParaRPr/>
          </a:p>
          <a:p>
            <a:pPr marL="342900" lvl="0" indent="-228600" algn="l" rtl="0">
              <a:spcBef>
                <a:spcPts val="440"/>
              </a:spcBef>
              <a:spcAft>
                <a:spcPts val="0"/>
              </a:spcAft>
              <a:buSzPts val="2200"/>
              <a:buChar char="•"/>
            </a:pPr>
            <a:r>
              <a:rPr lang="en-US"/>
              <a:t>Administration</a:t>
            </a:r>
            <a:endParaRPr/>
          </a:p>
          <a:p>
            <a:pPr marL="640080" lvl="1" indent="-228600" algn="l" rtl="0">
              <a:spcBef>
                <a:spcPts val="400"/>
              </a:spcBef>
              <a:spcAft>
                <a:spcPts val="0"/>
              </a:spcAft>
              <a:buSzPts val="2000"/>
              <a:buChar char="•"/>
            </a:pPr>
            <a:r>
              <a:rPr lang="en-US"/>
              <a:t>Pay bills</a:t>
            </a:r>
            <a:endParaRPr/>
          </a:p>
          <a:p>
            <a:pPr marL="640080" lvl="1" indent="-228600" algn="l" rtl="0">
              <a:spcBef>
                <a:spcPts val="400"/>
              </a:spcBef>
              <a:spcAft>
                <a:spcPts val="0"/>
              </a:spcAft>
              <a:buSzPts val="2000"/>
              <a:buChar char="•"/>
            </a:pPr>
            <a:r>
              <a:rPr lang="en-US"/>
              <a:t>Hire staff</a:t>
            </a:r>
            <a:endParaRPr/>
          </a:p>
          <a:p>
            <a:pPr marL="342900" lvl="0" indent="-228600" algn="l" rtl="0">
              <a:spcBef>
                <a:spcPts val="440"/>
              </a:spcBef>
              <a:spcAft>
                <a:spcPts val="0"/>
              </a:spcAft>
              <a:buSzPts val="2200"/>
              <a:buChar char="•"/>
            </a:pPr>
            <a:r>
              <a:rPr lang="en-US"/>
              <a:t>Sales and Marketing </a:t>
            </a:r>
            <a:endParaRPr/>
          </a:p>
          <a:p>
            <a:pPr marL="342900" lvl="0" indent="-228600" algn="l" rtl="0">
              <a:spcBef>
                <a:spcPts val="440"/>
              </a:spcBef>
              <a:spcAft>
                <a:spcPts val="0"/>
              </a:spcAft>
              <a:buSzPts val="2200"/>
              <a:buChar char="•"/>
            </a:pPr>
            <a:r>
              <a:rPr lang="en-US"/>
              <a:t>Research and Development</a:t>
            </a:r>
            <a:endParaRPr/>
          </a:p>
          <a:p>
            <a:pPr marL="342900" lvl="0" indent="-228600" algn="l" rtl="0">
              <a:spcBef>
                <a:spcPts val="440"/>
              </a:spcBef>
              <a:spcAft>
                <a:spcPts val="0"/>
              </a:spcAft>
              <a:buSzPts val="2200"/>
              <a:buChar char="•"/>
            </a:pPr>
            <a:r>
              <a:rPr lang="en-US"/>
              <a:t>Different operations in different organizations but administration varies less</a:t>
            </a:r>
            <a:endParaRPr/>
          </a:p>
          <a:p>
            <a:pPr marL="342900" lvl="0" indent="-228600" algn="l" rtl="0">
              <a:spcBef>
                <a:spcPts val="440"/>
              </a:spcBef>
              <a:spcAft>
                <a:spcPts val="0"/>
              </a:spcAft>
              <a:buSzPts val="2200"/>
              <a:buChar char="•"/>
            </a:pPr>
            <a:r>
              <a:rPr lang="en-US"/>
              <a:t>Sales and Marketing activity not specific to commercial organizations</a:t>
            </a:r>
            <a:endParaRPr/>
          </a:p>
          <a:p>
            <a:pPr marL="342900" lvl="0" indent="-88900" algn="l" rtl="0">
              <a:spcBef>
                <a:spcPts val="440"/>
              </a:spcBef>
              <a:spcAft>
                <a:spcPts val="0"/>
              </a:spcAft>
              <a:buSzPts val="2200"/>
              <a:buNone/>
            </a:pPr>
            <a:endParaRPr/>
          </a:p>
          <a:p>
            <a:pPr marL="342900" lvl="0" indent="-88900" algn="l" rtl="0">
              <a:spcBef>
                <a:spcPts val="440"/>
              </a:spcBef>
              <a:spcAft>
                <a:spcPts val="0"/>
              </a:spcAft>
              <a:buSzPts val="2200"/>
              <a:buNone/>
            </a:pPr>
            <a:endParaRPr/>
          </a:p>
          <a:p>
            <a:pPr marL="640080" lvl="1" indent="-101600" algn="l" rtl="0">
              <a:spcBef>
                <a:spcPts val="400"/>
              </a:spcBef>
              <a:spcAft>
                <a:spcPts val="0"/>
              </a:spcAft>
              <a:buSzPts val="20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Structuring Principles</a:t>
            </a:r>
            <a:br>
              <a:rPr lang="en-US"/>
            </a:br>
            <a:r>
              <a:rPr lang="en-US"/>
              <a:t>Structure by Function</a:t>
            </a:r>
            <a:endParaRPr/>
          </a:p>
        </p:txBody>
      </p:sp>
      <p:sp>
        <p:nvSpPr>
          <p:cNvPr id="128" name="Google Shape;128;p20"/>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640080" lvl="1" indent="-228600" algn="l" rtl="0">
              <a:spcBef>
                <a:spcPts val="0"/>
              </a:spcBef>
              <a:spcAft>
                <a:spcPts val="0"/>
              </a:spcAft>
              <a:buSzPts val="2000"/>
              <a:buChar char="•"/>
            </a:pPr>
            <a:r>
              <a:rPr lang="en-US"/>
              <a:t>Structure based on – Medium Sized Companies</a:t>
            </a:r>
            <a:endParaRPr/>
          </a:p>
          <a:p>
            <a:pPr marL="1005839" lvl="2" indent="-228600" algn="l" rtl="0">
              <a:spcBef>
                <a:spcPts val="360"/>
              </a:spcBef>
              <a:spcAft>
                <a:spcPts val="0"/>
              </a:spcAft>
              <a:buSzPts val="1800"/>
              <a:buChar char="•"/>
            </a:pPr>
            <a:r>
              <a:rPr lang="en-US"/>
              <a:t>Administrative division</a:t>
            </a:r>
            <a:endParaRPr/>
          </a:p>
          <a:p>
            <a:pPr marL="1005839" lvl="2" indent="-228600" algn="l" rtl="0">
              <a:spcBef>
                <a:spcPts val="360"/>
              </a:spcBef>
              <a:spcAft>
                <a:spcPts val="0"/>
              </a:spcAft>
              <a:buSzPts val="1800"/>
              <a:buChar char="•"/>
            </a:pPr>
            <a:r>
              <a:rPr lang="en-US"/>
              <a:t>Operations division</a:t>
            </a:r>
            <a:endParaRPr/>
          </a:p>
          <a:p>
            <a:pPr marL="1005839" lvl="2" indent="-228600" algn="l" rtl="0">
              <a:spcBef>
                <a:spcPts val="360"/>
              </a:spcBef>
              <a:spcAft>
                <a:spcPts val="0"/>
              </a:spcAft>
              <a:buSzPts val="1800"/>
              <a:buChar char="•"/>
            </a:pPr>
            <a:r>
              <a:rPr lang="en-US"/>
              <a:t>Sales and Marketing division</a:t>
            </a:r>
            <a:endParaRPr/>
          </a:p>
          <a:p>
            <a:pPr marL="1005839" lvl="2" indent="-228600" algn="l" rtl="0">
              <a:spcBef>
                <a:spcPts val="360"/>
              </a:spcBef>
              <a:spcAft>
                <a:spcPts val="0"/>
              </a:spcAft>
              <a:buSzPts val="1800"/>
              <a:buChar char="•"/>
            </a:pPr>
            <a:r>
              <a:rPr lang="en-US"/>
              <a:t>R&amp;D Division</a:t>
            </a:r>
            <a:endParaRPr/>
          </a:p>
          <a:p>
            <a:pPr marL="640080" lvl="1" indent="-101600" algn="l" rtl="0">
              <a:spcBef>
                <a:spcPts val="400"/>
              </a:spcBef>
              <a:spcAft>
                <a:spcPts val="0"/>
              </a:spcAft>
              <a:buSzPts val="2000"/>
              <a:buNone/>
            </a:pPr>
            <a:endParaRPr/>
          </a:p>
        </p:txBody>
      </p:sp>
      <p:pic>
        <p:nvPicPr>
          <p:cNvPr id="129" name="Google Shape;129;p20" descr="images"/>
          <p:cNvPicPr preferRelativeResize="0"/>
          <p:nvPr/>
        </p:nvPicPr>
        <p:blipFill rotWithShape="1">
          <a:blip r:embed="rId3">
            <a:alphaModFix/>
          </a:blip>
          <a:srcRect/>
          <a:stretch/>
        </p:blipFill>
        <p:spPr>
          <a:xfrm>
            <a:off x="685800" y="3657600"/>
            <a:ext cx="7087896" cy="1406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Structuring Principles</a:t>
            </a:r>
            <a:br>
              <a:rPr lang="en-US"/>
            </a:br>
            <a:r>
              <a:rPr lang="en-US"/>
              <a:t>Structure by Geography</a:t>
            </a:r>
            <a:endParaRPr/>
          </a:p>
        </p:txBody>
      </p:sp>
      <p:sp>
        <p:nvSpPr>
          <p:cNvPr id="135" name="Google Shape;135;p21"/>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640080" lvl="1" indent="-228600" algn="l" rtl="0">
              <a:spcBef>
                <a:spcPts val="0"/>
              </a:spcBef>
              <a:spcAft>
                <a:spcPts val="0"/>
              </a:spcAft>
              <a:buSzPts val="2000"/>
              <a:buChar char="•"/>
            </a:pPr>
            <a:r>
              <a:rPr lang="en-US"/>
              <a:t>Multinational Companies</a:t>
            </a:r>
            <a:endParaRPr/>
          </a:p>
          <a:p>
            <a:pPr marL="640080" lvl="1" indent="-228600" algn="l" rtl="0">
              <a:spcBef>
                <a:spcPts val="400"/>
              </a:spcBef>
              <a:spcAft>
                <a:spcPts val="0"/>
              </a:spcAft>
              <a:buSzPts val="2000"/>
              <a:buChar char="•"/>
            </a:pPr>
            <a:r>
              <a:rPr lang="en-US"/>
              <a:t>Linguistic and Cultural factors</a:t>
            </a:r>
            <a:endParaRPr/>
          </a:p>
          <a:p>
            <a:pPr marL="1005839" lvl="2" indent="-228600" algn="l" rtl="0">
              <a:spcBef>
                <a:spcPts val="360"/>
              </a:spcBef>
              <a:spcAft>
                <a:spcPts val="0"/>
              </a:spcAft>
              <a:buSzPts val="1800"/>
              <a:buChar char="•"/>
            </a:pPr>
            <a:r>
              <a:rPr lang="en-US"/>
              <a:t>Sales and Marketing locally based</a:t>
            </a:r>
            <a:endParaRPr/>
          </a:p>
          <a:p>
            <a:pPr marL="640080" lvl="1" indent="-228600" algn="l" rtl="0">
              <a:spcBef>
                <a:spcPts val="400"/>
              </a:spcBef>
              <a:spcAft>
                <a:spcPts val="0"/>
              </a:spcAft>
              <a:buSzPts val="2000"/>
              <a:buChar char="•"/>
            </a:pPr>
            <a:r>
              <a:rPr lang="en-US"/>
              <a:t>CGI – Big IT services company based in Montreal</a:t>
            </a:r>
            <a:endParaRPr/>
          </a:p>
          <a:p>
            <a:pPr marL="1005839" lvl="2" indent="-228600" algn="l" rtl="0">
              <a:spcBef>
                <a:spcPts val="360"/>
              </a:spcBef>
              <a:spcAft>
                <a:spcPts val="0"/>
              </a:spcAft>
              <a:buSzPts val="1800"/>
              <a:buChar char="•"/>
            </a:pPr>
            <a:r>
              <a:rPr lang="en-US"/>
              <a:t>Operates in 40 countries</a:t>
            </a:r>
            <a:endParaRPr/>
          </a:p>
          <a:p>
            <a:pPr marL="1005839" lvl="2" indent="-228600" algn="l" rtl="0">
              <a:spcBef>
                <a:spcPts val="360"/>
              </a:spcBef>
              <a:spcAft>
                <a:spcPts val="0"/>
              </a:spcAft>
              <a:buSzPts val="1800"/>
              <a:buChar char="•"/>
            </a:pPr>
            <a:r>
              <a:rPr lang="en-US"/>
              <a:t>Operations structured into 6 geographically based divisions</a:t>
            </a:r>
            <a:endParaRPr/>
          </a:p>
        </p:txBody>
      </p:sp>
    </p:spTree>
  </p:cSld>
  <p:clrMapOvr>
    <a:masterClrMapping/>
  </p:clrMapOvr>
</p:sld>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TotalTime>
  <Words>1143</Words>
  <Application>Microsoft Office PowerPoint</Application>
  <PresentationFormat>On-screen Show (4:3)</PresentationFormat>
  <Paragraphs>191</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Cambria</vt:lpstr>
      <vt:lpstr>Adjacency</vt:lpstr>
      <vt:lpstr>Structures and Management of Organizations Chapter 9 (a)</vt:lpstr>
      <vt:lpstr>Organizational Models</vt:lpstr>
      <vt:lpstr>The Bureaucratic Model </vt:lpstr>
      <vt:lpstr>Organic Model</vt:lpstr>
      <vt:lpstr>Organic Model</vt:lpstr>
      <vt:lpstr>Matrix Management</vt:lpstr>
      <vt:lpstr>Structuring Principles Structure by Function</vt:lpstr>
      <vt:lpstr>Structuring Principles Structure by Function</vt:lpstr>
      <vt:lpstr>Structuring Principles Structure by Geography</vt:lpstr>
      <vt:lpstr>Structuring Principles Product Line Structure</vt:lpstr>
      <vt:lpstr>Structuring Principles Mixed Structure</vt:lpstr>
      <vt:lpstr>Structuring Principles Market Sector</vt:lpstr>
      <vt:lpstr>Structuring Principles Structure by Technology</vt:lpstr>
      <vt:lpstr>Structuring Principles Operational Structure</vt:lpstr>
      <vt:lpstr>Structuring Principles Operational Structure</vt:lpstr>
      <vt:lpstr>Depth of Structure</vt:lpstr>
      <vt:lpstr>Centralization</vt:lpstr>
      <vt:lpstr>Structure in Practice Medium Size Company</vt:lpstr>
      <vt:lpstr>Structure in Practice</vt:lpstr>
      <vt:lpstr>Job Design</vt:lpstr>
      <vt:lpstr>Job Design IT Industry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Structures and Management of Organizations Chapter 4</dc:title>
  <dc:creator>Amjad Hussain</dc:creator>
  <cp:lastModifiedBy>Rajeel Amjad</cp:lastModifiedBy>
  <cp:revision>2</cp:revision>
  <dcterms:modified xsi:type="dcterms:W3CDTF">2023-09-04T10:34:59Z</dcterms:modified>
</cp:coreProperties>
</file>