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64EDF-5567-41C1-9A01-32E052BBE0E7}">
  <a:tblStyle styleId="{5C464EDF-5567-41C1-9A01-32E052BBE0E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38" autoAdjust="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937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vestopedia.com/terms/i/inventoryturnover.as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‘debtors’ item refers to invoices that the company has issued but</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‘current liabilities: amounts falling due within one year’</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refers to debts that the company has and is committed to repaying within</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one year</a:t>
            </a:r>
            <a:endParaRPr/>
          </a:p>
        </p:txBody>
      </p:sp>
      <p:sp>
        <p:nvSpPr>
          <p:cNvPr id="191" name="Google Shape;19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Capital and reserves is </a:t>
            </a:r>
            <a:r>
              <a:rPr lang="en-US" sz="1200" b="1" i="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lang="en-US" sz="1200" b="0" i="0" u="sng" strike="noStrike" dirty="0">
                <a:solidFill>
                  <a:schemeClr val="hlink"/>
                </a:solidFill>
                <a:latin typeface="Calibri"/>
                <a:ea typeface="Calibri"/>
                <a:cs typeface="Calibri"/>
                <a:sym typeface="Calibri"/>
                <a:hlinkClick r:id="rId3"/>
              </a:rPr>
              <a:t>inventory.</a:t>
            </a:r>
            <a:endParaRPr dirty="0"/>
          </a:p>
        </p:txBody>
      </p:sp>
      <p:sp>
        <p:nvSpPr>
          <p:cNvPr id="218" name="Google Shape;21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Capital expenditure affects the balance sheet but the balance sheet does not give</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sufficient information to deduce how much this expenditure amounts to</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and how it was funded</a:t>
            </a:r>
            <a:endParaRPr/>
          </a:p>
        </p:txBody>
      </p:sp>
      <p:sp>
        <p:nvSpPr>
          <p:cNvPr id="225" name="Google Shape;22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s/shareholdersagreemen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m/mdanalysi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Finance and Accounting </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Chap 3(1)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company has a stock of 1,000 Books</a:t>
            </a:r>
            <a:endParaRPr/>
          </a:p>
          <a:p>
            <a:pPr marL="342900" lvl="0" indent="-342900" algn="l" rtl="0">
              <a:spcBef>
                <a:spcPts val="640"/>
              </a:spcBef>
              <a:spcAft>
                <a:spcPts val="0"/>
              </a:spcAft>
              <a:buClr>
                <a:schemeClr val="dk1"/>
              </a:buClr>
              <a:buSzPts val="3200"/>
              <a:buChar char="•"/>
            </a:pPr>
            <a:r>
              <a:rPr lang="en-US"/>
              <a:t>Sells at Rs. 10 for each</a:t>
            </a:r>
            <a:endParaRPr/>
          </a:p>
          <a:p>
            <a:pPr marL="342900" lvl="0" indent="-342900" algn="l" rtl="0">
              <a:spcBef>
                <a:spcPts val="640"/>
              </a:spcBef>
              <a:spcAft>
                <a:spcPts val="0"/>
              </a:spcAft>
              <a:buClr>
                <a:schemeClr val="dk1"/>
              </a:buClr>
              <a:buSzPts val="3200"/>
              <a:buChar char="•"/>
            </a:pPr>
            <a:r>
              <a:rPr lang="en-US"/>
              <a:t>Cost Rs. 2 each to produce.</a:t>
            </a:r>
            <a:endParaRPr/>
          </a:p>
          <a:p>
            <a:pPr marL="342900" lvl="0" indent="-342900" algn="l" rtl="0">
              <a:spcBef>
                <a:spcPts val="640"/>
              </a:spcBef>
              <a:spcAft>
                <a:spcPts val="0"/>
              </a:spcAft>
              <a:buClr>
                <a:schemeClr val="dk1"/>
              </a:buClr>
              <a:buSzPts val="3200"/>
              <a:buChar char="•"/>
            </a:pPr>
            <a:r>
              <a:rPr lang="en-US"/>
              <a:t>On balance sheet current asset will appear as Rs. 2000(cost price) rather than (10,000)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a:stretch/>
        </p:blipFill>
        <p:spPr>
          <a:xfrm>
            <a:off x="1147763" y="-728664"/>
            <a:ext cx="6819900" cy="4181475"/>
          </a:xfrm>
          <a:prstGeom prst="rect">
            <a:avLst/>
          </a:prstGeom>
          <a:noFill/>
          <a:ln>
            <a:noFill/>
          </a:ln>
        </p:spPr>
      </p:pic>
      <p:pic>
        <p:nvPicPr>
          <p:cNvPr id="150" name="Google Shape;150;p23"/>
          <p:cNvPicPr preferRelativeResize="0"/>
          <p:nvPr/>
        </p:nvPicPr>
        <p:blipFill rotWithShape="1">
          <a:blip r:embed="rId4">
            <a:alphaModFix/>
          </a:blip>
          <a:srcRect/>
          <a:stretch/>
        </p:blipFill>
        <p:spPr>
          <a:xfrm>
            <a:off x="1233488" y="3348035"/>
            <a:ext cx="6734175" cy="34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sp>
        <p:nvSpPr>
          <p:cNvPr id="156" name="Google Shape;15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if a company buys a car to enable one of its sales staff to operate more effectively, this is a fixed asset but, if a car dealer buys a car in order to resell it as part of the business, this is a current asset.</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Straight Line Method</a:t>
            </a:r>
            <a:endParaRPr/>
          </a:p>
        </p:txBody>
      </p:sp>
      <p:sp>
        <p:nvSpPr>
          <p:cNvPr id="162" name="Google Shape;16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Decide how many years the asset will continue to be useful for</a:t>
            </a:r>
            <a:endParaRPr/>
          </a:p>
          <a:p>
            <a:pPr marL="342900" lvl="0" indent="-342900" algn="l" rtl="0">
              <a:spcBef>
                <a:spcPts val="640"/>
              </a:spcBef>
              <a:spcAft>
                <a:spcPts val="0"/>
              </a:spcAft>
              <a:buClr>
                <a:schemeClr val="dk1"/>
              </a:buClr>
              <a:buSzPts val="3200"/>
              <a:buChar char="•"/>
            </a:pPr>
            <a:r>
              <a:rPr lang="en-US"/>
              <a:t>divide its initial cost by that number to get the</a:t>
            </a:r>
            <a:endParaRPr/>
          </a:p>
          <a:p>
            <a:pPr marL="342900" lvl="0" indent="-342900" algn="l" rtl="0">
              <a:spcBef>
                <a:spcPts val="640"/>
              </a:spcBef>
              <a:spcAft>
                <a:spcPts val="0"/>
              </a:spcAft>
              <a:buClr>
                <a:schemeClr val="dk1"/>
              </a:buClr>
              <a:buSzPts val="3200"/>
              <a:buNone/>
            </a:pPr>
            <a:r>
              <a:rPr lang="en-US"/>
              <a:t>annual depreciation</a:t>
            </a:r>
            <a:endParaRPr/>
          </a:p>
          <a:p>
            <a:pPr marL="342900" lvl="0" indent="-342900" algn="l" rtl="0">
              <a:spcBef>
                <a:spcPts val="640"/>
              </a:spcBef>
              <a:spcAft>
                <a:spcPts val="0"/>
              </a:spcAft>
              <a:buClr>
                <a:schemeClr val="dk1"/>
              </a:buClr>
              <a:buSzPts val="3200"/>
              <a:buChar char="•"/>
            </a:pPr>
            <a:r>
              <a:rPr lang="en-US"/>
              <a:t>Each year reduce by the amount of annual depreciation until the value of the asset reaches zero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marL="342900" lvl="0" indent="-342900" algn="l" rtl="0">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a:t>
            </a:r>
            <a:endParaRPr/>
          </a:p>
        </p:txBody>
      </p:sp>
      <p:sp>
        <p:nvSpPr>
          <p:cNvPr id="174" name="Google Shape;174;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Generally valued on the basis of historic cost</a:t>
            </a:r>
            <a:endParaRPr/>
          </a:p>
          <a:p>
            <a:pPr marL="342900" lvl="0" indent="-342900" algn="l" rtl="0">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a:t>
            </a:r>
            <a:endParaRPr/>
          </a:p>
        </p:txBody>
      </p:sp>
      <p:sp>
        <p:nvSpPr>
          <p:cNvPr id="180" name="Google Shape;18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40"/>
              <a:buNone/>
            </a:pPr>
            <a:r>
              <a:rPr lang="en-US" sz="2240" dirty="0"/>
              <a:t>Consider a payroll package. A company buys such a package because</a:t>
            </a:r>
            <a:endParaRPr dirty="0"/>
          </a:p>
          <a:p>
            <a:pPr marL="342900" lvl="0" indent="-342900" algn="just" rtl="0">
              <a:lnSpc>
                <a:spcPct val="80000"/>
              </a:lnSpc>
              <a:spcBef>
                <a:spcPts val="448"/>
              </a:spcBef>
              <a:spcAft>
                <a:spcPts val="0"/>
              </a:spcAft>
              <a:buClr>
                <a:schemeClr val="dk1"/>
              </a:buClr>
              <a:buSzPts val="2240"/>
              <a:buNone/>
            </a:pPr>
            <a:r>
              <a:rPr lang="en-US" sz="2240" dirty="0"/>
              <a:t>It will help it to carry out part of its day-to-day operations more</a:t>
            </a:r>
            <a:endParaRPr dirty="0"/>
          </a:p>
          <a:p>
            <a:pPr marL="342900" lvl="0" indent="-342900" algn="just" rtl="0">
              <a:lnSpc>
                <a:spcPct val="80000"/>
              </a:lnSpc>
              <a:spcBef>
                <a:spcPts val="448"/>
              </a:spcBef>
              <a:spcAft>
                <a:spcPts val="0"/>
              </a:spcAft>
              <a:buClr>
                <a:schemeClr val="dk1"/>
              </a:buClr>
              <a:buSzPts val="2240"/>
              <a:buNone/>
            </a:pPr>
            <a:r>
              <a:rPr lang="en-US" sz="2240" dirty="0"/>
              <a:t>efficiently. </a:t>
            </a:r>
          </a:p>
          <a:p>
            <a:pPr marL="342900" lvl="0" indent="-342900" algn="just" rtl="0">
              <a:lnSpc>
                <a:spcPct val="80000"/>
              </a:lnSpc>
              <a:spcBef>
                <a:spcPts val="448"/>
              </a:spcBef>
              <a:spcAft>
                <a:spcPts val="0"/>
              </a:spcAft>
              <a:buClr>
                <a:schemeClr val="dk1"/>
              </a:buClr>
              <a:buSzPts val="2240"/>
              <a:buNone/>
            </a:pPr>
            <a:r>
              <a:rPr lang="en-US" sz="2240" dirty="0"/>
              <a:t>The package will be bought with the intention of using it for some time, at least five years and probably 10 or 15. Logically, the</a:t>
            </a:r>
            <a:endParaRPr dirty="0"/>
          </a:p>
          <a:p>
            <a:pPr marL="342900" lvl="0" indent="-342900" algn="just" rtl="0">
              <a:lnSpc>
                <a:spcPct val="80000"/>
              </a:lnSpc>
              <a:spcBef>
                <a:spcPts val="448"/>
              </a:spcBef>
              <a:spcAft>
                <a:spcPts val="0"/>
              </a:spcAft>
              <a:buClr>
                <a:schemeClr val="dk1"/>
              </a:buClr>
              <a:buSzPts val="2240"/>
              <a:buNone/>
            </a:pPr>
            <a:r>
              <a:rPr lang="en-US" sz="2240" dirty="0"/>
              <a:t>Package should be treated in the same way as a piece of machinery. It</a:t>
            </a:r>
            <a:endParaRPr dirty="0"/>
          </a:p>
          <a:p>
            <a:pPr marL="342900" lvl="0" indent="-342900" algn="just" rtl="0">
              <a:lnSpc>
                <a:spcPct val="80000"/>
              </a:lnSpc>
              <a:spcBef>
                <a:spcPts val="448"/>
              </a:spcBef>
              <a:spcAft>
                <a:spcPts val="0"/>
              </a:spcAft>
              <a:buClr>
                <a:schemeClr val="dk1"/>
              </a:buClr>
              <a:buSzPts val="2240"/>
              <a:buNone/>
            </a:pPr>
            <a:r>
              <a:rPr lang="en-US" sz="2240" dirty="0"/>
              <a:t>should be treated as a fixed asset and the initial cost depreciated over </a:t>
            </a:r>
            <a:endParaRPr sz="2240" dirty="0"/>
          </a:p>
          <a:p>
            <a:pPr marL="342900" lvl="0" indent="-342900" algn="just" rtl="0">
              <a:lnSpc>
                <a:spcPct val="80000"/>
              </a:lnSpc>
              <a:spcBef>
                <a:spcPts val="448"/>
              </a:spcBef>
              <a:spcAft>
                <a:spcPts val="0"/>
              </a:spcAft>
              <a:buClr>
                <a:schemeClr val="dk1"/>
              </a:buClr>
              <a:buSzPts val="2240"/>
              <a:buNone/>
            </a:pPr>
            <a:r>
              <a:rPr lang="en-US" sz="2240" dirty="0"/>
              <a:t>its useful lifetime. The rules of accounting allow this to be done.</a:t>
            </a:r>
            <a:endParaRPr dirty="0"/>
          </a:p>
          <a:p>
            <a:pPr marL="342900" lvl="0" indent="-342900" algn="just" rtl="0">
              <a:lnSpc>
                <a:spcPct val="80000"/>
              </a:lnSpc>
              <a:spcBef>
                <a:spcPts val="448"/>
              </a:spcBef>
              <a:spcAft>
                <a:spcPts val="0"/>
              </a:spcAft>
              <a:buClr>
                <a:schemeClr val="dk1"/>
              </a:buClr>
              <a:buSzPts val="2240"/>
              <a:buNone/>
            </a:pPr>
            <a:r>
              <a:rPr lang="en-US" sz="2240" dirty="0"/>
              <a:t>But, because software is intangible, many companies treat the cost of</a:t>
            </a:r>
            <a:endParaRPr dirty="0"/>
          </a:p>
          <a:p>
            <a:pPr marL="342900" lvl="0" indent="-342900" algn="just" rtl="0">
              <a:lnSpc>
                <a:spcPct val="80000"/>
              </a:lnSpc>
              <a:spcBef>
                <a:spcPts val="448"/>
              </a:spcBef>
              <a:spcAft>
                <a:spcPts val="0"/>
              </a:spcAft>
              <a:buClr>
                <a:schemeClr val="dk1"/>
              </a:buClr>
              <a:buSzPts val="2240"/>
              <a:buNone/>
            </a:pPr>
            <a:r>
              <a:rPr lang="en-US" sz="2240" dirty="0"/>
              <a:t>buying it as current expenditure</a:t>
            </a:r>
            <a:endParaRPr sz="22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Working Capital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lang="en-US" b="1"/>
              <a:t>working capital. It represents the amount of money </a:t>
            </a:r>
            <a:r>
              <a:rPr lang="en-US"/>
              <a:t>invested in the day-to-day operations of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Creditors</a:t>
            </a:r>
            <a:endParaRPr/>
          </a:p>
        </p:txBody>
      </p:sp>
      <p:sp>
        <p:nvSpPr>
          <p:cNvPr id="194" name="Google Shape;194;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Amount raised from the par value of the shares that the company has issued</a:t>
            </a:r>
            <a:endParaRPr dirty="0"/>
          </a:p>
          <a:p>
            <a:pPr marL="342900" lvl="0" indent="-342900" algn="l" rtl="0">
              <a:spcBef>
                <a:spcPts val="640"/>
              </a:spcBef>
              <a:spcAft>
                <a:spcPts val="0"/>
              </a:spcAft>
              <a:buClr>
                <a:schemeClr val="dk1"/>
              </a:buClr>
              <a:buSzPts val="3200"/>
              <a:buChar char="•"/>
            </a:pPr>
            <a:r>
              <a:rPr lang="en-US" dirty="0"/>
              <a:t>Successful company decides to issue more shares, these are often sold at more than their par value. The extra is known as the share premium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An </a:t>
            </a:r>
            <a:r>
              <a:rPr lang="en-US" b="1"/>
              <a:t>annual report </a:t>
            </a:r>
            <a:r>
              <a:rPr lang="en-US"/>
              <a:t>is a document that public corporations must provide annually to </a:t>
            </a:r>
            <a:r>
              <a:rPr lang="en-US" u="sng">
                <a:solidFill>
                  <a:schemeClr val="hlink"/>
                </a:solidFill>
                <a:hlinkClick r:id="rId3"/>
              </a:rPr>
              <a:t>shareholders</a:t>
            </a:r>
            <a:r>
              <a:rPr lang="en-US"/>
              <a:t> that describes their operations and financial conditions</a:t>
            </a:r>
            <a:endParaRPr/>
          </a:p>
          <a:p>
            <a:pPr marL="342900" lvl="0" indent="-342900" algn="l" rtl="0">
              <a:spcBef>
                <a:spcPts val="592"/>
              </a:spcBef>
              <a:spcAft>
                <a:spcPts val="0"/>
              </a:spcAft>
              <a:buClr>
                <a:schemeClr val="dk1"/>
              </a:buClr>
              <a:buSzPct val="100000"/>
              <a:buChar char="•"/>
            </a:pPr>
            <a:r>
              <a:rPr lang="en-US"/>
              <a:t>Shareholders use it to evaluate the firm's financial performance and to make investment decisions.</a:t>
            </a:r>
            <a:endParaRPr/>
          </a:p>
          <a:p>
            <a:pPr marL="342900" lvl="0" indent="-342900" algn="l" rtl="0">
              <a:spcBef>
                <a:spcPts val="592"/>
              </a:spcBef>
              <a:spcAft>
                <a:spcPts val="0"/>
              </a:spcAft>
              <a:buClr>
                <a:schemeClr val="dk1"/>
              </a:buClr>
              <a:buSzPct val="100000"/>
              <a:buChar char="•"/>
            </a:pPr>
            <a:r>
              <a:rPr lang="en-US"/>
              <a:t>If the company is a public one, that is, if its shares are available for purchase by the public, through trading on a stock exchange, the stock exchange will impose additional </a:t>
            </a:r>
            <a:r>
              <a:rPr lang="en-US" b="1"/>
              <a:t>disclosure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much money has been received and how much has been spent in a given period</a:t>
            </a:r>
            <a:endParaRPr/>
          </a:p>
          <a:p>
            <a:pPr marL="342900" lvl="0" indent="-342900" algn="l" rtl="0">
              <a:spcBef>
                <a:spcPts val="640"/>
              </a:spcBef>
              <a:spcAft>
                <a:spcPts val="0"/>
              </a:spcAft>
              <a:buClr>
                <a:schemeClr val="dk1"/>
              </a:buClr>
              <a:buSzPts val="3200"/>
              <a:buChar char="•"/>
            </a:pPr>
            <a:r>
              <a:rPr lang="en-US"/>
              <a:t>Also known as income statement/ income and expenditure account</a:t>
            </a:r>
            <a:endParaRPr/>
          </a:p>
          <a:p>
            <a:pPr marL="342900" lvl="0" indent="-342900" algn="l" rtl="0">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Profit and Loss Account</a:t>
            </a:r>
            <a:endParaRPr/>
          </a:p>
        </p:txBody>
      </p:sp>
      <p:pic>
        <p:nvPicPr>
          <p:cNvPr id="221" name="Google Shape;221;p34"/>
          <p:cNvPicPr preferRelativeResize="0">
            <a:picLocks noGrp="1"/>
          </p:cNvPicPr>
          <p:nvPr>
            <p:ph type="body" idx="1"/>
          </p:nvPr>
        </p:nvPicPr>
        <p:blipFill rotWithShape="1">
          <a:blip r:embed="rId3">
            <a:alphaModFix/>
          </a:blip>
          <a:srcRect/>
          <a:stretch/>
        </p:blipFill>
        <p:spPr>
          <a:xfrm>
            <a:off x="1893827" y="1600200"/>
            <a:ext cx="5356346"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Cash Flow</a:t>
            </a:r>
            <a:endParaRPr/>
          </a:p>
        </p:txBody>
      </p:sp>
      <p:sp>
        <p:nvSpPr>
          <p:cNvPr id="228" name="Google Shape;228;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marL="342900" lvl="0" indent="-342900" algn="l" rtl="0">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34" name="Google Shape;2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1975"/>
            <a:ext cx="8952601" cy="523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1" name="Google Shape;241;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42" name="Google Shape;242;p37"/>
          <p:cNvPicPr preferRelativeResize="0"/>
          <p:nvPr/>
        </p:nvPicPr>
        <p:blipFill rotWithShape="1">
          <a:blip r:embed="rId3">
            <a:alphaModFix/>
          </a:blip>
          <a:srcRect/>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Annual Report</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General corporate information</a:t>
            </a:r>
            <a:endParaRPr/>
          </a:p>
          <a:p>
            <a:pPr marL="342900" lvl="0" indent="-342900" algn="l" rtl="0">
              <a:spcBef>
                <a:spcPts val="592"/>
              </a:spcBef>
              <a:spcAft>
                <a:spcPts val="0"/>
              </a:spcAft>
              <a:buClr>
                <a:schemeClr val="dk1"/>
              </a:buClr>
              <a:buSzPct val="100000"/>
              <a:buChar char="•"/>
            </a:pPr>
            <a:r>
              <a:rPr lang="en-US"/>
              <a:t>Operating and financial highlights</a:t>
            </a:r>
            <a:endParaRPr/>
          </a:p>
          <a:p>
            <a:pPr marL="342900" lvl="0" indent="-342900" algn="l" rtl="0">
              <a:spcBef>
                <a:spcPts val="592"/>
              </a:spcBef>
              <a:spcAft>
                <a:spcPts val="0"/>
              </a:spcAft>
              <a:buClr>
                <a:schemeClr val="dk1"/>
              </a:buClr>
              <a:buSzPct val="100000"/>
              <a:buChar char="•"/>
            </a:pPr>
            <a:r>
              <a:rPr lang="en-US"/>
              <a:t>Narrative text, graphics, and photos</a:t>
            </a:r>
            <a:endParaRPr/>
          </a:p>
          <a:p>
            <a:pPr marL="342900" lvl="0" indent="-342900" algn="l" rtl="0">
              <a:spcBef>
                <a:spcPts val="592"/>
              </a:spcBef>
              <a:spcAft>
                <a:spcPts val="0"/>
              </a:spcAft>
              <a:buClr>
                <a:schemeClr val="dk1"/>
              </a:buClr>
              <a:buSzPct val="100000"/>
              <a:buChar char="•"/>
            </a:pPr>
            <a:r>
              <a:rPr lang="en-US" u="sng">
                <a:solidFill>
                  <a:schemeClr val="hlink"/>
                </a:solidFill>
                <a:hlinkClick r:id="rId3"/>
              </a:rPr>
              <a:t>Management's discussion and analysis (MD&amp;A)</a:t>
            </a:r>
            <a:endParaRPr/>
          </a:p>
          <a:p>
            <a:pPr marL="342900" lvl="0" indent="-342900" algn="l" rtl="0">
              <a:spcBef>
                <a:spcPts val="592"/>
              </a:spcBef>
              <a:spcAft>
                <a:spcPts val="0"/>
              </a:spcAft>
              <a:buClr>
                <a:schemeClr val="dk1"/>
              </a:buClr>
              <a:buSzPct val="100000"/>
              <a:buChar char="•"/>
            </a:pPr>
            <a:r>
              <a:rPr lang="en-US"/>
              <a:t>Financial statements, including the balance sheet, income statement, and cash flow statement</a:t>
            </a:r>
            <a:endParaRPr/>
          </a:p>
          <a:p>
            <a:pPr marL="342900" lvl="0" indent="-342900" algn="l" rtl="0">
              <a:spcBef>
                <a:spcPts val="592"/>
              </a:spcBef>
              <a:spcAft>
                <a:spcPts val="0"/>
              </a:spcAft>
              <a:buClr>
                <a:schemeClr val="dk1"/>
              </a:buClr>
              <a:buSzPct val="100000"/>
              <a:buChar char="•"/>
            </a:pPr>
            <a:r>
              <a:rPr lang="en-US"/>
              <a:t>Auditor's report</a:t>
            </a:r>
            <a:endParaRPr/>
          </a:p>
          <a:p>
            <a:pPr marL="342900" lvl="0" indent="-342900" algn="l" rtl="0">
              <a:spcBef>
                <a:spcPts val="592"/>
              </a:spcBef>
              <a:spcAft>
                <a:spcPts val="0"/>
              </a:spcAft>
              <a:buClr>
                <a:schemeClr val="dk1"/>
              </a:buClr>
              <a:buSzPct val="100000"/>
              <a:buChar char="•"/>
            </a:pPr>
            <a:r>
              <a:rPr lang="en-US"/>
              <a:t>Summary of financial data</a:t>
            </a:r>
            <a:endParaRPr/>
          </a:p>
          <a:p>
            <a:pPr marL="342900" lvl="0" indent="-342900" algn="l" rtl="0">
              <a:spcBef>
                <a:spcPts val="592"/>
              </a:spcBef>
              <a:spcAft>
                <a:spcPts val="0"/>
              </a:spcAft>
              <a:buClr>
                <a:schemeClr val="dk1"/>
              </a:buClr>
              <a:buSzPct val="100000"/>
              <a:buChar char="•"/>
            </a:pPr>
            <a:r>
              <a:rPr lang="en-US"/>
              <a:t>Accounting policies</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purpose of the balance sheet is to show what the company owns –its </a:t>
            </a:r>
            <a:r>
              <a:rPr lang="en-US" b="1"/>
              <a:t>assets – and what it owes, its liabilities. It is a snapshot of the state of </a:t>
            </a:r>
            <a:r>
              <a:rPr lang="en-US"/>
              <a:t>the company at a particular point in time, normally at the end of the last</a:t>
            </a:r>
            <a:endParaRPr/>
          </a:p>
          <a:p>
            <a:pPr marL="342900" lvl="0" indent="-342900" algn="l" rtl="0">
              <a:spcBef>
                <a:spcPts val="640"/>
              </a:spcBef>
              <a:spcAft>
                <a:spcPts val="0"/>
              </a:spcAft>
              <a:buClr>
                <a:schemeClr val="dk1"/>
              </a:buClr>
              <a:buSzPts val="3200"/>
              <a:buNone/>
            </a:pPr>
            <a:r>
              <a:rPr lang="en-US"/>
              <a:t>	day of the company’s financial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 </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4" name="Google Shape;114;p17"/>
          <p:cNvPicPr preferRelativeResize="0"/>
          <p:nvPr/>
        </p:nvPicPr>
        <p:blipFill rotWithShape="1">
          <a:blip r:embed="rId3">
            <a:alphaModFix/>
          </a:blip>
          <a:srcRect/>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Net worth: amount of cash which Jemima would have if all her assets were sold and all her debts paid off – in other words, how much, in financial terms, she is ‘worth’.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Standard accounting practice is to reduce the value of fixed assets each year to reflect the likely lifetime of each asset; </a:t>
            </a:r>
            <a:r>
              <a:rPr lang="en-US">
                <a:solidFill>
                  <a:schemeClr val="accent6"/>
                </a:solidFill>
              </a:rPr>
              <a:t>the fall in the value of the asset from one year to the next </a:t>
            </a:r>
            <a:r>
              <a:rPr lang="en-US"/>
              <a:t>is called the </a:t>
            </a:r>
            <a:r>
              <a:rPr lang="en-US" b="1"/>
              <a:t>depreciation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0"/>
          <p:cNvGraphicFramePr/>
          <p:nvPr>
            <p:extLst>
              <p:ext uri="{D42A27DB-BD31-4B8C-83A1-F6EECF244321}">
                <p14:modId xmlns:p14="http://schemas.microsoft.com/office/powerpoint/2010/main" val="2871907270"/>
              </p:ext>
            </p:extLst>
          </p:nvPr>
        </p:nvGraphicFramePr>
        <p:xfrm>
          <a:off x="357158" y="1857364"/>
          <a:ext cx="8229600" cy="4326000"/>
        </p:xfrm>
        <a:graphic>
          <a:graphicData uri="http://schemas.openxmlformats.org/drawingml/2006/table">
            <a:tbl>
              <a:tblPr firstRow="1" bandRow="1">
                <a:noFill/>
                <a:tableStyleId>{5C464EDF-5567-41C1-9A01-32E052BBE0E7}</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spcBef>
                          <a:spcPts val="0"/>
                        </a:spcBef>
                        <a:spcAft>
                          <a:spcPts val="0"/>
                        </a:spcAft>
                        <a:buNone/>
                      </a:pPr>
                      <a:r>
                        <a:rPr lang="en-US" sz="1800" u="none" strike="noStrike" cap="none" dirty="0"/>
                        <a:t>Fixed Assets</a:t>
                      </a:r>
                      <a:endParaRPr sz="1800" dirty="0"/>
                    </a:p>
                  </a:txBody>
                  <a:tcPr marL="91450" marR="91450" marT="45725" marB="45725"/>
                </a:tc>
                <a:tc>
                  <a:txBody>
                    <a:bodyPr/>
                    <a:lstStyle/>
                    <a:p>
                      <a:pPr marL="0" marR="0" lvl="0" indent="0" algn="l" rtl="0">
                        <a:spcBef>
                          <a:spcPts val="0"/>
                        </a:spcBef>
                        <a:spcAft>
                          <a:spcPts val="0"/>
                        </a:spcAft>
                        <a:buNone/>
                      </a:pPr>
                      <a:r>
                        <a:rPr lang="en-US" sz="1800"/>
                        <a:t>Current Assets</a:t>
                      </a:r>
                      <a:endParaRPr sz="1800"/>
                    </a:p>
                  </a:txBody>
                  <a:tcPr marL="91450" marR="91450" marT="45725" marB="45725"/>
                </a:tc>
                <a:extLst>
                  <a:ext uri="{0D108BD9-81ED-4DB2-BD59-A6C34878D82A}">
                    <a16:rowId xmlns:a16="http://schemas.microsoft.com/office/drawing/2014/main" val="10000"/>
                  </a:ext>
                </a:extLst>
              </a:tr>
              <a:tr h="886375">
                <a:tc>
                  <a:txBody>
                    <a:bodyPr/>
                    <a:lstStyle/>
                    <a:p>
                      <a:pPr marL="0" marR="0" lvl="0" indent="0" algn="l" rtl="0">
                        <a:spcBef>
                          <a:spcPts val="0"/>
                        </a:spcBef>
                        <a:spcAft>
                          <a:spcPts val="0"/>
                        </a:spcAft>
                        <a:buNone/>
                      </a:pPr>
                      <a:r>
                        <a:rPr lang="en-US" sz="1800"/>
                        <a:t>Intangible/Tangible property and equipment that a business uses to produce income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That can be converted easily to cash</a:t>
                      </a:r>
                      <a:endParaRPr sz="1800"/>
                    </a:p>
                    <a:p>
                      <a:pPr marL="0" marR="0" lvl="0" indent="0" algn="l" rtl="0">
                        <a:spcBef>
                          <a:spcPts val="0"/>
                        </a:spcBef>
                        <a:spcAft>
                          <a:spcPts val="0"/>
                        </a:spcAft>
                        <a:buNone/>
                      </a:pPr>
                      <a:r>
                        <a:rPr lang="en-US" sz="1800"/>
                        <a:t>In a short-term.</a:t>
                      </a:r>
                      <a:r>
                        <a:rPr lang="en-US" sz="1800">
                          <a:solidFill>
                            <a:schemeClr val="dk1"/>
                          </a:solidFill>
                          <a:latin typeface="Calibri"/>
                          <a:ea typeface="Calibri"/>
                          <a:cs typeface="Calibri"/>
                          <a:sym typeface="Calibri"/>
                        </a:rPr>
                        <a:t> </a:t>
                      </a:r>
                      <a:endParaRPr sz="1800"/>
                    </a:p>
                  </a:txBody>
                  <a:tcPr marL="91450" marR="91450" marT="45725" marB="45725"/>
                </a:tc>
                <a:extLst>
                  <a:ext uri="{0D108BD9-81ED-4DB2-BD59-A6C34878D82A}">
                    <a16:rowId xmlns:a16="http://schemas.microsoft.com/office/drawing/2014/main" val="10001"/>
                  </a:ext>
                </a:extLst>
              </a:tr>
              <a:tr h="886375">
                <a:tc>
                  <a:txBody>
                    <a:bodyPr/>
                    <a:lstStyle/>
                    <a:p>
                      <a:pPr marL="0" marR="0" lvl="0" indent="0" algn="l" rtl="0">
                        <a:spcBef>
                          <a:spcPts val="0"/>
                        </a:spcBef>
                        <a:spcAft>
                          <a:spcPts val="0"/>
                        </a:spcAft>
                        <a:buNone/>
                      </a:pPr>
                      <a:r>
                        <a:rPr lang="en-US" sz="1800"/>
                        <a:t>Cannot be convertible to cash immediately.</a:t>
                      </a:r>
                      <a:r>
                        <a:rPr lang="en-US" sz="1800">
                          <a:solidFill>
                            <a:schemeClr val="dk1"/>
                          </a:solidFill>
                          <a:latin typeface="Calibri"/>
                          <a:ea typeface="Calibri"/>
                          <a:cs typeface="Calibri"/>
                          <a:sym typeface="Calibri"/>
                        </a:rPr>
                        <a:t> Fixed assets are not expected to be sold 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normal trading operations and their resale value is irrelevant; what is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needed is a measure of their value to the company</a:t>
                      </a:r>
                      <a:endParaRPr sz="1800"/>
                    </a:p>
                  </a:txBody>
                  <a:tcPr marL="91450" marR="91450" marT="45725" marB="45725"/>
                </a:tc>
                <a:tc>
                  <a:txBody>
                    <a:bodyPr/>
                    <a:lstStyle/>
                    <a:p>
                      <a:pPr marL="0" marR="0" lvl="0" indent="0" algn="l" rtl="0">
                        <a:spcBef>
                          <a:spcPts val="0"/>
                        </a:spcBef>
                        <a:spcAft>
                          <a:spcPts val="0"/>
                        </a:spcAft>
                        <a:buNone/>
                      </a:pPr>
                      <a:r>
                        <a:rPr lang="en-US" sz="1800"/>
                        <a:t>Can be converted to cash immediately</a:t>
                      </a:r>
                      <a:endParaRPr sz="1800"/>
                    </a:p>
                  </a:txBody>
                  <a:tcPr marL="91450" marR="91450" marT="45725" marB="45725"/>
                </a:tc>
                <a:extLst>
                  <a:ext uri="{0D108BD9-81ED-4DB2-BD59-A6C34878D82A}">
                    <a16:rowId xmlns:a16="http://schemas.microsoft.com/office/drawing/2014/main" val="10002"/>
                  </a:ext>
                </a:extLst>
              </a:tr>
              <a:tr h="886375">
                <a:tc>
                  <a:txBody>
                    <a:bodyPr/>
                    <a:lstStyle/>
                    <a:p>
                      <a:pPr marL="0" marR="0" lvl="0" indent="0" algn="l" rtl="0">
                        <a:spcBef>
                          <a:spcPts val="0"/>
                        </a:spcBef>
                        <a:spcAft>
                          <a:spcPts val="0"/>
                        </a:spcAft>
                        <a:buNone/>
                      </a:pPr>
                      <a:r>
                        <a:rPr lang="en-US" sz="1800"/>
                        <a:t>Land, building, plant, computers, machinery, vehicles and furniture</a:t>
                      </a:r>
                      <a:endParaRPr sz="1800"/>
                    </a:p>
                  </a:txBody>
                  <a:tcPr marL="91450" marR="91450" marT="45725" marB="45725"/>
                </a:tc>
                <a:tc>
                  <a:txBody>
                    <a:bodyPr/>
                    <a:lstStyle/>
                    <a:p>
                      <a:pPr marL="0" marR="0" lvl="0" indent="0" algn="l" rtl="0">
                        <a:spcBef>
                          <a:spcPts val="0"/>
                        </a:spcBef>
                        <a:spcAft>
                          <a:spcPts val="0"/>
                        </a:spcAft>
                        <a:buNone/>
                      </a:pPr>
                      <a:r>
                        <a:rPr lang="en-US" sz="1800" dirty="0"/>
                        <a:t>Cash, inventory</a:t>
                      </a: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8229600" cy="2342345"/>
        </p:xfrm>
        <a:graphic>
          <a:graphicData uri="http://schemas.openxmlformats.org/drawingml/2006/table">
            <a:tbl>
              <a:tblPr firstRow="1" bandRow="1">
                <a:noFill/>
                <a:tableStyleId>{5C464EDF-5567-41C1-9A01-32E052BBE0E7}</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spcBef>
                          <a:spcPts val="0"/>
                        </a:spcBef>
                        <a:spcAft>
                          <a:spcPts val="0"/>
                        </a:spcAft>
                        <a:buNone/>
                      </a:pPr>
                      <a:r>
                        <a:rPr lang="en-US" sz="1800"/>
                        <a:t>Fixed Assets</a:t>
                      </a:r>
                      <a:endParaRPr sz="1800"/>
                    </a:p>
                  </a:txBody>
                  <a:tcPr marL="91450" marR="91450" marT="45725" marB="45725"/>
                </a:tc>
                <a:tc>
                  <a:txBody>
                    <a:bodyPr/>
                    <a:lstStyle/>
                    <a:p>
                      <a:pPr marL="0" marR="0" lvl="0" indent="0" algn="l" rtl="0">
                        <a:spcBef>
                          <a:spcPts val="0"/>
                        </a:spcBef>
                        <a:spcAft>
                          <a:spcPts val="0"/>
                        </a:spcAft>
                        <a:buNone/>
                      </a:pPr>
                      <a:r>
                        <a:rPr lang="en-US" sz="1800"/>
                        <a:t>Current Assets</a:t>
                      </a:r>
                      <a:endParaRPr sz="1800"/>
                    </a:p>
                  </a:txBody>
                  <a:tcPr marL="91450" marR="91450" marT="45725" marB="45725"/>
                </a:tc>
                <a:extLst>
                  <a:ext uri="{0D108BD9-81ED-4DB2-BD59-A6C34878D82A}">
                    <a16:rowId xmlns:a16="http://schemas.microsoft.com/office/drawing/2014/main" val="10000"/>
                  </a:ext>
                </a:extLst>
              </a:tr>
              <a:tr h="513525">
                <a:tc>
                  <a:txBody>
                    <a:bodyPr/>
                    <a:lstStyle/>
                    <a:p>
                      <a:pPr marL="0" marR="0" lvl="0" indent="0" algn="l" rtl="0">
                        <a:spcBef>
                          <a:spcPts val="0"/>
                        </a:spcBef>
                        <a:spcAft>
                          <a:spcPts val="0"/>
                        </a:spcAft>
                        <a:buNone/>
                      </a:pPr>
                      <a:r>
                        <a:rPr lang="en-US" sz="1800"/>
                        <a:t>Purchase price - depreciation or according to </a:t>
                      </a:r>
                      <a:r>
                        <a:rPr lang="en-US" sz="1800">
                          <a:solidFill>
                            <a:schemeClr val="dk1"/>
                          </a:solidFill>
                          <a:latin typeface="Calibri"/>
                          <a:ea typeface="Calibri"/>
                          <a:cs typeface="Calibri"/>
                          <a:sym typeface="Calibri"/>
                        </a:rPr>
                        <a:t>company’s depreciation policy</a:t>
                      </a:r>
                      <a:endParaRPr sz="1800"/>
                    </a:p>
                  </a:txBody>
                  <a:tcPr marL="91450" marR="91450" marT="45725" marB="45725"/>
                </a:tc>
                <a:tc>
                  <a:txBody>
                    <a:bodyPr/>
                    <a:lstStyle/>
                    <a:p>
                      <a:pPr marL="0" marR="0" lvl="0" indent="0" algn="l" rtl="0">
                        <a:spcBef>
                          <a:spcPts val="0"/>
                        </a:spcBef>
                        <a:spcAft>
                          <a:spcPts val="0"/>
                        </a:spcAft>
                        <a:buNone/>
                      </a:pPr>
                      <a:r>
                        <a:rPr lang="en-US" sz="1800"/>
                        <a:t> Cost or market value whichever is low</a:t>
                      </a:r>
                      <a:endParaRPr sz="1800"/>
                    </a:p>
                  </a:txBody>
                  <a:tcPr marL="91450" marR="91450" marT="45725" marB="45725"/>
                </a:tc>
                <a:extLst>
                  <a:ext uri="{0D108BD9-81ED-4DB2-BD59-A6C34878D82A}">
                    <a16:rowId xmlns:a16="http://schemas.microsoft.com/office/drawing/2014/main" val="10001"/>
                  </a:ext>
                </a:extLst>
              </a:tr>
              <a:tr h="513525">
                <a:tc>
                  <a:txBody>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contribute to the company’s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productive capacity and are held primarily for the purpose of creating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wealth</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assets are items which are bought and sold in the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course of its day to day trading activities</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TotalTime>
  <Words>1191</Words>
  <Application>Microsoft Office PowerPoint</Application>
  <PresentationFormat>On-screen Show (4:3)</PresentationFormat>
  <Paragraphs>103</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Finance and Accounting </vt:lpstr>
      <vt:lpstr>DISCLOSURE REQUIREMENTS</vt:lpstr>
      <vt:lpstr>Annual Report</vt:lpstr>
      <vt:lpstr>Balance Sheet</vt:lpstr>
      <vt:lpstr>Balance Sheet </vt:lpstr>
      <vt:lpstr>Balance sheet</vt:lpstr>
      <vt:lpstr>Balance sheet</vt:lpstr>
      <vt:lpstr>Assets</vt:lpstr>
      <vt:lpstr>Assets</vt:lpstr>
      <vt:lpstr>Example: Cost or market value whichever is low</vt:lpstr>
      <vt:lpstr>PowerPoint Presentation</vt:lpstr>
      <vt:lpstr>Assets</vt:lpstr>
      <vt:lpstr>Depreciation: Straight Line Method</vt:lpstr>
      <vt:lpstr>Depreciation</vt:lpstr>
      <vt:lpstr>DEPRECIATION </vt:lpstr>
      <vt:lpstr>Depreciation </vt:lpstr>
      <vt:lpstr>Working Capital</vt:lpstr>
      <vt:lpstr>Creditors</vt:lpstr>
      <vt:lpstr>Called up share capital </vt:lpstr>
      <vt:lpstr>Profit and Loss account</vt:lpstr>
      <vt:lpstr>Profit and Loss Account</vt:lpstr>
      <vt:lpstr>Cash 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Accounting</dc:title>
  <dc:creator>Amjad Hussain</dc:creator>
  <cp:lastModifiedBy>Rajeel Amjad</cp:lastModifiedBy>
  <cp:revision>9</cp:revision>
  <dcterms:modified xsi:type="dcterms:W3CDTF">2023-09-06T08:18:58Z</dcterms:modified>
</cp:coreProperties>
</file>