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83" r:id="rId13"/>
    <p:sldId id="28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31123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7" name="Google Shape;15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7" name="Google Shape;15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7" name="Google Shape;15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Interplay of staff. Satisfy managers.</a:t>
            </a:r>
            <a:endParaRPr/>
          </a:p>
        </p:txBody>
      </p:sp>
      <p:sp>
        <p:nvSpPr>
          <p:cNvPr id="111" name="Google Shape;11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Anatomy of a Software House</a:t>
            </a:r>
            <a:endParaRPr/>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Management of Staff</a:t>
            </a:r>
            <a:endParaRPr dirty="0"/>
          </a:p>
        </p:txBody>
      </p:sp>
      <p:sp>
        <p:nvSpPr>
          <p:cNvPr id="146" name="Google Shape;146;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a:t>When the company was small, with less than about 50 staff, there were few problems. The directors knew all the staff personally and most had been recruited through personal contacts. Staff were loyal to the company and this loyalty showed itself in a willingness to work unpaid overtime when necessary and to maintain high technical standards regardless of the extent of supervision</a:t>
            </a:r>
            <a:endParaRPr/>
          </a:p>
          <a:p>
            <a:pPr marL="228600" lvl="0" indent="-228600" algn="l" rtl="0">
              <a:lnSpc>
                <a:spcPct val="90000"/>
              </a:lnSpc>
              <a:spcBef>
                <a:spcPts val="1000"/>
              </a:spcBef>
              <a:spcAft>
                <a:spcPts val="0"/>
              </a:spcAft>
              <a:buClr>
                <a:schemeClr val="dk1"/>
              </a:buClr>
              <a:buSzPct val="100000"/>
              <a:buChar char="•"/>
            </a:pPr>
            <a:r>
              <a:rPr lang="en-US"/>
              <a:t>The company’s ability to expand depends on its ability to recruit and retain staff; its reputation in the market place depends on the quality of its staff.</a:t>
            </a:r>
            <a:endParaRPr/>
          </a:p>
          <a:p>
            <a:pPr marL="228600" lvl="0" indent="-228600" algn="l" rtl="0">
              <a:lnSpc>
                <a:spcPct val="90000"/>
              </a:lnSpc>
              <a:spcBef>
                <a:spcPts val="1000"/>
              </a:spcBef>
              <a:spcAft>
                <a:spcPts val="0"/>
              </a:spcAft>
              <a:buClr>
                <a:schemeClr val="dk1"/>
              </a:buClr>
              <a:buSzPct val="100000"/>
              <a:buChar char="•"/>
            </a:pPr>
            <a:r>
              <a:rPr lang="en-US"/>
              <a:t>Directors put a lot of effort into keeping all employees informed about the company’s activities and were able to take a sympathetic attitude to any personal problems that arose</a:t>
            </a:r>
            <a:endParaRPr/>
          </a:p>
          <a:p>
            <a:pPr marL="228600" lvl="0" indent="-228600" algn="l" rtl="0">
              <a:lnSpc>
                <a:spcPct val="90000"/>
              </a:lnSpc>
              <a:spcBef>
                <a:spcPts val="1000"/>
              </a:spcBef>
              <a:spcAft>
                <a:spcPts val="0"/>
              </a:spcAft>
              <a:buClr>
                <a:schemeClr val="dk1"/>
              </a:buClr>
              <a:buSzPct val="100000"/>
              <a:buChar char="•"/>
            </a:pPr>
            <a:r>
              <a:rPr lang="en-US"/>
              <a:t>Company was not able to organize much training itself, it encouraged and was willing to pay for staff to go on training courses provided by other organizations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Management of Staff</a:t>
            </a:r>
            <a:endParaRPr/>
          </a:p>
        </p:txBody>
      </p:sp>
      <p:sp>
        <p:nvSpPr>
          <p:cNvPr id="160" name="Google Shape;16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As company grew directors were not able to build up the same level of personal relationships with the new staff and loyalty to the company diminished</a:t>
            </a:r>
            <a:endParaRPr/>
          </a:p>
          <a:p>
            <a:pPr marL="228600" lvl="0" indent="-228600" algn="l" rtl="0">
              <a:lnSpc>
                <a:spcPct val="90000"/>
              </a:lnSpc>
              <a:spcBef>
                <a:spcPts val="1000"/>
              </a:spcBef>
              <a:spcAft>
                <a:spcPts val="0"/>
              </a:spcAft>
              <a:buClr>
                <a:schemeClr val="dk1"/>
              </a:buClr>
              <a:buSzPct val="100000"/>
              <a:buChar char="•"/>
            </a:pPr>
            <a:r>
              <a:rPr lang="en-US"/>
              <a:t>New Employees vs Old Employees ….OUTSIDER</a:t>
            </a:r>
            <a:endParaRPr/>
          </a:p>
          <a:p>
            <a:pPr marL="228600" lvl="0" indent="-228600" algn="l" rtl="0">
              <a:lnSpc>
                <a:spcPct val="90000"/>
              </a:lnSpc>
              <a:spcBef>
                <a:spcPts val="1000"/>
              </a:spcBef>
              <a:spcAft>
                <a:spcPts val="0"/>
              </a:spcAft>
              <a:buClr>
                <a:schemeClr val="dk1"/>
              </a:buClr>
              <a:buSzPct val="100000"/>
              <a:buChar char="•"/>
            </a:pPr>
            <a:r>
              <a:rPr lang="en-US"/>
              <a:t>Staff Appraisals:employees’ achievements and contributions to the company were properly recorded;</a:t>
            </a:r>
            <a:endParaRPr/>
          </a:p>
          <a:p>
            <a:pPr marL="228600" lvl="0" indent="-228600" algn="l" rtl="0">
              <a:lnSpc>
                <a:spcPct val="90000"/>
              </a:lnSpc>
              <a:spcBef>
                <a:spcPts val="1000"/>
              </a:spcBef>
              <a:spcAft>
                <a:spcPts val="0"/>
              </a:spcAft>
              <a:buClr>
                <a:schemeClr val="dk1"/>
              </a:buClr>
              <a:buSzPct val="100000"/>
              <a:buChar char="•"/>
            </a:pPr>
            <a:r>
              <a:rPr lang="en-US"/>
              <a:t> staff knew what was expected of them and what they needed to achieve in order to gain promotion; </a:t>
            </a:r>
            <a:endParaRPr/>
          </a:p>
          <a:p>
            <a:pPr marL="228600" lvl="0" indent="-228600" algn="l" rtl="0">
              <a:lnSpc>
                <a:spcPct val="90000"/>
              </a:lnSpc>
              <a:spcBef>
                <a:spcPts val="1000"/>
              </a:spcBef>
              <a:spcAft>
                <a:spcPts val="0"/>
              </a:spcAft>
              <a:buClr>
                <a:schemeClr val="dk1"/>
              </a:buClr>
              <a:buSzPct val="100000"/>
              <a:buChar char="•"/>
            </a:pPr>
            <a:r>
              <a:rPr lang="en-US"/>
              <a:t> proper plans for training and career development were made and regularly reviewed;</a:t>
            </a:r>
            <a:endParaRPr/>
          </a:p>
          <a:p>
            <a:pPr marL="228600" lvl="0" indent="-228600" algn="l" rtl="0">
              <a:lnSpc>
                <a:spcPct val="90000"/>
              </a:lnSpc>
              <a:spcBef>
                <a:spcPts val="1000"/>
              </a:spcBef>
              <a:spcAft>
                <a:spcPts val="0"/>
              </a:spcAft>
              <a:buClr>
                <a:schemeClr val="dk1"/>
              </a:buClr>
              <a:buSzPct val="100000"/>
              <a:buChar char="•"/>
            </a:pPr>
            <a:r>
              <a:rPr lang="en-US"/>
              <a:t> employees were aware of the company’s opinion of their performance. </a:t>
            </a:r>
            <a:endParaRPr/>
          </a:p>
          <a:p>
            <a:pPr marL="228600" lvl="0" indent="-228600" algn="l" rtl="0">
              <a:lnSpc>
                <a:spcPct val="90000"/>
              </a:lnSpc>
              <a:spcBef>
                <a:spcPts val="1000"/>
              </a:spcBef>
              <a:spcAft>
                <a:spcPts val="0"/>
              </a:spcAft>
              <a:buClr>
                <a:schemeClr val="dk1"/>
              </a:buClr>
              <a:buSzPct val="100000"/>
              <a:buChar char="•"/>
            </a:pPr>
            <a:r>
              <a:rPr lang="en-US"/>
              <a:t>Employee’s are appraised and salary reviewed after every 6 months. Managers does this by (code reviews, deadline commitment, punctuality etc)</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Calibri"/>
              <a:buNone/>
            </a:pPr>
            <a:r>
              <a:rPr lang="en-US"/>
              <a:t>Management of Staff</a:t>
            </a:r>
            <a:endParaRPr/>
          </a:p>
        </p:txBody>
      </p:sp>
      <p:sp>
        <p:nvSpPr>
          <p:cNvPr id="160" name="Google Shape;16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0000" lnSpcReduction="20000"/>
          </a:bodyPr>
          <a:lstStyle/>
          <a:p>
            <a:pPr marL="228600" lvl="0" indent="-228600">
              <a:spcBef>
                <a:spcPts val="0"/>
              </a:spcBef>
              <a:buSzPct val="100000"/>
            </a:pPr>
            <a:r>
              <a:rPr lang="en-US" sz="9000" dirty="0"/>
              <a:t>Despite the overall success of </a:t>
            </a:r>
            <a:r>
              <a:rPr lang="en-US" sz="9000" dirty="0" err="1"/>
              <a:t>Syniad’s</a:t>
            </a:r>
            <a:r>
              <a:rPr lang="en-US" sz="9000" dirty="0"/>
              <a:t> staff management, there are still perceived to be a number of difficult problems to be overcome:</a:t>
            </a:r>
          </a:p>
          <a:p>
            <a:pPr marL="457200" lvl="1" indent="0">
              <a:spcBef>
                <a:spcPts val="0"/>
              </a:spcBef>
              <a:buSzPct val="100000"/>
              <a:buNone/>
            </a:pPr>
            <a:r>
              <a:rPr lang="en-US" sz="7000" dirty="0"/>
              <a:t>• how to provide continuity of management as staff move from project to project;</a:t>
            </a:r>
            <a:br>
              <a:rPr lang="en-US" sz="7000" dirty="0"/>
            </a:br>
            <a:r>
              <a:rPr lang="en-US" sz="7000" dirty="0"/>
              <a:t>• how to exploit and foster group expertise (e.g. the collective expertise of the company’s six database experts) in an environment in which the members of the group are usually working on different projects;</a:t>
            </a:r>
            <a:br>
              <a:rPr lang="en-US" sz="7000" dirty="0"/>
            </a:br>
            <a:r>
              <a:rPr lang="en-US" sz="7000" dirty="0"/>
              <a:t>• how to maintain standards and company loyalty as the company continues to grow. </a:t>
            </a:r>
          </a:p>
          <a:p>
            <a:pPr marL="685800" lvl="1" indent="-228600">
              <a:spcBef>
                <a:spcPts val="0"/>
              </a:spcBef>
              <a:buSzPct val="100000"/>
            </a:pPr>
            <a:endParaRPr lang="en-US" sz="5600" dirty="0"/>
          </a:p>
          <a:p>
            <a:pPr marL="228600" lvl="0" indent="-228600">
              <a:spcBef>
                <a:spcPts val="0"/>
              </a:spcBef>
              <a:buSzPct val="100000"/>
            </a:pPr>
            <a:br>
              <a:rPr lang="en-US" dirty="0"/>
            </a:br>
            <a:br>
              <a:rPr lang="en-US" dirty="0"/>
            </a:br>
            <a:r>
              <a:rPr lang="en-US" dirty="0"/>
              <a:t> </a:t>
            </a:r>
            <a:br>
              <a:rPr lang="en-US" dirty="0"/>
            </a:br>
            <a:endParaRPr dirty="0"/>
          </a:p>
        </p:txBody>
      </p:sp>
    </p:spTree>
    <p:extLst>
      <p:ext uri="{BB962C8B-B14F-4D97-AF65-F5344CB8AC3E}">
        <p14:creationId xmlns:p14="http://schemas.microsoft.com/office/powerpoint/2010/main" val="1766038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Calibri"/>
              <a:buNone/>
            </a:pPr>
            <a:r>
              <a:rPr lang="en-US" dirty="0"/>
              <a:t>Management of Staff</a:t>
            </a:r>
            <a:endParaRPr dirty="0"/>
          </a:p>
        </p:txBody>
      </p:sp>
      <p:sp>
        <p:nvSpPr>
          <p:cNvPr id="160" name="Google Shape;16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25000" lnSpcReduction="20000"/>
          </a:bodyPr>
          <a:lstStyle/>
          <a:p>
            <a:pPr marL="685800" lvl="1" indent="-228600">
              <a:spcBef>
                <a:spcPts val="0"/>
              </a:spcBef>
              <a:buSzPct val="100000"/>
            </a:pPr>
            <a:endParaRPr lang="en-US" sz="5600" dirty="0"/>
          </a:p>
          <a:p>
            <a:pPr marL="228600" lvl="0" indent="-228600">
              <a:spcBef>
                <a:spcPts val="0"/>
              </a:spcBef>
              <a:buSzPct val="100000"/>
            </a:pPr>
            <a:r>
              <a:rPr lang="en-US" sz="9600" dirty="0"/>
              <a:t>The biggest difficulty, however, in developing and pursuing a consistent and satisfactory personnel policy, is the unstable nature of the business. </a:t>
            </a:r>
          </a:p>
          <a:p>
            <a:pPr marL="228600" lvl="0" indent="-228600">
              <a:spcBef>
                <a:spcPts val="0"/>
              </a:spcBef>
              <a:buSzPct val="100000"/>
            </a:pPr>
            <a:r>
              <a:rPr lang="en-US" sz="9600" dirty="0" err="1"/>
              <a:t>Syniad</a:t>
            </a:r>
            <a:r>
              <a:rPr lang="en-US" sz="9600" dirty="0"/>
              <a:t> lurches from the position in which it is desperate to recruit staff to service the contracts which it has, to the position in which it is desperate to get business in order to keep its staff on revenue earning work.</a:t>
            </a:r>
          </a:p>
          <a:p>
            <a:pPr marL="228600" lvl="0" indent="-228600">
              <a:spcBef>
                <a:spcPts val="0"/>
              </a:spcBef>
              <a:buSzPct val="100000"/>
            </a:pPr>
            <a:r>
              <a:rPr lang="en-US" sz="9600" dirty="0"/>
              <a:t>In either of these situations it is difficult to ensure that staff work on projects which are appropriate to their skills, their desires and their planned career development. </a:t>
            </a:r>
          </a:p>
          <a:p>
            <a:pPr marL="228600" lvl="0" indent="-228600">
              <a:spcBef>
                <a:spcPts val="0"/>
              </a:spcBef>
              <a:buSzPct val="100000"/>
            </a:pPr>
            <a:r>
              <a:rPr lang="en-US" sz="9600" dirty="0"/>
              <a:t>This is ultimately a consequence of the company’s under-capitalization.</a:t>
            </a:r>
            <a:br>
              <a:rPr lang="en-US" dirty="0"/>
            </a:br>
            <a:br>
              <a:rPr lang="en-US" dirty="0"/>
            </a:br>
            <a:r>
              <a:rPr lang="en-US" dirty="0"/>
              <a:t> </a:t>
            </a:r>
            <a:br>
              <a:rPr lang="en-US" dirty="0"/>
            </a:br>
            <a:endParaRPr dirty="0"/>
          </a:p>
        </p:txBody>
      </p:sp>
    </p:spTree>
    <p:extLst>
      <p:ext uri="{BB962C8B-B14F-4D97-AF65-F5344CB8AC3E}">
        <p14:creationId xmlns:p14="http://schemas.microsoft.com/office/powerpoint/2010/main" val="305975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Introduction(The Company)</a:t>
            </a:r>
            <a:endParaRPr/>
          </a:p>
        </p:txBody>
      </p:sp>
      <p:sp>
        <p:nvSpPr>
          <p:cNvPr id="95" name="Google Shape;9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ts val="2800"/>
              <a:buChar char="•"/>
            </a:pPr>
            <a:r>
              <a:rPr lang="en-US" dirty="0"/>
              <a:t>A Hypothetical Company</a:t>
            </a:r>
            <a:endParaRPr dirty="0"/>
          </a:p>
          <a:p>
            <a:pPr marL="228600" lvl="0" indent="-228600" algn="l" rtl="0">
              <a:lnSpc>
                <a:spcPct val="90000"/>
              </a:lnSpc>
              <a:spcBef>
                <a:spcPts val="1000"/>
              </a:spcBef>
              <a:spcAft>
                <a:spcPts val="0"/>
              </a:spcAft>
              <a:buClr>
                <a:schemeClr val="dk1"/>
              </a:buClr>
              <a:buSzPts val="2800"/>
              <a:buChar char="•"/>
            </a:pPr>
            <a:r>
              <a:rPr lang="en-US" dirty="0" err="1"/>
              <a:t>Syniad</a:t>
            </a:r>
            <a:r>
              <a:rPr lang="en-US" dirty="0"/>
              <a:t> Software Ltd was founded some ten years ago by four friends and colleagues who still own most of the shares in the company;</a:t>
            </a:r>
            <a:endParaRPr dirty="0"/>
          </a:p>
          <a:p>
            <a:pPr marL="228600" lvl="0" indent="-228600" algn="l" rtl="0">
              <a:lnSpc>
                <a:spcPct val="90000"/>
              </a:lnSpc>
              <a:spcBef>
                <a:spcPts val="1000"/>
              </a:spcBef>
              <a:spcAft>
                <a:spcPts val="0"/>
              </a:spcAft>
              <a:buClr>
                <a:schemeClr val="dk1"/>
              </a:buClr>
              <a:buSzPts val="2800"/>
              <a:buChar char="•"/>
            </a:pPr>
            <a:r>
              <a:rPr lang="en-US" dirty="0"/>
              <a:t> All four are members of the Board of Directors, along with two others who were recruited later.</a:t>
            </a:r>
            <a:endParaRPr dirty="0"/>
          </a:p>
          <a:p>
            <a:pPr marL="228600" lvl="0" indent="-228600" algn="l" rtl="0">
              <a:lnSpc>
                <a:spcPct val="90000"/>
              </a:lnSpc>
              <a:spcBef>
                <a:spcPts val="1000"/>
              </a:spcBef>
              <a:spcAft>
                <a:spcPts val="0"/>
              </a:spcAft>
              <a:buClr>
                <a:schemeClr val="dk1"/>
              </a:buClr>
              <a:buSzPts val="2800"/>
              <a:buChar char="•"/>
            </a:pPr>
            <a:r>
              <a:rPr lang="en-US" dirty="0"/>
              <a:t>The company specializes in the production of bespoke software(</a:t>
            </a:r>
            <a:r>
              <a:rPr lang="en-US" b="1" dirty="0"/>
              <a:t>software solution created for a specific user)</a:t>
            </a:r>
            <a:r>
              <a:rPr lang="en-US" dirty="0"/>
              <a:t> for clients who demand work of high quality.</a:t>
            </a:r>
          </a:p>
          <a:p>
            <a:pPr marL="228600" lvl="0" indent="-228600" algn="l" rtl="0">
              <a:lnSpc>
                <a:spcPct val="90000"/>
              </a:lnSpc>
              <a:spcBef>
                <a:spcPts val="1000"/>
              </a:spcBef>
              <a:spcAft>
                <a:spcPts val="0"/>
              </a:spcAft>
              <a:buClr>
                <a:schemeClr val="dk1"/>
              </a:buClr>
              <a:buSzPts val="2800"/>
              <a:buChar char="•"/>
            </a:pPr>
            <a:r>
              <a:rPr lang="en-US" dirty="0"/>
              <a:t>Demands technologies recently developed – also demands of creating new </a:t>
            </a:r>
            <a:r>
              <a:rPr lang="en-US" dirty="0" err="1"/>
              <a:t>technolgies</a:t>
            </a:r>
            <a:endParaRPr dirty="0"/>
          </a:p>
          <a:p>
            <a:pPr marL="228600" lvl="0" indent="-228600" algn="l" rtl="0">
              <a:lnSpc>
                <a:spcPct val="90000"/>
              </a:lnSpc>
              <a:spcBef>
                <a:spcPts val="1000"/>
              </a:spcBef>
              <a:spcAft>
                <a:spcPts val="0"/>
              </a:spcAft>
              <a:buClr>
                <a:schemeClr val="dk1"/>
              </a:buClr>
              <a:buSzPts val="2800"/>
              <a:buChar char="•"/>
            </a:pPr>
            <a:r>
              <a:rPr lang="en-US" dirty="0" err="1"/>
              <a:t>Syniad’s</a:t>
            </a:r>
            <a:r>
              <a:rPr lang="en-US" dirty="0"/>
              <a:t> head office is in London. Other offices in Manchester, Delft, Netherland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Company Structure</a:t>
            </a:r>
            <a:endParaRPr/>
          </a:p>
        </p:txBody>
      </p:sp>
      <p:pic>
        <p:nvPicPr>
          <p:cNvPr id="101" name="Google Shape;101;p15" descr="anatomy of a sw house"/>
          <p:cNvPicPr preferRelativeResize="0">
            <a:picLocks noGrp="1"/>
          </p:cNvPicPr>
          <p:nvPr>
            <p:ph type="body" idx="1"/>
          </p:nvPr>
        </p:nvPicPr>
        <p:blipFill rotWithShape="1">
          <a:blip r:embed="rId3">
            <a:alphaModFix/>
          </a:blip>
          <a:srcRect/>
          <a:stretch/>
        </p:blipFill>
        <p:spPr>
          <a:xfrm>
            <a:off x="3198136" y="1825625"/>
            <a:ext cx="5795727" cy="4351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Operation Director</a:t>
            </a:r>
            <a:endParaRPr/>
          </a:p>
        </p:txBody>
      </p:sp>
      <p:sp>
        <p:nvSpPr>
          <p:cNvPr id="107" name="Google Shape;10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dirty="0"/>
              <a:t>The Operations Director is responsible for all the revenue earning operations of the company</a:t>
            </a:r>
            <a:endParaRPr dirty="0"/>
          </a:p>
          <a:p>
            <a:pPr marL="228600" lvl="0" indent="-228600" algn="l" rtl="0">
              <a:lnSpc>
                <a:spcPct val="90000"/>
              </a:lnSpc>
              <a:spcBef>
                <a:spcPts val="1000"/>
              </a:spcBef>
              <a:spcAft>
                <a:spcPts val="0"/>
              </a:spcAft>
              <a:buClr>
                <a:schemeClr val="dk1"/>
              </a:buClr>
              <a:buSzPct val="100000"/>
              <a:buChar char="•"/>
            </a:pPr>
            <a:r>
              <a:rPr lang="en-US" dirty="0"/>
              <a:t>He is also responsible for ensuring that the utilization of revenue earning staff is kept at a satisfactory level(no lazy workers, no under utilization)</a:t>
            </a:r>
            <a:endParaRPr dirty="0"/>
          </a:p>
          <a:p>
            <a:pPr marL="228600" lvl="0" indent="-228600" algn="l" rtl="0">
              <a:lnSpc>
                <a:spcPct val="90000"/>
              </a:lnSpc>
              <a:spcBef>
                <a:spcPts val="1000"/>
              </a:spcBef>
              <a:spcAft>
                <a:spcPts val="0"/>
              </a:spcAft>
              <a:buClr>
                <a:schemeClr val="dk1"/>
              </a:buClr>
              <a:buSzPct val="100000"/>
              <a:buChar char="•"/>
            </a:pPr>
            <a:r>
              <a:rPr lang="en-US" dirty="0"/>
              <a:t>Resources are available to carry out the projects that the company wins</a:t>
            </a:r>
            <a:endParaRPr dirty="0"/>
          </a:p>
          <a:p>
            <a:pPr marL="228600" lvl="0" indent="-228600" algn="l" rtl="0">
              <a:lnSpc>
                <a:spcPct val="90000"/>
              </a:lnSpc>
              <a:spcBef>
                <a:spcPts val="1000"/>
              </a:spcBef>
              <a:spcAft>
                <a:spcPts val="0"/>
              </a:spcAft>
              <a:buClr>
                <a:schemeClr val="dk1"/>
              </a:buClr>
              <a:buSzPct val="100000"/>
              <a:buChar char="•"/>
            </a:pPr>
            <a:r>
              <a:rPr lang="en-US" dirty="0"/>
              <a:t>The personnel reports to him.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Operation Director</a:t>
            </a:r>
            <a:endParaRPr/>
          </a:p>
        </p:txBody>
      </p:sp>
      <p:pic>
        <p:nvPicPr>
          <p:cNvPr id="114" name="Google Shape;114;p17"/>
          <p:cNvPicPr preferRelativeResize="0">
            <a:picLocks noGrp="1"/>
          </p:cNvPicPr>
          <p:nvPr>
            <p:ph type="body" idx="1"/>
          </p:nvPr>
        </p:nvPicPr>
        <p:blipFill rotWithShape="1">
          <a:blip r:embed="rId3">
            <a:alphaModFix/>
          </a:blip>
          <a:srcRect/>
          <a:stretch/>
        </p:blipFill>
        <p:spPr>
          <a:xfrm>
            <a:off x="940904" y="1825625"/>
            <a:ext cx="9282767" cy="4351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Technical Director</a:t>
            </a:r>
            <a:endParaRPr/>
          </a:p>
        </p:txBody>
      </p:sp>
      <p:sp>
        <p:nvSpPr>
          <p:cNvPr id="120" name="Google Shape;12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3600" dirty="0"/>
              <a:t>The Technical Director is responsible for:</a:t>
            </a:r>
            <a:endParaRPr sz="3600" dirty="0"/>
          </a:p>
          <a:p>
            <a:pPr marL="685800" lvl="1" indent="-228600">
              <a:spcBef>
                <a:spcPts val="1000"/>
              </a:spcBef>
              <a:buSzPts val="2800"/>
            </a:pPr>
            <a:r>
              <a:rPr lang="en-US" sz="3200" dirty="0"/>
              <a:t>quality management; </a:t>
            </a:r>
            <a:endParaRPr sz="3200" dirty="0"/>
          </a:p>
          <a:p>
            <a:pPr marL="685800" lvl="1" indent="-228600">
              <a:spcBef>
                <a:spcPts val="1000"/>
              </a:spcBef>
              <a:buSzPts val="2800"/>
            </a:pPr>
            <a:r>
              <a:rPr lang="en-US" sz="3200" dirty="0"/>
              <a:t> research and development; </a:t>
            </a:r>
            <a:endParaRPr sz="3200" dirty="0"/>
          </a:p>
          <a:p>
            <a:pPr marL="457200" lvl="1" indent="0">
              <a:spcBef>
                <a:spcPts val="1000"/>
              </a:spcBef>
              <a:buSzPts val="2800"/>
              <a:buNone/>
            </a:pPr>
            <a:r>
              <a:rPr lang="en-US" sz="3200" dirty="0"/>
              <a:t>• marketing at a technical level (e.g. arranging for staff to give papers at conferences, meetings, technical trainings); </a:t>
            </a:r>
            <a:endParaRPr sz="3200" dirty="0"/>
          </a:p>
          <a:p>
            <a:pPr marL="457200" lvl="1" indent="0">
              <a:spcBef>
                <a:spcPts val="1000"/>
              </a:spcBef>
              <a:buSzPts val="2800"/>
              <a:buNone/>
            </a:pPr>
            <a:r>
              <a:rPr lang="en-US" sz="3200" dirty="0"/>
              <a:t>• Technical training (as opposed to training in, say, project management or presentational skills, which are the responsibility of the personnel function).</a:t>
            </a:r>
            <a:endParaRPr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Technical Director</a:t>
            </a:r>
            <a:endParaRPr/>
          </a:p>
        </p:txBody>
      </p:sp>
      <p:sp>
        <p:nvSpPr>
          <p:cNvPr id="126" name="Google Shape;12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Conflict </a:t>
            </a:r>
            <a:endParaRPr/>
          </a:p>
          <a:p>
            <a:pPr marL="228600" lvl="0" indent="-50800" algn="l" rtl="0">
              <a:lnSpc>
                <a:spcPct val="90000"/>
              </a:lnSpc>
              <a:spcBef>
                <a:spcPts val="1000"/>
              </a:spcBef>
              <a:spcAft>
                <a:spcPts val="0"/>
              </a:spcAft>
              <a:buClr>
                <a:schemeClr val="dk1"/>
              </a:buClr>
              <a:buSzPts val="2800"/>
              <a:buNone/>
            </a:pPr>
            <a:endParaRPr/>
          </a:p>
        </p:txBody>
      </p:sp>
      <p:pic>
        <p:nvPicPr>
          <p:cNvPr id="127" name="Google Shape;127;p19"/>
          <p:cNvPicPr preferRelativeResize="0"/>
          <p:nvPr/>
        </p:nvPicPr>
        <p:blipFill rotWithShape="1">
          <a:blip r:embed="rId3">
            <a:alphaModFix/>
          </a:blip>
          <a:srcRect/>
          <a:stretch/>
        </p:blipFill>
        <p:spPr>
          <a:xfrm>
            <a:off x="1235559" y="1971878"/>
            <a:ext cx="7684706" cy="2875929"/>
          </a:xfrm>
          <a:prstGeom prst="rect">
            <a:avLst/>
          </a:prstGeom>
          <a:noFill/>
          <a:ln>
            <a:noFill/>
          </a:ln>
        </p:spPr>
      </p:pic>
      <p:pic>
        <p:nvPicPr>
          <p:cNvPr id="128" name="Google Shape;128;p19"/>
          <p:cNvPicPr preferRelativeResize="0"/>
          <p:nvPr/>
        </p:nvPicPr>
        <p:blipFill rotWithShape="1">
          <a:blip r:embed="rId4">
            <a:alphaModFix/>
          </a:blip>
          <a:srcRect/>
          <a:stretch/>
        </p:blipFill>
        <p:spPr>
          <a:xfrm>
            <a:off x="1235558" y="5417378"/>
            <a:ext cx="7600950" cy="83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Syniad’s Organizational structure Type</a:t>
            </a:r>
            <a:endParaRPr/>
          </a:p>
        </p:txBody>
      </p:sp>
      <p:sp>
        <p:nvSpPr>
          <p:cNvPr id="134" name="Google Shape;134;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Functional division of responsibility</a:t>
            </a:r>
            <a:endParaRPr/>
          </a:p>
          <a:p>
            <a:pPr marL="228600" lvl="0" indent="-228600" algn="l" rtl="0">
              <a:lnSpc>
                <a:spcPct val="90000"/>
              </a:lnSpc>
              <a:spcBef>
                <a:spcPts val="1000"/>
              </a:spcBef>
              <a:spcAft>
                <a:spcPts val="0"/>
              </a:spcAft>
              <a:buClr>
                <a:schemeClr val="dk1"/>
              </a:buClr>
              <a:buSzPts val="2800"/>
              <a:buChar char="•"/>
            </a:pPr>
            <a:r>
              <a:rPr lang="en-US"/>
              <a:t>Geographical element ( represented by directors responsible for overseas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Centralization vs Decentralization</a:t>
            </a:r>
            <a:endParaRPr/>
          </a:p>
        </p:txBody>
      </p:sp>
      <p:sp>
        <p:nvSpPr>
          <p:cNvPr id="140" name="Google Shape;140;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a:t>In theory at least, staff have a sense of belonging to a group and regard their group manager as the manager who is permanently responsible for their career in the company.</a:t>
            </a:r>
            <a:endParaRPr/>
          </a:p>
          <a:p>
            <a:pPr marL="228600" lvl="0" indent="-228600" algn="l" rtl="0">
              <a:lnSpc>
                <a:spcPct val="90000"/>
              </a:lnSpc>
              <a:spcBef>
                <a:spcPts val="1000"/>
              </a:spcBef>
              <a:spcAft>
                <a:spcPts val="0"/>
              </a:spcAft>
              <a:buClr>
                <a:schemeClr val="dk1"/>
              </a:buClr>
              <a:buSzPct val="100000"/>
              <a:buChar char="•"/>
            </a:pPr>
            <a:r>
              <a:rPr lang="en-US"/>
              <a:t> In practice, because projects often require expertise from more than one group, staff often find themselves working on projects for groups other than the one to which they belong and the sense of group identity is diluted</a:t>
            </a:r>
            <a:endParaRPr/>
          </a:p>
          <a:p>
            <a:pPr marL="228600" lvl="0" indent="-228600" algn="l" rtl="0">
              <a:lnSpc>
                <a:spcPct val="90000"/>
              </a:lnSpc>
              <a:spcBef>
                <a:spcPts val="1000"/>
              </a:spcBef>
              <a:spcAft>
                <a:spcPts val="0"/>
              </a:spcAft>
              <a:buClr>
                <a:schemeClr val="dk1"/>
              </a:buClr>
              <a:buSzPct val="100000"/>
              <a:buChar char="•"/>
            </a:pPr>
            <a:r>
              <a:rPr lang="en-US"/>
              <a:t>In a company of the size of Syniad, the distinction between centralization and decentralization has little meaning. Centralized policies and procedures are widely used but they have usually been developed within one part of the company and have been adopted by general consent. </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2095</TotalTime>
  <Words>965</Words>
  <Application>Microsoft Office PowerPoint</Application>
  <PresentationFormat>Widescreen</PresentationFormat>
  <Paragraphs>68</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Anatomy of a Software House</vt:lpstr>
      <vt:lpstr>Introduction(The Company)</vt:lpstr>
      <vt:lpstr>Company Structure</vt:lpstr>
      <vt:lpstr>Operation Director</vt:lpstr>
      <vt:lpstr>Operation Director</vt:lpstr>
      <vt:lpstr>Technical Director</vt:lpstr>
      <vt:lpstr>Technical Director</vt:lpstr>
      <vt:lpstr>Syniad’s Organizational structure Type</vt:lpstr>
      <vt:lpstr>Centralization vs Decentralization</vt:lpstr>
      <vt:lpstr>Management of Staff</vt:lpstr>
      <vt:lpstr>Management of Staff</vt:lpstr>
      <vt:lpstr>Management of Staff</vt:lpstr>
      <vt:lpstr>Management of Staff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Anatomy of a Software House</dc:title>
  <dc:creator>Amjad Hussain</dc:creator>
  <cp:lastModifiedBy>Rajeel Amjad</cp:lastModifiedBy>
  <cp:revision>19</cp:revision>
  <dcterms:modified xsi:type="dcterms:W3CDTF">2023-09-21T07:52:44Z</dcterms:modified>
</cp:coreProperties>
</file>