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58" r:id="rId4"/>
    <p:sldId id="261" r:id="rId5"/>
    <p:sldId id="271" r:id="rId6"/>
    <p:sldId id="272" r:id="rId7"/>
    <p:sldId id="273" r:id="rId8"/>
    <p:sldId id="274" r:id="rId9"/>
    <p:sldId id="280" r:id="rId10"/>
    <p:sldId id="267" r:id="rId11"/>
    <p:sldId id="281" r:id="rId12"/>
    <p:sldId id="260" r:id="rId13"/>
    <p:sldId id="283" r:id="rId14"/>
    <p:sldId id="282" r:id="rId15"/>
    <p:sldId id="284" r:id="rId16"/>
    <p:sldId id="288" r:id="rId17"/>
    <p:sldId id="289" r:id="rId18"/>
    <p:sldId id="290" r:id="rId19"/>
    <p:sldId id="291" r:id="rId20"/>
    <p:sldId id="285" r:id="rId21"/>
    <p:sldId id="292"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33"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2CCC8-8AE8-45BC-B639-ACB151E47F22}"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2CCC8-8AE8-45BC-B639-ACB151E47F22}"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2CCC8-8AE8-45BC-B639-ACB151E47F22}"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2CCC8-8AE8-45BC-B639-ACB151E47F22}"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2CCC8-8AE8-45BC-B639-ACB151E47F22}"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22CCC8-8AE8-45BC-B639-ACB151E47F22}"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2CCC8-8AE8-45BC-B639-ACB151E47F22}"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22CCC8-8AE8-45BC-B639-ACB151E47F22}"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2CCC8-8AE8-45BC-B639-ACB151E47F22}" type="datetimeFigureOut">
              <a:rPr lang="en-US" smtClean="0"/>
              <a:pPr/>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2CCC8-8AE8-45BC-B639-ACB151E47F22}"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2CCC8-8AE8-45BC-B639-ACB151E47F22}"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857CC-3724-46F0-AE2F-A6D34A52A9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2CCC8-8AE8-45BC-B639-ACB151E47F22}" type="datetimeFigureOut">
              <a:rPr lang="en-US" smtClean="0"/>
              <a:pPr/>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857CC-3724-46F0-AE2F-A6D34A52A9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Entrepreneurship</a:t>
            </a:r>
            <a:br>
              <a:rPr lang="en-US" dirty="0" smtClean="0"/>
            </a:br>
            <a:r>
              <a:rPr lang="en-US" dirty="0" smtClean="0"/>
              <a:t>BS-CS – Spring, 2022</a:t>
            </a:r>
            <a:endParaRPr lang="en-US" dirty="0"/>
          </a:p>
        </p:txBody>
      </p:sp>
      <p:sp>
        <p:nvSpPr>
          <p:cNvPr id="3" name="Subtitle 2"/>
          <p:cNvSpPr>
            <a:spLocks noGrp="1"/>
          </p:cNvSpPr>
          <p:nvPr>
            <p:ph type="subTitle" idx="1"/>
          </p:nvPr>
        </p:nvSpPr>
        <p:spPr/>
        <p:txBody>
          <a:bodyPr>
            <a:normAutofit/>
          </a:bodyPr>
          <a:lstStyle/>
          <a:p>
            <a:pPr algn="r"/>
            <a:r>
              <a:rPr lang="en-US" dirty="0" err="1" smtClean="0"/>
              <a:t>Salmaan</a:t>
            </a:r>
            <a:r>
              <a:rPr lang="en-US" dirty="0" smtClean="0"/>
              <a:t> </a:t>
            </a:r>
            <a:r>
              <a:rPr lang="en-US" dirty="0" err="1" smtClean="0"/>
              <a:t>Rahman</a:t>
            </a:r>
            <a:endParaRPr lang="en-US" dirty="0" smtClean="0"/>
          </a:p>
          <a:p>
            <a:pPr algn="r"/>
            <a:r>
              <a:rPr lang="en-US" dirty="0" smtClean="0"/>
              <a:t>Lecture 1</a:t>
            </a:r>
          </a:p>
          <a:p>
            <a:pPr algn="r"/>
            <a:r>
              <a:rPr lang="en-US" dirty="0" smtClean="0"/>
              <a:t>What is Business? A thumbnail 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Commercial law</a:t>
            </a:r>
            <a:endParaRPr lang="en-US" dirty="0">
              <a:solidFill>
                <a:schemeClr val="tx2"/>
              </a:solidFill>
            </a:endParaRP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dirty="0" smtClean="0"/>
              <a:t>Most commercial transactions are governed by detailed and well-established body of rules</a:t>
            </a:r>
          </a:p>
          <a:p>
            <a:r>
              <a:rPr lang="en-US" dirty="0"/>
              <a:t>L</a:t>
            </a:r>
            <a:r>
              <a:rPr lang="en-US" dirty="0" smtClean="0"/>
              <a:t>aws govern:</a:t>
            </a:r>
          </a:p>
          <a:p>
            <a:pPr lvl="1"/>
            <a:r>
              <a:rPr lang="en-US" dirty="0" smtClean="0"/>
              <a:t>treatment of labor </a:t>
            </a:r>
          </a:p>
          <a:p>
            <a:pPr lvl="1"/>
            <a:r>
              <a:rPr lang="en-US" dirty="0" smtClean="0"/>
              <a:t>safety and protection issues, </a:t>
            </a:r>
          </a:p>
          <a:p>
            <a:pPr lvl="1"/>
            <a:r>
              <a:rPr lang="en-US" dirty="0" smtClean="0"/>
              <a:t>anti-discrimination laws (age, gender, disabilities, race, and in some jurisdictions, sexual orientation), </a:t>
            </a:r>
          </a:p>
          <a:p>
            <a:pPr lvl="1"/>
            <a:r>
              <a:rPr lang="en-US" dirty="0" smtClean="0"/>
              <a:t>minimum wage laws (worker compensation laws)</a:t>
            </a:r>
          </a:p>
          <a:p>
            <a:pPr lvl="1"/>
            <a:r>
              <a:rPr lang="en-US" dirty="0" smtClean="0"/>
              <a:t>annual vacation or working hours time.</a:t>
            </a:r>
          </a:p>
          <a:p>
            <a:r>
              <a:rPr lang="en-US" dirty="0" smtClean="0"/>
              <a:t>License and trademark, copyright, patent laws.</a:t>
            </a:r>
          </a:p>
          <a:p>
            <a:r>
              <a:rPr lang="en-US" dirty="0" smtClean="0"/>
              <a:t>Minimum qualification laws</a:t>
            </a:r>
          </a:p>
          <a:p>
            <a:r>
              <a:rPr lang="en-US" dirty="0" smtClean="0"/>
              <a:t>Some businesses are subject to ongoing special regulation</a:t>
            </a:r>
          </a:p>
          <a:p>
            <a:pPr lvl="1"/>
            <a:r>
              <a:rPr lang="en-US" dirty="0" smtClean="0"/>
              <a:t>investment securities, banking, insurance, </a:t>
            </a:r>
          </a:p>
          <a:p>
            <a:pPr lvl="1"/>
            <a:r>
              <a:rPr lang="en-US" dirty="0" smtClean="0"/>
              <a:t>health care providers. </a:t>
            </a:r>
          </a:p>
          <a:p>
            <a:pPr lvl="1"/>
            <a:r>
              <a:rPr lang="en-US" dirty="0" smtClean="0"/>
              <a:t>Broadcast</a:t>
            </a:r>
          </a:p>
          <a:p>
            <a:r>
              <a:rPr lang="en-US" dirty="0" smtClean="0"/>
              <a:t>Laws governing products and standards</a:t>
            </a:r>
          </a:p>
          <a:p>
            <a:r>
              <a:rPr lang="en-US" dirty="0" smtClean="0"/>
              <a:t>Laws covering debt/liability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Commercial law - Liability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Liability</a:t>
            </a:r>
            <a:r>
              <a:rPr lang="en-US" dirty="0" smtClean="0"/>
              <a:t>: the state of being responsible for something – a legally binding obligation</a:t>
            </a:r>
          </a:p>
          <a:p>
            <a:pPr lvl="1"/>
            <a:r>
              <a:rPr lang="en-US" dirty="0" smtClean="0"/>
              <a:t>Most commonly a debt (loans, bonds, payments, bills, expenses, salaries etc)</a:t>
            </a:r>
          </a:p>
          <a:p>
            <a:pPr lvl="1"/>
            <a:r>
              <a:rPr lang="en-US" dirty="0" smtClean="0"/>
              <a:t>Can also be related to service (e.g. guarantees, warrantees) </a:t>
            </a:r>
          </a:p>
          <a:p>
            <a:pPr lvl="1"/>
            <a:r>
              <a:rPr lang="en-US" dirty="0" smtClean="0"/>
              <a:t>Can be a judgment (</a:t>
            </a:r>
            <a:r>
              <a:rPr lang="en-US" dirty="0" err="1" smtClean="0"/>
              <a:t>e.g</a:t>
            </a:r>
            <a:r>
              <a:rPr lang="en-US" dirty="0" smtClean="0"/>
              <a:t> from being sued for malpractice, product defects</a:t>
            </a:r>
          </a:p>
          <a:p>
            <a:pPr lvl="1"/>
            <a:endParaRPr lang="en-US" dirty="0" smtClean="0"/>
          </a:p>
          <a:p>
            <a:r>
              <a:rPr lang="en-US" b="1" dirty="0" smtClean="0"/>
              <a:t>An Asset</a:t>
            </a:r>
            <a:r>
              <a:rPr lang="en-US" dirty="0" smtClean="0"/>
              <a:t> is anything the company owns that can provide future financial return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solidFill>
              </a:rPr>
              <a:t>Business categories:</a:t>
            </a:r>
            <a:br>
              <a:rPr lang="en-US" dirty="0" smtClean="0">
                <a:solidFill>
                  <a:schemeClr val="tx2"/>
                </a:solidFill>
              </a:rPr>
            </a:br>
            <a:r>
              <a:rPr lang="en-US" dirty="0" smtClean="0">
                <a:solidFill>
                  <a:schemeClr val="tx2"/>
                </a:solidFill>
              </a:rPr>
              <a:t>1) Sole Proprietorship</a:t>
            </a:r>
            <a:endParaRPr lang="en-US" dirty="0">
              <a:solidFill>
                <a:schemeClr val="tx2"/>
              </a:solidFill>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b="1" dirty="0" smtClean="0"/>
          </a:p>
          <a:p>
            <a:r>
              <a:rPr lang="en-US" b="1" dirty="0" smtClean="0"/>
              <a:t>Single owners </a:t>
            </a:r>
            <a:r>
              <a:rPr lang="en-US" dirty="0" smtClean="0"/>
              <a:t>– aka Sole Proprietorship, self-employment</a:t>
            </a:r>
          </a:p>
          <a:p>
            <a:pPr lvl="1"/>
            <a:r>
              <a:rPr lang="en-US" dirty="0" smtClean="0"/>
              <a:t>Owner may operate on his/her own or employ others</a:t>
            </a:r>
          </a:p>
          <a:p>
            <a:pPr lvl="1"/>
            <a:r>
              <a:rPr lang="en-US" dirty="0" smtClean="0"/>
              <a:t>Personal liability for debts</a:t>
            </a:r>
          </a:p>
          <a:p>
            <a:pPr lvl="1"/>
            <a:r>
              <a:rPr lang="en-US" dirty="0" smtClean="0"/>
              <a:t>Owner owns all the assets, and keeps all profit</a:t>
            </a:r>
          </a:p>
          <a:p>
            <a:pPr lvl="1"/>
            <a:r>
              <a:rPr lang="en-US" dirty="0" smtClean="0"/>
              <a:t>Owner pays taxes on a personal income tax level</a:t>
            </a:r>
          </a:p>
          <a:p>
            <a:pPr lvl="1"/>
            <a:r>
              <a:rPr lang="en-US" dirty="0" smtClean="0"/>
              <a:t>Business ceases to exist on death of owner</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solidFill>
              </a:rPr>
              <a:t>Business categories:</a:t>
            </a:r>
            <a:br>
              <a:rPr lang="en-US" dirty="0" smtClean="0">
                <a:solidFill>
                  <a:schemeClr val="tx2"/>
                </a:solidFill>
              </a:rPr>
            </a:br>
            <a:r>
              <a:rPr lang="en-US" dirty="0" smtClean="0">
                <a:solidFill>
                  <a:schemeClr val="tx2"/>
                </a:solidFill>
              </a:rPr>
              <a:t>2) Partnership</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Partnership</a:t>
            </a:r>
            <a:r>
              <a:rPr lang="en-US" dirty="0" smtClean="0"/>
              <a:t> – business owned by two or more people </a:t>
            </a:r>
          </a:p>
          <a:p>
            <a:pPr lvl="1"/>
            <a:r>
              <a:rPr lang="en-US" dirty="0" smtClean="0"/>
              <a:t>AKA - company</a:t>
            </a:r>
          </a:p>
          <a:p>
            <a:pPr lvl="1"/>
            <a:r>
              <a:rPr lang="en-US" dirty="0" smtClean="0"/>
              <a:t>Partners may be:</a:t>
            </a:r>
          </a:p>
          <a:p>
            <a:pPr lvl="2"/>
            <a:r>
              <a:rPr lang="en-US" dirty="0" smtClean="0"/>
              <a:t>General partners (equal partners – liability, decision making, financial contribution, distribution of profits)</a:t>
            </a:r>
          </a:p>
          <a:p>
            <a:pPr lvl="2"/>
            <a:r>
              <a:rPr lang="en-US" dirty="0" smtClean="0"/>
              <a:t>Limited (limited to amount of contribution, work input. Limited or no decision making power)</a:t>
            </a:r>
          </a:p>
          <a:p>
            <a:pPr lvl="1"/>
            <a:r>
              <a:rPr lang="en-US" dirty="0" smtClean="0"/>
              <a:t>Business liability is shared equally among the partners (general)</a:t>
            </a:r>
          </a:p>
          <a:p>
            <a:pPr lvl="1"/>
            <a:r>
              <a:rPr lang="en-US" dirty="0" smtClean="0"/>
              <a:t>Personal liability is limited to amount of contribution</a:t>
            </a:r>
          </a:p>
          <a:p>
            <a:pPr lvl="1"/>
            <a:r>
              <a:rPr lang="en-US" dirty="0" smtClean="0"/>
              <a:t>Assets are jointly (equally) owned by all the partners </a:t>
            </a:r>
          </a:p>
          <a:p>
            <a:pPr lvl="1"/>
            <a:r>
              <a:rPr lang="en-US" dirty="0" smtClean="0"/>
              <a:t>Profits are divided according to amount of contribution</a:t>
            </a:r>
          </a:p>
          <a:p>
            <a:pPr lvl="2"/>
            <a:r>
              <a:rPr lang="en-US" dirty="0" smtClean="0"/>
              <a:t>Equal for general partners, limited for limited partners</a:t>
            </a:r>
          </a:p>
          <a:p>
            <a:pPr lvl="1"/>
            <a:r>
              <a:rPr lang="en-US" dirty="0" smtClean="0"/>
              <a:t>Each partner pays taxes (on share of profits) on a personal income tax level </a:t>
            </a:r>
          </a:p>
          <a:p>
            <a:pPr lvl="1"/>
            <a:r>
              <a:rPr lang="en-US" dirty="0" smtClean="0"/>
              <a:t>Business ceases to exist on death of a partner unless legal agreement is in place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solidFill>
              </a:rPr>
              <a:t>Business categories:</a:t>
            </a:r>
            <a:br>
              <a:rPr lang="en-US" dirty="0" smtClean="0">
                <a:solidFill>
                  <a:schemeClr val="tx2"/>
                </a:solidFill>
              </a:rPr>
            </a:br>
            <a:r>
              <a:rPr lang="en-US" dirty="0" smtClean="0">
                <a:solidFill>
                  <a:schemeClr val="tx2"/>
                </a:solidFill>
              </a:rPr>
              <a:t>3) Corporation</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b="1" dirty="0" smtClean="0"/>
              <a:t>Corporation</a:t>
            </a:r>
            <a:r>
              <a:rPr lang="en-US" dirty="0" smtClean="0"/>
              <a:t>: - separate legal entity from its owners</a:t>
            </a:r>
          </a:p>
          <a:p>
            <a:pPr lvl="1"/>
            <a:r>
              <a:rPr lang="en-US" dirty="0" smtClean="0"/>
              <a:t>Owners have “</a:t>
            </a:r>
            <a:r>
              <a:rPr lang="en-US" b="1" dirty="0" smtClean="0"/>
              <a:t>shares</a:t>
            </a:r>
            <a:r>
              <a:rPr lang="en-US" dirty="0" smtClean="0"/>
              <a:t>” in the company. Shares can be bought or sold without restriction</a:t>
            </a:r>
          </a:p>
          <a:p>
            <a:pPr lvl="1"/>
            <a:r>
              <a:rPr lang="en-US" dirty="0" smtClean="0"/>
              <a:t>Usually privately owned (even if shares are publically traded)</a:t>
            </a:r>
          </a:p>
          <a:p>
            <a:pPr lvl="1"/>
            <a:r>
              <a:rPr lang="en-US" dirty="0" smtClean="0"/>
              <a:t>Large Corporations might have millions of shareholders and are overseen by a board of directors who hire the managerial staff</a:t>
            </a:r>
          </a:p>
          <a:p>
            <a:pPr lvl="1"/>
            <a:r>
              <a:rPr lang="en-US" dirty="0" smtClean="0"/>
              <a:t>Small corporations may have a single owner who owns all the shares and employs self to run corporation.</a:t>
            </a:r>
          </a:p>
          <a:p>
            <a:pPr lvl="1"/>
            <a:r>
              <a:rPr lang="en-US" dirty="0" smtClean="0"/>
              <a:t>Can be for profit or non-profit.</a:t>
            </a:r>
            <a:r>
              <a:rPr lang="en-US" u="sng" dirty="0" smtClean="0"/>
              <a:t> </a:t>
            </a:r>
          </a:p>
          <a:p>
            <a:pPr lvl="1"/>
            <a:r>
              <a:rPr lang="en-US" u="sng" dirty="0" smtClean="0"/>
              <a:t>Some</a:t>
            </a:r>
            <a:r>
              <a:rPr lang="en-US" dirty="0" smtClean="0"/>
              <a:t> corporations are publically (state) owned (</a:t>
            </a:r>
            <a:r>
              <a:rPr lang="en-US" dirty="0" err="1" smtClean="0"/>
              <a:t>e.g</a:t>
            </a:r>
            <a:r>
              <a:rPr lang="en-US" dirty="0" smtClean="0"/>
              <a:t> Ghee, sugar corporation)</a:t>
            </a:r>
          </a:p>
          <a:p>
            <a:pPr lvl="1"/>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2"/>
                </a:solidFill>
              </a:rPr>
              <a:t>Business categories:</a:t>
            </a:r>
            <a:br>
              <a:rPr lang="en-US" dirty="0" smtClean="0">
                <a:solidFill>
                  <a:schemeClr val="tx2"/>
                </a:solidFill>
              </a:rPr>
            </a:br>
            <a:r>
              <a:rPr lang="en-US" dirty="0" smtClean="0">
                <a:solidFill>
                  <a:schemeClr val="tx2"/>
                </a:solidFill>
              </a:rPr>
              <a:t>3) Corporation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liabilities (and assets) are owned by the corporation, not the shareholders, </a:t>
            </a:r>
          </a:p>
          <a:p>
            <a:pPr lvl="1"/>
            <a:r>
              <a:rPr lang="en-US" dirty="0" smtClean="0"/>
              <a:t>In some cases shareholders might be liable (</a:t>
            </a:r>
            <a:r>
              <a:rPr lang="en-US" dirty="0" err="1" smtClean="0"/>
              <a:t>e.g</a:t>
            </a:r>
            <a:r>
              <a:rPr lang="en-US" dirty="0" smtClean="0"/>
              <a:t> for management </a:t>
            </a:r>
            <a:r>
              <a:rPr lang="en-US" smtClean="0"/>
              <a:t>hiring decisions)</a:t>
            </a:r>
            <a:endParaRPr lang="en-US" dirty="0" smtClean="0"/>
          </a:p>
          <a:p>
            <a:r>
              <a:rPr lang="en-US" dirty="0" smtClean="0"/>
              <a:t>Double taxation</a:t>
            </a:r>
          </a:p>
          <a:p>
            <a:pPr lvl="1"/>
            <a:r>
              <a:rPr lang="en-US" dirty="0" smtClean="0"/>
              <a:t>1) Corporation pays corporate-rate tax on profits before profit distribution (dividends) to shareholders</a:t>
            </a:r>
          </a:p>
          <a:p>
            <a:pPr lvl="1"/>
            <a:r>
              <a:rPr lang="en-US" dirty="0" smtClean="0"/>
              <a:t>2) Shareholders have to pay taxes on personal income level on dividends </a:t>
            </a:r>
          </a:p>
          <a:p>
            <a:r>
              <a:rPr lang="en-US" dirty="0" smtClean="0"/>
              <a:t>Decision making is limited to management team</a:t>
            </a:r>
          </a:p>
          <a:p>
            <a:r>
              <a:rPr lang="en-US" dirty="0" smtClean="0"/>
              <a:t>Death of shareholders (owners) has no effect on business life.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3">
                    <a:lumMod val="75000"/>
                  </a:schemeClr>
                </a:solidFill>
              </a:rPr>
              <a:t>What type of Business?</a:t>
            </a:r>
            <a:endParaRPr lang="en-US" dirty="0">
              <a:solidFill>
                <a:schemeClr val="accent3">
                  <a:lumMod val="75000"/>
                </a:schemeClr>
              </a:solidFill>
            </a:endParaRPr>
          </a:p>
        </p:txBody>
      </p:sp>
      <p:sp>
        <p:nvSpPr>
          <p:cNvPr id="3" name="Content Placeholder 2"/>
          <p:cNvSpPr>
            <a:spLocks noGrp="1"/>
          </p:cNvSpPr>
          <p:nvPr>
            <p:ph idx="1"/>
          </p:nvPr>
        </p:nvSpPr>
        <p:spPr/>
        <p:txBody>
          <a:bodyPr>
            <a:normAutofit fontScale="85000" lnSpcReduction="10000"/>
          </a:bodyPr>
          <a:lstStyle/>
          <a:p>
            <a:r>
              <a:rPr lang="en-US" dirty="0" smtClean="0"/>
              <a:t>Three basic types:</a:t>
            </a:r>
          </a:p>
          <a:p>
            <a:pPr lvl="1"/>
            <a:r>
              <a:rPr lang="en-US" dirty="0" smtClean="0"/>
              <a:t>(Sole) Proprietorship</a:t>
            </a:r>
          </a:p>
          <a:p>
            <a:pPr lvl="1"/>
            <a:r>
              <a:rPr lang="en-US" dirty="0" smtClean="0"/>
              <a:t>Partnership</a:t>
            </a:r>
          </a:p>
          <a:p>
            <a:pPr lvl="2"/>
            <a:r>
              <a:rPr lang="en-US" dirty="0" smtClean="0"/>
              <a:t>General</a:t>
            </a:r>
          </a:p>
          <a:p>
            <a:pPr lvl="2"/>
            <a:r>
              <a:rPr lang="en-US" dirty="0" smtClean="0"/>
              <a:t>Limited</a:t>
            </a:r>
          </a:p>
          <a:p>
            <a:pPr lvl="1"/>
            <a:r>
              <a:rPr lang="en-US" dirty="0" smtClean="0"/>
              <a:t>Corporation</a:t>
            </a:r>
          </a:p>
          <a:p>
            <a:pPr lvl="1"/>
            <a:endParaRPr lang="en-US" dirty="0" smtClean="0"/>
          </a:p>
          <a:p>
            <a:r>
              <a:rPr lang="en-US" dirty="0" smtClean="0"/>
              <a:t>Choice of business type depends on issues such as </a:t>
            </a:r>
          </a:p>
          <a:p>
            <a:pPr lvl="1"/>
            <a:r>
              <a:rPr lang="en-US" dirty="0" smtClean="0"/>
              <a:t>Ownership, taxation, liability, start-up costs, continuity, transferability, capital requirements, management control, profit distribution, capital raising.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381000"/>
          <a:ext cx="8458200" cy="6217920"/>
        </p:xfrm>
        <a:graphic>
          <a:graphicData uri="http://schemas.openxmlformats.org/drawingml/2006/table">
            <a:tbl>
              <a:tblPr firstRow="1" bandRow="1">
                <a:tableStyleId>{5C22544A-7EE6-4342-B048-85BDC9FD1C3A}</a:tableStyleId>
              </a:tblPr>
              <a:tblGrid>
                <a:gridCol w="2114550"/>
                <a:gridCol w="2114550"/>
                <a:gridCol w="2114550"/>
                <a:gridCol w="2114550"/>
              </a:tblGrid>
              <a:tr h="349624">
                <a:tc>
                  <a:txBody>
                    <a:bodyPr/>
                    <a:lstStyle/>
                    <a:p>
                      <a:pPr algn="ctr"/>
                      <a:endParaRPr lang="en-US" dirty="0"/>
                    </a:p>
                  </a:txBody>
                  <a:tcPr/>
                </a:tc>
                <a:tc>
                  <a:txBody>
                    <a:bodyPr/>
                    <a:lstStyle/>
                    <a:p>
                      <a:pPr algn="ctr"/>
                      <a:r>
                        <a:rPr lang="en-US" dirty="0" smtClean="0"/>
                        <a:t>Proprietorship</a:t>
                      </a:r>
                      <a:endParaRPr lang="en-US" dirty="0"/>
                    </a:p>
                  </a:txBody>
                  <a:tcPr/>
                </a:tc>
                <a:tc>
                  <a:txBody>
                    <a:bodyPr/>
                    <a:lstStyle/>
                    <a:p>
                      <a:pPr algn="ctr"/>
                      <a:r>
                        <a:rPr lang="en-US" dirty="0" smtClean="0"/>
                        <a:t>Partnership</a:t>
                      </a:r>
                      <a:endParaRPr lang="en-US" dirty="0"/>
                    </a:p>
                  </a:txBody>
                  <a:tcPr/>
                </a:tc>
                <a:tc>
                  <a:txBody>
                    <a:bodyPr/>
                    <a:lstStyle/>
                    <a:p>
                      <a:pPr algn="ctr"/>
                      <a:r>
                        <a:rPr lang="en-US" dirty="0" smtClean="0"/>
                        <a:t>Corporation</a:t>
                      </a:r>
                      <a:endParaRPr lang="en-US" dirty="0"/>
                    </a:p>
                  </a:txBody>
                  <a:tcPr/>
                </a:tc>
              </a:tr>
              <a:tr h="611841">
                <a:tc>
                  <a:txBody>
                    <a:bodyPr/>
                    <a:lstStyle/>
                    <a:p>
                      <a:r>
                        <a:rPr lang="en-US" dirty="0" smtClean="0"/>
                        <a:t>Ownership</a:t>
                      </a:r>
                      <a:endParaRPr lang="en-US" dirty="0"/>
                    </a:p>
                  </a:txBody>
                  <a:tcPr/>
                </a:tc>
                <a:tc>
                  <a:txBody>
                    <a:bodyPr/>
                    <a:lstStyle/>
                    <a:p>
                      <a:r>
                        <a:rPr lang="en-US" dirty="0" smtClean="0"/>
                        <a:t>Individual</a:t>
                      </a:r>
                      <a:endParaRPr lang="en-US" dirty="0"/>
                    </a:p>
                  </a:txBody>
                  <a:tcPr/>
                </a:tc>
                <a:tc>
                  <a:txBody>
                    <a:bodyPr/>
                    <a:lstStyle/>
                    <a:p>
                      <a:r>
                        <a:rPr lang="en-US" dirty="0" smtClean="0"/>
                        <a:t>No limit on number of partners</a:t>
                      </a:r>
                      <a:endParaRPr lang="en-US" dirty="0"/>
                    </a:p>
                  </a:txBody>
                  <a:tcPr/>
                </a:tc>
                <a:tc>
                  <a:txBody>
                    <a:bodyPr/>
                    <a:lstStyle/>
                    <a:p>
                      <a:r>
                        <a:rPr lang="en-US" dirty="0" smtClean="0"/>
                        <a:t>No limit on number of stock-holders</a:t>
                      </a:r>
                      <a:endParaRPr lang="en-US" dirty="0"/>
                    </a:p>
                  </a:txBody>
                  <a:tcPr/>
                </a:tc>
              </a:tr>
              <a:tr h="1136276">
                <a:tc>
                  <a:txBody>
                    <a:bodyPr/>
                    <a:lstStyle/>
                    <a:p>
                      <a:r>
                        <a:rPr lang="en-US" dirty="0" smtClean="0"/>
                        <a:t>Start-up costs</a:t>
                      </a:r>
                      <a:endParaRPr lang="en-US" dirty="0"/>
                    </a:p>
                  </a:txBody>
                  <a:tcPr/>
                </a:tc>
                <a:tc>
                  <a:txBody>
                    <a:bodyPr/>
                    <a:lstStyle/>
                    <a:p>
                      <a:r>
                        <a:rPr lang="en-US" dirty="0" smtClean="0"/>
                        <a:t>Very little – filing fees</a:t>
                      </a:r>
                      <a:endParaRPr lang="en-US" dirty="0"/>
                    </a:p>
                  </a:txBody>
                  <a:tcPr/>
                </a:tc>
                <a:tc>
                  <a:txBody>
                    <a:bodyPr/>
                    <a:lstStyle/>
                    <a:p>
                      <a:r>
                        <a:rPr lang="en-US" dirty="0" smtClean="0"/>
                        <a:t>Legal costs:</a:t>
                      </a:r>
                    </a:p>
                    <a:p>
                      <a:r>
                        <a:rPr lang="en-US" dirty="0" smtClean="0"/>
                        <a:t>filing, partnership agreement,</a:t>
                      </a:r>
                      <a:r>
                        <a:rPr lang="en-US" baseline="0" dirty="0" smtClean="0"/>
                        <a:t> trade name. </a:t>
                      </a:r>
                      <a:endParaRPr lang="en-US" dirty="0"/>
                    </a:p>
                  </a:txBody>
                  <a:tcPr/>
                </a:tc>
                <a:tc>
                  <a:txBody>
                    <a:bodyPr/>
                    <a:lstStyle/>
                    <a:p>
                      <a:r>
                        <a:rPr lang="en-US" dirty="0" smtClean="0"/>
                        <a:t>Legal</a:t>
                      </a:r>
                      <a:r>
                        <a:rPr lang="en-US" baseline="0" dirty="0" smtClean="0"/>
                        <a:t> a</a:t>
                      </a:r>
                      <a:r>
                        <a:rPr lang="en-US" dirty="0" smtClean="0"/>
                        <a:t>rticles of incorporation, filing fees, taxes,</a:t>
                      </a:r>
                      <a:r>
                        <a:rPr lang="en-US" baseline="0" dirty="0" smtClean="0"/>
                        <a:t> national and local.</a:t>
                      </a:r>
                      <a:endParaRPr lang="en-US" dirty="0"/>
                    </a:p>
                  </a:txBody>
                  <a:tcPr/>
                </a:tc>
              </a:tr>
              <a:tr h="1398494">
                <a:tc>
                  <a:txBody>
                    <a:bodyPr/>
                    <a:lstStyle/>
                    <a:p>
                      <a:r>
                        <a:rPr lang="en-US" dirty="0" smtClean="0"/>
                        <a:t>Liability</a:t>
                      </a:r>
                      <a:endParaRPr lang="en-US" dirty="0"/>
                    </a:p>
                  </a:txBody>
                  <a:tcPr/>
                </a:tc>
                <a:tc>
                  <a:txBody>
                    <a:bodyPr/>
                    <a:lstStyle/>
                    <a:p>
                      <a:r>
                        <a:rPr lang="en-US" dirty="0" smtClean="0"/>
                        <a:t>Individual liable for business liabilities</a:t>
                      </a:r>
                      <a:endParaRPr lang="en-US" dirty="0"/>
                    </a:p>
                  </a:txBody>
                  <a:tcPr/>
                </a:tc>
                <a:tc>
                  <a:txBody>
                    <a:bodyPr/>
                    <a:lstStyle/>
                    <a:p>
                      <a:r>
                        <a:rPr lang="en-US" b="1" dirty="0" smtClean="0"/>
                        <a:t>General</a:t>
                      </a:r>
                      <a:r>
                        <a:rPr lang="en-US" dirty="0" smtClean="0"/>
                        <a:t>: all partners liable</a:t>
                      </a:r>
                    </a:p>
                    <a:p>
                      <a:r>
                        <a:rPr lang="en-US" b="1" dirty="0" smtClean="0"/>
                        <a:t>Limited</a:t>
                      </a:r>
                      <a:r>
                        <a:rPr lang="en-US" baseline="0" dirty="0" smtClean="0"/>
                        <a:t>: limited to amount of capital contribution.</a:t>
                      </a:r>
                      <a:endParaRPr lang="en-US" dirty="0"/>
                    </a:p>
                  </a:txBody>
                  <a:tcPr/>
                </a:tc>
                <a:tc>
                  <a:txBody>
                    <a:bodyPr/>
                    <a:lstStyle/>
                    <a:p>
                      <a:r>
                        <a:rPr lang="en-US" dirty="0" smtClean="0"/>
                        <a:t>Amount of capital contribution.</a:t>
                      </a:r>
                      <a:r>
                        <a:rPr lang="en-US" baseline="0" dirty="0" smtClean="0"/>
                        <a:t> </a:t>
                      </a:r>
                      <a:endParaRPr lang="en-US" dirty="0"/>
                    </a:p>
                  </a:txBody>
                  <a:tcPr/>
                </a:tc>
              </a:tr>
              <a:tr h="2447365">
                <a:tc>
                  <a:txBody>
                    <a:bodyPr/>
                    <a:lstStyle/>
                    <a:p>
                      <a:r>
                        <a:rPr lang="en-US" dirty="0" smtClean="0"/>
                        <a:t>Continuity</a:t>
                      </a:r>
                      <a:endParaRPr lang="en-US" dirty="0"/>
                    </a:p>
                  </a:txBody>
                  <a:tcPr/>
                </a:tc>
                <a:tc>
                  <a:txBody>
                    <a:bodyPr/>
                    <a:lstStyle/>
                    <a:p>
                      <a:r>
                        <a:rPr lang="en-US" dirty="0" smtClean="0"/>
                        <a:t>Dissolved by death</a:t>
                      </a:r>
                      <a:endParaRPr lang="en-US" dirty="0"/>
                    </a:p>
                  </a:txBody>
                  <a:tcPr/>
                </a:tc>
                <a:tc>
                  <a:txBody>
                    <a:bodyPr/>
                    <a:lstStyle/>
                    <a:p>
                      <a:r>
                        <a:rPr lang="en-US" b="1" dirty="0" smtClean="0"/>
                        <a:t>General</a:t>
                      </a:r>
                      <a:r>
                        <a:rPr lang="en-US" dirty="0" smtClean="0"/>
                        <a:t>: Death of partner terminates</a:t>
                      </a:r>
                      <a:r>
                        <a:rPr lang="en-US" baseline="0" dirty="0" smtClean="0"/>
                        <a:t> partnership unless prior agreement</a:t>
                      </a:r>
                    </a:p>
                    <a:p>
                      <a:r>
                        <a:rPr lang="en-US" b="1" baseline="0" dirty="0" smtClean="0"/>
                        <a:t>Limited</a:t>
                      </a:r>
                      <a:r>
                        <a:rPr lang="en-US" baseline="0" dirty="0" smtClean="0"/>
                        <a:t>: no effect. Limited partner can withdraw capital after notice</a:t>
                      </a:r>
                    </a:p>
                    <a:p>
                      <a:endParaRPr lang="en-US" dirty="0"/>
                    </a:p>
                  </a:txBody>
                  <a:tcPr/>
                </a:tc>
                <a:tc>
                  <a:txBody>
                    <a:bodyPr/>
                    <a:lstStyle/>
                    <a:p>
                      <a:r>
                        <a:rPr lang="en-US" dirty="0" smtClean="0"/>
                        <a:t>Death or withdrawal of owners has</a:t>
                      </a:r>
                      <a:r>
                        <a:rPr lang="en-US" baseline="0" dirty="0" smtClean="0"/>
                        <a:t> no effect on continuity</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0"/>
          <a:ext cx="8458200" cy="6253090"/>
        </p:xfrm>
        <a:graphic>
          <a:graphicData uri="http://schemas.openxmlformats.org/drawingml/2006/table">
            <a:tbl>
              <a:tblPr firstRow="1" bandRow="1">
                <a:tableStyleId>{5C22544A-7EE6-4342-B048-85BDC9FD1C3A}</a:tableStyleId>
              </a:tblPr>
              <a:tblGrid>
                <a:gridCol w="2114550"/>
                <a:gridCol w="2114550"/>
                <a:gridCol w="2114550"/>
                <a:gridCol w="2114550"/>
              </a:tblGrid>
              <a:tr h="137355">
                <a:tc>
                  <a:txBody>
                    <a:bodyPr/>
                    <a:lstStyle/>
                    <a:p>
                      <a:endParaRPr lang="en-US" dirty="0"/>
                    </a:p>
                  </a:txBody>
                  <a:tcPr/>
                </a:tc>
                <a:tc>
                  <a:txBody>
                    <a:bodyPr/>
                    <a:lstStyle/>
                    <a:p>
                      <a:r>
                        <a:rPr lang="en-US" dirty="0" smtClean="0"/>
                        <a:t>Proprietorship</a:t>
                      </a:r>
                      <a:endParaRPr lang="en-US" dirty="0"/>
                    </a:p>
                  </a:txBody>
                  <a:tcPr/>
                </a:tc>
                <a:tc>
                  <a:txBody>
                    <a:bodyPr/>
                    <a:lstStyle/>
                    <a:p>
                      <a:r>
                        <a:rPr lang="en-US" dirty="0" smtClean="0"/>
                        <a:t>Partnership</a:t>
                      </a:r>
                      <a:endParaRPr lang="en-US" dirty="0"/>
                    </a:p>
                  </a:txBody>
                  <a:tcPr/>
                </a:tc>
                <a:tc>
                  <a:txBody>
                    <a:bodyPr/>
                    <a:lstStyle/>
                    <a:p>
                      <a:r>
                        <a:rPr lang="en-US" dirty="0" smtClean="0"/>
                        <a:t>Corporation</a:t>
                      </a:r>
                      <a:endParaRPr lang="en-US" dirty="0"/>
                    </a:p>
                  </a:txBody>
                  <a:tcPr/>
                </a:tc>
              </a:tr>
              <a:tr h="1744394">
                <a:tc>
                  <a:txBody>
                    <a:bodyPr/>
                    <a:lstStyle/>
                    <a:p>
                      <a:r>
                        <a:rPr lang="en-US" dirty="0" smtClean="0"/>
                        <a:t>Transferability</a:t>
                      </a:r>
                      <a:endParaRPr lang="en-US" dirty="0"/>
                    </a:p>
                  </a:txBody>
                  <a:tcPr/>
                </a:tc>
                <a:tc>
                  <a:txBody>
                    <a:bodyPr/>
                    <a:lstStyle/>
                    <a:p>
                      <a:r>
                        <a:rPr lang="en-US" dirty="0" smtClean="0"/>
                        <a:t>Complete freedom to sell or</a:t>
                      </a:r>
                      <a:r>
                        <a:rPr lang="en-US" baseline="0" dirty="0" smtClean="0"/>
                        <a:t> transfer any part of business</a:t>
                      </a:r>
                      <a:endParaRPr lang="en-US" dirty="0"/>
                    </a:p>
                  </a:txBody>
                  <a:tcPr/>
                </a:tc>
                <a:tc>
                  <a:txBody>
                    <a:bodyPr/>
                    <a:lstStyle/>
                    <a:p>
                      <a:r>
                        <a:rPr lang="en-US" b="1" dirty="0" smtClean="0"/>
                        <a:t>General</a:t>
                      </a:r>
                      <a:r>
                        <a:rPr lang="en-US" dirty="0" smtClean="0"/>
                        <a:t>: can sell or transfer</a:t>
                      </a:r>
                      <a:r>
                        <a:rPr lang="en-US" baseline="0" dirty="0" smtClean="0"/>
                        <a:t> only with partner consent</a:t>
                      </a:r>
                    </a:p>
                    <a:p>
                      <a:r>
                        <a:rPr lang="en-US" b="1" baseline="0" dirty="0" smtClean="0"/>
                        <a:t>Limited</a:t>
                      </a:r>
                      <a:r>
                        <a:rPr lang="en-US" baseline="0" dirty="0" smtClean="0"/>
                        <a:t>: can sell without consent</a:t>
                      </a:r>
                      <a:endParaRPr lang="en-US" dirty="0"/>
                    </a:p>
                  </a:txBody>
                  <a:tcPr/>
                </a:tc>
                <a:tc>
                  <a:txBody>
                    <a:bodyPr/>
                    <a:lstStyle/>
                    <a:p>
                      <a:r>
                        <a:rPr lang="en-US" dirty="0" smtClean="0"/>
                        <a:t>Most flexible – can sell </a:t>
                      </a:r>
                      <a:r>
                        <a:rPr lang="en-US" baseline="0" dirty="0" smtClean="0"/>
                        <a:t>stocks at any time. (some stocks might be restricted)</a:t>
                      </a:r>
                      <a:endParaRPr lang="en-US" dirty="0"/>
                    </a:p>
                  </a:txBody>
                  <a:tcPr/>
                </a:tc>
              </a:tr>
              <a:tr h="1744394">
                <a:tc>
                  <a:txBody>
                    <a:bodyPr/>
                    <a:lstStyle/>
                    <a:p>
                      <a:r>
                        <a:rPr lang="en-US" dirty="0" smtClean="0"/>
                        <a:t>Capital Requirements</a:t>
                      </a:r>
                      <a:endParaRPr lang="en-US" dirty="0"/>
                    </a:p>
                  </a:txBody>
                  <a:tcPr/>
                </a:tc>
                <a:tc>
                  <a:txBody>
                    <a:bodyPr/>
                    <a:lstStyle/>
                    <a:p>
                      <a:r>
                        <a:rPr lang="en-US" dirty="0" smtClean="0"/>
                        <a:t>Capital raised through loan</a:t>
                      </a:r>
                      <a:r>
                        <a:rPr lang="en-US" baseline="0" dirty="0" smtClean="0"/>
                        <a:t> or personal investment</a:t>
                      </a:r>
                      <a:endParaRPr lang="en-US" dirty="0"/>
                    </a:p>
                  </a:txBody>
                  <a:tcPr/>
                </a:tc>
                <a:tc>
                  <a:txBody>
                    <a:bodyPr/>
                    <a:lstStyle/>
                    <a:p>
                      <a:r>
                        <a:rPr lang="en-US" dirty="0" smtClean="0"/>
                        <a:t>Loans or new investments require change</a:t>
                      </a:r>
                      <a:r>
                        <a:rPr lang="en-US" baseline="0" dirty="0" smtClean="0"/>
                        <a:t> in agreement</a:t>
                      </a:r>
                      <a:endParaRPr lang="en-US" dirty="0"/>
                    </a:p>
                  </a:txBody>
                  <a:tcPr/>
                </a:tc>
                <a:tc>
                  <a:txBody>
                    <a:bodyPr/>
                    <a:lstStyle/>
                    <a:p>
                      <a:r>
                        <a:rPr lang="en-US" dirty="0" smtClean="0"/>
                        <a:t>Capital raised by sale of stocks or bonds or borrowing in name of corporation</a:t>
                      </a:r>
                      <a:endParaRPr lang="en-US" dirty="0"/>
                    </a:p>
                  </a:txBody>
                  <a:tcPr/>
                </a:tc>
              </a:tr>
              <a:tr h="2398542">
                <a:tc>
                  <a:txBody>
                    <a:bodyPr/>
                    <a:lstStyle/>
                    <a:p>
                      <a:r>
                        <a:rPr lang="en-US" dirty="0" smtClean="0"/>
                        <a:t>Management Control</a:t>
                      </a:r>
                      <a:endParaRPr lang="en-US" dirty="0"/>
                    </a:p>
                  </a:txBody>
                  <a:tcPr/>
                </a:tc>
                <a:tc>
                  <a:txBody>
                    <a:bodyPr/>
                    <a:lstStyle/>
                    <a:p>
                      <a:r>
                        <a:rPr lang="en-US" dirty="0" smtClean="0"/>
                        <a:t>Owner</a:t>
                      </a:r>
                      <a:r>
                        <a:rPr lang="en-US" baseline="0" dirty="0" smtClean="0"/>
                        <a:t> takes all decisions and can act immediately</a:t>
                      </a:r>
                      <a:endParaRPr lang="en-US" dirty="0"/>
                    </a:p>
                  </a:txBody>
                  <a:tcPr/>
                </a:tc>
                <a:tc>
                  <a:txBody>
                    <a:bodyPr/>
                    <a:lstStyle/>
                    <a:p>
                      <a:r>
                        <a:rPr lang="en-US" dirty="0" smtClean="0"/>
                        <a:t>All partners</a:t>
                      </a:r>
                      <a:r>
                        <a:rPr lang="en-US" baseline="0" dirty="0" smtClean="0"/>
                        <a:t> have equal control and vote by majority. </a:t>
                      </a:r>
                    </a:p>
                    <a:p>
                      <a:r>
                        <a:rPr lang="en-US" b="1" baseline="0" dirty="0" smtClean="0"/>
                        <a:t>Limited</a:t>
                      </a:r>
                      <a:r>
                        <a:rPr lang="en-US" baseline="0" dirty="0" smtClean="0"/>
                        <a:t>: Only general partners have authority to take decisions.</a:t>
                      </a:r>
                      <a:endParaRPr lang="en-US" dirty="0"/>
                    </a:p>
                  </a:txBody>
                  <a:tcPr/>
                </a:tc>
                <a:tc>
                  <a:txBody>
                    <a:bodyPr/>
                    <a:lstStyle/>
                    <a:p>
                      <a:r>
                        <a:rPr lang="en-US" dirty="0" smtClean="0"/>
                        <a:t>Majority stockholders have most control. </a:t>
                      </a:r>
                    </a:p>
                    <a:p>
                      <a:r>
                        <a:rPr lang="en-US" dirty="0" smtClean="0"/>
                        <a:t>Daily</a:t>
                      </a:r>
                      <a:r>
                        <a:rPr lang="en-US" baseline="0" dirty="0" smtClean="0"/>
                        <a:t> control is in the hands of management who may not be stockowners.</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397000"/>
          <a:ext cx="8458200" cy="4582160"/>
        </p:xfrm>
        <a:graphic>
          <a:graphicData uri="http://schemas.openxmlformats.org/drawingml/2006/table">
            <a:tbl>
              <a:tblPr firstRow="1" bandRow="1">
                <a:tableStyleId>{5C22544A-7EE6-4342-B048-85BDC9FD1C3A}</a:tableStyleId>
              </a:tblPr>
              <a:tblGrid>
                <a:gridCol w="2114550"/>
                <a:gridCol w="2114550"/>
                <a:gridCol w="2114550"/>
                <a:gridCol w="2114550"/>
              </a:tblGrid>
              <a:tr h="370840">
                <a:tc>
                  <a:txBody>
                    <a:bodyPr/>
                    <a:lstStyle/>
                    <a:p>
                      <a:endParaRPr lang="en-US" dirty="0"/>
                    </a:p>
                  </a:txBody>
                  <a:tcPr/>
                </a:tc>
                <a:tc>
                  <a:txBody>
                    <a:bodyPr/>
                    <a:lstStyle/>
                    <a:p>
                      <a:r>
                        <a:rPr lang="en-US" dirty="0" smtClean="0"/>
                        <a:t>Proprietorship</a:t>
                      </a:r>
                      <a:endParaRPr lang="en-US" dirty="0"/>
                    </a:p>
                  </a:txBody>
                  <a:tcPr/>
                </a:tc>
                <a:tc>
                  <a:txBody>
                    <a:bodyPr/>
                    <a:lstStyle/>
                    <a:p>
                      <a:r>
                        <a:rPr lang="en-US" dirty="0" smtClean="0"/>
                        <a:t>Partnership</a:t>
                      </a:r>
                      <a:endParaRPr lang="en-US" dirty="0"/>
                    </a:p>
                  </a:txBody>
                  <a:tcPr/>
                </a:tc>
                <a:tc>
                  <a:txBody>
                    <a:bodyPr/>
                    <a:lstStyle/>
                    <a:p>
                      <a:r>
                        <a:rPr lang="en-US" dirty="0" smtClean="0"/>
                        <a:t>Corporation</a:t>
                      </a:r>
                      <a:endParaRPr lang="en-US" dirty="0"/>
                    </a:p>
                  </a:txBody>
                  <a:tcPr/>
                </a:tc>
              </a:tr>
              <a:tr h="370840">
                <a:tc>
                  <a:txBody>
                    <a:bodyPr/>
                    <a:lstStyle/>
                    <a:p>
                      <a:r>
                        <a:rPr lang="en-US" dirty="0" smtClean="0"/>
                        <a:t>Profit / loss distribution</a:t>
                      </a:r>
                      <a:endParaRPr lang="en-US" dirty="0"/>
                    </a:p>
                  </a:txBody>
                  <a:tcPr/>
                </a:tc>
                <a:tc>
                  <a:txBody>
                    <a:bodyPr/>
                    <a:lstStyle/>
                    <a:p>
                      <a:r>
                        <a:rPr lang="en-US" dirty="0" smtClean="0"/>
                        <a:t>Owner</a:t>
                      </a:r>
                      <a:r>
                        <a:rPr lang="en-US" baseline="0" dirty="0" smtClean="0"/>
                        <a:t> receives all profits and incurs all losses</a:t>
                      </a:r>
                      <a:endParaRPr lang="en-US" dirty="0"/>
                    </a:p>
                  </a:txBody>
                  <a:tcPr/>
                </a:tc>
                <a:tc>
                  <a:txBody>
                    <a:bodyPr/>
                    <a:lstStyle/>
                    <a:p>
                      <a:r>
                        <a:rPr lang="en-US" dirty="0" smtClean="0"/>
                        <a:t>Depends on partnership agreement and investment ratios</a:t>
                      </a:r>
                      <a:endParaRPr lang="en-US" dirty="0"/>
                    </a:p>
                  </a:txBody>
                  <a:tcPr/>
                </a:tc>
                <a:tc>
                  <a:txBody>
                    <a:bodyPr/>
                    <a:lstStyle/>
                    <a:p>
                      <a:r>
                        <a:rPr lang="en-US" dirty="0" smtClean="0"/>
                        <a:t>Shareholders</a:t>
                      </a:r>
                      <a:r>
                        <a:rPr lang="en-US" baseline="0" dirty="0" smtClean="0"/>
                        <a:t> given dividends. (at manager discretion)</a:t>
                      </a:r>
                      <a:endParaRPr lang="en-US" dirty="0"/>
                    </a:p>
                  </a:txBody>
                  <a:tcPr/>
                </a:tc>
              </a:tr>
              <a:tr h="370840">
                <a:tc>
                  <a:txBody>
                    <a:bodyPr/>
                    <a:lstStyle/>
                    <a:p>
                      <a:r>
                        <a:rPr lang="en-US" dirty="0" smtClean="0"/>
                        <a:t>Capital raising</a:t>
                      </a:r>
                      <a:endParaRPr lang="en-US" dirty="0"/>
                    </a:p>
                  </a:txBody>
                  <a:tcPr/>
                </a:tc>
                <a:tc>
                  <a:txBody>
                    <a:bodyPr/>
                    <a:lstStyle/>
                    <a:p>
                      <a:r>
                        <a:rPr lang="en-US" dirty="0" smtClean="0"/>
                        <a:t>Depends on owner</a:t>
                      </a:r>
                      <a:r>
                        <a:rPr lang="en-US" baseline="0" dirty="0" smtClean="0"/>
                        <a:t> skills with finding capital</a:t>
                      </a:r>
                      <a:endParaRPr lang="en-US" dirty="0"/>
                    </a:p>
                  </a:txBody>
                  <a:tcPr/>
                </a:tc>
                <a:tc>
                  <a:txBody>
                    <a:bodyPr/>
                    <a:lstStyle/>
                    <a:p>
                      <a:r>
                        <a:rPr lang="en-US" dirty="0" smtClean="0"/>
                        <a:t>Depends on partner’s capabilities and success of business</a:t>
                      </a:r>
                      <a:endParaRPr lang="en-US" dirty="0"/>
                    </a:p>
                  </a:txBody>
                  <a:tcPr/>
                </a:tc>
                <a:tc>
                  <a:txBody>
                    <a:bodyPr/>
                    <a:lstStyle/>
                    <a:p>
                      <a:r>
                        <a:rPr lang="en-US" dirty="0" smtClean="0"/>
                        <a:t>Attractive for both banks and venture capitals as investment opportunity. </a:t>
                      </a:r>
                      <a:endParaRPr lang="en-US" dirty="0"/>
                    </a:p>
                  </a:txBody>
                  <a:tcPr/>
                </a:tc>
              </a:tr>
              <a:tr h="370840">
                <a:tc>
                  <a:txBody>
                    <a:bodyPr/>
                    <a:lstStyle/>
                    <a:p>
                      <a:r>
                        <a:rPr lang="en-US" dirty="0" smtClean="0"/>
                        <a:t>Tax benefits</a:t>
                      </a:r>
                      <a:endParaRPr lang="en-US" dirty="0"/>
                    </a:p>
                  </a:txBody>
                  <a:tcPr/>
                </a:tc>
                <a:tc>
                  <a:txBody>
                    <a:bodyPr/>
                    <a:lstStyle/>
                    <a:p>
                      <a:r>
                        <a:rPr lang="en-US" dirty="0" smtClean="0"/>
                        <a:t>Single, personal taxation</a:t>
                      </a:r>
                      <a:endParaRPr lang="en-US" dirty="0"/>
                    </a:p>
                  </a:txBody>
                  <a:tcPr/>
                </a:tc>
                <a:tc>
                  <a:txBody>
                    <a:bodyPr/>
                    <a:lstStyle/>
                    <a:p>
                      <a:r>
                        <a:rPr lang="en-US" dirty="0" smtClean="0"/>
                        <a:t>Each partner pays taxes</a:t>
                      </a:r>
                      <a:r>
                        <a:rPr lang="en-US" baseline="0" dirty="0" smtClean="0"/>
                        <a:t> on share of profits (personal taxes)</a:t>
                      </a:r>
                      <a:endParaRPr lang="en-US" dirty="0"/>
                    </a:p>
                  </a:txBody>
                  <a:tcPr/>
                </a:tc>
                <a:tc>
                  <a:txBody>
                    <a:bodyPr/>
                    <a:lstStyle/>
                    <a:p>
                      <a:r>
                        <a:rPr lang="en-US" dirty="0" smtClean="0"/>
                        <a:t>Double taxation.</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“business”?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definitions: Financing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Financing: Provision of funds for business activities</a:t>
            </a:r>
          </a:p>
          <a:p>
            <a:pPr lvl="2"/>
            <a:r>
              <a:rPr lang="en-US" dirty="0" smtClean="0"/>
              <a:t>Start-up costs (initial investment – equipment etc)</a:t>
            </a:r>
          </a:p>
          <a:p>
            <a:pPr lvl="2"/>
            <a:r>
              <a:rPr lang="en-US" dirty="0" smtClean="0"/>
              <a:t>Running costs (pay-roll, utilities, rent etc)</a:t>
            </a:r>
          </a:p>
          <a:p>
            <a:pPr lvl="2"/>
            <a:r>
              <a:rPr lang="en-US" dirty="0" smtClean="0"/>
              <a:t>Growth or expansion investment, </a:t>
            </a:r>
          </a:p>
          <a:p>
            <a:pPr lvl="2"/>
            <a:r>
              <a:rPr lang="en-US" dirty="0" smtClean="0"/>
              <a:t>Asset acquisition</a:t>
            </a:r>
          </a:p>
          <a:p>
            <a:pPr lvl="2"/>
            <a:r>
              <a:rPr lang="en-US" dirty="0" smtClean="0"/>
              <a:t>Manufacturing (production costs)</a:t>
            </a:r>
          </a:p>
          <a:p>
            <a:pPr lvl="2"/>
            <a:r>
              <a:rPr lang="en-US" dirty="0" smtClean="0"/>
              <a:t>Marketing</a:t>
            </a:r>
          </a:p>
          <a:p>
            <a:r>
              <a:rPr lang="en-US" dirty="0" smtClean="0"/>
              <a:t>Financing involves capital acquisition or generation</a:t>
            </a:r>
          </a:p>
          <a:p>
            <a:r>
              <a:rPr lang="en-US" dirty="0" smtClean="0"/>
              <a:t>Sources of capital include:</a:t>
            </a:r>
          </a:p>
          <a:p>
            <a:pPr lvl="1"/>
            <a:r>
              <a:rPr lang="en-US" dirty="0" smtClean="0"/>
              <a:t>Investors (equity financing – sale of stock/ownership)</a:t>
            </a:r>
          </a:p>
          <a:p>
            <a:pPr lvl="2"/>
            <a:r>
              <a:rPr lang="en-US" dirty="0" smtClean="0"/>
              <a:t>Usually does not need to be repaid</a:t>
            </a:r>
          </a:p>
          <a:p>
            <a:pPr lvl="2"/>
            <a:r>
              <a:rPr lang="en-US" dirty="0" smtClean="0"/>
              <a:t>Might involve loss of control</a:t>
            </a:r>
          </a:p>
          <a:p>
            <a:pPr lvl="1"/>
            <a:r>
              <a:rPr lang="en-US" dirty="0" smtClean="0"/>
              <a:t>Loans (debt financing – banks, personal or business loans)</a:t>
            </a:r>
          </a:p>
          <a:p>
            <a:pPr lvl="2"/>
            <a:r>
              <a:rPr lang="en-US" dirty="0" smtClean="0"/>
              <a:t>Needs to be repaid – liability – with interest</a:t>
            </a:r>
          </a:p>
          <a:p>
            <a:pPr lvl="1"/>
            <a:r>
              <a:rPr lang="en-US" dirty="0" smtClean="0"/>
              <a:t>Self financing</a:t>
            </a:r>
          </a:p>
          <a:p>
            <a:pPr lvl="1"/>
            <a:r>
              <a:rPr lang="en-US" dirty="0" smtClean="0"/>
              <a:t>Revenue generation (sales of product, profit retention)</a:t>
            </a:r>
          </a:p>
          <a:p>
            <a:pPr lvl="1"/>
            <a:r>
              <a:rPr lang="en-US" dirty="0" smtClean="0"/>
              <a:t>Crowd funding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Financing</a:t>
            </a:r>
            <a:endParaRPr lang="en-US" dirty="0"/>
          </a:p>
        </p:txBody>
      </p:sp>
      <p:sp>
        <p:nvSpPr>
          <p:cNvPr id="3" name="Content Placeholder 2"/>
          <p:cNvSpPr>
            <a:spLocks noGrp="1"/>
          </p:cNvSpPr>
          <p:nvPr>
            <p:ph idx="1"/>
          </p:nvPr>
        </p:nvSpPr>
        <p:spPr/>
        <p:txBody>
          <a:bodyPr>
            <a:normAutofit lnSpcReduction="10000"/>
          </a:bodyPr>
          <a:lstStyle/>
          <a:p>
            <a:r>
              <a:rPr lang="en-US" dirty="0" smtClean="0"/>
              <a:t>Note: Although the word “Capital” is often used interchangeably with money, it actually means “resources” or requirements - i.e. the requirements needed within a business.</a:t>
            </a:r>
          </a:p>
          <a:p>
            <a:pPr lvl="1"/>
            <a:r>
              <a:rPr lang="en-US" dirty="0" smtClean="0"/>
              <a:t>Capital can be </a:t>
            </a:r>
          </a:p>
          <a:p>
            <a:pPr lvl="2"/>
            <a:r>
              <a:rPr lang="en-US" dirty="0" smtClean="0"/>
              <a:t>Financial – financial capital</a:t>
            </a:r>
          </a:p>
          <a:p>
            <a:pPr lvl="2"/>
            <a:r>
              <a:rPr lang="en-US" dirty="0" smtClean="0"/>
              <a:t>Human – Human resources</a:t>
            </a:r>
          </a:p>
          <a:p>
            <a:pPr lvl="2"/>
            <a:r>
              <a:rPr lang="en-US" dirty="0" smtClean="0"/>
              <a:t>Physical capital – land, space, buildings, disposal resources</a:t>
            </a:r>
          </a:p>
          <a:p>
            <a:pPr lvl="2"/>
            <a:r>
              <a:rPr lang="en-US" dirty="0" smtClean="0"/>
              <a:t>Raw materials</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definitions: Marketing</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dirty="0" smtClean="0"/>
              <a:t>Marketing: The activities a business undertakes to promote the buying or selling of a product (good or service)</a:t>
            </a:r>
          </a:p>
          <a:p>
            <a:pPr lvl="1"/>
            <a:r>
              <a:rPr lang="en-US" dirty="0" smtClean="0"/>
              <a:t>Marketing is a </a:t>
            </a:r>
            <a:r>
              <a:rPr lang="en-US" u="sng" dirty="0" smtClean="0"/>
              <a:t>process</a:t>
            </a:r>
            <a:r>
              <a:rPr lang="en-US" dirty="0" smtClean="0"/>
              <a:t> – a systematic, ongoing activity</a:t>
            </a:r>
          </a:p>
          <a:p>
            <a:pPr lvl="1"/>
            <a:r>
              <a:rPr lang="en-US" dirty="0" smtClean="0"/>
              <a:t>Marketing is basically a </a:t>
            </a:r>
            <a:r>
              <a:rPr lang="en-US" u="sng" dirty="0" smtClean="0"/>
              <a:t>communication</a:t>
            </a:r>
            <a:r>
              <a:rPr lang="en-US" dirty="0" smtClean="0"/>
              <a:t> between business and customer</a:t>
            </a:r>
          </a:p>
          <a:p>
            <a:pPr lvl="1"/>
            <a:r>
              <a:rPr lang="en-US" dirty="0" smtClean="0"/>
              <a:t>Marketing  requires specific plans to increase awareness of a product that is of value for the customer</a:t>
            </a:r>
          </a:p>
          <a:p>
            <a:pPr lvl="1"/>
            <a:r>
              <a:rPr lang="en-US" dirty="0" smtClean="0"/>
              <a:t>Each product requires its own unique marketing plan (strategy)</a:t>
            </a:r>
          </a:p>
          <a:p>
            <a:pPr lvl="2"/>
            <a:r>
              <a:rPr lang="en-US" dirty="0" smtClean="0"/>
              <a:t>(Brand awareness is not the same as a product marketing plan and requires a separate strategy)</a:t>
            </a:r>
          </a:p>
          <a:p>
            <a:pPr lvl="1"/>
            <a:r>
              <a:rPr lang="en-US" dirty="0" smtClean="0"/>
              <a:t>Plans can only be developed after research into the market:</a:t>
            </a:r>
          </a:p>
          <a:p>
            <a:pPr lvl="2"/>
            <a:r>
              <a:rPr lang="en-US" dirty="0" smtClean="0"/>
              <a:t>Where the customers are, what they are like, how much do they value the product, what are they willing to pay for it, how are they likely to use the product, where are they likely to acquire it from, what kind of alternatives can the choose, what are the competing products</a:t>
            </a:r>
          </a:p>
          <a:p>
            <a:pPr lvl="1"/>
            <a:r>
              <a:rPr lang="en-US" dirty="0" smtClean="0"/>
              <a:t>Proper marketing plans have well defined goals (objectives). Goals can be either be in monetary terms or unit numbers</a:t>
            </a:r>
          </a:p>
          <a:p>
            <a:pPr lvl="2"/>
            <a:r>
              <a:rPr lang="en-US" dirty="0" err="1" smtClean="0"/>
              <a:t>E.g</a:t>
            </a:r>
            <a:r>
              <a:rPr lang="en-US" dirty="0" smtClean="0"/>
              <a:t> </a:t>
            </a:r>
          </a:p>
          <a:p>
            <a:pPr lvl="3"/>
            <a:r>
              <a:rPr lang="en-US" dirty="0" smtClean="0"/>
              <a:t>Acquisition of 10% of the market segment at end of one year</a:t>
            </a:r>
          </a:p>
          <a:p>
            <a:pPr lvl="3"/>
            <a:r>
              <a:rPr lang="en-US" dirty="0" smtClean="0"/>
              <a:t>Sales of x amount of units of good or service over 6 months</a:t>
            </a:r>
          </a:p>
          <a:p>
            <a:pPr lvl="3"/>
            <a:r>
              <a:rPr lang="en-US" dirty="0" smtClean="0"/>
              <a:t>Generation of $10,000 over specified period</a:t>
            </a:r>
          </a:p>
          <a:p>
            <a:pPr lvl="2"/>
            <a:endParaRPr lang="en-US" dirty="0" smtClean="0"/>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What is a Business?</a:t>
            </a:r>
            <a:endParaRPr lang="en-US" dirty="0">
              <a:solidFill>
                <a:schemeClr val="tx2"/>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The state of being “busy” either as an individual, or as part of an organization, doing commercially viable and profitable work.</a:t>
            </a:r>
          </a:p>
          <a:p>
            <a:pPr lvl="1"/>
            <a:r>
              <a:rPr lang="en-US" dirty="0" smtClean="0"/>
              <a:t>Profits are usually financial, but may be even-trade</a:t>
            </a:r>
          </a:p>
          <a:p>
            <a:r>
              <a:rPr lang="en-US" dirty="0" smtClean="0"/>
              <a:t>Most commonly, a business is a legally recognized organization designed to provide goods, services, or both to consumers. </a:t>
            </a:r>
          </a:p>
          <a:p>
            <a:pPr lvl="1"/>
            <a:r>
              <a:rPr lang="en-US" i="1" dirty="0" smtClean="0"/>
              <a:t>“The organized efforts and activities of individuals to produce and sell goods or services for profit”</a:t>
            </a:r>
          </a:p>
          <a:p>
            <a:r>
              <a:rPr lang="en-US" dirty="0" smtClean="0"/>
              <a:t>The main objective is to generate and receive financial return in exchange for work, and risk.</a:t>
            </a:r>
          </a:p>
          <a:p>
            <a:r>
              <a:rPr lang="en-US" dirty="0" smtClean="0"/>
              <a:t>Businesses can also be non-profit, or can be state-owned. </a:t>
            </a:r>
          </a:p>
          <a:p>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What do businesses do?</a:t>
            </a:r>
            <a:endParaRPr lang="en-US" dirty="0">
              <a:solidFill>
                <a:schemeClr val="tx2"/>
              </a:solidFill>
            </a:endParaRPr>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r>
              <a:rPr lang="en-US" dirty="0" smtClean="0"/>
              <a:t>Businesses provide </a:t>
            </a:r>
            <a:r>
              <a:rPr lang="en-US" b="1" i="1" dirty="0" smtClean="0"/>
              <a:t>products</a:t>
            </a:r>
            <a:r>
              <a:rPr lang="en-US" dirty="0" smtClean="0"/>
              <a:t> to consumers in exchange for compensation</a:t>
            </a:r>
          </a:p>
          <a:p>
            <a:pPr lvl="1"/>
            <a:r>
              <a:rPr lang="en-US" dirty="0" smtClean="0"/>
              <a:t>A product may be either a good, or a service</a:t>
            </a:r>
          </a:p>
          <a:p>
            <a:endParaRPr lang="en-US" dirty="0" smtClean="0"/>
          </a:p>
          <a:p>
            <a:r>
              <a:rPr lang="en-US" dirty="0" smtClean="0"/>
              <a:t>Product Classifications:</a:t>
            </a:r>
          </a:p>
          <a:p>
            <a:pPr lvl="1"/>
            <a:r>
              <a:rPr lang="en-US" dirty="0" smtClean="0"/>
              <a:t>Raw Material production: agriculture, mining</a:t>
            </a:r>
          </a:p>
          <a:p>
            <a:pPr lvl="1"/>
            <a:r>
              <a:rPr lang="en-US" dirty="0" smtClean="0"/>
              <a:t>Utility – electricity, gas etc.</a:t>
            </a:r>
          </a:p>
          <a:p>
            <a:pPr lvl="1"/>
            <a:r>
              <a:rPr lang="en-US" dirty="0" smtClean="0"/>
              <a:t>Capital generation: Banking, investment, management of money</a:t>
            </a:r>
          </a:p>
          <a:p>
            <a:pPr lvl="1"/>
            <a:r>
              <a:rPr lang="en-US" dirty="0" smtClean="0"/>
              <a:t>Manufacturing: production of  physical goods from raw materials</a:t>
            </a:r>
          </a:p>
          <a:p>
            <a:pPr lvl="1"/>
            <a:r>
              <a:rPr lang="en-US" dirty="0" smtClean="0"/>
              <a:t>Retailers and distributors – middlemen; sell goods manufactured by others</a:t>
            </a:r>
          </a:p>
          <a:p>
            <a:pPr lvl="1"/>
            <a:r>
              <a:rPr lang="en-US" dirty="0" smtClean="0"/>
              <a:t>Service Businesses – offer intangible goods, </a:t>
            </a:r>
          </a:p>
          <a:p>
            <a:pPr lvl="2"/>
            <a:r>
              <a:rPr lang="en-US" dirty="0" smtClean="0"/>
              <a:t>Profit generated from labor. Customers: consumers, </a:t>
            </a:r>
            <a:r>
              <a:rPr lang="en-US" dirty="0" err="1" smtClean="0"/>
              <a:t>govt</a:t>
            </a:r>
            <a:r>
              <a:rPr lang="en-US" dirty="0" smtClean="0"/>
              <a:t>, other businesses</a:t>
            </a:r>
            <a:endParaRPr lang="en-US" dirty="0"/>
          </a:p>
          <a:p>
            <a:pPr lvl="1"/>
            <a:r>
              <a:rPr lang="en-US" dirty="0" smtClean="0"/>
              <a:t>Information businesses -  resell intellectual property</a:t>
            </a:r>
          </a:p>
          <a:p>
            <a:pPr lvl="2"/>
            <a:r>
              <a:rPr lang="en-US" dirty="0" smtClean="0"/>
              <a:t>Software, movies etc. </a:t>
            </a:r>
          </a:p>
          <a:p>
            <a:pPr lvl="1"/>
            <a:r>
              <a:rPr lang="en-US" dirty="0" smtClean="0"/>
              <a:t>Others – real estate, transportation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Business ownership:</a:t>
            </a:r>
            <a:endParaRPr lang="en-US" dirty="0">
              <a:solidFill>
                <a:schemeClr val="tx2"/>
              </a:solidFill>
            </a:endParaRPr>
          </a:p>
        </p:txBody>
      </p:sp>
      <p:sp>
        <p:nvSpPr>
          <p:cNvPr id="3" name="Content Placeholder 2"/>
          <p:cNvSpPr>
            <a:spLocks noGrp="1"/>
          </p:cNvSpPr>
          <p:nvPr>
            <p:ph idx="1"/>
          </p:nvPr>
        </p:nvSpPr>
        <p:spPr/>
        <p:txBody>
          <a:bodyPr>
            <a:normAutofit fontScale="92500" lnSpcReduction="10000"/>
          </a:bodyPr>
          <a:lstStyle/>
          <a:p>
            <a:r>
              <a:rPr lang="en-US" dirty="0" smtClean="0"/>
              <a:t>Most Businesses are owned by private individuals</a:t>
            </a:r>
          </a:p>
          <a:p>
            <a:pPr lvl="1"/>
            <a:r>
              <a:rPr lang="en-US" dirty="0" smtClean="0"/>
              <a:t>Capitalist Society</a:t>
            </a:r>
          </a:p>
          <a:p>
            <a:r>
              <a:rPr lang="en-US" dirty="0" smtClean="0"/>
              <a:t>Some are owned by the Government</a:t>
            </a:r>
          </a:p>
          <a:p>
            <a:pPr lvl="1"/>
            <a:r>
              <a:rPr lang="en-US" dirty="0" smtClean="0"/>
              <a:t>Postal services, transportation etc.</a:t>
            </a:r>
          </a:p>
          <a:p>
            <a:pPr lvl="1"/>
            <a:r>
              <a:rPr lang="en-US" dirty="0" smtClean="0"/>
              <a:t>Nationalized businesses</a:t>
            </a:r>
          </a:p>
          <a:p>
            <a:r>
              <a:rPr lang="en-US" dirty="0" smtClean="0"/>
              <a:t>In some societies, all businesses are owned by the government. Private ownership is discouraged. State provides both goods and services, and keeps profits</a:t>
            </a:r>
          </a:p>
          <a:p>
            <a:pPr lvl="1"/>
            <a:r>
              <a:rPr lang="en-US" dirty="0" smtClean="0"/>
              <a:t>Socialism, communism.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The business world</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What is a “market”?</a:t>
            </a:r>
          </a:p>
          <a:p>
            <a:r>
              <a:rPr lang="en-US" dirty="0" smtClean="0"/>
              <a:t>What is an “industry”?</a:t>
            </a:r>
          </a:p>
          <a:p>
            <a:r>
              <a:rPr lang="en-US" dirty="0" smtClean="0"/>
              <a:t>What is a “sector’?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Markets</a:t>
            </a:r>
            <a:endParaRPr lang="en-US" dirty="0">
              <a:solidFill>
                <a:schemeClr val="tx2"/>
              </a:solidFill>
            </a:endParaRPr>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r>
              <a:rPr lang="en-US" dirty="0" smtClean="0"/>
              <a:t>Market – the world of commercial activity where goods, services, or information are bought and sold</a:t>
            </a:r>
          </a:p>
          <a:p>
            <a:pPr lvl="1"/>
            <a:r>
              <a:rPr lang="en-US" dirty="0" smtClean="0"/>
              <a:t>Any arrangement that allows buyers and sellers to exchange goods</a:t>
            </a:r>
          </a:p>
          <a:p>
            <a:pPr lvl="1"/>
            <a:r>
              <a:rPr lang="en-US" dirty="0" smtClean="0"/>
              <a:t>Different types of markets</a:t>
            </a:r>
          </a:p>
          <a:p>
            <a:pPr lvl="2"/>
            <a:r>
              <a:rPr lang="en-US" dirty="0" smtClean="0"/>
              <a:t>Free market</a:t>
            </a:r>
          </a:p>
          <a:p>
            <a:pPr lvl="2"/>
            <a:r>
              <a:rPr lang="en-US" dirty="0" smtClean="0"/>
              <a:t>Black market</a:t>
            </a:r>
          </a:p>
          <a:p>
            <a:pPr lvl="2"/>
            <a:r>
              <a:rPr lang="en-US" dirty="0" smtClean="0"/>
              <a:t>Virtual market</a:t>
            </a:r>
          </a:p>
          <a:p>
            <a:pPr lvl="2"/>
            <a:r>
              <a:rPr lang="en-US" dirty="0" smtClean="0"/>
              <a:t>Prediction market</a:t>
            </a:r>
          </a:p>
          <a:p>
            <a:pPr lvl="2"/>
            <a:endParaRPr lang="en-US" dirty="0" smtClean="0"/>
          </a:p>
          <a:p>
            <a:r>
              <a:rPr lang="en-US" dirty="0" smtClean="0"/>
              <a:t>Markets can be subdivided into market </a:t>
            </a:r>
            <a:r>
              <a:rPr lang="en-US" b="1" dirty="0" smtClean="0">
                <a:solidFill>
                  <a:srgbClr val="FF0000"/>
                </a:solidFill>
              </a:rPr>
              <a:t>segments</a:t>
            </a:r>
            <a:r>
              <a:rPr lang="en-US" dirty="0" smtClean="0"/>
              <a:t> based on unique characteristics:</a:t>
            </a:r>
          </a:p>
          <a:p>
            <a:pPr lvl="1"/>
            <a:r>
              <a:rPr lang="en-US" dirty="0" smtClean="0"/>
              <a:t>Marketing definition: </a:t>
            </a:r>
            <a:r>
              <a:rPr lang="en-US" i="1" dirty="0" smtClean="0"/>
              <a:t>“a group of consumers that is interested in one product, has the resources, and is permitted to acquire the product</a:t>
            </a:r>
            <a:r>
              <a:rPr lang="en-US" i="1" dirty="0" smtClean="0">
                <a:solidFill>
                  <a:srgbClr val="FF0000"/>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Industry</a:t>
            </a:r>
            <a:endParaRPr lang="en-US" dirty="0">
              <a:solidFill>
                <a:schemeClr val="tx2"/>
              </a:solidFill>
            </a:endParaRPr>
          </a:p>
        </p:txBody>
      </p:sp>
      <p:sp>
        <p:nvSpPr>
          <p:cNvPr id="3" name="Content Placeholder 2"/>
          <p:cNvSpPr>
            <a:spLocks noGrp="1"/>
          </p:cNvSpPr>
          <p:nvPr>
            <p:ph idx="1"/>
          </p:nvPr>
        </p:nvSpPr>
        <p:spPr/>
        <p:txBody>
          <a:bodyPr>
            <a:normAutofit fontScale="77500" lnSpcReduction="20000"/>
          </a:bodyPr>
          <a:lstStyle/>
          <a:p>
            <a:r>
              <a:rPr lang="en-US" dirty="0" smtClean="0"/>
              <a:t>A set of businesses that are buying and selling similar goods and services </a:t>
            </a:r>
          </a:p>
          <a:p>
            <a:pPr lvl="1"/>
            <a:r>
              <a:rPr lang="en-US" dirty="0" smtClean="0"/>
              <a:t>Involves all the people or companies engaged in a particular kind of commercial enterprise </a:t>
            </a:r>
          </a:p>
          <a:p>
            <a:pPr lvl="1"/>
            <a:r>
              <a:rPr lang="en-US" dirty="0" smtClean="0"/>
              <a:t>Banking industry, telecom industry, music industry</a:t>
            </a:r>
          </a:p>
          <a:p>
            <a:pPr lvl="1"/>
            <a:r>
              <a:rPr lang="en-US" dirty="0" smtClean="0"/>
              <a:t>share similar characteristics</a:t>
            </a:r>
          </a:p>
          <a:p>
            <a:pPr lvl="1"/>
            <a:r>
              <a:rPr lang="en-US" dirty="0" smtClean="0"/>
              <a:t>In direct competition with each other.</a:t>
            </a:r>
          </a:p>
          <a:p>
            <a:pPr lvl="1"/>
            <a:r>
              <a:rPr lang="en-US" dirty="0" smtClean="0"/>
              <a:t>can be treated similarly - E.g. for the purposes of advertising</a:t>
            </a:r>
          </a:p>
          <a:p>
            <a:pPr lvl="1"/>
            <a:r>
              <a:rPr lang="en-US" dirty="0" smtClean="0"/>
              <a:t>Usually governed by identical laws</a:t>
            </a:r>
          </a:p>
          <a:p>
            <a:pPr lvl="1"/>
            <a:endParaRPr lang="en-US" dirty="0" smtClean="0"/>
          </a:p>
          <a:p>
            <a:r>
              <a:rPr lang="en-US" dirty="0" smtClean="0"/>
              <a:t>Compound form: all activity by the community (suppliers, manufacturers, etc) (industrial sector) </a:t>
            </a:r>
          </a:p>
          <a:p>
            <a:pPr lvl="1"/>
            <a:r>
              <a:rPr lang="en-US" dirty="0" smtClean="0"/>
              <a:t>Agribusiness, Mining, etc.</a:t>
            </a:r>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lumMod val="75000"/>
                  </a:schemeClr>
                </a:solidFill>
              </a:rPr>
              <a:t>Market Sector</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b="1" dirty="0" smtClean="0"/>
              <a:t>Market sector </a:t>
            </a:r>
            <a:r>
              <a:rPr lang="en-US" dirty="0" smtClean="0"/>
              <a:t>is a large segment of the economy that may include one or more industries. </a:t>
            </a:r>
          </a:p>
          <a:p>
            <a:pPr lvl="1"/>
            <a:r>
              <a:rPr lang="en-US" dirty="0" smtClean="0"/>
              <a:t>Stock markets list shares according to market sector.</a:t>
            </a:r>
          </a:p>
          <a:p>
            <a:pPr lvl="1"/>
            <a:r>
              <a:rPr lang="en-US" dirty="0" smtClean="0"/>
              <a:t>Governments often allocate resources according to sector</a:t>
            </a:r>
          </a:p>
          <a:p>
            <a:pPr lvl="1"/>
            <a:r>
              <a:rPr lang="en-US" dirty="0" smtClean="0"/>
              <a:t>A sector might include related but non-similar industries</a:t>
            </a:r>
          </a:p>
          <a:p>
            <a:pPr lvl="2"/>
            <a:r>
              <a:rPr lang="en-US" dirty="0" smtClean="0"/>
              <a:t>Entertainment sector: movies, music, video games, instrument manufacturers, investors)</a:t>
            </a:r>
          </a:p>
          <a:p>
            <a:pPr lvl="2"/>
            <a:r>
              <a:rPr lang="en-US" dirty="0" smtClean="0"/>
              <a:t>Agricultural sector (farmers, farming equipment suppliers, banks that deal with agriculture)</a:t>
            </a:r>
          </a:p>
          <a:p>
            <a:pPr lvl="2"/>
            <a:r>
              <a:rPr lang="en-US" dirty="0" smtClean="0"/>
              <a:t>Manufacturing sector</a:t>
            </a:r>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1335</TotalTime>
  <Words>1853</Words>
  <Application>Microsoft Office PowerPoint</Application>
  <PresentationFormat>On-screen Show (4:3)</PresentationFormat>
  <Paragraphs>234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Entrepreneurship BS-CS – Spring, 2022</vt:lpstr>
      <vt:lpstr>Slide 2</vt:lpstr>
      <vt:lpstr>What is a Business?</vt:lpstr>
      <vt:lpstr>What do businesses do?</vt:lpstr>
      <vt:lpstr>Business ownership:</vt:lpstr>
      <vt:lpstr>The business world</vt:lpstr>
      <vt:lpstr>Markets</vt:lpstr>
      <vt:lpstr>Industry</vt:lpstr>
      <vt:lpstr>Market Sector</vt:lpstr>
      <vt:lpstr>Commercial law</vt:lpstr>
      <vt:lpstr>Commercial law - Liability</vt:lpstr>
      <vt:lpstr>Business categories: 1) Sole Proprietorship</vt:lpstr>
      <vt:lpstr>Business categories: 2) Partnership</vt:lpstr>
      <vt:lpstr>Business categories: 3) Corporation</vt:lpstr>
      <vt:lpstr>Business categories: 3) Corporation cont.</vt:lpstr>
      <vt:lpstr>What type of Business?</vt:lpstr>
      <vt:lpstr>Slide 17</vt:lpstr>
      <vt:lpstr>Slide 18</vt:lpstr>
      <vt:lpstr>Slide 19</vt:lpstr>
      <vt:lpstr>Common definitions: Financing</vt:lpstr>
      <vt:lpstr>Financing</vt:lpstr>
      <vt:lpstr>Common definitions: Marketing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Management BBA – 2009 – Fall Semester</dc:title>
  <dc:creator>Salmaan</dc:creator>
  <cp:lastModifiedBy>Windows User</cp:lastModifiedBy>
  <cp:revision>133</cp:revision>
  <dcterms:created xsi:type="dcterms:W3CDTF">2010-09-23T02:50:21Z</dcterms:created>
  <dcterms:modified xsi:type="dcterms:W3CDTF">2022-03-08T08:42:40Z</dcterms:modified>
</cp:coreProperties>
</file>