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95" r:id="rId3"/>
    <p:sldId id="296" r:id="rId4"/>
    <p:sldId id="297" r:id="rId5"/>
    <p:sldId id="283" r:id="rId6"/>
    <p:sldId id="289" r:id="rId7"/>
    <p:sldId id="290" r:id="rId8"/>
    <p:sldId id="291" r:id="rId9"/>
    <p:sldId id="293" r:id="rId10"/>
    <p:sldId id="294" r:id="rId11"/>
    <p:sldId id="284" r:id="rId12"/>
    <p:sldId id="258" r:id="rId13"/>
    <p:sldId id="259" r:id="rId14"/>
    <p:sldId id="260" r:id="rId15"/>
    <p:sldId id="262" r:id="rId16"/>
    <p:sldId id="261" r:id="rId17"/>
    <p:sldId id="263" r:id="rId18"/>
    <p:sldId id="264" r:id="rId19"/>
    <p:sldId id="265" r:id="rId20"/>
    <p:sldId id="266" r:id="rId21"/>
    <p:sldId id="267" r:id="rId22"/>
    <p:sldId id="268" r:id="rId23"/>
    <p:sldId id="269" r:id="rId24"/>
    <p:sldId id="279" r:id="rId25"/>
    <p:sldId id="270" r:id="rId26"/>
    <p:sldId id="274" r:id="rId27"/>
    <p:sldId id="275" r:id="rId28"/>
    <p:sldId id="276" r:id="rId29"/>
    <p:sldId id="286" r:id="rId30"/>
    <p:sldId id="287" r:id="rId31"/>
    <p:sldId id="299" r:id="rId32"/>
    <p:sldId id="300" r:id="rId33"/>
    <p:sldId id="30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8" autoAdjust="0"/>
    <p:restoredTop sz="94696" autoAdjust="0"/>
  </p:normalViewPr>
  <p:slideViewPr>
    <p:cSldViewPr>
      <p:cViewPr varScale="1">
        <p:scale>
          <a:sx n="80" d="100"/>
          <a:sy n="80" d="100"/>
        </p:scale>
        <p:origin x="-1445"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C714A4-15EE-4BC6-9209-9F7BC58D4D36}" type="datetimeFigureOut">
              <a:rPr lang="en-US" smtClean="0"/>
              <a:pPr/>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1BF552-D576-467F-B316-BCBD9232D0C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C714A4-15EE-4BC6-9209-9F7BC58D4D36}" type="datetimeFigureOut">
              <a:rPr lang="en-US" smtClean="0"/>
              <a:pPr/>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1BF552-D576-467F-B316-BCBD9232D0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C714A4-15EE-4BC6-9209-9F7BC58D4D36}" type="datetimeFigureOut">
              <a:rPr lang="en-US" smtClean="0"/>
              <a:pPr/>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1BF552-D576-467F-B316-BCBD9232D0C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C714A4-15EE-4BC6-9209-9F7BC58D4D36}" type="datetimeFigureOut">
              <a:rPr lang="en-US" smtClean="0"/>
              <a:pPr/>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1BF552-D576-467F-B316-BCBD9232D0C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C714A4-15EE-4BC6-9209-9F7BC58D4D36}" type="datetimeFigureOut">
              <a:rPr lang="en-US" smtClean="0"/>
              <a:pPr/>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1BF552-D576-467F-B316-BCBD9232D0C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C714A4-15EE-4BC6-9209-9F7BC58D4D36}" type="datetimeFigureOut">
              <a:rPr lang="en-US" smtClean="0"/>
              <a:pPr/>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1BF552-D576-467F-B316-BCBD9232D0C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C714A4-15EE-4BC6-9209-9F7BC58D4D36}" type="datetimeFigureOut">
              <a:rPr lang="en-US" smtClean="0"/>
              <a:pPr/>
              <a:t>3/8/2022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1BF552-D576-467F-B316-BCBD9232D0C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C714A4-15EE-4BC6-9209-9F7BC58D4D36}" type="datetimeFigureOut">
              <a:rPr lang="en-US" smtClean="0"/>
              <a:pPr/>
              <a:t>3/8/2022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1BF552-D576-467F-B316-BCBD9232D0C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C714A4-15EE-4BC6-9209-9F7BC58D4D36}" type="datetimeFigureOut">
              <a:rPr lang="en-US" smtClean="0"/>
              <a:pPr/>
              <a:t>3/8/2022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1BF552-D576-467F-B316-BCBD9232D0C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C714A4-15EE-4BC6-9209-9F7BC58D4D36}" type="datetimeFigureOut">
              <a:rPr lang="en-US" smtClean="0"/>
              <a:pPr/>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1BF552-D576-467F-B316-BCBD9232D0C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C714A4-15EE-4BC6-9209-9F7BC58D4D36}" type="datetimeFigureOut">
              <a:rPr lang="en-US" smtClean="0"/>
              <a:pPr/>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1BF552-D576-467F-B316-BCBD9232D0C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714A4-15EE-4BC6-9209-9F7BC58D4D36}" type="datetimeFigureOut">
              <a:rPr lang="en-US" smtClean="0"/>
              <a:pPr/>
              <a:t>3/8/2022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1BF552-D576-467F-B316-BCBD9232D0C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Entrepreneurship</a:t>
            </a:r>
            <a:br>
              <a:rPr lang="en-US" dirty="0" smtClean="0"/>
            </a:br>
            <a:r>
              <a:rPr lang="en-US" dirty="0" smtClean="0"/>
              <a:t>BS-CS – 2022 – Spring Semester</a:t>
            </a:r>
            <a:endParaRPr lang="en-US" dirty="0"/>
          </a:p>
        </p:txBody>
      </p:sp>
      <p:sp>
        <p:nvSpPr>
          <p:cNvPr id="3" name="Subtitle 2"/>
          <p:cNvSpPr>
            <a:spLocks noGrp="1"/>
          </p:cNvSpPr>
          <p:nvPr>
            <p:ph type="subTitle" idx="1"/>
          </p:nvPr>
        </p:nvSpPr>
        <p:spPr/>
        <p:txBody>
          <a:bodyPr>
            <a:normAutofit fontScale="92500" lnSpcReduction="20000"/>
          </a:bodyPr>
          <a:lstStyle/>
          <a:p>
            <a:pPr algn="r"/>
            <a:r>
              <a:rPr lang="en-US" dirty="0" err="1" smtClean="0"/>
              <a:t>Salmaan</a:t>
            </a:r>
            <a:r>
              <a:rPr lang="en-US" dirty="0" smtClean="0"/>
              <a:t> </a:t>
            </a:r>
            <a:r>
              <a:rPr lang="en-US" dirty="0" err="1" smtClean="0"/>
              <a:t>Rahman</a:t>
            </a:r>
            <a:endParaRPr lang="en-US" dirty="0" smtClean="0"/>
          </a:p>
          <a:p>
            <a:pPr algn="r"/>
            <a:r>
              <a:rPr lang="en-US" dirty="0" smtClean="0"/>
              <a:t>Lecture 2</a:t>
            </a:r>
          </a:p>
          <a:p>
            <a:pPr algn="r"/>
            <a:r>
              <a:rPr lang="en-US" dirty="0" smtClean="0"/>
              <a:t>Entrepreneurs, Creativity and Innovation</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lumMod val="75000"/>
                  </a:schemeClr>
                </a:solidFill>
              </a:rPr>
              <a:t>Entrepreneurship</a:t>
            </a:r>
            <a:endParaRPr lang="en-US" dirty="0">
              <a:solidFill>
                <a:schemeClr val="tx2">
                  <a:lumMod val="75000"/>
                </a:schemeClr>
              </a:solidFill>
            </a:endParaRPr>
          </a:p>
        </p:txBody>
      </p:sp>
      <p:sp>
        <p:nvSpPr>
          <p:cNvPr id="3" name="Content Placeholder 2"/>
          <p:cNvSpPr>
            <a:spLocks noGrp="1"/>
          </p:cNvSpPr>
          <p:nvPr>
            <p:ph idx="1"/>
          </p:nvPr>
        </p:nvSpPr>
        <p:spPr/>
        <p:txBody>
          <a:bodyPr>
            <a:normAutofit fontScale="85000" lnSpcReduction="20000"/>
          </a:bodyPr>
          <a:lstStyle/>
          <a:p>
            <a:r>
              <a:rPr lang="en-US" dirty="0" smtClean="0"/>
              <a:t>Is more than the mere creation of a business</a:t>
            </a:r>
          </a:p>
          <a:p>
            <a:r>
              <a:rPr lang="en-US" dirty="0" smtClean="0"/>
              <a:t>Often characterized by:</a:t>
            </a:r>
          </a:p>
          <a:p>
            <a:pPr lvl="1"/>
            <a:r>
              <a:rPr lang="en-US" dirty="0" smtClean="0"/>
              <a:t>Seeking opportunities</a:t>
            </a:r>
          </a:p>
          <a:p>
            <a:pPr lvl="2"/>
            <a:r>
              <a:rPr lang="en-US" dirty="0" smtClean="0"/>
              <a:t>14% of entrepreneurs report that their product has no competitor</a:t>
            </a:r>
          </a:p>
          <a:p>
            <a:pPr lvl="1"/>
            <a:r>
              <a:rPr lang="en-US" dirty="0" smtClean="0"/>
              <a:t>Taking risks beyond security</a:t>
            </a:r>
          </a:p>
          <a:p>
            <a:pPr lvl="1"/>
            <a:r>
              <a:rPr lang="en-US" dirty="0" smtClean="0"/>
              <a:t>Having the tenacity or persistence to push an idea through barriers to reality</a:t>
            </a:r>
          </a:p>
          <a:p>
            <a:pPr lvl="1"/>
            <a:endParaRPr lang="en-US" dirty="0" smtClean="0"/>
          </a:p>
          <a:p>
            <a:r>
              <a:rPr lang="en-US" dirty="0" smtClean="0"/>
              <a:t>Entrepreneurship</a:t>
            </a:r>
          </a:p>
          <a:p>
            <a:pPr lvl="1"/>
            <a:r>
              <a:rPr lang="en-US" dirty="0" smtClean="0"/>
              <a:t>can occur within an organization (</a:t>
            </a:r>
            <a:r>
              <a:rPr lang="en-US" dirty="0" err="1" smtClean="0"/>
              <a:t>intrapreneurship</a:t>
            </a:r>
            <a:r>
              <a:rPr lang="en-US" dirty="0" smtClean="0"/>
              <a:t>)</a:t>
            </a:r>
          </a:p>
          <a:p>
            <a:pPr lvl="1"/>
            <a:r>
              <a:rPr lang="en-US" dirty="0" smtClean="0"/>
              <a:t> be for profit or non-profit</a:t>
            </a:r>
          </a:p>
          <a:p>
            <a:pPr lvl="1"/>
            <a:r>
              <a:rPr lang="en-US" dirty="0" smtClean="0"/>
              <a:t>Be unrelated to business entirely (social entrepreneurs)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lumMod val="75000"/>
                  </a:schemeClr>
                </a:solidFill>
              </a:rPr>
              <a:t>Modern day:</a:t>
            </a:r>
            <a:endParaRPr lang="en-US" dirty="0">
              <a:solidFill>
                <a:schemeClr val="tx2">
                  <a:lumMod val="75000"/>
                </a:schemeClr>
              </a:solidFill>
            </a:endParaRPr>
          </a:p>
        </p:txBody>
      </p:sp>
      <p:sp>
        <p:nvSpPr>
          <p:cNvPr id="3" name="Content Placeholder 2"/>
          <p:cNvSpPr>
            <a:spLocks noGrp="1"/>
          </p:cNvSpPr>
          <p:nvPr>
            <p:ph idx="1"/>
          </p:nvPr>
        </p:nvSpPr>
        <p:spPr/>
        <p:txBody>
          <a:bodyPr/>
          <a:lstStyle/>
          <a:p>
            <a:r>
              <a:rPr lang="en-US" dirty="0" smtClean="0"/>
              <a:t>In almost all definitions of entrepreneurship, there is agreement that we are talking about a kind of behavior that includes:</a:t>
            </a:r>
          </a:p>
          <a:p>
            <a:pPr lvl="1"/>
            <a:r>
              <a:rPr lang="en-US" dirty="0" smtClean="0"/>
              <a:t>Initiative – taking that first step</a:t>
            </a:r>
          </a:p>
          <a:p>
            <a:pPr lvl="1"/>
            <a:r>
              <a:rPr lang="en-US" dirty="0" smtClean="0"/>
              <a:t>Organizing and reorganizing of social and economic mechanisms to turn the sources and situations to practical (applicable) account</a:t>
            </a:r>
          </a:p>
          <a:p>
            <a:pPr lvl="1"/>
            <a:r>
              <a:rPr lang="en-US" dirty="0" smtClean="0"/>
              <a:t>The acceptance of higher risk and failure than SBOs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chemeClr val="tx2">
                    <a:lumMod val="75000"/>
                  </a:schemeClr>
                </a:solidFill>
              </a:rPr>
              <a:t>Entrepreneurship</a:t>
            </a:r>
            <a:br>
              <a:rPr lang="en-US" dirty="0" smtClean="0">
                <a:solidFill>
                  <a:schemeClr val="tx2">
                    <a:lumMod val="75000"/>
                  </a:schemeClr>
                </a:solidFill>
              </a:rPr>
            </a:br>
            <a:r>
              <a:rPr lang="en-US" dirty="0" smtClean="0">
                <a:solidFill>
                  <a:schemeClr val="tx2">
                    <a:lumMod val="75000"/>
                  </a:schemeClr>
                </a:solidFill>
              </a:rPr>
              <a:t>Four aspects</a:t>
            </a:r>
            <a:endParaRPr lang="en-US" dirty="0">
              <a:solidFill>
                <a:schemeClr val="tx2">
                  <a:lumMod val="75000"/>
                </a:schemeClr>
              </a:solidFill>
            </a:endParaRPr>
          </a:p>
        </p:txBody>
      </p:sp>
      <p:sp>
        <p:nvSpPr>
          <p:cNvPr id="3" name="Content Placeholder 2"/>
          <p:cNvSpPr>
            <a:spLocks noGrp="1"/>
          </p:cNvSpPr>
          <p:nvPr>
            <p:ph idx="1"/>
          </p:nvPr>
        </p:nvSpPr>
        <p:spPr/>
        <p:txBody>
          <a:bodyPr>
            <a:normAutofit fontScale="77500" lnSpcReduction="20000"/>
          </a:bodyPr>
          <a:lstStyle/>
          <a:p>
            <a:r>
              <a:rPr lang="en-US" dirty="0" smtClean="0"/>
              <a:t>Four basic aspects of being an entrepreneur regardless of the field:</a:t>
            </a:r>
          </a:p>
          <a:p>
            <a:pPr marL="971550" lvl="1" indent="-514350">
              <a:buFont typeface="+mj-lt"/>
              <a:buAutoNum type="arabicPeriod"/>
            </a:pPr>
            <a:r>
              <a:rPr lang="en-US" dirty="0" smtClean="0"/>
              <a:t>Entrepreneurship involves the creation process</a:t>
            </a:r>
          </a:p>
          <a:p>
            <a:pPr marL="1371600" lvl="2" indent="-514350"/>
            <a:r>
              <a:rPr lang="en-US" dirty="0" smtClean="0"/>
              <a:t>The creation has to have value to both the entrepreneur and the audience for whom it is developed (the market, society or whoever it impacts the most)</a:t>
            </a:r>
          </a:p>
          <a:p>
            <a:pPr marL="971550" lvl="1" indent="-514350">
              <a:buFont typeface="+mj-lt"/>
              <a:buAutoNum type="arabicPeriod"/>
            </a:pPr>
            <a:r>
              <a:rPr lang="en-US" dirty="0" smtClean="0"/>
              <a:t>Devotion of time and effort</a:t>
            </a:r>
          </a:p>
          <a:p>
            <a:pPr marL="1371600" lvl="2" indent="-514350"/>
            <a:r>
              <a:rPr lang="en-US" dirty="0" smtClean="0"/>
              <a:t>It always takes a significant amount of time and effort to create something new and make it operational</a:t>
            </a:r>
          </a:p>
          <a:p>
            <a:pPr marL="971550" lvl="1" indent="-514350">
              <a:buFont typeface="+mj-lt"/>
              <a:buAutoNum type="arabicPeriod"/>
            </a:pPr>
            <a:r>
              <a:rPr lang="en-US" dirty="0" smtClean="0"/>
              <a:t>Assuming certain risks</a:t>
            </a:r>
          </a:p>
          <a:p>
            <a:pPr marL="1371600" lvl="2" indent="-514350"/>
            <a:r>
              <a:rPr lang="en-US" dirty="0" smtClean="0"/>
              <a:t>Usually financial, psychological, social</a:t>
            </a:r>
          </a:p>
          <a:p>
            <a:pPr marL="971550" lvl="1" indent="-514350">
              <a:buFont typeface="+mj-lt"/>
              <a:buAutoNum type="arabicPeriod"/>
            </a:pPr>
            <a:r>
              <a:rPr lang="en-US" dirty="0" smtClean="0"/>
              <a:t>Rewards</a:t>
            </a:r>
          </a:p>
          <a:p>
            <a:pPr marL="1371600" lvl="2" indent="-514350"/>
            <a:r>
              <a:rPr lang="en-US" dirty="0" smtClean="0"/>
              <a:t>Entrepreneurs classify their rewards in the following order:</a:t>
            </a:r>
          </a:p>
          <a:p>
            <a:pPr marL="1828800" lvl="3" indent="-514350"/>
            <a:r>
              <a:rPr lang="en-US" dirty="0" smtClean="0"/>
              <a:t>Independence</a:t>
            </a:r>
          </a:p>
          <a:p>
            <a:pPr marL="1828800" lvl="3" indent="-514350"/>
            <a:r>
              <a:rPr lang="en-US" dirty="0" smtClean="0"/>
              <a:t>Personal satisfaction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lumMod val="75000"/>
                  </a:schemeClr>
                </a:solidFill>
              </a:rPr>
              <a:t>Entrepreneurs</a:t>
            </a:r>
            <a:endParaRPr lang="en-US" dirty="0">
              <a:solidFill>
                <a:schemeClr val="tx2">
                  <a:lumMod val="75000"/>
                </a:schemeClr>
              </a:solidFill>
            </a:endParaRPr>
          </a:p>
        </p:txBody>
      </p:sp>
      <p:sp>
        <p:nvSpPr>
          <p:cNvPr id="3" name="Content Placeholder 2"/>
          <p:cNvSpPr>
            <a:spLocks noGrp="1"/>
          </p:cNvSpPr>
          <p:nvPr>
            <p:ph idx="1"/>
          </p:nvPr>
        </p:nvSpPr>
        <p:spPr/>
        <p:txBody>
          <a:bodyPr>
            <a:normAutofit fontScale="85000" lnSpcReduction="20000"/>
          </a:bodyPr>
          <a:lstStyle/>
          <a:p>
            <a:r>
              <a:rPr lang="en-US" dirty="0" smtClean="0"/>
              <a:t>Defining the entrepreneurial “mindset” can be difficult, but some research has been devoted to it</a:t>
            </a:r>
          </a:p>
          <a:p>
            <a:pPr lvl="1"/>
            <a:r>
              <a:rPr lang="en-US" dirty="0" smtClean="0"/>
              <a:t>Certain characteristics can be developed, others are inborn</a:t>
            </a:r>
          </a:p>
          <a:p>
            <a:pPr lvl="1"/>
            <a:endParaRPr lang="en-US" dirty="0"/>
          </a:p>
          <a:p>
            <a:r>
              <a:rPr lang="en-US" dirty="0" smtClean="0"/>
              <a:t>Studies in the USA suggest that this generation (18-40) might be the most entrepreneurial generation since the industrial revolution</a:t>
            </a:r>
          </a:p>
          <a:p>
            <a:pPr lvl="1"/>
            <a:r>
              <a:rPr lang="en-US" dirty="0" smtClean="0"/>
              <a:t>Almost 6 million young people (&lt;34) are actively trying to start their own business</a:t>
            </a:r>
          </a:p>
          <a:p>
            <a:pPr lvl="1"/>
            <a:r>
              <a:rPr lang="en-US" dirty="0"/>
              <a:t>1</a:t>
            </a:r>
            <a:r>
              <a:rPr lang="en-US" dirty="0" smtClean="0"/>
              <a:t>/3 under the age of 30</a:t>
            </a:r>
          </a:p>
          <a:p>
            <a:pPr lvl="1"/>
            <a:r>
              <a:rPr lang="en-US" dirty="0" smtClean="0"/>
              <a:t>More than 60% of 18-29 </a:t>
            </a:r>
            <a:r>
              <a:rPr lang="en-US" dirty="0" err="1" smtClean="0"/>
              <a:t>y.o</a:t>
            </a:r>
            <a:r>
              <a:rPr lang="en-US" dirty="0" smtClean="0"/>
              <a:t>. say they want to own their own business.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chemeClr val="tx2">
                    <a:lumMod val="75000"/>
                  </a:schemeClr>
                </a:solidFill>
              </a:rPr>
              <a:t>Common Characteristics</a:t>
            </a:r>
            <a:br>
              <a:rPr lang="en-US" dirty="0" smtClean="0">
                <a:solidFill>
                  <a:schemeClr val="tx2">
                    <a:lumMod val="75000"/>
                  </a:schemeClr>
                </a:solidFill>
              </a:rPr>
            </a:br>
            <a:r>
              <a:rPr lang="en-US" sz="3100" dirty="0" smtClean="0">
                <a:solidFill>
                  <a:schemeClr val="tx2">
                    <a:lumMod val="75000"/>
                  </a:schemeClr>
                </a:solidFill>
              </a:rPr>
              <a:t>11 characteristics as defined by John Kao</a:t>
            </a:r>
            <a:endParaRPr lang="en-US" sz="3100" dirty="0">
              <a:solidFill>
                <a:schemeClr val="tx2">
                  <a:lumMod val="75000"/>
                </a:schemeClr>
              </a:solidFill>
            </a:endParaRPr>
          </a:p>
        </p:txBody>
      </p:sp>
      <p:sp>
        <p:nvSpPr>
          <p:cNvPr id="3" name="Content Placeholder 2"/>
          <p:cNvSpPr>
            <a:spLocks noGrp="1"/>
          </p:cNvSpPr>
          <p:nvPr>
            <p:ph idx="1"/>
          </p:nvPr>
        </p:nvSpPr>
        <p:spPr/>
        <p:txBody>
          <a:bodyPr>
            <a:normAutofit fontScale="77500" lnSpcReduction="20000"/>
          </a:bodyPr>
          <a:lstStyle/>
          <a:p>
            <a:r>
              <a:rPr lang="en-US" dirty="0" smtClean="0"/>
              <a:t>Total commitment, determination and perseverance</a:t>
            </a:r>
          </a:p>
          <a:p>
            <a:r>
              <a:rPr lang="en-US" dirty="0" smtClean="0"/>
              <a:t>Drive to achieve and grow</a:t>
            </a:r>
          </a:p>
          <a:p>
            <a:r>
              <a:rPr lang="en-US" dirty="0" smtClean="0"/>
              <a:t>Opportunity and goal orientation</a:t>
            </a:r>
          </a:p>
          <a:p>
            <a:r>
              <a:rPr lang="en-US" dirty="0" smtClean="0"/>
              <a:t>Taking initiative and personal responsibility</a:t>
            </a:r>
          </a:p>
          <a:p>
            <a:r>
              <a:rPr lang="en-US" dirty="0" smtClean="0"/>
              <a:t>Persistent problem solving</a:t>
            </a:r>
          </a:p>
          <a:p>
            <a:r>
              <a:rPr lang="en-US" dirty="0" smtClean="0"/>
              <a:t>Realism and a sense of humor</a:t>
            </a:r>
          </a:p>
          <a:p>
            <a:r>
              <a:rPr lang="en-US" dirty="0" smtClean="0"/>
              <a:t>Seeking and using feedback</a:t>
            </a:r>
          </a:p>
          <a:p>
            <a:r>
              <a:rPr lang="en-US" dirty="0" smtClean="0"/>
              <a:t>Internal locus of control</a:t>
            </a:r>
          </a:p>
          <a:p>
            <a:r>
              <a:rPr lang="en-US" dirty="0" smtClean="0"/>
              <a:t>Calculated risk taking and risk seeking</a:t>
            </a:r>
          </a:p>
          <a:p>
            <a:r>
              <a:rPr lang="en-US" dirty="0" smtClean="0"/>
              <a:t>Low need for status and power</a:t>
            </a:r>
          </a:p>
          <a:p>
            <a:r>
              <a:rPr lang="en-US" dirty="0" smtClean="0"/>
              <a:t>Integrity and reliability</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lumMod val="75000"/>
                  </a:schemeClr>
                </a:solidFill>
              </a:rPr>
              <a:t>Entrepreneurs are. . .</a:t>
            </a:r>
            <a:endParaRPr lang="en-US" dirty="0">
              <a:solidFill>
                <a:schemeClr val="tx2">
                  <a:lumMod val="75000"/>
                </a:schemeClr>
              </a:solidFill>
            </a:endParaRPr>
          </a:p>
        </p:txBody>
      </p:sp>
      <p:sp>
        <p:nvSpPr>
          <p:cNvPr id="3" name="Content Placeholder 2"/>
          <p:cNvSpPr>
            <a:spLocks noGrp="1"/>
          </p:cNvSpPr>
          <p:nvPr>
            <p:ph idx="1"/>
          </p:nvPr>
        </p:nvSpPr>
        <p:spPr/>
        <p:txBody>
          <a:bodyPr>
            <a:normAutofit fontScale="92500" lnSpcReduction="20000"/>
          </a:bodyPr>
          <a:lstStyle/>
          <a:p>
            <a:r>
              <a:rPr lang="en-US" dirty="0" smtClean="0"/>
              <a:t>Resourceful</a:t>
            </a:r>
          </a:p>
          <a:p>
            <a:r>
              <a:rPr lang="en-US" dirty="0" smtClean="0"/>
              <a:t>Creative</a:t>
            </a:r>
          </a:p>
          <a:p>
            <a:r>
              <a:rPr lang="en-US" dirty="0" smtClean="0"/>
              <a:t>Visionary</a:t>
            </a:r>
          </a:p>
          <a:p>
            <a:r>
              <a:rPr lang="en-US" dirty="0" smtClean="0"/>
              <a:t>Independent thinking</a:t>
            </a:r>
          </a:p>
          <a:p>
            <a:r>
              <a:rPr lang="en-US" dirty="0" smtClean="0"/>
              <a:t>Hard working</a:t>
            </a:r>
          </a:p>
          <a:p>
            <a:r>
              <a:rPr lang="en-US" dirty="0" smtClean="0"/>
              <a:t>Optimistic</a:t>
            </a:r>
          </a:p>
          <a:p>
            <a:r>
              <a:rPr lang="en-US" dirty="0" smtClean="0"/>
              <a:t>Innovative</a:t>
            </a:r>
          </a:p>
          <a:p>
            <a:r>
              <a:rPr lang="en-US" dirty="0" smtClean="0"/>
              <a:t>Risk taking</a:t>
            </a:r>
          </a:p>
          <a:p>
            <a:r>
              <a:rPr lang="en-US" dirty="0" smtClean="0"/>
              <a:t>Leaders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lumMod val="75000"/>
                  </a:schemeClr>
                </a:solidFill>
              </a:rPr>
              <a:t>Entrepreneurship</a:t>
            </a:r>
            <a:endParaRPr lang="en-US" dirty="0">
              <a:solidFill>
                <a:schemeClr val="tx2">
                  <a:lumMod val="75000"/>
                </a:schemeClr>
              </a:solidFill>
            </a:endParaRPr>
          </a:p>
        </p:txBody>
      </p:sp>
      <p:sp>
        <p:nvSpPr>
          <p:cNvPr id="3" name="Content Placeholder 2"/>
          <p:cNvSpPr>
            <a:spLocks noGrp="1"/>
          </p:cNvSpPr>
          <p:nvPr>
            <p:ph idx="1"/>
          </p:nvPr>
        </p:nvSpPr>
        <p:spPr/>
        <p:txBody>
          <a:bodyPr>
            <a:normAutofit fontScale="92500" lnSpcReduction="20000"/>
          </a:bodyPr>
          <a:lstStyle/>
          <a:p>
            <a:r>
              <a:rPr lang="en-US" dirty="0" smtClean="0"/>
              <a:t>Entrepreneurship thus becomes a function of the entrepreneurial mind, and is the </a:t>
            </a:r>
            <a:r>
              <a:rPr lang="en-US" i="1" dirty="0" smtClean="0">
                <a:solidFill>
                  <a:srgbClr val="FF0000"/>
                </a:solidFill>
              </a:rPr>
              <a:t>interaction</a:t>
            </a:r>
            <a:r>
              <a:rPr lang="en-US" dirty="0" smtClean="0"/>
              <a:t> of the following skills:</a:t>
            </a:r>
          </a:p>
          <a:p>
            <a:pPr lvl="2"/>
            <a:r>
              <a:rPr lang="en-US" dirty="0" smtClean="0"/>
              <a:t>Inner control</a:t>
            </a:r>
          </a:p>
          <a:p>
            <a:pPr lvl="2"/>
            <a:r>
              <a:rPr lang="en-US" dirty="0" smtClean="0"/>
              <a:t>Planning</a:t>
            </a:r>
          </a:p>
          <a:p>
            <a:pPr lvl="2"/>
            <a:r>
              <a:rPr lang="en-US" dirty="0" smtClean="0"/>
              <a:t>Goal setting</a:t>
            </a:r>
          </a:p>
          <a:p>
            <a:pPr lvl="2"/>
            <a:r>
              <a:rPr lang="en-US" dirty="0" smtClean="0"/>
              <a:t>Risk taking*</a:t>
            </a:r>
          </a:p>
          <a:p>
            <a:pPr lvl="2"/>
            <a:r>
              <a:rPr lang="en-US" dirty="0" smtClean="0"/>
              <a:t>Innovation</a:t>
            </a:r>
          </a:p>
          <a:p>
            <a:pPr lvl="2"/>
            <a:r>
              <a:rPr lang="en-US" dirty="0" smtClean="0"/>
              <a:t>Reality perception</a:t>
            </a:r>
          </a:p>
          <a:p>
            <a:pPr lvl="2"/>
            <a:r>
              <a:rPr lang="en-US" dirty="0" smtClean="0"/>
              <a:t>Use of feedback</a:t>
            </a:r>
          </a:p>
          <a:p>
            <a:pPr lvl="2"/>
            <a:r>
              <a:rPr lang="en-US" dirty="0" smtClean="0"/>
              <a:t>Decision making</a:t>
            </a:r>
          </a:p>
          <a:p>
            <a:pPr lvl="2"/>
            <a:r>
              <a:rPr lang="en-US" dirty="0" smtClean="0"/>
              <a:t>independence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lumMod val="75000"/>
                  </a:schemeClr>
                </a:solidFill>
              </a:rPr>
              <a:t>Entrepreneurial behavior</a:t>
            </a:r>
            <a:endParaRPr lang="en-US" dirty="0">
              <a:solidFill>
                <a:schemeClr val="tx2">
                  <a:lumMod val="75000"/>
                </a:schemeClr>
              </a:solidFill>
            </a:endParaRPr>
          </a:p>
        </p:txBody>
      </p:sp>
      <p:sp>
        <p:nvSpPr>
          <p:cNvPr id="3" name="Content Placeholder 2"/>
          <p:cNvSpPr>
            <a:spLocks noGrp="1"/>
          </p:cNvSpPr>
          <p:nvPr>
            <p:ph idx="1"/>
          </p:nvPr>
        </p:nvSpPr>
        <p:spPr/>
        <p:txBody>
          <a:bodyPr>
            <a:normAutofit fontScale="62500" lnSpcReduction="20000"/>
          </a:bodyPr>
          <a:lstStyle/>
          <a:p>
            <a:r>
              <a:rPr lang="en-US" dirty="0"/>
              <a:t>C</a:t>
            </a:r>
            <a:r>
              <a:rPr lang="en-US" dirty="0" smtClean="0"/>
              <a:t>ommitment, determination, perseverance</a:t>
            </a:r>
          </a:p>
          <a:p>
            <a:pPr lvl="1"/>
            <a:r>
              <a:rPr lang="en-US" dirty="0" smtClean="0"/>
              <a:t>Successful entrepreneurs often face many obstacles and setbacks, which may be both internal and external</a:t>
            </a:r>
          </a:p>
          <a:p>
            <a:pPr lvl="1"/>
            <a:r>
              <a:rPr lang="en-US" dirty="0" smtClean="0"/>
              <a:t>Investors might measure the above in terms of willingness to mortgage houses, sacrifice time, and reduce standard of living</a:t>
            </a:r>
          </a:p>
          <a:p>
            <a:pPr lvl="1"/>
            <a:endParaRPr lang="en-US" dirty="0"/>
          </a:p>
          <a:p>
            <a:r>
              <a:rPr lang="en-US" dirty="0" smtClean="0"/>
              <a:t>Drive to achieve:</a:t>
            </a:r>
          </a:p>
          <a:p>
            <a:pPr lvl="1"/>
            <a:r>
              <a:rPr lang="en-US" dirty="0" smtClean="0"/>
              <a:t>Entrepreneurs are often internally driven by a strong desire to compete, to excel against internal standards and to meet goals</a:t>
            </a:r>
          </a:p>
          <a:p>
            <a:pPr lvl="1"/>
            <a:r>
              <a:rPr lang="en-US" dirty="0" smtClean="0"/>
              <a:t>Goal orientation allows them to define priorities and focus energy</a:t>
            </a:r>
          </a:p>
          <a:p>
            <a:pPr lvl="1"/>
            <a:r>
              <a:rPr lang="en-US" dirty="0" smtClean="0"/>
              <a:t>High achievers tend to be moderate risk takers – risks are often assessed, solutions are determined to lower risk, and then they proceed</a:t>
            </a:r>
          </a:p>
          <a:p>
            <a:pPr lvl="1"/>
            <a:endParaRPr lang="en-US" dirty="0"/>
          </a:p>
          <a:p>
            <a:r>
              <a:rPr lang="en-US" dirty="0" smtClean="0"/>
              <a:t>Opportunity orientation:</a:t>
            </a:r>
          </a:p>
          <a:p>
            <a:pPr lvl="1"/>
            <a:r>
              <a:rPr lang="en-US" dirty="0" smtClean="0"/>
              <a:t>They tend to focus on opportunity rather than resources, structure and strategy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lumMod val="75000"/>
                  </a:schemeClr>
                </a:solidFill>
              </a:rPr>
              <a:t>Entrepreneurial behavior (cont)</a:t>
            </a:r>
            <a:endParaRPr lang="en-US" dirty="0">
              <a:solidFill>
                <a:schemeClr val="tx2">
                  <a:lumMod val="75000"/>
                </a:schemeClr>
              </a:solidFill>
            </a:endParaRPr>
          </a:p>
        </p:txBody>
      </p:sp>
      <p:sp>
        <p:nvSpPr>
          <p:cNvPr id="3" name="Content Placeholder 2"/>
          <p:cNvSpPr>
            <a:spLocks noGrp="1"/>
          </p:cNvSpPr>
          <p:nvPr>
            <p:ph idx="1"/>
          </p:nvPr>
        </p:nvSpPr>
        <p:spPr/>
        <p:txBody>
          <a:bodyPr>
            <a:normAutofit fontScale="70000" lnSpcReduction="20000"/>
          </a:bodyPr>
          <a:lstStyle/>
          <a:p>
            <a:r>
              <a:rPr lang="en-US" dirty="0" smtClean="0"/>
              <a:t>Problem solving</a:t>
            </a:r>
          </a:p>
          <a:p>
            <a:pPr lvl="1"/>
            <a:r>
              <a:rPr lang="en-US" dirty="0" smtClean="0"/>
              <a:t>Entrepreneurs are usually not intimidated by difficult situations</a:t>
            </a:r>
          </a:p>
          <a:p>
            <a:pPr lvl="2"/>
            <a:r>
              <a:rPr lang="en-US" dirty="0" smtClean="0"/>
              <a:t>The impossible just takes a little longer!</a:t>
            </a:r>
          </a:p>
          <a:p>
            <a:pPr lvl="1"/>
            <a:r>
              <a:rPr lang="en-US" dirty="0" smtClean="0"/>
              <a:t>However, entrepreneurs give up more often than others if the problem is deemed truly unsolvable</a:t>
            </a:r>
          </a:p>
          <a:p>
            <a:pPr lvl="2"/>
            <a:r>
              <a:rPr lang="en-US" dirty="0" smtClean="0"/>
              <a:t>Realism</a:t>
            </a:r>
          </a:p>
          <a:p>
            <a:pPr lvl="2"/>
            <a:endParaRPr lang="en-US" dirty="0"/>
          </a:p>
          <a:p>
            <a:r>
              <a:rPr lang="en-US" dirty="0" smtClean="0"/>
              <a:t>Internal locus of control</a:t>
            </a:r>
          </a:p>
          <a:p>
            <a:pPr lvl="1"/>
            <a:r>
              <a:rPr lang="en-US" dirty="0" smtClean="0"/>
              <a:t>Entrepreneurs tend to believe in themselves, rather than depending on fate, luck or other external forces</a:t>
            </a:r>
          </a:p>
          <a:p>
            <a:pPr lvl="1"/>
            <a:r>
              <a:rPr lang="en-US" dirty="0" smtClean="0"/>
              <a:t>Entrepreneurs also tend to take responsibility</a:t>
            </a:r>
          </a:p>
          <a:p>
            <a:pPr lvl="1"/>
            <a:endParaRPr lang="en-US" dirty="0"/>
          </a:p>
          <a:p>
            <a:r>
              <a:rPr lang="en-US" dirty="0" smtClean="0"/>
              <a:t>Vision</a:t>
            </a:r>
          </a:p>
          <a:p>
            <a:pPr lvl="1"/>
            <a:r>
              <a:rPr lang="en-US" dirty="0" smtClean="0"/>
              <a:t>Starting with a strong vision of what they want to do and achieve</a:t>
            </a:r>
          </a:p>
          <a:p>
            <a:pPr lvl="1"/>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lumMod val="75000"/>
                  </a:schemeClr>
                </a:solidFill>
              </a:rPr>
              <a:t>Entrepreneurs and Creativity:</a:t>
            </a:r>
            <a:endParaRPr lang="en-US" dirty="0">
              <a:solidFill>
                <a:schemeClr val="tx2">
                  <a:lumMod val="75000"/>
                </a:schemeClr>
              </a:solidFill>
            </a:endParaRPr>
          </a:p>
        </p:txBody>
      </p:sp>
      <p:sp>
        <p:nvSpPr>
          <p:cNvPr id="3" name="Content Placeholder 2"/>
          <p:cNvSpPr>
            <a:spLocks noGrp="1"/>
          </p:cNvSpPr>
          <p:nvPr>
            <p:ph idx="1"/>
          </p:nvPr>
        </p:nvSpPr>
        <p:spPr/>
        <p:txBody>
          <a:bodyPr>
            <a:normAutofit fontScale="85000" lnSpcReduction="20000"/>
          </a:bodyPr>
          <a:lstStyle/>
          <a:p>
            <a:r>
              <a:rPr lang="en-US" dirty="0" smtClean="0"/>
              <a:t>Entrepreneurs blend imaginative and creative thinking with a systematic, logical process ability</a:t>
            </a:r>
          </a:p>
          <a:p>
            <a:pPr lvl="1"/>
            <a:r>
              <a:rPr lang="en-US" dirty="0" smtClean="0"/>
              <a:t>This allows them to see opportunities to fill needs and wants and develop plans to fulfill those needs</a:t>
            </a:r>
          </a:p>
          <a:p>
            <a:r>
              <a:rPr lang="en-US" dirty="0" smtClean="0"/>
              <a:t>Systematic thinking allows them to analyze the problem by asking the necessary questions</a:t>
            </a:r>
          </a:p>
          <a:p>
            <a:pPr lvl="1"/>
            <a:r>
              <a:rPr lang="en-US" dirty="0" smtClean="0"/>
              <a:t>What is the problem?</a:t>
            </a:r>
          </a:p>
          <a:p>
            <a:pPr lvl="1"/>
            <a:r>
              <a:rPr lang="en-US" dirty="0" smtClean="0"/>
              <a:t>Who does it involve?</a:t>
            </a:r>
          </a:p>
          <a:p>
            <a:pPr lvl="1"/>
            <a:r>
              <a:rPr lang="en-US" dirty="0" smtClean="0"/>
              <a:t>How does it affect them?</a:t>
            </a:r>
          </a:p>
          <a:p>
            <a:pPr lvl="1"/>
            <a:r>
              <a:rPr lang="en-US" dirty="0" smtClean="0"/>
              <a:t>What costs are involved?</a:t>
            </a:r>
          </a:p>
          <a:p>
            <a:pPr lvl="1"/>
            <a:r>
              <a:rPr lang="en-US" dirty="0" smtClean="0"/>
              <a:t>Can it be solved? </a:t>
            </a:r>
          </a:p>
          <a:p>
            <a:pPr lvl="1"/>
            <a:r>
              <a:rPr lang="en-US" dirty="0" smtClean="0"/>
              <a:t>Would the marketplace pay for such a solution?</a:t>
            </a:r>
          </a:p>
          <a:p>
            <a:pPr lvl="1"/>
            <a:endParaRPr lang="en-US" dirty="0"/>
          </a:p>
          <a:p>
            <a:pPr lvl="1"/>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pPr algn="l"/>
            <a:r>
              <a:rPr lang="en-US" dirty="0" smtClean="0">
                <a:solidFill>
                  <a:schemeClr val="accent1">
                    <a:lumMod val="75000"/>
                  </a:schemeClr>
                </a:solidFill>
              </a:rPr>
              <a:t>Why do people go into business?</a:t>
            </a:r>
            <a:endParaRPr lang="en-US" dirty="0">
              <a:solidFill>
                <a:schemeClr val="accent1">
                  <a:lumMod val="75000"/>
                </a:schemeClr>
              </a:solidFill>
            </a:endParaRPr>
          </a:p>
        </p:txBody>
      </p:sp>
      <p:sp>
        <p:nvSpPr>
          <p:cNvPr id="3" name="Content Placeholder 2"/>
          <p:cNvSpPr>
            <a:spLocks noGrp="1"/>
          </p:cNvSpPr>
          <p:nvPr>
            <p:ph idx="1"/>
          </p:nvPr>
        </p:nvSpPr>
        <p:spPr>
          <a:xfrm>
            <a:off x="457200" y="1143000"/>
            <a:ext cx="8229600" cy="5562600"/>
          </a:xfrm>
        </p:spPr>
        <p:txBody>
          <a:bodyPr>
            <a:normAutofit fontScale="62500" lnSpcReduction="20000"/>
          </a:bodyPr>
          <a:lstStyle/>
          <a:p>
            <a:r>
              <a:rPr lang="en-US" b="1" dirty="0" smtClean="0"/>
              <a:t>To increase income</a:t>
            </a:r>
          </a:p>
          <a:p>
            <a:pPr lvl="1"/>
            <a:r>
              <a:rPr lang="en-US" dirty="0" smtClean="0"/>
              <a:t>Job salaries are fixed and depend on market dynamics (supply and demand)</a:t>
            </a:r>
          </a:p>
          <a:p>
            <a:pPr lvl="1"/>
            <a:r>
              <a:rPr lang="en-US" dirty="0" smtClean="0"/>
              <a:t>The richest people in the world are businesspeople</a:t>
            </a:r>
          </a:p>
          <a:p>
            <a:r>
              <a:rPr lang="en-US" b="1" dirty="0" smtClean="0"/>
              <a:t>To have an additional source of income</a:t>
            </a:r>
          </a:p>
          <a:p>
            <a:pPr lvl="1"/>
            <a:r>
              <a:rPr lang="en-US" dirty="0" smtClean="0"/>
              <a:t>Working two full time jobs is very difficult </a:t>
            </a:r>
          </a:p>
          <a:p>
            <a:pPr lvl="1"/>
            <a:r>
              <a:rPr lang="en-US" dirty="0" smtClean="0"/>
              <a:t>Having a side business (run by self or employees) works better</a:t>
            </a:r>
          </a:p>
          <a:p>
            <a:r>
              <a:rPr lang="en-US" b="1" dirty="0" smtClean="0"/>
              <a:t>To be your own boss</a:t>
            </a:r>
          </a:p>
          <a:p>
            <a:pPr lvl="1"/>
            <a:r>
              <a:rPr lang="en-US" dirty="0" smtClean="0"/>
              <a:t>Independence</a:t>
            </a:r>
          </a:p>
          <a:p>
            <a:r>
              <a:rPr lang="en-US" b="1" dirty="0" smtClean="0"/>
              <a:t>Job security</a:t>
            </a:r>
          </a:p>
          <a:p>
            <a:pPr lvl="1"/>
            <a:r>
              <a:rPr lang="en-US" dirty="0" smtClean="0"/>
              <a:t>Job security is no longer guaranteed in a rapidly changing world. Owning your own business frees you from corporate decisions (layoffs etc)</a:t>
            </a:r>
          </a:p>
          <a:p>
            <a:r>
              <a:rPr lang="en-US" b="1" dirty="0" smtClean="0"/>
              <a:t>To do what interests you</a:t>
            </a:r>
          </a:p>
          <a:p>
            <a:pPr lvl="1"/>
            <a:r>
              <a:rPr lang="en-US" dirty="0" smtClean="0"/>
              <a:t>Hobby, or interests that earn you in income</a:t>
            </a:r>
          </a:p>
          <a:p>
            <a:r>
              <a:rPr lang="en-US" b="1" dirty="0" smtClean="0"/>
              <a:t>To monetize your specialty and better utilization of skills</a:t>
            </a:r>
          </a:p>
          <a:p>
            <a:pPr lvl="1"/>
            <a:r>
              <a:rPr lang="en-US" dirty="0" smtClean="0"/>
              <a:t>Specialized industry experience, knowledge</a:t>
            </a:r>
          </a:p>
          <a:p>
            <a:r>
              <a:rPr lang="en-US" b="1" dirty="0" smtClean="0"/>
              <a:t>To meet a need in the market </a:t>
            </a:r>
            <a:r>
              <a:rPr lang="en-US" dirty="0" smtClean="0"/>
              <a:t>– to seize an opportunity</a:t>
            </a:r>
          </a:p>
          <a:p>
            <a:r>
              <a:rPr lang="en-US" b="1" dirty="0" smtClean="0"/>
              <a:t>To help others </a:t>
            </a:r>
            <a:r>
              <a:rPr lang="en-US" dirty="0" smtClean="0"/>
              <a:t>– social entrepreneurship</a:t>
            </a:r>
          </a:p>
          <a:p>
            <a:r>
              <a:rPr lang="en-US" b="1" dirty="0" smtClean="0"/>
              <a:t>It’s the only option </a:t>
            </a:r>
            <a:r>
              <a:rPr lang="en-US" dirty="0" smtClean="0"/>
              <a:t>(personal circumstances)</a:t>
            </a:r>
          </a:p>
          <a:p>
            <a:pPr lvl="1"/>
            <a:r>
              <a:rPr lang="en-US" dirty="0" smtClean="0"/>
              <a:t>Lack of formal education, lack of jobs, tradition (following footsteps)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lumMod val="75000"/>
                  </a:schemeClr>
                </a:solidFill>
              </a:rPr>
              <a:t>Creativity</a:t>
            </a:r>
            <a:endParaRPr lang="en-US" dirty="0">
              <a:solidFill>
                <a:schemeClr val="tx2">
                  <a:lumMod val="75000"/>
                </a:schemeClr>
              </a:solidFill>
            </a:endParaRPr>
          </a:p>
        </p:txBody>
      </p:sp>
      <p:sp>
        <p:nvSpPr>
          <p:cNvPr id="3" name="Content Placeholder 2"/>
          <p:cNvSpPr>
            <a:spLocks noGrp="1"/>
          </p:cNvSpPr>
          <p:nvPr>
            <p:ph idx="1"/>
          </p:nvPr>
        </p:nvSpPr>
        <p:spPr/>
        <p:txBody>
          <a:bodyPr>
            <a:normAutofit fontScale="70000" lnSpcReduction="20000"/>
          </a:bodyPr>
          <a:lstStyle/>
          <a:p>
            <a:r>
              <a:rPr lang="en-US" dirty="0" smtClean="0"/>
              <a:t>Creativity: The ability to generate ideas, alternatives, or possibilities that result in solutions, new methods or products</a:t>
            </a:r>
          </a:p>
          <a:p>
            <a:pPr lvl="1"/>
            <a:r>
              <a:rPr lang="en-US" dirty="0" smtClean="0"/>
              <a:t>Used in communication, entertainment, business</a:t>
            </a:r>
          </a:p>
          <a:p>
            <a:pPr>
              <a:buNone/>
            </a:pPr>
            <a:endParaRPr lang="en-US" dirty="0"/>
          </a:p>
          <a:p>
            <a:r>
              <a:rPr lang="en-US" dirty="0" smtClean="0"/>
              <a:t>Everyone is creative to a certain degree</a:t>
            </a:r>
          </a:p>
          <a:p>
            <a:pPr lvl="1"/>
            <a:r>
              <a:rPr lang="en-US" dirty="0" smtClean="0"/>
              <a:t>However, the creative process can always be developed further and improved</a:t>
            </a:r>
          </a:p>
          <a:p>
            <a:endParaRPr lang="en-US" dirty="0" smtClean="0"/>
          </a:p>
          <a:p>
            <a:r>
              <a:rPr lang="en-US" dirty="0" smtClean="0"/>
              <a:t>Two important aspects:</a:t>
            </a:r>
          </a:p>
          <a:p>
            <a:pPr lvl="1"/>
            <a:r>
              <a:rPr lang="en-US" dirty="0" smtClean="0"/>
              <a:t>Process</a:t>
            </a:r>
          </a:p>
          <a:p>
            <a:pPr lvl="2"/>
            <a:r>
              <a:rPr lang="en-US" dirty="0" smtClean="0"/>
              <a:t>Goal oriented</a:t>
            </a:r>
          </a:p>
          <a:p>
            <a:pPr lvl="2"/>
            <a:r>
              <a:rPr lang="en-US" dirty="0" smtClean="0"/>
              <a:t>Designed to determine solutions</a:t>
            </a:r>
          </a:p>
          <a:p>
            <a:pPr lvl="1"/>
            <a:r>
              <a:rPr lang="en-US" dirty="0" smtClean="0"/>
              <a:t>People</a:t>
            </a:r>
          </a:p>
          <a:p>
            <a:pPr lvl="2">
              <a:buNone/>
            </a:pPr>
            <a:r>
              <a:rPr lang="en-US" dirty="0" smtClean="0"/>
              <a:t>Adaptors vs. Innovators</a:t>
            </a:r>
          </a:p>
          <a:p>
            <a:pPr lvl="1"/>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lumMod val="75000"/>
                  </a:schemeClr>
                </a:solidFill>
              </a:rPr>
              <a:t>Creative People</a:t>
            </a:r>
            <a:endParaRPr lang="en-US" dirty="0">
              <a:solidFill>
                <a:schemeClr val="tx2">
                  <a:lumMod val="75000"/>
                </a:schemeClr>
              </a:solidFill>
            </a:endParaRPr>
          </a:p>
        </p:txBody>
      </p:sp>
      <p:sp>
        <p:nvSpPr>
          <p:cNvPr id="3" name="Content Placeholder 2"/>
          <p:cNvSpPr>
            <a:spLocks noGrp="1"/>
          </p:cNvSpPr>
          <p:nvPr>
            <p:ph idx="1"/>
          </p:nvPr>
        </p:nvSpPr>
        <p:spPr/>
        <p:txBody>
          <a:bodyPr>
            <a:normAutofit fontScale="85000" lnSpcReduction="20000"/>
          </a:bodyPr>
          <a:lstStyle/>
          <a:p>
            <a:r>
              <a:rPr lang="en-US" dirty="0" smtClean="0"/>
              <a:t>Some people have a higher aptitude for creativity than others</a:t>
            </a:r>
          </a:p>
          <a:p>
            <a:r>
              <a:rPr lang="en-US" dirty="0" smtClean="0"/>
              <a:t>Environmental factors can play a big role in level of creativity</a:t>
            </a:r>
          </a:p>
          <a:p>
            <a:pPr lvl="1"/>
            <a:r>
              <a:rPr lang="en-US" dirty="0" smtClean="0"/>
              <a:t>Degree to which a person has been encouraged to think and act creatively</a:t>
            </a:r>
          </a:p>
          <a:p>
            <a:pPr lvl="1"/>
            <a:endParaRPr lang="en-US" dirty="0"/>
          </a:p>
          <a:p>
            <a:r>
              <a:rPr lang="en-US" dirty="0" smtClean="0"/>
              <a:t>The creative process has four common steps</a:t>
            </a:r>
          </a:p>
          <a:p>
            <a:pPr marL="971550" lvl="1" indent="-514350">
              <a:buFont typeface="+mj-lt"/>
              <a:buAutoNum type="arabicPeriod"/>
            </a:pPr>
            <a:r>
              <a:rPr lang="en-US" dirty="0" smtClean="0"/>
              <a:t>Background or knowledge accumulation</a:t>
            </a:r>
          </a:p>
          <a:p>
            <a:pPr marL="971550" lvl="1" indent="-514350">
              <a:buFont typeface="+mj-lt"/>
              <a:buAutoNum type="arabicPeriod"/>
            </a:pPr>
            <a:r>
              <a:rPr lang="en-US" dirty="0" smtClean="0"/>
              <a:t>The incubation process</a:t>
            </a:r>
          </a:p>
          <a:p>
            <a:pPr marL="971550" lvl="1" indent="-514350">
              <a:buFont typeface="+mj-lt"/>
              <a:buAutoNum type="arabicPeriod"/>
            </a:pPr>
            <a:r>
              <a:rPr lang="en-US" dirty="0" smtClean="0"/>
              <a:t>The idea experience</a:t>
            </a:r>
          </a:p>
          <a:p>
            <a:pPr marL="971550" lvl="1" indent="-514350">
              <a:buFont typeface="+mj-lt"/>
              <a:buAutoNum type="arabicPeriod"/>
            </a:pPr>
            <a:r>
              <a:rPr lang="en-US" dirty="0" smtClean="0"/>
              <a:t>Evaluation and implementation</a:t>
            </a:r>
          </a:p>
          <a:p>
            <a:pPr lvl="1"/>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lumMod val="75000"/>
                  </a:schemeClr>
                </a:solidFill>
              </a:rPr>
              <a:t>The 4 step creative process</a:t>
            </a:r>
            <a:endParaRPr lang="en-US" dirty="0">
              <a:solidFill>
                <a:schemeClr val="tx2">
                  <a:lumMod val="75000"/>
                </a:schemeClr>
              </a:solidFill>
            </a:endParaRPr>
          </a:p>
        </p:txBody>
      </p:sp>
      <p:sp>
        <p:nvSpPr>
          <p:cNvPr id="3" name="Content Placeholder 2"/>
          <p:cNvSpPr>
            <a:spLocks noGrp="1"/>
          </p:cNvSpPr>
          <p:nvPr>
            <p:ph idx="1"/>
          </p:nvPr>
        </p:nvSpPr>
        <p:spPr/>
        <p:txBody>
          <a:bodyPr>
            <a:normAutofit fontScale="92500" lnSpcReduction="20000"/>
          </a:bodyPr>
          <a:lstStyle/>
          <a:p>
            <a:pPr marL="571500" indent="-514350">
              <a:buFont typeface="+mj-lt"/>
              <a:buAutoNum type="arabicPeriod"/>
            </a:pPr>
            <a:r>
              <a:rPr lang="en-US" dirty="0" smtClean="0"/>
              <a:t>Background or knowledge accumulation</a:t>
            </a:r>
          </a:p>
          <a:p>
            <a:pPr marL="971550" lvl="1" indent="-514350"/>
            <a:r>
              <a:rPr lang="en-US" dirty="0" smtClean="0"/>
              <a:t>Creativity is usually preceded by investigation and information gathering – related and nonrelated fields</a:t>
            </a:r>
          </a:p>
          <a:p>
            <a:pPr marL="1371600" lvl="2" indent="-514350"/>
            <a:r>
              <a:rPr lang="en-US" dirty="0" smtClean="0"/>
              <a:t>Reading, conversations, absorption of information</a:t>
            </a:r>
          </a:p>
          <a:p>
            <a:pPr marL="971550" lvl="1" indent="-514350"/>
            <a:r>
              <a:rPr lang="en-US" dirty="0" smtClean="0"/>
              <a:t>This provides a variety of perspectives on the problem</a:t>
            </a:r>
          </a:p>
          <a:p>
            <a:pPr marL="571500" indent="-514350">
              <a:buFont typeface="+mj-lt"/>
              <a:buAutoNum type="arabicPeriod"/>
            </a:pPr>
            <a:r>
              <a:rPr lang="en-US" dirty="0" smtClean="0"/>
              <a:t>The incubation process</a:t>
            </a:r>
          </a:p>
          <a:p>
            <a:pPr marL="971550" lvl="1" indent="-514350"/>
            <a:r>
              <a:rPr lang="en-US" dirty="0" smtClean="0"/>
              <a:t>This occurs usually subconsciously, often when disengaged from the problem</a:t>
            </a:r>
          </a:p>
          <a:p>
            <a:pPr marL="971550" lvl="1" indent="-514350"/>
            <a:r>
              <a:rPr lang="en-US" dirty="0" smtClean="0"/>
              <a:t>Helpful to engage in routine activities, exercise, meditate, relax</a:t>
            </a:r>
          </a:p>
          <a:p>
            <a:pPr marL="971550" lvl="1" indent="-514350">
              <a:buFont typeface="+mj-lt"/>
              <a:buAutoNum type="arabicPeriod"/>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lumMod val="75000"/>
                  </a:schemeClr>
                </a:solidFill>
              </a:rPr>
              <a:t>The 4 step creative process</a:t>
            </a:r>
            <a:endParaRPr lang="en-US" dirty="0">
              <a:solidFill>
                <a:schemeClr val="tx2">
                  <a:lumMod val="75000"/>
                </a:schemeClr>
              </a:solidFill>
            </a:endParaRPr>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startAt="3"/>
            </a:pPr>
            <a:r>
              <a:rPr lang="en-US" dirty="0" smtClean="0"/>
              <a:t>The idea experience</a:t>
            </a:r>
          </a:p>
          <a:p>
            <a:pPr marL="914400" lvl="1" indent="-514350"/>
            <a:r>
              <a:rPr lang="en-US" dirty="0" smtClean="0"/>
              <a:t>Sometimes referred to as the “eureka!” moment</a:t>
            </a:r>
          </a:p>
          <a:p>
            <a:pPr marL="914400" lvl="1" indent="-514350"/>
            <a:r>
              <a:rPr lang="en-US" dirty="0" smtClean="0"/>
              <a:t>Maybe incremental or sudden</a:t>
            </a:r>
          </a:p>
          <a:p>
            <a:pPr marL="914400" lvl="1" indent="-514350"/>
            <a:endParaRPr lang="en-US" dirty="0"/>
          </a:p>
          <a:p>
            <a:pPr marL="514350" indent="-514350">
              <a:buFont typeface="+mj-lt"/>
              <a:buAutoNum type="arabicPeriod" startAt="4"/>
            </a:pPr>
            <a:r>
              <a:rPr lang="en-US" dirty="0" smtClean="0"/>
              <a:t>Evaluation and implementation</a:t>
            </a:r>
          </a:p>
          <a:p>
            <a:pPr marL="914400" lvl="1" indent="-514350"/>
            <a:r>
              <a:rPr lang="en-US" dirty="0" smtClean="0"/>
              <a:t>This is when you evaluate the workability of the idea</a:t>
            </a:r>
          </a:p>
          <a:p>
            <a:pPr marL="914400" lvl="1" indent="-514350"/>
            <a:r>
              <a:rPr lang="en-US" dirty="0" smtClean="0"/>
              <a:t>Requires a great deal of courage, self-discipline, and perseverance</a:t>
            </a:r>
          </a:p>
          <a:p>
            <a:pPr marL="914400" lvl="1" indent="-514350"/>
            <a:r>
              <a:rPr lang="en-US" dirty="0" smtClean="0"/>
              <a:t>Helpful to</a:t>
            </a:r>
          </a:p>
          <a:p>
            <a:pPr marL="1314450" lvl="2" indent="-514350"/>
            <a:r>
              <a:rPr lang="en-US" dirty="0" smtClean="0"/>
              <a:t>Educate yourself in the business planning process</a:t>
            </a:r>
          </a:p>
          <a:p>
            <a:pPr marL="1314450" lvl="2" indent="-514350"/>
            <a:r>
              <a:rPr lang="en-US" dirty="0" smtClean="0"/>
              <a:t>Test your ideas with knowledgeable people</a:t>
            </a:r>
          </a:p>
          <a:p>
            <a:pPr marL="1314450" lvl="2" indent="-514350"/>
            <a:r>
              <a:rPr lang="en-US" dirty="0" smtClean="0"/>
              <a:t>Take notice of intuition and feelings</a:t>
            </a:r>
          </a:p>
          <a:p>
            <a:pPr marL="1314450" lvl="2" indent="-514350"/>
            <a:r>
              <a:rPr lang="en-US" dirty="0" smtClean="0"/>
              <a:t>Take advice from others</a:t>
            </a:r>
          </a:p>
          <a:p>
            <a:pPr marL="1314450" lvl="2" indent="-514350"/>
            <a:r>
              <a:rPr lang="en-US" dirty="0" smtClean="0"/>
              <a:t>Learn about policies and procedures that might relate to the idea</a:t>
            </a:r>
          </a:p>
          <a:p>
            <a:pPr marL="1314450" lvl="2" indent="-514350"/>
            <a:r>
              <a:rPr lang="en-US" dirty="0" smtClean="0"/>
              <a:t>View potential problems</a:t>
            </a:r>
          </a:p>
          <a:p>
            <a:pPr marL="1314450" lvl="2" indent="-514350"/>
            <a:endParaRPr lang="en-US" dirty="0" smtClean="0"/>
          </a:p>
          <a:p>
            <a:pPr lvl="1"/>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lumMod val="75000"/>
                  </a:schemeClr>
                </a:solidFill>
              </a:rPr>
              <a:t>Creativity</a:t>
            </a:r>
            <a:endParaRPr lang="en-US" dirty="0">
              <a:solidFill>
                <a:schemeClr val="tx2">
                  <a:lumMod val="75000"/>
                </a:schemeClr>
              </a:solidFill>
            </a:endParaRPr>
          </a:p>
        </p:txBody>
      </p:sp>
      <p:sp>
        <p:nvSpPr>
          <p:cNvPr id="4" name="Text Placeholder 3"/>
          <p:cNvSpPr>
            <a:spLocks noGrp="1"/>
          </p:cNvSpPr>
          <p:nvPr>
            <p:ph type="body" idx="1"/>
          </p:nvPr>
        </p:nvSpPr>
        <p:spPr/>
        <p:txBody>
          <a:bodyPr/>
          <a:lstStyle/>
          <a:p>
            <a:r>
              <a:rPr lang="en-US" dirty="0" smtClean="0"/>
              <a:t>Stimulators</a:t>
            </a:r>
            <a:endParaRPr lang="en-US" dirty="0"/>
          </a:p>
        </p:txBody>
      </p:sp>
      <p:sp>
        <p:nvSpPr>
          <p:cNvPr id="5" name="Content Placeholder 4"/>
          <p:cNvSpPr>
            <a:spLocks noGrp="1"/>
          </p:cNvSpPr>
          <p:nvPr>
            <p:ph sz="half" idx="2"/>
          </p:nvPr>
        </p:nvSpPr>
        <p:spPr/>
        <p:txBody>
          <a:bodyPr>
            <a:normAutofit fontScale="92500" lnSpcReduction="10000"/>
          </a:bodyPr>
          <a:lstStyle/>
          <a:p>
            <a:r>
              <a:rPr lang="en-US" dirty="0" smtClean="0"/>
              <a:t>Observation</a:t>
            </a:r>
          </a:p>
          <a:p>
            <a:r>
              <a:rPr lang="en-US" dirty="0" smtClean="0"/>
              <a:t>Reading up widely</a:t>
            </a:r>
          </a:p>
          <a:p>
            <a:r>
              <a:rPr lang="en-US" dirty="0" smtClean="0"/>
              <a:t>Joining professional groups</a:t>
            </a:r>
          </a:p>
          <a:p>
            <a:r>
              <a:rPr lang="en-US" dirty="0" smtClean="0"/>
              <a:t>Traveling</a:t>
            </a:r>
          </a:p>
          <a:p>
            <a:r>
              <a:rPr lang="en-US" dirty="0" smtClean="0"/>
              <a:t>Talking with others</a:t>
            </a:r>
          </a:p>
          <a:p>
            <a:r>
              <a:rPr lang="en-US" dirty="0" smtClean="0"/>
              <a:t>Magazines, journals, news</a:t>
            </a:r>
          </a:p>
          <a:p>
            <a:r>
              <a:rPr lang="en-US" dirty="0" smtClean="0"/>
              <a:t>Develop a library</a:t>
            </a:r>
          </a:p>
          <a:p>
            <a:r>
              <a:rPr lang="en-US" dirty="0" smtClean="0"/>
              <a:t>Carry a notebook and jot down ideas</a:t>
            </a:r>
          </a:p>
          <a:p>
            <a:r>
              <a:rPr lang="en-US" dirty="0" smtClean="0"/>
              <a:t>Allocate time to doing non-related things – </a:t>
            </a:r>
            <a:r>
              <a:rPr lang="en-US" dirty="0" err="1" smtClean="0"/>
              <a:t>e.g</a:t>
            </a:r>
            <a:r>
              <a:rPr lang="en-US" dirty="0" smtClean="0"/>
              <a:t> exercise</a:t>
            </a:r>
            <a:endParaRPr lang="en-US" dirty="0"/>
          </a:p>
        </p:txBody>
      </p:sp>
      <p:sp>
        <p:nvSpPr>
          <p:cNvPr id="6" name="Text Placeholder 5"/>
          <p:cNvSpPr>
            <a:spLocks noGrp="1"/>
          </p:cNvSpPr>
          <p:nvPr>
            <p:ph type="body" sz="quarter" idx="3"/>
          </p:nvPr>
        </p:nvSpPr>
        <p:spPr/>
        <p:txBody>
          <a:bodyPr/>
          <a:lstStyle/>
          <a:p>
            <a:r>
              <a:rPr lang="en-US" dirty="0" smtClean="0"/>
              <a:t>Barriers</a:t>
            </a:r>
            <a:endParaRPr lang="en-US" dirty="0"/>
          </a:p>
        </p:txBody>
      </p:sp>
      <p:sp>
        <p:nvSpPr>
          <p:cNvPr id="7" name="Content Placeholder 6"/>
          <p:cNvSpPr>
            <a:spLocks noGrp="1"/>
          </p:cNvSpPr>
          <p:nvPr>
            <p:ph sz="quarter" idx="4"/>
          </p:nvPr>
        </p:nvSpPr>
        <p:spPr/>
        <p:txBody>
          <a:bodyPr>
            <a:normAutofit lnSpcReduction="10000"/>
          </a:bodyPr>
          <a:lstStyle/>
          <a:p>
            <a:r>
              <a:rPr lang="en-US" dirty="0" smtClean="0"/>
              <a:t>Lack of interest</a:t>
            </a:r>
          </a:p>
          <a:p>
            <a:r>
              <a:rPr lang="en-US" dirty="0" smtClean="0"/>
              <a:t>Lack of knowledge</a:t>
            </a:r>
          </a:p>
          <a:p>
            <a:r>
              <a:rPr lang="en-US" dirty="0" smtClean="0"/>
              <a:t>Discouragement</a:t>
            </a:r>
          </a:p>
          <a:p>
            <a:pPr lvl="1"/>
            <a:r>
              <a:rPr lang="en-US" dirty="0" smtClean="0"/>
              <a:t>From self</a:t>
            </a:r>
          </a:p>
          <a:p>
            <a:pPr lvl="1"/>
            <a:r>
              <a:rPr lang="en-US" dirty="0" smtClean="0"/>
              <a:t>From others</a:t>
            </a:r>
          </a:p>
          <a:p>
            <a:r>
              <a:rPr lang="en-US" dirty="0" smtClean="0"/>
              <a:t>Assumption that its been tried before</a:t>
            </a:r>
          </a:p>
          <a:p>
            <a:r>
              <a:rPr lang="en-US" dirty="0" smtClean="0"/>
              <a:t>Lack of desire for growth</a:t>
            </a:r>
          </a:p>
          <a:p>
            <a:r>
              <a:rPr lang="en-US" dirty="0" smtClean="0"/>
              <a:t>Lack of time</a:t>
            </a:r>
          </a:p>
          <a:p>
            <a:r>
              <a:rPr lang="en-US" dirty="0" smtClean="0"/>
              <a:t>Fear</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lumMod val="75000"/>
                  </a:schemeClr>
                </a:solidFill>
              </a:rPr>
              <a:t>Adaptors vs. Innovators</a:t>
            </a:r>
            <a:endParaRPr lang="en-US" dirty="0">
              <a:solidFill>
                <a:schemeClr val="tx2">
                  <a:lumMod val="75000"/>
                </a:schemeClr>
              </a:solidFill>
            </a:endParaRPr>
          </a:p>
        </p:txBody>
      </p:sp>
      <p:sp>
        <p:nvSpPr>
          <p:cNvPr id="6" name="Text Placeholder 5"/>
          <p:cNvSpPr>
            <a:spLocks noGrp="1"/>
          </p:cNvSpPr>
          <p:nvPr>
            <p:ph type="body" idx="1"/>
          </p:nvPr>
        </p:nvSpPr>
        <p:spPr/>
        <p:txBody>
          <a:bodyPr/>
          <a:lstStyle/>
          <a:p>
            <a:r>
              <a:rPr lang="en-US" dirty="0" smtClean="0"/>
              <a:t>Adaptors</a:t>
            </a:r>
            <a:endParaRPr lang="en-US" dirty="0"/>
          </a:p>
        </p:txBody>
      </p:sp>
      <p:sp>
        <p:nvSpPr>
          <p:cNvPr id="4" name="Content Placeholder 3"/>
          <p:cNvSpPr>
            <a:spLocks noGrp="1"/>
          </p:cNvSpPr>
          <p:nvPr>
            <p:ph sz="half" idx="2"/>
          </p:nvPr>
        </p:nvSpPr>
        <p:spPr/>
        <p:txBody>
          <a:bodyPr>
            <a:normAutofit fontScale="92500" lnSpcReduction="20000"/>
          </a:bodyPr>
          <a:lstStyle/>
          <a:p>
            <a:r>
              <a:rPr lang="en-US" dirty="0" smtClean="0"/>
              <a:t>Disciplined, precise, methodical</a:t>
            </a:r>
          </a:p>
          <a:p>
            <a:r>
              <a:rPr lang="en-US" dirty="0" smtClean="0"/>
              <a:t>Solve rather than find solutions</a:t>
            </a:r>
          </a:p>
          <a:p>
            <a:r>
              <a:rPr lang="en-US" dirty="0" smtClean="0"/>
              <a:t>Usually work on refining existing practices</a:t>
            </a:r>
          </a:p>
          <a:p>
            <a:r>
              <a:rPr lang="en-US" dirty="0" smtClean="0"/>
              <a:t>Means oriented rather than end oriented</a:t>
            </a:r>
          </a:p>
          <a:p>
            <a:r>
              <a:rPr lang="en-US" dirty="0" smtClean="0"/>
              <a:t>Capable of extended detailed work</a:t>
            </a:r>
          </a:p>
          <a:p>
            <a:r>
              <a:rPr lang="en-US" dirty="0" smtClean="0"/>
              <a:t>Sensitive to group cohesion and cooperation</a:t>
            </a:r>
            <a:endParaRPr lang="en-US" dirty="0"/>
          </a:p>
        </p:txBody>
      </p:sp>
      <p:sp>
        <p:nvSpPr>
          <p:cNvPr id="7" name="Text Placeholder 6"/>
          <p:cNvSpPr>
            <a:spLocks noGrp="1"/>
          </p:cNvSpPr>
          <p:nvPr>
            <p:ph type="body" sz="quarter" idx="3"/>
          </p:nvPr>
        </p:nvSpPr>
        <p:spPr/>
        <p:txBody>
          <a:bodyPr/>
          <a:lstStyle/>
          <a:p>
            <a:r>
              <a:rPr lang="en-US" dirty="0" smtClean="0"/>
              <a:t>Innovators</a:t>
            </a:r>
            <a:endParaRPr lang="en-US" dirty="0"/>
          </a:p>
        </p:txBody>
      </p:sp>
      <p:sp>
        <p:nvSpPr>
          <p:cNvPr id="5" name="Content Placeholder 4"/>
          <p:cNvSpPr>
            <a:spLocks noGrp="1"/>
          </p:cNvSpPr>
          <p:nvPr>
            <p:ph sz="quarter" idx="4"/>
          </p:nvPr>
        </p:nvSpPr>
        <p:spPr/>
        <p:txBody>
          <a:bodyPr>
            <a:normAutofit fontScale="92500" lnSpcReduction="20000"/>
          </a:bodyPr>
          <a:lstStyle/>
          <a:p>
            <a:r>
              <a:rPr lang="en-US" dirty="0" smtClean="0"/>
              <a:t>Approach task from unusual angles</a:t>
            </a:r>
          </a:p>
          <a:p>
            <a:r>
              <a:rPr lang="en-US" dirty="0" smtClean="0"/>
              <a:t>Find solutions rather than solve problems step by step</a:t>
            </a:r>
          </a:p>
          <a:p>
            <a:r>
              <a:rPr lang="en-US" dirty="0" smtClean="0"/>
              <a:t>Question basic assumptions about existing practices</a:t>
            </a:r>
          </a:p>
          <a:p>
            <a:r>
              <a:rPr lang="en-US" dirty="0" smtClean="0"/>
              <a:t>More interested in ends rather than means</a:t>
            </a:r>
          </a:p>
          <a:p>
            <a:r>
              <a:rPr lang="en-US" dirty="0" smtClean="0"/>
              <a:t>Little tolerance for routine work</a:t>
            </a:r>
          </a:p>
          <a:p>
            <a:r>
              <a:rPr lang="en-US" dirty="0" smtClean="0"/>
              <a:t>No need for consensus, insensitive to others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lumMod val="75000"/>
                  </a:schemeClr>
                </a:solidFill>
              </a:rPr>
              <a:t>Innovation</a:t>
            </a:r>
            <a:endParaRPr lang="en-US" dirty="0">
              <a:solidFill>
                <a:schemeClr val="tx2">
                  <a:lumMod val="75000"/>
                </a:schemeClr>
              </a:solidFill>
            </a:endParaRPr>
          </a:p>
        </p:txBody>
      </p:sp>
      <p:sp>
        <p:nvSpPr>
          <p:cNvPr id="3" name="Content Placeholder 2"/>
          <p:cNvSpPr>
            <a:spLocks noGrp="1"/>
          </p:cNvSpPr>
          <p:nvPr>
            <p:ph idx="1"/>
          </p:nvPr>
        </p:nvSpPr>
        <p:spPr/>
        <p:txBody>
          <a:bodyPr>
            <a:normAutofit fontScale="85000" lnSpcReduction="10000"/>
          </a:bodyPr>
          <a:lstStyle/>
          <a:p>
            <a:r>
              <a:rPr lang="en-US" dirty="0" smtClean="0"/>
              <a:t>One of the key functions of the entrepreneurial process</a:t>
            </a:r>
          </a:p>
          <a:p>
            <a:endParaRPr lang="en-US" dirty="0" smtClean="0"/>
          </a:p>
          <a:p>
            <a:r>
              <a:rPr lang="en-US" dirty="0" smtClean="0"/>
              <a:t>The means by which an entrepreneur either creates new wealth-producing resources, or endows existing resources with enhanced potential for creating wealth</a:t>
            </a:r>
          </a:p>
          <a:p>
            <a:pPr lvl="5"/>
            <a:r>
              <a:rPr lang="en-US" dirty="0" smtClean="0"/>
              <a:t>(Peter F. </a:t>
            </a:r>
            <a:r>
              <a:rPr lang="en-US" dirty="0" err="1" smtClean="0"/>
              <a:t>Druker</a:t>
            </a:r>
            <a:r>
              <a:rPr lang="en-US" dirty="0" smtClean="0"/>
              <a:t>)</a:t>
            </a:r>
          </a:p>
          <a:p>
            <a:pPr lvl="5"/>
            <a:endParaRPr lang="en-US" dirty="0"/>
          </a:p>
          <a:p>
            <a:r>
              <a:rPr lang="en-US" dirty="0" smtClean="0"/>
              <a:t>Innovation is the process by which entrepreneurs convert opportunities into marketable ideas, the means by which they become catalysts for change</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lumMod val="75000"/>
                  </a:schemeClr>
                </a:solidFill>
              </a:rPr>
              <a:t>Innovation</a:t>
            </a:r>
            <a:endParaRPr lang="en-US" dirty="0">
              <a:solidFill>
                <a:schemeClr val="tx2">
                  <a:lumMod val="75000"/>
                </a:schemeClr>
              </a:solidFill>
            </a:endParaRPr>
          </a:p>
        </p:txBody>
      </p:sp>
      <p:sp>
        <p:nvSpPr>
          <p:cNvPr id="3" name="Content Placeholder 2"/>
          <p:cNvSpPr>
            <a:spLocks noGrp="1"/>
          </p:cNvSpPr>
          <p:nvPr>
            <p:ph idx="1"/>
          </p:nvPr>
        </p:nvSpPr>
        <p:spPr/>
        <p:txBody>
          <a:bodyPr>
            <a:normAutofit fontScale="70000" lnSpcReduction="20000"/>
          </a:bodyPr>
          <a:lstStyle/>
          <a:p>
            <a:r>
              <a:rPr lang="en-US" dirty="0" smtClean="0"/>
              <a:t>The origin of the idea is often dependant on external observation, while the role of creativity provides the inner solution</a:t>
            </a:r>
          </a:p>
          <a:p>
            <a:pPr lvl="1"/>
            <a:r>
              <a:rPr lang="en-US" dirty="0" smtClean="0"/>
              <a:t>Most innovations result from a conscious, purposeful search for new opportunities</a:t>
            </a:r>
          </a:p>
          <a:p>
            <a:endParaRPr lang="en-US" dirty="0" smtClean="0"/>
          </a:p>
          <a:p>
            <a:r>
              <a:rPr lang="en-US" dirty="0" smtClean="0"/>
              <a:t>Innovation requires extensive research, experience and work</a:t>
            </a:r>
          </a:p>
          <a:p>
            <a:pPr lvl="1"/>
            <a:r>
              <a:rPr lang="en-US" dirty="0" smtClean="0"/>
              <a:t>Successful innovators look at numbers, processes and people</a:t>
            </a:r>
          </a:p>
          <a:p>
            <a:pPr lvl="1"/>
            <a:r>
              <a:rPr lang="en-US" dirty="0" smtClean="0"/>
              <a:t>Most innovations take place in a single field, one that the innovator is already familiar with</a:t>
            </a:r>
          </a:p>
          <a:p>
            <a:pPr lvl="1"/>
            <a:r>
              <a:rPr lang="en-US" dirty="0" smtClean="0"/>
              <a:t>Most innovations are simple and focused, directed towards a specific, clear and carefully designed application</a:t>
            </a:r>
          </a:p>
          <a:p>
            <a:pPr lvl="1"/>
            <a:endParaRPr lang="en-US" dirty="0"/>
          </a:p>
          <a:p>
            <a:r>
              <a:rPr lang="en-US" dirty="0" smtClean="0"/>
              <a:t>However, the process very often creates now customers and markets</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lumMod val="75000"/>
                  </a:schemeClr>
                </a:solidFill>
              </a:rPr>
              <a:t>4 Types of innovation</a:t>
            </a:r>
            <a:endParaRPr lang="en-US" dirty="0">
              <a:solidFill>
                <a:schemeClr val="tx2">
                  <a:lumMod val="75000"/>
                </a:schemeClr>
              </a:solidFill>
            </a:endParaRPr>
          </a:p>
        </p:txBody>
      </p:sp>
      <p:sp>
        <p:nvSpPr>
          <p:cNvPr id="3" name="Content Placeholder 2"/>
          <p:cNvSpPr>
            <a:spLocks noGrp="1"/>
          </p:cNvSpPr>
          <p:nvPr>
            <p:ph idx="1"/>
          </p:nvPr>
        </p:nvSpPr>
        <p:spPr/>
        <p:txBody>
          <a:bodyPr>
            <a:normAutofit fontScale="77500" lnSpcReduction="20000"/>
          </a:bodyPr>
          <a:lstStyle/>
          <a:p>
            <a:r>
              <a:rPr lang="en-US" dirty="0" smtClean="0"/>
              <a:t>Invention</a:t>
            </a:r>
          </a:p>
          <a:p>
            <a:pPr lvl="1"/>
            <a:r>
              <a:rPr lang="en-US" dirty="0" smtClean="0"/>
              <a:t>The creation of a new product, service or process</a:t>
            </a:r>
          </a:p>
          <a:p>
            <a:pPr lvl="1"/>
            <a:r>
              <a:rPr lang="en-US" dirty="0" smtClean="0"/>
              <a:t>Novel, untried, may be revolutionary</a:t>
            </a:r>
          </a:p>
          <a:p>
            <a:r>
              <a:rPr lang="en-US" dirty="0" smtClean="0"/>
              <a:t>Extension</a:t>
            </a:r>
          </a:p>
          <a:p>
            <a:pPr lvl="1"/>
            <a:r>
              <a:rPr lang="en-US" dirty="0" smtClean="0"/>
              <a:t>Expansion of an existing product, different application of a current idea</a:t>
            </a:r>
          </a:p>
          <a:p>
            <a:r>
              <a:rPr lang="en-US" dirty="0" smtClean="0"/>
              <a:t>Duplication</a:t>
            </a:r>
          </a:p>
          <a:p>
            <a:pPr lvl="1"/>
            <a:r>
              <a:rPr lang="en-US" dirty="0" smtClean="0"/>
              <a:t>Replication of an existing idea or product, with an touch of creativity from the innovator that allows the product to be enhanced or gives a competitive advantage</a:t>
            </a:r>
          </a:p>
          <a:p>
            <a:r>
              <a:rPr lang="en-US" dirty="0" smtClean="0"/>
              <a:t>Synthesis</a:t>
            </a:r>
          </a:p>
          <a:p>
            <a:pPr lvl="1"/>
            <a:r>
              <a:rPr lang="en-US" dirty="0" smtClean="0"/>
              <a:t>The combination of existing ideas and concepts to provide a new formulation or application</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what-is-entrepreneurship-5.jpg"/>
          <p:cNvPicPr>
            <a:picLocks noGrp="1" noChangeAspect="1"/>
          </p:cNvPicPr>
          <p:nvPr>
            <p:ph idx="1"/>
          </p:nvPr>
        </p:nvPicPr>
        <p:blipFill>
          <a:blip r:embed="rId2" cstate="print"/>
          <a:stretch>
            <a:fillRect/>
          </a:stretch>
        </p:blipFill>
        <p:spPr>
          <a:xfrm>
            <a:off x="1219200" y="2148681"/>
            <a:ext cx="6705600" cy="34290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chemeClr val="accent1">
                    <a:lumMod val="75000"/>
                  </a:schemeClr>
                </a:solidFill>
              </a:rPr>
              <a:t>Worst reasons to start your own business:</a:t>
            </a:r>
            <a:endParaRPr lang="en-US" dirty="0">
              <a:solidFill>
                <a:schemeClr val="accent1">
                  <a:lumMod val="75000"/>
                </a:schemeClr>
              </a:solidFill>
            </a:endParaRPr>
          </a:p>
        </p:txBody>
      </p:sp>
      <p:sp>
        <p:nvSpPr>
          <p:cNvPr id="3" name="Content Placeholder 2"/>
          <p:cNvSpPr>
            <a:spLocks noGrp="1"/>
          </p:cNvSpPr>
          <p:nvPr>
            <p:ph idx="1"/>
          </p:nvPr>
        </p:nvSpPr>
        <p:spPr>
          <a:xfrm>
            <a:off x="457200" y="1600200"/>
            <a:ext cx="8229600" cy="4953000"/>
          </a:xfrm>
        </p:spPr>
        <p:txBody>
          <a:bodyPr>
            <a:normAutofit fontScale="62500" lnSpcReduction="20000"/>
          </a:bodyPr>
          <a:lstStyle/>
          <a:p>
            <a:r>
              <a:rPr lang="en-US" b="1" dirty="0" smtClean="0"/>
              <a:t>Hate your job/boss/corporate culture</a:t>
            </a:r>
          </a:p>
          <a:p>
            <a:pPr lvl="1"/>
            <a:r>
              <a:rPr lang="en-US" dirty="0" smtClean="0"/>
              <a:t>Works only if you replace job with a viable alternative</a:t>
            </a:r>
          </a:p>
          <a:p>
            <a:r>
              <a:rPr lang="en-US" b="1" dirty="0" smtClean="0"/>
              <a:t>Going after the money/status</a:t>
            </a:r>
          </a:p>
          <a:p>
            <a:pPr lvl="1"/>
            <a:r>
              <a:rPr lang="en-US" dirty="0" smtClean="0"/>
              <a:t>Successful entrepreneurs actually rate wealth and status low on the list of motivations</a:t>
            </a:r>
          </a:p>
          <a:p>
            <a:r>
              <a:rPr lang="en-US" b="1" dirty="0" smtClean="0"/>
              <a:t>To work less</a:t>
            </a:r>
          </a:p>
          <a:p>
            <a:pPr lvl="1"/>
            <a:r>
              <a:rPr lang="en-US" dirty="0" smtClean="0"/>
              <a:t>Most businesses require a lot of hard work and constant supervision to become successful</a:t>
            </a:r>
          </a:p>
          <a:p>
            <a:r>
              <a:rPr lang="en-US" b="1" dirty="0" smtClean="0"/>
              <a:t>Increased flexibility</a:t>
            </a:r>
          </a:p>
          <a:p>
            <a:pPr lvl="1"/>
            <a:r>
              <a:rPr lang="en-US" dirty="0" smtClean="0"/>
              <a:t>While running some types of businesses (e.g. seasonal) offer more off time, they also increase insecurity which means you have to be ready to take every opportunity as it presents itself</a:t>
            </a:r>
          </a:p>
          <a:p>
            <a:r>
              <a:rPr lang="en-US" b="1" dirty="0" smtClean="0"/>
              <a:t>You only want to answer to yourself </a:t>
            </a:r>
          </a:p>
          <a:p>
            <a:pPr lvl="1"/>
            <a:r>
              <a:rPr lang="en-US" dirty="0" smtClean="0"/>
              <a:t>Running a business means taking responsibility for others (employees) and being accountable to others (investors, relatives, etc)</a:t>
            </a:r>
          </a:p>
          <a:p>
            <a:r>
              <a:rPr lang="en-US" b="1" dirty="0" smtClean="0"/>
              <a:t>To be famous</a:t>
            </a:r>
          </a:p>
          <a:p>
            <a:pPr lvl="1"/>
            <a:r>
              <a:rPr lang="en-US" dirty="0" smtClean="0"/>
              <a:t>Status and position is never guaranteed. </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7).png"/>
          <p:cNvPicPr>
            <a:picLocks noGrp="1" noChangeAspect="1"/>
          </p:cNvPicPr>
          <p:nvPr>
            <p:ph idx="1"/>
          </p:nvPr>
        </p:nvPicPr>
        <p:blipFill>
          <a:blip r:embed="rId2" cstate="print"/>
          <a:stretch>
            <a:fillRect/>
          </a:stretch>
        </p:blipFill>
        <p:spPr>
          <a:xfrm>
            <a:off x="1752600" y="685800"/>
            <a:ext cx="6096000" cy="5394503"/>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day-in-the-life-of-an-entrepreneur.jpg"/>
          <p:cNvPicPr>
            <a:picLocks noGrp="1" noChangeAspect="1"/>
          </p:cNvPicPr>
          <p:nvPr>
            <p:ph idx="1"/>
          </p:nvPr>
        </p:nvPicPr>
        <p:blipFill>
          <a:blip r:embed="rId2" cstate="print"/>
          <a:stretch>
            <a:fillRect/>
          </a:stretch>
        </p:blipFill>
        <p:spPr>
          <a:xfrm>
            <a:off x="381000" y="1260424"/>
            <a:ext cx="8229600" cy="5110870"/>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unnamed.jpg"/>
          <p:cNvPicPr>
            <a:picLocks noGrp="1" noChangeAspect="1"/>
          </p:cNvPicPr>
          <p:nvPr>
            <p:ph idx="1"/>
          </p:nvPr>
        </p:nvPicPr>
        <p:blipFill>
          <a:blip r:embed="rId2" cstate="print"/>
          <a:stretch>
            <a:fillRect/>
          </a:stretch>
        </p:blipFill>
        <p:spPr>
          <a:xfrm>
            <a:off x="550367" y="1828800"/>
            <a:ext cx="8435545" cy="4267200"/>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nspirational-business-quotes-roy-ash-entrepreneur-750x750.jpg"/>
          <p:cNvPicPr>
            <a:picLocks noGrp="1" noChangeAspect="1"/>
          </p:cNvPicPr>
          <p:nvPr>
            <p:ph idx="1"/>
          </p:nvPr>
        </p:nvPicPr>
        <p:blipFill>
          <a:blip r:embed="rId2" cstate="print"/>
          <a:stretch>
            <a:fillRect/>
          </a:stretch>
        </p:blipFill>
        <p:spPr>
          <a:xfrm>
            <a:off x="1752600" y="914400"/>
            <a:ext cx="5562600" cy="55626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1">
                    <a:lumMod val="75000"/>
                  </a:schemeClr>
                </a:solidFill>
              </a:rPr>
              <a:t>Entrepreneurship vs. SBO</a:t>
            </a:r>
            <a:endParaRPr lang="en-US" dirty="0">
              <a:solidFill>
                <a:schemeClr val="accent1">
                  <a:lumMod val="75000"/>
                </a:schemeClr>
              </a:solidFill>
            </a:endParaRPr>
          </a:p>
        </p:txBody>
      </p:sp>
      <p:sp>
        <p:nvSpPr>
          <p:cNvPr id="3" name="Content Placeholder 2"/>
          <p:cNvSpPr>
            <a:spLocks noGrp="1"/>
          </p:cNvSpPr>
          <p:nvPr>
            <p:ph idx="1"/>
          </p:nvPr>
        </p:nvSpPr>
        <p:spPr/>
        <p:txBody>
          <a:bodyPr>
            <a:normAutofit fontScale="92500" lnSpcReduction="10000"/>
          </a:bodyPr>
          <a:lstStyle/>
          <a:p>
            <a:r>
              <a:rPr lang="en-US" dirty="0" smtClean="0">
                <a:solidFill>
                  <a:schemeClr val="tx2">
                    <a:lumMod val="75000"/>
                  </a:schemeClr>
                </a:solidFill>
              </a:rPr>
              <a:t>Is there a difference between entrepreneurs and small business owners?</a:t>
            </a:r>
            <a:endParaRPr lang="en-US" dirty="0" smtClean="0"/>
          </a:p>
          <a:p>
            <a:pPr lvl="1"/>
            <a:r>
              <a:rPr lang="en-US" dirty="0" smtClean="0"/>
              <a:t>The words are often used interchangeably and many aspects are similar </a:t>
            </a:r>
          </a:p>
          <a:p>
            <a:pPr lvl="1"/>
            <a:r>
              <a:rPr lang="en-US" dirty="0" smtClean="0"/>
              <a:t>However. . .</a:t>
            </a:r>
          </a:p>
          <a:p>
            <a:pPr lvl="2"/>
            <a:r>
              <a:rPr lang="en-US" dirty="0" smtClean="0"/>
              <a:t>Small business owners usually do not engage in new or innovative practices</a:t>
            </a:r>
          </a:p>
          <a:p>
            <a:pPr lvl="2"/>
            <a:r>
              <a:rPr lang="en-US" dirty="0" smtClean="0"/>
              <a:t>Usually expect stable sales, predictable profits, and growth, and a non-aggressive approach. </a:t>
            </a:r>
          </a:p>
          <a:p>
            <a:pPr lvl="2"/>
            <a:r>
              <a:rPr lang="en-US" dirty="0" smtClean="0"/>
              <a:t>Small business owners may be considered as managers of business rather than entrepreneurs. </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dirty="0" smtClean="0">
                <a:solidFill>
                  <a:schemeClr val="tx2">
                    <a:lumMod val="75000"/>
                  </a:schemeClr>
                </a:solidFill>
              </a:rPr>
              <a:t>Brief history of Entrepreneurs</a:t>
            </a:r>
            <a:endParaRPr lang="en-US" sz="3600" dirty="0">
              <a:solidFill>
                <a:schemeClr val="tx2">
                  <a:lumMod val="75000"/>
                </a:schemeClr>
              </a:solidFill>
            </a:endParaRPr>
          </a:p>
        </p:txBody>
      </p:sp>
      <p:sp>
        <p:nvSpPr>
          <p:cNvPr id="3" name="Content Placeholder 2"/>
          <p:cNvSpPr>
            <a:spLocks noGrp="1"/>
          </p:cNvSpPr>
          <p:nvPr>
            <p:ph idx="1"/>
          </p:nvPr>
        </p:nvSpPr>
        <p:spPr>
          <a:xfrm>
            <a:off x="457200" y="1447800"/>
            <a:ext cx="8229600" cy="5029200"/>
          </a:xfrm>
        </p:spPr>
        <p:txBody>
          <a:bodyPr>
            <a:normAutofit fontScale="85000" lnSpcReduction="10000"/>
          </a:bodyPr>
          <a:lstStyle/>
          <a:p>
            <a:r>
              <a:rPr lang="en-US" dirty="0" smtClean="0"/>
              <a:t>Earliest usage of the word – Marco Polo</a:t>
            </a:r>
          </a:p>
          <a:p>
            <a:r>
              <a:rPr lang="en-US" dirty="0" smtClean="0"/>
              <a:t>In the earliest days, the risk was mainly in whether or not you made a profit in government contracts</a:t>
            </a:r>
          </a:p>
          <a:p>
            <a:r>
              <a:rPr lang="en-US" dirty="0" smtClean="0"/>
              <a:t>In the 18</a:t>
            </a:r>
            <a:r>
              <a:rPr lang="en-US" baseline="30000" dirty="0" smtClean="0"/>
              <a:t>th</a:t>
            </a:r>
            <a:r>
              <a:rPr lang="en-US" dirty="0" smtClean="0"/>
              <a:t> century, entrepreneurs were often inventors who used capital provided by others</a:t>
            </a:r>
          </a:p>
          <a:p>
            <a:r>
              <a:rPr lang="en-US" dirty="0" smtClean="0"/>
              <a:t>By the 19</a:t>
            </a:r>
            <a:r>
              <a:rPr lang="en-US" baseline="30000" dirty="0" smtClean="0"/>
              <a:t>th</a:t>
            </a:r>
            <a:r>
              <a:rPr lang="en-US" dirty="0" smtClean="0"/>
              <a:t> century, entrepreneurs and managers were more or less used identically</a:t>
            </a:r>
          </a:p>
          <a:p>
            <a:pPr lvl="1"/>
            <a:r>
              <a:rPr lang="en-US" dirty="0" smtClean="0"/>
              <a:t>Most entrepreneurs were taking existing practices and giving them a modern twist to amass great wealth.</a:t>
            </a:r>
          </a:p>
          <a:p>
            <a:r>
              <a:rPr lang="en-US" dirty="0" smtClean="0"/>
              <a:t>By the 20</a:t>
            </a:r>
            <a:r>
              <a:rPr lang="en-US" baseline="30000" dirty="0" smtClean="0"/>
              <a:t>th</a:t>
            </a:r>
            <a:r>
              <a:rPr lang="en-US" dirty="0" smtClean="0"/>
              <a:t> century, the definition of “</a:t>
            </a:r>
            <a:r>
              <a:rPr lang="en-US" b="1" dirty="0" smtClean="0">
                <a:solidFill>
                  <a:srgbClr val="FF0000"/>
                </a:solidFill>
              </a:rPr>
              <a:t>entrepreneur</a:t>
            </a:r>
            <a:r>
              <a:rPr lang="en-US" dirty="0" smtClean="0"/>
              <a:t>” become more specific as “</a:t>
            </a:r>
            <a:r>
              <a:rPr lang="en-US" b="1" dirty="0" smtClean="0">
                <a:solidFill>
                  <a:srgbClr val="FF0000"/>
                </a:solidFill>
              </a:rPr>
              <a:t>innovator</a:t>
            </a:r>
            <a:r>
              <a:rPr lang="en-US" dirty="0" smtClean="0"/>
              <a:t>” </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rmAutofit fontScale="90000"/>
          </a:bodyPr>
          <a:lstStyle/>
          <a:p>
            <a:pPr algn="l"/>
            <a:r>
              <a:rPr lang="en-US" dirty="0" smtClean="0">
                <a:solidFill>
                  <a:schemeClr val="tx2"/>
                </a:solidFill>
              </a:rPr>
              <a:t>Who are Entrepreneurs?</a:t>
            </a:r>
            <a:br>
              <a:rPr lang="en-US" dirty="0" smtClean="0">
                <a:solidFill>
                  <a:schemeClr val="tx2"/>
                </a:solidFill>
              </a:rPr>
            </a:br>
            <a:r>
              <a:rPr lang="en-US" sz="3600" dirty="0" smtClean="0">
                <a:solidFill>
                  <a:schemeClr val="tx2"/>
                </a:solidFill>
              </a:rPr>
              <a:t>And how do they fit into the business world?</a:t>
            </a:r>
            <a:endParaRPr lang="en-US" sz="3600" dirty="0">
              <a:solidFill>
                <a:schemeClr val="tx2"/>
              </a:solidFill>
            </a:endParaRPr>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r>
              <a:rPr lang="en-US" dirty="0" smtClean="0"/>
              <a:t>Loan word from French – “</a:t>
            </a:r>
            <a:r>
              <a:rPr lang="en-US" i="1" dirty="0" err="1" smtClean="0"/>
              <a:t>entreprendre</a:t>
            </a:r>
            <a:r>
              <a:rPr lang="en-US" dirty="0" smtClean="0"/>
              <a:t>” – to undertake</a:t>
            </a:r>
          </a:p>
          <a:p>
            <a:r>
              <a:rPr lang="en-US" dirty="0" smtClean="0"/>
              <a:t>Related words: </a:t>
            </a:r>
            <a:r>
              <a:rPr lang="en-US" b="1" dirty="0" smtClean="0">
                <a:solidFill>
                  <a:srgbClr val="FF0000"/>
                </a:solidFill>
              </a:rPr>
              <a:t>enterprise</a:t>
            </a:r>
          </a:p>
          <a:p>
            <a:pPr lvl="1"/>
            <a:r>
              <a:rPr lang="en-US" i="1" dirty="0" smtClean="0"/>
              <a:t>An undertaking, especially one of some scope, complication, and risk</a:t>
            </a:r>
            <a:r>
              <a:rPr lang="en-US" dirty="0" smtClean="0"/>
              <a:t>.</a:t>
            </a:r>
          </a:p>
          <a:p>
            <a:pPr lvl="1"/>
            <a:r>
              <a:rPr lang="en-US" i="1" dirty="0" smtClean="0"/>
              <a:t>A business organization</a:t>
            </a:r>
          </a:p>
          <a:p>
            <a:pPr lvl="1"/>
            <a:r>
              <a:rPr lang="en-US" i="1" dirty="0" smtClean="0"/>
              <a:t>Willingness to undertake new ventures; initiative</a:t>
            </a:r>
            <a:r>
              <a:rPr lang="en-US" dirty="0" smtClean="0"/>
              <a:t/>
            </a:r>
            <a:br>
              <a:rPr lang="en-US" dirty="0" smtClean="0"/>
            </a:br>
            <a:endParaRPr lang="en-US" dirty="0" smtClean="0"/>
          </a:p>
          <a:p>
            <a:r>
              <a:rPr lang="en-US" dirty="0" smtClean="0"/>
              <a:t>Entrepreneur: </a:t>
            </a:r>
            <a:r>
              <a:rPr lang="en-US" i="1" dirty="0" smtClean="0"/>
              <a:t>“A person who organizes, operates, and assumes the risk for a business venture”</a:t>
            </a:r>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solidFill>
              </a:rPr>
              <a:t>Who are entrepreneurs?</a:t>
            </a:r>
            <a:endParaRPr lang="en-US" dirty="0">
              <a:solidFill>
                <a:schemeClr val="tx2"/>
              </a:solidFill>
            </a:endParaRPr>
          </a:p>
        </p:txBody>
      </p:sp>
      <p:sp>
        <p:nvSpPr>
          <p:cNvPr id="3" name="Content Placeholder 2"/>
          <p:cNvSpPr>
            <a:spLocks noGrp="1"/>
          </p:cNvSpPr>
          <p:nvPr>
            <p:ph idx="1"/>
          </p:nvPr>
        </p:nvSpPr>
        <p:spPr>
          <a:xfrm>
            <a:off x="457200" y="1371600"/>
            <a:ext cx="8229600" cy="4754563"/>
          </a:xfrm>
        </p:spPr>
        <p:txBody>
          <a:bodyPr/>
          <a:lstStyle/>
          <a:p>
            <a:r>
              <a:rPr lang="en-US" dirty="0" smtClean="0"/>
              <a:t>Classically, entrepreneurs are those people who are willing– or able – to take a creative idea and transform it into a commercially viable business.</a:t>
            </a:r>
          </a:p>
          <a:p>
            <a:endParaRPr lang="en-US" dirty="0" smtClean="0"/>
          </a:p>
          <a:p>
            <a:r>
              <a:rPr lang="en-US" dirty="0" smtClean="0"/>
              <a:t>Entrepreneurship is a cohesive process involving creativity, innovation, risk taking, and planning.</a:t>
            </a:r>
          </a:p>
          <a:p>
            <a:pPr lvl="1"/>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solidFill>
              </a:rPr>
              <a:t>Some facts about entrepreneurship</a:t>
            </a:r>
            <a:endParaRPr lang="en-US" dirty="0">
              <a:solidFill>
                <a:schemeClr val="tx2"/>
              </a:solidFill>
            </a:endParaRPr>
          </a:p>
        </p:txBody>
      </p:sp>
      <p:sp>
        <p:nvSpPr>
          <p:cNvPr id="3" name="Content Placeholder 2"/>
          <p:cNvSpPr>
            <a:spLocks noGrp="1"/>
          </p:cNvSpPr>
          <p:nvPr>
            <p:ph idx="1"/>
          </p:nvPr>
        </p:nvSpPr>
        <p:spPr/>
        <p:txBody>
          <a:bodyPr>
            <a:normAutofit fontScale="92500"/>
          </a:bodyPr>
          <a:lstStyle/>
          <a:p>
            <a:r>
              <a:rPr lang="en-US" dirty="0" smtClean="0"/>
              <a:t>All economies are based upon entrepreneurship </a:t>
            </a:r>
          </a:p>
          <a:p>
            <a:r>
              <a:rPr lang="en-US" dirty="0" smtClean="0"/>
              <a:t>Entrepreneurship has a somewhat paradoxical relationship with the economy – when the economy takes a downturn, its usually entrepreneurship that brings it back</a:t>
            </a:r>
          </a:p>
          <a:p>
            <a:pPr lvl="1"/>
            <a:r>
              <a:rPr lang="en-US" dirty="0" smtClean="0"/>
              <a:t>Entrepreneurs are individuals who see opportunity where others see chaos and confusion</a:t>
            </a:r>
          </a:p>
          <a:p>
            <a:pPr lvl="1"/>
            <a:r>
              <a:rPr lang="en-US" dirty="0" smtClean="0"/>
              <a:t>They are often aggressive catalysts for change</a:t>
            </a:r>
          </a:p>
          <a:p>
            <a:pPr lvl="1"/>
            <a:r>
              <a:rPr lang="en-US" dirty="0" smtClean="0"/>
              <a:t>They often challenge and break barriers.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lumMod val="75000"/>
                  </a:schemeClr>
                </a:solidFill>
              </a:rPr>
              <a:t>Entrepreneurial Ventures</a:t>
            </a:r>
            <a:endParaRPr lang="en-US" dirty="0">
              <a:solidFill>
                <a:schemeClr val="tx2">
                  <a:lumMod val="75000"/>
                </a:schemeClr>
              </a:solidFill>
            </a:endParaRPr>
          </a:p>
        </p:txBody>
      </p:sp>
      <p:sp>
        <p:nvSpPr>
          <p:cNvPr id="3" name="Content Placeholder 2"/>
          <p:cNvSpPr>
            <a:spLocks noGrp="1"/>
          </p:cNvSpPr>
          <p:nvPr>
            <p:ph idx="1"/>
          </p:nvPr>
        </p:nvSpPr>
        <p:spPr/>
        <p:txBody>
          <a:bodyPr>
            <a:normAutofit fontScale="92500" lnSpcReduction="20000"/>
          </a:bodyPr>
          <a:lstStyle/>
          <a:p>
            <a:r>
              <a:rPr lang="en-US" dirty="0" smtClean="0"/>
              <a:t>Usually involves some degree of innovation, the potential for higher profitability, and much more rapid growth</a:t>
            </a:r>
          </a:p>
          <a:p>
            <a:pPr lvl="1"/>
            <a:r>
              <a:rPr lang="en-US" dirty="0" smtClean="0"/>
              <a:t>And naturally, much higher risk</a:t>
            </a:r>
          </a:p>
          <a:p>
            <a:r>
              <a:rPr lang="en-US" dirty="0" smtClean="0"/>
              <a:t>Entrepreneurs usually have a different perspective than SBO’s</a:t>
            </a:r>
          </a:p>
          <a:p>
            <a:pPr lvl="1"/>
            <a:r>
              <a:rPr lang="en-US" dirty="0" smtClean="0"/>
              <a:t>Might seek rapid growth, immediate profits, or even the sale of their business for large capital gains.</a:t>
            </a:r>
          </a:p>
          <a:p>
            <a:r>
              <a:rPr lang="en-US" dirty="0" smtClean="0"/>
              <a:t>Entrepreneurship studies often focus on the particular type of growth associated with innovation and change</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1284</TotalTime>
  <Words>2040</Words>
  <Application>Microsoft Office PowerPoint</Application>
  <PresentationFormat>On-screen Show (4:3)</PresentationFormat>
  <Paragraphs>287</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Entrepreneurship BS-CS – 2022 – Spring Semester</vt:lpstr>
      <vt:lpstr>Why do people go into business?</vt:lpstr>
      <vt:lpstr>Worst reasons to start your own business:</vt:lpstr>
      <vt:lpstr>Entrepreneurship vs. SBO</vt:lpstr>
      <vt:lpstr>Brief history of Entrepreneurs</vt:lpstr>
      <vt:lpstr>Who are Entrepreneurs? And how do they fit into the business world?</vt:lpstr>
      <vt:lpstr>Who are entrepreneurs?</vt:lpstr>
      <vt:lpstr>Some facts about entrepreneurship</vt:lpstr>
      <vt:lpstr>Entrepreneurial Ventures</vt:lpstr>
      <vt:lpstr>Entrepreneurship</vt:lpstr>
      <vt:lpstr>Modern day:</vt:lpstr>
      <vt:lpstr>Entrepreneurship Four aspects</vt:lpstr>
      <vt:lpstr>Entrepreneurs</vt:lpstr>
      <vt:lpstr>Common Characteristics 11 characteristics as defined by John Kao</vt:lpstr>
      <vt:lpstr>Entrepreneurs are. . .</vt:lpstr>
      <vt:lpstr>Entrepreneurship</vt:lpstr>
      <vt:lpstr>Entrepreneurial behavior</vt:lpstr>
      <vt:lpstr>Entrepreneurial behavior (cont)</vt:lpstr>
      <vt:lpstr>Entrepreneurs and Creativity:</vt:lpstr>
      <vt:lpstr>Creativity</vt:lpstr>
      <vt:lpstr>Creative People</vt:lpstr>
      <vt:lpstr>The 4 step creative process</vt:lpstr>
      <vt:lpstr>The 4 step creative process</vt:lpstr>
      <vt:lpstr>Creativity</vt:lpstr>
      <vt:lpstr>Adaptors vs. Innovators</vt:lpstr>
      <vt:lpstr>Innovation</vt:lpstr>
      <vt:lpstr>Innovation</vt:lpstr>
      <vt:lpstr>4 Types of innovation</vt:lpstr>
      <vt:lpstr>Slide 29</vt:lpstr>
      <vt:lpstr>Slide 30</vt:lpstr>
      <vt:lpstr>Slide 31</vt:lpstr>
      <vt:lpstr>Slide 32</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 BBA – 2008 – Spring Semester</dc:title>
  <dc:creator>Salmaan</dc:creator>
  <cp:lastModifiedBy>Windows User</cp:lastModifiedBy>
  <cp:revision>109</cp:revision>
  <dcterms:created xsi:type="dcterms:W3CDTF">2011-02-09T19:33:36Z</dcterms:created>
  <dcterms:modified xsi:type="dcterms:W3CDTF">2022-03-08T07:06:50Z</dcterms:modified>
</cp:coreProperties>
</file>