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08" r:id="rId3"/>
    <p:sldId id="309" r:id="rId4"/>
    <p:sldId id="310" r:id="rId5"/>
    <p:sldId id="299" r:id="rId6"/>
    <p:sldId id="285" r:id="rId7"/>
    <p:sldId id="298" r:id="rId8"/>
    <p:sldId id="286" r:id="rId9"/>
    <p:sldId id="287" r:id="rId10"/>
    <p:sldId id="306" r:id="rId11"/>
    <p:sldId id="288" r:id="rId12"/>
    <p:sldId id="294" r:id="rId13"/>
    <p:sldId id="295" r:id="rId14"/>
    <p:sldId id="296" r:id="rId15"/>
    <p:sldId id="297" r:id="rId16"/>
    <p:sldId id="300" r:id="rId17"/>
    <p:sldId id="301" r:id="rId18"/>
    <p:sldId id="307" r:id="rId19"/>
    <p:sldId id="258" r:id="rId20"/>
    <p:sldId id="259" r:id="rId21"/>
    <p:sldId id="260" r:id="rId22"/>
    <p:sldId id="261" r:id="rId23"/>
    <p:sldId id="262" r:id="rId24"/>
    <p:sldId id="263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2C1-F65A-4D33-8B6F-40EEC517ACB0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9F6-5A23-4358-A274-21FB29373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2C1-F65A-4D33-8B6F-40EEC517ACB0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9F6-5A23-4358-A274-21FB29373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2C1-F65A-4D33-8B6F-40EEC517ACB0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9F6-5A23-4358-A274-21FB29373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2C1-F65A-4D33-8B6F-40EEC517ACB0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9F6-5A23-4358-A274-21FB29373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2C1-F65A-4D33-8B6F-40EEC517ACB0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9F6-5A23-4358-A274-21FB29373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2C1-F65A-4D33-8B6F-40EEC517ACB0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9F6-5A23-4358-A274-21FB29373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2C1-F65A-4D33-8B6F-40EEC517ACB0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9F6-5A23-4358-A274-21FB29373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2C1-F65A-4D33-8B6F-40EEC517ACB0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9F6-5A23-4358-A274-21FB29373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2C1-F65A-4D33-8B6F-40EEC517ACB0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9F6-5A23-4358-A274-21FB29373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2C1-F65A-4D33-8B6F-40EEC517ACB0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9F6-5A23-4358-A274-21FB29373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2C1-F65A-4D33-8B6F-40EEC517ACB0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9F6-5A23-4358-A274-21FB29373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B2C1-F65A-4D33-8B6F-40EEC517ACB0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A9F6-5A23-4358-A274-21FB29373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Entrepreneurship</a:t>
            </a:r>
            <a:br>
              <a:rPr lang="en-US" dirty="0" smtClean="0"/>
            </a:br>
            <a:r>
              <a:rPr lang="en-US" dirty="0" smtClean="0"/>
              <a:t>BS-CS – 2021 – Fall  Semester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Salmaan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endParaRPr lang="en-US" dirty="0" smtClean="0"/>
          </a:p>
          <a:p>
            <a:pPr algn="r"/>
            <a:r>
              <a:rPr lang="en-US" dirty="0" smtClean="0"/>
              <a:t>Lecture 3</a:t>
            </a:r>
          </a:p>
          <a:p>
            <a:pPr algn="r"/>
            <a:r>
              <a:rPr lang="en-US" dirty="0" smtClean="0"/>
              <a:t>Business   Opportunity Assessment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market trend is a prevailing course or tendency of a market to move in a particular direction over time. </a:t>
            </a:r>
          </a:p>
          <a:p>
            <a:r>
              <a:rPr lang="en-US" dirty="0" smtClean="0"/>
              <a:t>A fad is a short term movement</a:t>
            </a:r>
          </a:p>
          <a:p>
            <a:pPr lvl="1"/>
            <a:r>
              <a:rPr lang="en-US" dirty="0" smtClean="0"/>
              <a:t>Small businesses cannot ramp up to fast enough to take advantages of fads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Finding Opportunities - Trends: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Economic Trends: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forces: the state of the economy affects level of disposable income and spending patterns</a:t>
            </a:r>
          </a:p>
          <a:p>
            <a:r>
              <a:rPr lang="en-US" dirty="0" smtClean="0"/>
              <a:t>More people start businesses in weak economies than strong economies</a:t>
            </a:r>
          </a:p>
          <a:p>
            <a:pPr lvl="1"/>
            <a:r>
              <a:rPr lang="en-US" dirty="0" smtClean="0"/>
              <a:t>Weak economy: provides opportunities for money saving businesses (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Groupon</a:t>
            </a:r>
            <a:r>
              <a:rPr lang="en-US" dirty="0" smtClean="0"/>
              <a:t>, local markets)</a:t>
            </a:r>
          </a:p>
          <a:p>
            <a:pPr lvl="1"/>
            <a:r>
              <a:rPr lang="en-US" dirty="0" smtClean="0"/>
              <a:t>Strong economy will provide opportunities for luxury, non-essential, or convenience products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Finding Opportunities - Trends: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Social Trends: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Often, the reason a product or service exists is because of a social need rather than the obvious need</a:t>
            </a:r>
          </a:p>
          <a:p>
            <a:pPr lvl="1"/>
            <a:r>
              <a:rPr lang="en-US" dirty="0" smtClean="0"/>
              <a:t>Fast food restaurants – time saving</a:t>
            </a:r>
          </a:p>
          <a:p>
            <a:pPr lvl="1"/>
            <a:r>
              <a:rPr lang="en-US" dirty="0" smtClean="0"/>
              <a:t>Social media – connection and communication</a:t>
            </a:r>
          </a:p>
          <a:p>
            <a:r>
              <a:rPr lang="en-US" dirty="0" smtClean="0"/>
              <a:t>Social trends:</a:t>
            </a:r>
          </a:p>
          <a:p>
            <a:pPr lvl="1"/>
            <a:r>
              <a:rPr lang="en-US" dirty="0" smtClean="0"/>
              <a:t>Health, wellness and fitness</a:t>
            </a:r>
          </a:p>
          <a:p>
            <a:pPr lvl="1"/>
            <a:r>
              <a:rPr lang="en-US" dirty="0" smtClean="0"/>
              <a:t>Ageing and changing demographics</a:t>
            </a:r>
          </a:p>
          <a:p>
            <a:pPr lvl="1"/>
            <a:r>
              <a:rPr lang="en-US" dirty="0" err="1" smtClean="0"/>
              <a:t>Biofuels</a:t>
            </a:r>
            <a:r>
              <a:rPr lang="en-US" dirty="0" smtClean="0"/>
              <a:t> and environmental concerns</a:t>
            </a:r>
          </a:p>
          <a:p>
            <a:pPr lvl="1"/>
            <a:r>
              <a:rPr lang="en-US" dirty="0" smtClean="0"/>
              <a:t>Higher education requirements for basic jobs</a:t>
            </a:r>
          </a:p>
          <a:p>
            <a:pPr lvl="1"/>
            <a:r>
              <a:rPr lang="en-US" dirty="0" smtClean="0"/>
              <a:t>Healthy (organic, non-GMO) foods and supplements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Finding Opportunities - Trends: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Technological Advances: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Advances in technology frequently interacts with social and economic trends – most often to make it easier for people to do regular tasks in a more convenient fashion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 health and fitness -&gt; tech and app development (</a:t>
            </a:r>
            <a:r>
              <a:rPr lang="en-US" dirty="0" err="1" smtClean="0"/>
              <a:t>Fitbit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means that the key to recognizing opportunities in the tech field is to recognize how technology can be harnessed to satisfy social or economic needs (e.g. OpenTable.com)</a:t>
            </a:r>
          </a:p>
          <a:p>
            <a:endParaRPr lang="en-US" dirty="0" smtClean="0"/>
          </a:p>
          <a:p>
            <a:r>
              <a:rPr lang="en-US" dirty="0" smtClean="0"/>
              <a:t>Once a technology is established, products emerge to support and advance it</a:t>
            </a:r>
          </a:p>
          <a:p>
            <a:pPr lvl="1"/>
            <a:r>
              <a:rPr lang="en-US" dirty="0" smtClean="0"/>
              <a:t>MP3 files -&gt; MP3 Players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Finding Opportunities - Trends: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Political and Regulatory Changes: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laws create new opportunities</a:t>
            </a:r>
          </a:p>
          <a:p>
            <a:pPr lvl="1"/>
            <a:r>
              <a:rPr lang="en-US" dirty="0" smtClean="0"/>
              <a:t>Individual</a:t>
            </a:r>
          </a:p>
          <a:p>
            <a:pPr lvl="1"/>
            <a:r>
              <a:rPr lang="en-US" dirty="0" smtClean="0"/>
              <a:t>Business to business</a:t>
            </a:r>
          </a:p>
          <a:p>
            <a:r>
              <a:rPr lang="en-US" dirty="0" smtClean="0"/>
              <a:t>Political issues may include things like</a:t>
            </a:r>
          </a:p>
          <a:p>
            <a:pPr lvl="1"/>
            <a:r>
              <a:rPr lang="en-US" dirty="0" smtClean="0"/>
              <a:t>Terrorism </a:t>
            </a:r>
          </a:p>
          <a:p>
            <a:pPr lvl="2"/>
            <a:r>
              <a:rPr lang="en-US" dirty="0" smtClean="0"/>
              <a:t>Including cyber terrorism</a:t>
            </a:r>
          </a:p>
          <a:p>
            <a:pPr lvl="1"/>
            <a:r>
              <a:rPr lang="en-US" dirty="0" smtClean="0"/>
              <a:t>Safety issues</a:t>
            </a:r>
          </a:p>
          <a:p>
            <a:pPr lvl="1"/>
            <a:r>
              <a:rPr lang="en-US" dirty="0" smtClean="0"/>
              <a:t>Tariff, import-export laws</a:t>
            </a:r>
          </a:p>
          <a:p>
            <a:pPr lvl="1"/>
            <a:r>
              <a:rPr lang="en-US" dirty="0" smtClean="0"/>
              <a:t>Regulations on technology, internet usage, social media etc</a:t>
            </a:r>
          </a:p>
          <a:p>
            <a:pPr lvl="1"/>
            <a:r>
              <a:rPr lang="en-US" dirty="0" smtClean="0"/>
              <a:t>Censorship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Opportunities – Solving Problems: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second approach to identifying opportunities is to recognize a problem and find ways to solve them. </a:t>
            </a:r>
          </a:p>
          <a:p>
            <a:r>
              <a:rPr lang="en-US" dirty="0" smtClean="0"/>
              <a:t>Problems are</a:t>
            </a:r>
          </a:p>
          <a:p>
            <a:pPr lvl="1"/>
            <a:r>
              <a:rPr lang="en-US" dirty="0" smtClean="0"/>
              <a:t>Challenges faced by people in regular life</a:t>
            </a:r>
          </a:p>
          <a:p>
            <a:pPr lvl="1"/>
            <a:r>
              <a:rPr lang="en-US" dirty="0" smtClean="0"/>
              <a:t>Problem faced by you </a:t>
            </a:r>
          </a:p>
          <a:p>
            <a:pPr lvl="1"/>
            <a:r>
              <a:rPr lang="en-US" dirty="0" smtClean="0"/>
              <a:t>Changes in the environment</a:t>
            </a:r>
          </a:p>
          <a:p>
            <a:pPr lvl="2"/>
            <a:r>
              <a:rPr lang="en-US" dirty="0" smtClean="0"/>
              <a:t>Technological, social</a:t>
            </a:r>
          </a:p>
          <a:p>
            <a:r>
              <a:rPr lang="en-US" dirty="0" smtClean="0"/>
              <a:t>Many problems already have solutions on the market</a:t>
            </a:r>
          </a:p>
          <a:p>
            <a:pPr lvl="1"/>
            <a:r>
              <a:rPr lang="en-US" dirty="0" smtClean="0"/>
              <a:t>Finding ways to make the solutions easier, cheaper, more efficient or effective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Opportunities – Gaps in the market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Gaps are created when consumers need or want particular products which are either difficult to obtain, or unavailable leading to frustration</a:t>
            </a:r>
          </a:p>
          <a:p>
            <a:pPr lvl="1"/>
            <a:r>
              <a:rPr lang="en-US" dirty="0" smtClean="0"/>
              <a:t>Global changes can create huge gaps</a:t>
            </a:r>
          </a:p>
          <a:p>
            <a:pPr lvl="1"/>
            <a:r>
              <a:rPr lang="en-US" dirty="0" smtClean="0"/>
              <a:t>Growth of large retailers can create a need for specialty shops</a:t>
            </a:r>
          </a:p>
          <a:p>
            <a:pPr lvl="1"/>
            <a:r>
              <a:rPr lang="en-US" dirty="0" smtClean="0"/>
              <a:t>Niche markets – </a:t>
            </a:r>
            <a:r>
              <a:rPr lang="en-US" dirty="0" err="1" smtClean="0"/>
              <a:t>e.g</a:t>
            </a:r>
            <a:r>
              <a:rPr lang="en-US" dirty="0" smtClean="0"/>
              <a:t> gender based, interest based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Opportunity recognition 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Entrepreneur Characteristics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Prior experience / knowledge, field of expertise / training</a:t>
            </a:r>
          </a:p>
          <a:p>
            <a:pPr lvl="1"/>
            <a:r>
              <a:rPr lang="en-US" dirty="0" smtClean="0"/>
              <a:t>Working within, or starting a business opens up new, and sometimes unexpected venture opportunities – “corridor principle”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Cognitive Factors</a:t>
            </a:r>
          </a:p>
          <a:p>
            <a:pPr lvl="1"/>
            <a:r>
              <a:rPr lang="en-US" dirty="0" smtClean="0"/>
              <a:t>Sixth sense, entrepreneurial alertness</a:t>
            </a:r>
          </a:p>
          <a:p>
            <a:pPr lvl="1"/>
            <a:r>
              <a:rPr lang="en-US" dirty="0" smtClean="0"/>
              <a:t>Learned skill. . . Prior knowledge helps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Social Networks</a:t>
            </a:r>
          </a:p>
          <a:p>
            <a:pPr lvl="1"/>
            <a:r>
              <a:rPr lang="en-US" dirty="0" smtClean="0"/>
              <a:t>“Strong tie” vs. “Weak tie” relationships</a:t>
            </a:r>
          </a:p>
          <a:p>
            <a:pPr lvl="1"/>
            <a:r>
              <a:rPr lang="en-US" dirty="0" smtClean="0"/>
              <a:t>New ideas come more frequently from “weak tie” relationships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Creativity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Idea Generation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widely – Library and </a:t>
            </a:r>
            <a:r>
              <a:rPr lang="en-US" smtClean="0"/>
              <a:t>Internet research</a:t>
            </a:r>
            <a:endParaRPr lang="en-US" dirty="0" smtClean="0"/>
          </a:p>
          <a:p>
            <a:r>
              <a:rPr lang="en-US" dirty="0" smtClean="0"/>
              <a:t>Brainstorming</a:t>
            </a:r>
          </a:p>
          <a:p>
            <a:r>
              <a:rPr lang="en-US" dirty="0" smtClean="0"/>
              <a:t>Focus Groups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Starting a new business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average, about 600,000 new businesses are started every year (USA)</a:t>
            </a:r>
          </a:p>
          <a:p>
            <a:pPr lvl="1"/>
            <a:r>
              <a:rPr lang="en-US" dirty="0" smtClean="0"/>
              <a:t>1,500 per day</a:t>
            </a:r>
          </a:p>
          <a:p>
            <a:r>
              <a:rPr lang="en-US" dirty="0" smtClean="0"/>
              <a:t>Ideas for potential new businesses are also very high</a:t>
            </a:r>
          </a:p>
          <a:p>
            <a:pPr lvl="1"/>
            <a:r>
              <a:rPr lang="en-US" dirty="0" smtClean="0"/>
              <a:t>375,000 patent applications per year</a:t>
            </a:r>
          </a:p>
          <a:p>
            <a:pPr lvl="1"/>
            <a:endParaRPr lang="en-US" dirty="0"/>
          </a:p>
          <a:p>
            <a:r>
              <a:rPr lang="en-US" dirty="0" smtClean="0"/>
              <a:t>However, many businesses fail within the first year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dicure_fish_we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1855" y="503036"/>
            <a:ext cx="6179545" cy="6179545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Pitfalls in selecting new Ventures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Lack of objective evaluation</a:t>
            </a:r>
          </a:p>
          <a:p>
            <a:pPr lvl="1"/>
            <a:r>
              <a:rPr lang="en-US" dirty="0" smtClean="0"/>
              <a:t>Falling in love with an idea for a product or service</a:t>
            </a:r>
          </a:p>
          <a:p>
            <a:pPr lvl="1"/>
            <a:r>
              <a:rPr lang="en-US" dirty="0" smtClean="0"/>
              <a:t>Lack of scrutiny – assumption that if it makes sense to the person it will be appreciated by everyone else</a:t>
            </a:r>
          </a:p>
          <a:p>
            <a:pPr lvl="1"/>
            <a:r>
              <a:rPr lang="en-US" dirty="0" smtClean="0"/>
              <a:t>Can be avoided by subjecting ideas to rigorous study and investigation</a:t>
            </a:r>
          </a:p>
          <a:p>
            <a:pPr lvl="1"/>
            <a:endParaRPr lang="en-US" dirty="0"/>
          </a:p>
          <a:p>
            <a:r>
              <a:rPr lang="en-US" dirty="0" smtClean="0"/>
              <a:t>Lack of Insight into market</a:t>
            </a:r>
          </a:p>
          <a:p>
            <a:pPr lvl="1"/>
            <a:r>
              <a:rPr lang="en-US" dirty="0" smtClean="0"/>
              <a:t>No product is immediately profitable, nor indefinitely successful</a:t>
            </a:r>
          </a:p>
          <a:p>
            <a:pPr lvl="1"/>
            <a:r>
              <a:rPr lang="en-US" dirty="0" smtClean="0"/>
              <a:t>Developing the right marketing approach is vital</a:t>
            </a:r>
            <a:endParaRPr lang="en-US" dirty="0"/>
          </a:p>
          <a:p>
            <a:pPr lvl="1"/>
            <a:r>
              <a:rPr lang="en-US" dirty="0" smtClean="0"/>
              <a:t>Understanding marketing forces</a:t>
            </a:r>
          </a:p>
          <a:p>
            <a:pPr lvl="2"/>
            <a:r>
              <a:rPr lang="en-US" dirty="0" smtClean="0"/>
              <a:t>Right timing, right placement etc.</a:t>
            </a:r>
          </a:p>
          <a:p>
            <a:pPr lvl="1"/>
            <a:r>
              <a:rPr lang="en-US" dirty="0" smtClean="0"/>
              <a:t>Knowing about factors like product life-cycles etc. can be critical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Pitfalls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Inadequate understanding of technology, technical requirement</a:t>
            </a:r>
          </a:p>
          <a:p>
            <a:pPr lvl="1"/>
            <a:r>
              <a:rPr lang="en-US" dirty="0" smtClean="0"/>
              <a:t>New product development often requires new techniques</a:t>
            </a:r>
          </a:p>
          <a:p>
            <a:pPr lvl="1"/>
            <a:r>
              <a:rPr lang="en-US" dirty="0" smtClean="0"/>
              <a:t>Unanticipated technical difficulties increase costs and time</a:t>
            </a:r>
          </a:p>
          <a:p>
            <a:pPr lvl="1"/>
            <a:endParaRPr lang="en-US" dirty="0"/>
          </a:p>
          <a:p>
            <a:r>
              <a:rPr lang="en-US" dirty="0" smtClean="0"/>
              <a:t>Poor financial understanding</a:t>
            </a:r>
          </a:p>
          <a:p>
            <a:pPr lvl="1"/>
            <a:r>
              <a:rPr lang="en-US" dirty="0" smtClean="0"/>
              <a:t>New entrepreneurs often underestimate costs and liabilities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Lack of venture uniqueness</a:t>
            </a:r>
          </a:p>
          <a:p>
            <a:pPr lvl="1"/>
            <a:r>
              <a:rPr lang="en-US" dirty="0" smtClean="0"/>
              <a:t>The key to success is often product differentiation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Ignorance of legal issues. </a:t>
            </a:r>
          </a:p>
          <a:p>
            <a:endParaRPr lang="en-US" dirty="0" smtClean="0"/>
          </a:p>
          <a:p>
            <a:r>
              <a:rPr lang="en-US" dirty="0" smtClean="0"/>
              <a:t>Lack of a workable strategy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New Venture Checklist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Basic questions:</a:t>
            </a:r>
          </a:p>
          <a:p>
            <a:pPr lvl="1"/>
            <a:r>
              <a:rPr lang="en-US" dirty="0" smtClean="0"/>
              <a:t>Will the new product or service work?</a:t>
            </a:r>
          </a:p>
          <a:p>
            <a:pPr lvl="1"/>
            <a:r>
              <a:rPr lang="en-US" dirty="0" smtClean="0"/>
              <a:t>Is it legal?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Competitive Advantages:</a:t>
            </a:r>
          </a:p>
          <a:p>
            <a:pPr lvl="1"/>
            <a:r>
              <a:rPr lang="en-US" dirty="0" smtClean="0"/>
              <a:t>What competitive advantage can you offer?</a:t>
            </a:r>
          </a:p>
          <a:p>
            <a:pPr lvl="1"/>
            <a:r>
              <a:rPr lang="en-US" dirty="0" smtClean="0"/>
              <a:t>What are the competitive advantages of the competitors?</a:t>
            </a:r>
          </a:p>
          <a:p>
            <a:pPr lvl="2"/>
            <a:r>
              <a:rPr lang="en-US" dirty="0" smtClean="0"/>
              <a:t>Similar products</a:t>
            </a:r>
          </a:p>
          <a:p>
            <a:pPr lvl="2"/>
            <a:r>
              <a:rPr lang="en-US" smtClean="0"/>
              <a:t>Substitutes</a:t>
            </a:r>
            <a:endParaRPr lang="en-US" dirty="0" smtClean="0"/>
          </a:p>
          <a:p>
            <a:pPr lvl="1"/>
            <a:r>
              <a:rPr lang="en-US" dirty="0" smtClean="0"/>
              <a:t>How are competitors likely to respond?</a:t>
            </a:r>
          </a:p>
          <a:p>
            <a:pPr lvl="1"/>
            <a:r>
              <a:rPr lang="en-US" dirty="0" smtClean="0"/>
              <a:t>How will you maintain competitive advantage?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Checklist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are the customers likely to be?</a:t>
            </a:r>
          </a:p>
          <a:p>
            <a:pPr lvl="1"/>
            <a:r>
              <a:rPr lang="en-US" dirty="0" smtClean="0"/>
              <a:t>How much will they buy? How often?</a:t>
            </a:r>
          </a:p>
          <a:p>
            <a:pPr lvl="1"/>
            <a:r>
              <a:rPr lang="en-US" dirty="0" smtClean="0"/>
              <a:t>Where are they located? Customer availability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How much do you need to spend to create initial awareness? How much to maintain awareness?</a:t>
            </a:r>
          </a:p>
          <a:p>
            <a:pPr lvl="1"/>
            <a:r>
              <a:rPr lang="en-US" dirty="0" smtClean="0"/>
              <a:t>Who will do the selling?</a:t>
            </a:r>
          </a:p>
          <a:p>
            <a:pPr lvl="1"/>
            <a:r>
              <a:rPr lang="en-US" dirty="0" smtClean="0"/>
              <a:t>How will you set prices?</a:t>
            </a:r>
          </a:p>
          <a:p>
            <a:pPr lvl="1"/>
            <a:r>
              <a:rPr lang="en-US" dirty="0" smtClean="0"/>
              <a:t>Location, distribution channels etc.</a:t>
            </a:r>
          </a:p>
          <a:p>
            <a:pPr lvl="1"/>
            <a:r>
              <a:rPr lang="en-US" dirty="0" smtClean="0"/>
              <a:t>Sales targets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Checklist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Make by self or outsource?</a:t>
            </a:r>
          </a:p>
          <a:p>
            <a:pPr lvl="1"/>
            <a:r>
              <a:rPr lang="en-US" dirty="0" smtClean="0"/>
              <a:t>Are supplies readily available?</a:t>
            </a:r>
          </a:p>
          <a:p>
            <a:pPr lvl="1"/>
            <a:r>
              <a:rPr lang="en-US" dirty="0" smtClean="0"/>
              <a:t>Delivery time, restocking etc. </a:t>
            </a:r>
          </a:p>
          <a:p>
            <a:pPr lvl="1"/>
            <a:r>
              <a:rPr lang="en-US" dirty="0" smtClean="0"/>
              <a:t>Premises – location, size, etc.</a:t>
            </a:r>
          </a:p>
          <a:p>
            <a:pPr lvl="1"/>
            <a:r>
              <a:rPr lang="en-US" dirty="0" smtClean="0"/>
              <a:t>Quality control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Staffing decisions</a:t>
            </a:r>
          </a:p>
          <a:p>
            <a:pPr lvl="1"/>
            <a:r>
              <a:rPr lang="en-US" dirty="0" smtClean="0"/>
              <a:t>Who, what, when?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Controlling:</a:t>
            </a:r>
          </a:p>
          <a:p>
            <a:pPr lvl="1"/>
            <a:r>
              <a:rPr lang="en-US" dirty="0" smtClean="0"/>
              <a:t>Record keeping, goal setting, evaluation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Checklist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Financing</a:t>
            </a:r>
          </a:p>
          <a:p>
            <a:pPr lvl="1"/>
            <a:r>
              <a:rPr lang="en-US" dirty="0" smtClean="0"/>
              <a:t>How much is needed for</a:t>
            </a:r>
          </a:p>
          <a:p>
            <a:pPr lvl="2"/>
            <a:r>
              <a:rPr lang="en-US" dirty="0" smtClean="0"/>
              <a:t>Development</a:t>
            </a:r>
          </a:p>
          <a:p>
            <a:pPr lvl="2"/>
            <a:r>
              <a:rPr lang="en-US" dirty="0" smtClean="0"/>
              <a:t>Production / Operations</a:t>
            </a:r>
          </a:p>
          <a:p>
            <a:pPr lvl="2"/>
            <a:r>
              <a:rPr lang="en-US" dirty="0" smtClean="0"/>
              <a:t>New staff</a:t>
            </a:r>
          </a:p>
          <a:p>
            <a:pPr lvl="2"/>
            <a:r>
              <a:rPr lang="en-US" dirty="0" smtClean="0"/>
              <a:t>Marketing and sales</a:t>
            </a:r>
          </a:p>
          <a:p>
            <a:pPr lvl="2"/>
            <a:r>
              <a:rPr lang="en-US" dirty="0" smtClean="0"/>
              <a:t>Working capital</a:t>
            </a:r>
          </a:p>
          <a:p>
            <a:pPr lvl="1"/>
            <a:r>
              <a:rPr lang="en-US" dirty="0" smtClean="0"/>
              <a:t>Where will the money come from? </a:t>
            </a:r>
          </a:p>
          <a:p>
            <a:pPr lvl="1"/>
            <a:r>
              <a:rPr lang="en-US" dirty="0" smtClean="0"/>
              <a:t>Where is additional money going to come from?</a:t>
            </a:r>
          </a:p>
          <a:p>
            <a:pPr lvl="2"/>
            <a:r>
              <a:rPr lang="en-US" dirty="0" smtClean="0"/>
              <a:t>Further loans</a:t>
            </a:r>
          </a:p>
          <a:p>
            <a:pPr lvl="2"/>
            <a:r>
              <a:rPr lang="en-US" dirty="0" smtClean="0"/>
              <a:t>Self-generated – initial sales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50006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400"/>
            <a:ext cx="5021272" cy="3474720"/>
          </a:xfrm>
        </p:spPr>
      </p:pic>
      <p:pic>
        <p:nvPicPr>
          <p:cNvPr id="5" name="Picture 4" descr="horrorwedcake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7405" y="3048000"/>
            <a:ext cx="3926595" cy="33855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91ylnGCXT+L._AC_SX522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"/>
            <a:ext cx="3200400" cy="3838028"/>
          </a:xfrm>
          <a:prstGeom prst="rect">
            <a:avLst/>
          </a:prstGeom>
        </p:spPr>
      </p:pic>
      <p:pic>
        <p:nvPicPr>
          <p:cNvPr id="5" name="Picture 4" descr="GUEST_f3776439-6746-489b-b666-cca870e481c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228600"/>
            <a:ext cx="2705100" cy="2705100"/>
          </a:xfrm>
          <a:prstGeom prst="rect">
            <a:avLst/>
          </a:prstGeom>
        </p:spPr>
      </p:pic>
      <p:pic>
        <p:nvPicPr>
          <p:cNvPr id="6" name="Picture 5" descr="Jungle-Straws-Bamboo-Straws-Vietnam-Dishwasher-Safe-Washable-Straw-Set-Reusab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3352800"/>
            <a:ext cx="3200400" cy="3200400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304800"/>
            <a:ext cx="2057400" cy="2746735"/>
          </a:xfrm>
          <a:prstGeom prst="rect">
            <a:avLst/>
          </a:prstGeom>
        </p:spPr>
      </p:pic>
      <p:pic>
        <p:nvPicPr>
          <p:cNvPr id="8" name="Picture 7" descr="4186iRT-hw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73444" y="3810000"/>
            <a:ext cx="3222555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7-cell-phones-designed-for-seniors-and-the-elderl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3352800" cy="3352800"/>
          </a:xfrm>
        </p:spPr>
      </p:pic>
      <p:pic>
        <p:nvPicPr>
          <p:cNvPr id="5" name="Picture 4" descr="MC-0039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28600"/>
            <a:ext cx="3181350" cy="3181350"/>
          </a:xfrm>
          <a:prstGeom prst="rect">
            <a:avLst/>
          </a:prstGeom>
        </p:spPr>
      </p:pic>
      <p:pic>
        <p:nvPicPr>
          <p:cNvPr id="6" name="Picture 5" descr="apple-iphone-x-new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3775628"/>
            <a:ext cx="3101340" cy="30823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Opportunity: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opportunity is a favorable set of circumstances (in </a:t>
            </a:r>
            <a:r>
              <a:rPr lang="en-US" smtClean="0"/>
              <a:t>our environment) that </a:t>
            </a:r>
            <a:r>
              <a:rPr lang="en-US" dirty="0" smtClean="0"/>
              <a:t>creates a need for a new product, service or business</a:t>
            </a:r>
          </a:p>
          <a:p>
            <a:endParaRPr lang="en-US" dirty="0" smtClean="0"/>
          </a:p>
          <a:p>
            <a:r>
              <a:rPr lang="en-US" dirty="0" smtClean="0"/>
              <a:t>An idea is a thought, impression or notion</a:t>
            </a:r>
          </a:p>
          <a:p>
            <a:pPr lvl="1"/>
            <a:r>
              <a:rPr lang="en-US" dirty="0" smtClean="0"/>
              <a:t>Not all ideas meet the criteria for an opportunity</a:t>
            </a:r>
          </a:p>
          <a:p>
            <a:pPr lvl="1"/>
            <a:r>
              <a:rPr lang="en-US" dirty="0" smtClean="0"/>
              <a:t>It is crucial to understand whether your idea fills a need and meets the criteria for an opportunity</a:t>
            </a:r>
          </a:p>
          <a:p>
            <a:pPr lvl="1"/>
            <a:endParaRPr lang="en-US" dirty="0" smtClean="0"/>
          </a:p>
          <a:p>
            <a:pPr marL="571500" indent="-514350"/>
            <a:r>
              <a:rPr lang="en-US" dirty="0" smtClean="0"/>
              <a:t>Opportunities have </a:t>
            </a:r>
            <a:r>
              <a:rPr lang="en-US" i="1" dirty="0" smtClean="0"/>
              <a:t>windows</a:t>
            </a:r>
            <a:r>
              <a:rPr lang="en-US" dirty="0" smtClean="0"/>
              <a:t>: - the time period when a when a new business can most realistically enter the market</a:t>
            </a:r>
          </a:p>
          <a:p>
            <a:pPr marL="971550" lvl="1" indent="-514350"/>
            <a:r>
              <a:rPr lang="en-US" dirty="0" smtClean="0"/>
              <a:t>The </a:t>
            </a:r>
            <a:r>
              <a:rPr lang="en-US" i="1" dirty="0" smtClean="0"/>
              <a:t>window of opportunity </a:t>
            </a:r>
            <a:r>
              <a:rPr lang="en-US" dirty="0" smtClean="0"/>
              <a:t>closes as the market matures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External Environment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6" descr="ex03_0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71600"/>
            <a:ext cx="5461079" cy="4964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Identifying Opportunities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identify opportunities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Observing trends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Solving a 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Finding gaps in the marketplace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Finding Opportunities - Trends;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Observing Trends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Economic Trends</a:t>
            </a:r>
          </a:p>
          <a:p>
            <a:r>
              <a:rPr lang="en-US" dirty="0" smtClean="0"/>
              <a:t>Social Trends </a:t>
            </a:r>
          </a:p>
          <a:p>
            <a:r>
              <a:rPr lang="en-US" dirty="0" smtClean="0"/>
              <a:t>Demographic</a:t>
            </a:r>
          </a:p>
          <a:p>
            <a:r>
              <a:rPr lang="en-US" dirty="0" smtClean="0"/>
              <a:t>Technological advances</a:t>
            </a:r>
          </a:p>
          <a:p>
            <a:r>
              <a:rPr lang="en-US" dirty="0" smtClean="0"/>
              <a:t>Political action / Regulatory changes</a:t>
            </a:r>
          </a:p>
          <a:p>
            <a:r>
              <a:rPr lang="en-US" dirty="0" smtClean="0"/>
              <a:t>Global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a “trend” and a “fad”?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1055</Words>
  <Application>Microsoft Office PowerPoint</Application>
  <PresentationFormat>On-screen Show (4:3)</PresentationFormat>
  <Paragraphs>179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Entrepreneurship BS-CS – 2021 – Fall  Semester</vt:lpstr>
      <vt:lpstr>Slide 2</vt:lpstr>
      <vt:lpstr>Slide 3</vt:lpstr>
      <vt:lpstr>Slide 4</vt:lpstr>
      <vt:lpstr>Slide 5</vt:lpstr>
      <vt:lpstr>Opportunity:</vt:lpstr>
      <vt:lpstr>External Environment</vt:lpstr>
      <vt:lpstr>Identifying Opportunities</vt:lpstr>
      <vt:lpstr>Finding Opportunities - Trends; Observing Trends</vt:lpstr>
      <vt:lpstr>Slide 10</vt:lpstr>
      <vt:lpstr>Finding Opportunities - Trends: Economic Trends:</vt:lpstr>
      <vt:lpstr>Finding Opportunities - Trends: Social Trends:</vt:lpstr>
      <vt:lpstr>Finding Opportunities - Trends: Technological Advances:</vt:lpstr>
      <vt:lpstr>Finding Opportunities - Trends: Political and Regulatory Changes:</vt:lpstr>
      <vt:lpstr>Opportunities – Solving Problems: </vt:lpstr>
      <vt:lpstr>Opportunities – Gaps in the market</vt:lpstr>
      <vt:lpstr>Opportunity recognition  Entrepreneur Characteristics</vt:lpstr>
      <vt:lpstr>Idea Generation</vt:lpstr>
      <vt:lpstr>Starting a new business</vt:lpstr>
      <vt:lpstr>Pitfalls in selecting new Ventures</vt:lpstr>
      <vt:lpstr>Pitfalls</vt:lpstr>
      <vt:lpstr>New Venture Checklist</vt:lpstr>
      <vt:lpstr>Checklist</vt:lpstr>
      <vt:lpstr>Checklist</vt:lpstr>
      <vt:lpstr>Checklist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Salmaan</dc:creator>
  <cp:lastModifiedBy>Salmaan Rahman</cp:lastModifiedBy>
  <cp:revision>66</cp:revision>
  <dcterms:created xsi:type="dcterms:W3CDTF">2011-02-23T19:56:22Z</dcterms:created>
  <dcterms:modified xsi:type="dcterms:W3CDTF">2022-04-05T04:58:12Z</dcterms:modified>
</cp:coreProperties>
</file>