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92" r:id="rId5"/>
    <p:sldId id="293" r:id="rId6"/>
    <p:sldId id="297" r:id="rId7"/>
    <p:sldId id="294" r:id="rId8"/>
    <p:sldId id="295" r:id="rId9"/>
    <p:sldId id="300" r:id="rId10"/>
    <p:sldId id="259" r:id="rId11"/>
    <p:sldId id="288" r:id="rId12"/>
    <p:sldId id="28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90" r:id="rId22"/>
    <p:sldId id="270" r:id="rId23"/>
    <p:sldId id="269" r:id="rId24"/>
    <p:sldId id="271" r:id="rId25"/>
    <p:sldId id="272" r:id="rId26"/>
    <p:sldId id="291" r:id="rId27"/>
    <p:sldId id="273" r:id="rId28"/>
    <p:sldId id="274" r:id="rId29"/>
    <p:sldId id="275" r:id="rId30"/>
    <p:sldId id="276" r:id="rId31"/>
    <p:sldId id="277" r:id="rId32"/>
    <p:sldId id="29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CatName val="1"/>
            <c:showLeaderLines val="1"/>
          </c:dLbls>
          <c:cat>
            <c:strRef>
              <c:f>Sheet1!$A$2:$A$9</c:f>
              <c:strCache>
                <c:ptCount val="8"/>
                <c:pt idx="0">
                  <c:v>Market Knowledge</c:v>
                </c:pt>
                <c:pt idx="1">
                  <c:v>Customer Contact</c:v>
                </c:pt>
                <c:pt idx="2">
                  <c:v>Market Planning</c:v>
                </c:pt>
                <c:pt idx="3">
                  <c:v>Location</c:v>
                </c:pt>
                <c:pt idx="4">
                  <c:v>Product Issues</c:v>
                </c:pt>
                <c:pt idx="5">
                  <c:v>Pricing</c:v>
                </c:pt>
                <c:pt idx="6">
                  <c:v>Expansion</c:v>
                </c:pt>
                <c:pt idx="7">
                  <c:v>Competitors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19.3</c:v>
                </c:pt>
                <c:pt idx="1">
                  <c:v>27.3</c:v>
                </c:pt>
                <c:pt idx="2">
                  <c:v>14.4</c:v>
                </c:pt>
                <c:pt idx="3">
                  <c:v>11.1</c:v>
                </c:pt>
                <c:pt idx="4">
                  <c:v>7.6</c:v>
                </c:pt>
                <c:pt idx="5">
                  <c:v>8.4</c:v>
                </c:pt>
                <c:pt idx="6">
                  <c:v>5.5</c:v>
                </c:pt>
                <c:pt idx="7">
                  <c:v>6.3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CatName val="1"/>
            <c:showPercent val="1"/>
            <c:showLeaderLines val="1"/>
          </c:dLbls>
          <c:cat>
            <c:strRef>
              <c:f>Sheet1!$A$2:$A$9</c:f>
              <c:strCache>
                <c:ptCount val="8"/>
                <c:pt idx="0">
                  <c:v>Facilities &amp; Equipment</c:v>
                </c:pt>
                <c:pt idx="1">
                  <c:v>Cash Flow</c:v>
                </c:pt>
                <c:pt idx="2">
                  <c:v>Adequate Capital</c:v>
                </c:pt>
                <c:pt idx="3">
                  <c:v>Accounting Systems</c:v>
                </c:pt>
                <c:pt idx="4">
                  <c:v>Organizational Structure</c:v>
                </c:pt>
                <c:pt idx="5">
                  <c:v>Leadership</c:v>
                </c:pt>
                <c:pt idx="6">
                  <c:v>Human Resources</c:v>
                </c:pt>
                <c:pt idx="7">
                  <c:v>Inventory Control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12.6</c:v>
                </c:pt>
                <c:pt idx="1">
                  <c:v>14.9</c:v>
                </c:pt>
                <c:pt idx="2">
                  <c:v>15.9</c:v>
                </c:pt>
                <c:pt idx="3">
                  <c:v>10.4</c:v>
                </c:pt>
                <c:pt idx="4">
                  <c:v>10.8</c:v>
                </c:pt>
                <c:pt idx="5">
                  <c:v>11.1</c:v>
                </c:pt>
                <c:pt idx="6">
                  <c:v>12</c:v>
                </c:pt>
                <c:pt idx="7">
                  <c:v>12.3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077C-FBFC-4E64-80B5-D81CFE053A6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FD84-EB8A-4A23-A038-F303450B8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re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Entrepreneurship</a:t>
            </a:r>
            <a:br>
              <a:rPr lang="en-US" smtClean="0"/>
            </a:br>
            <a:r>
              <a:rPr lang="en-US" smtClean="0"/>
              <a:t>BS-CS – 2022 – Spring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Salmaan Rahman</a:t>
            </a:r>
          </a:p>
          <a:p>
            <a:r>
              <a:rPr lang="en-US" smtClean="0"/>
              <a:t>Lecture 4</a:t>
            </a:r>
          </a:p>
          <a:p>
            <a:r>
              <a:rPr lang="en-US" smtClean="0"/>
              <a:t>Feasibility Analysis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 Analysis components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4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8763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Technical Feasibility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Technical specifications</a:t>
            </a:r>
          </a:p>
          <a:p>
            <a:pPr lvl="1"/>
            <a:r>
              <a:rPr lang="en-US" dirty="0" smtClean="0"/>
              <a:t>Design, durability, Reliability, Safety, Standardization</a:t>
            </a:r>
          </a:p>
          <a:p>
            <a:r>
              <a:rPr lang="en-US" dirty="0" smtClean="0"/>
              <a:t>Engineering Requirements</a:t>
            </a:r>
          </a:p>
          <a:p>
            <a:pPr lvl="1"/>
            <a:r>
              <a:rPr lang="en-US" dirty="0" smtClean="0"/>
              <a:t>Machines, tools, Instruments, Work flow, </a:t>
            </a:r>
          </a:p>
          <a:p>
            <a:r>
              <a:rPr lang="en-US" dirty="0" smtClean="0"/>
              <a:t>Product Development</a:t>
            </a:r>
          </a:p>
          <a:p>
            <a:pPr lvl="1"/>
            <a:r>
              <a:rPr lang="en-US" dirty="0" smtClean="0"/>
              <a:t>Blueprints, models, prototypes</a:t>
            </a:r>
          </a:p>
          <a:p>
            <a:r>
              <a:rPr lang="en-US" dirty="0" smtClean="0"/>
              <a:t>Product Testing</a:t>
            </a:r>
          </a:p>
          <a:p>
            <a:pPr lvl="1"/>
            <a:r>
              <a:rPr lang="en-US" dirty="0" smtClean="0"/>
              <a:t>Lab testing, field testing</a:t>
            </a:r>
          </a:p>
          <a:p>
            <a:r>
              <a:rPr lang="en-US" dirty="0" smtClean="0"/>
              <a:t>Plant location</a:t>
            </a:r>
          </a:p>
          <a:p>
            <a:pPr lvl="1"/>
            <a:r>
              <a:rPr lang="en-US" dirty="0" smtClean="0"/>
              <a:t>Proximity to suppliers, customers, distributors</a:t>
            </a:r>
          </a:p>
          <a:p>
            <a:pPr lvl="1"/>
            <a:r>
              <a:rPr lang="en-US" dirty="0" smtClean="0"/>
              <a:t>Environmental regulations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Feasibility Components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0" indent="-1143000"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(1)</a:t>
            </a:r>
          </a:p>
          <a:p>
            <a:pPr marL="1143000" indent="-1143000" algn="ctr">
              <a:buNone/>
            </a:pPr>
            <a:endParaRPr lang="en-US" sz="6600" dirty="0" smtClean="0">
              <a:solidFill>
                <a:srgbClr val="FF0000"/>
              </a:solidFill>
            </a:endParaRPr>
          </a:p>
          <a:p>
            <a:pPr marL="1143000" indent="-1143000"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 Product/service</a:t>
            </a:r>
          </a:p>
          <a:p>
            <a:pPr marL="1143000" indent="-1143000"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Analysis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1) Feasibility: Product/service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ssessment of the overall appeal of the product or service being proposed </a:t>
            </a:r>
          </a:p>
          <a:p>
            <a:r>
              <a:rPr lang="en-US" dirty="0" smtClean="0"/>
              <a:t>Nothing else matters if the product or service itself doesn’t sell. </a:t>
            </a:r>
          </a:p>
          <a:p>
            <a:r>
              <a:rPr lang="en-US" dirty="0" smtClean="0"/>
              <a:t>Two components:</a:t>
            </a:r>
          </a:p>
          <a:p>
            <a:pPr lvl="1"/>
            <a:r>
              <a:rPr lang="en-US" dirty="0" smtClean="0"/>
              <a:t>product/service desirability</a:t>
            </a:r>
          </a:p>
          <a:p>
            <a:pPr lvl="1"/>
            <a:r>
              <a:rPr lang="en-US" dirty="0" smtClean="0"/>
              <a:t>product/service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Desirability</a:t>
            </a:r>
            <a:r>
              <a:rPr lang="en-US" dirty="0" smtClean="0">
                <a:solidFill>
                  <a:srgbClr val="FF0000"/>
                </a:solidFill>
              </a:rPr>
              <a:t>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Does it make sense? Is it reasonable? Is it something real customers will buy?</a:t>
            </a:r>
          </a:p>
          <a:p>
            <a:r>
              <a:rPr lang="en-US" dirty="0" smtClean="0"/>
              <a:t>Does it take advantage of an environmental trend, solve a problem, or fill a gap in the marketplace?</a:t>
            </a:r>
          </a:p>
          <a:p>
            <a:r>
              <a:rPr lang="en-US" dirty="0" smtClean="0"/>
              <a:t>Is this a good time to introduce the product or service to the market?</a:t>
            </a:r>
          </a:p>
          <a:p>
            <a:r>
              <a:rPr lang="en-US" dirty="0" smtClean="0"/>
              <a:t>Are there any fatal flaws in the product or service’s basic design or concept? Is it trademarked? Is it unique enough?</a:t>
            </a:r>
          </a:p>
          <a:p>
            <a:r>
              <a:rPr lang="en-US" dirty="0" smtClean="0"/>
              <a:t>Has a prototype been tested? Weak points? Strengths? How much R&amp;D will it need in the next few years?</a:t>
            </a:r>
          </a:p>
          <a:p>
            <a:r>
              <a:rPr lang="en-US" dirty="0" smtClean="0"/>
              <a:t>Is it easily understood by customers, bankers, capitalists, accountants, lawyers?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Desirability</a:t>
            </a:r>
            <a:r>
              <a:rPr lang="en-US" dirty="0" smtClean="0">
                <a:solidFill>
                  <a:srgbClr val="FF0000"/>
                </a:solidFill>
              </a:rPr>
              <a:t> Testing: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oncept test</a:t>
            </a:r>
          </a:p>
          <a:p>
            <a:pPr lvl="1"/>
            <a:r>
              <a:rPr lang="en-US" dirty="0" smtClean="0"/>
              <a:t>a preliminary description of a product or service idea, (aka concept statement)</a:t>
            </a:r>
          </a:p>
          <a:p>
            <a:pPr lvl="1"/>
            <a:r>
              <a:rPr lang="en-US" dirty="0" smtClean="0"/>
              <a:t>Usually administered to industry experts and prospective customers to solicit their feedback</a:t>
            </a:r>
          </a:p>
          <a:p>
            <a:pPr lvl="1"/>
            <a:r>
              <a:rPr lang="en-US" dirty="0" smtClean="0"/>
              <a:t>Sample size of 20 recommended</a:t>
            </a:r>
          </a:p>
          <a:p>
            <a:pPr lvl="1"/>
            <a:r>
              <a:rPr lang="en-US" dirty="0" smtClean="0"/>
              <a:t>Avoid friends/family. Get objective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Desirability</a:t>
            </a:r>
            <a:r>
              <a:rPr lang="en-US" dirty="0" smtClean="0">
                <a:solidFill>
                  <a:srgbClr val="FF0000"/>
                </a:solidFill>
              </a:rPr>
              <a:t> Testing: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Concept Test (cont)</a:t>
            </a:r>
          </a:p>
          <a:p>
            <a:r>
              <a:rPr lang="en-US" dirty="0" smtClean="0"/>
              <a:t>One page document that normally includes:</a:t>
            </a:r>
          </a:p>
          <a:p>
            <a:pPr lvl="1"/>
            <a:r>
              <a:rPr lang="en-US" dirty="0" smtClean="0"/>
              <a:t> Description of the product or service. Main features of the product or service; a sketch of it as well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ntended target market - consumers or businesses who are expected to buy the product or service.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of the product or service. Includes an account of how product or service adds value and/or solves a problem. </a:t>
            </a:r>
          </a:p>
          <a:p>
            <a:pPr lvl="1"/>
            <a:r>
              <a:rPr lang="en-US" dirty="0" smtClean="0"/>
              <a:t>A description of how the product or service will be positioned relative to competitors</a:t>
            </a:r>
          </a:p>
          <a:p>
            <a:pPr lvl="1"/>
            <a:r>
              <a:rPr lang="en-US" dirty="0" smtClean="0"/>
              <a:t>A brief description of the company’s management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Demand</a:t>
            </a:r>
            <a:r>
              <a:rPr lang="en-US" dirty="0" smtClean="0">
                <a:solidFill>
                  <a:srgbClr val="FF0000"/>
                </a:solidFill>
              </a:rPr>
              <a:t>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assess demand, we survey </a:t>
            </a:r>
            <a:r>
              <a:rPr lang="en-US" i="1" dirty="0" smtClean="0"/>
              <a:t>buying intentions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Buying Intentions Survey</a:t>
            </a:r>
            <a:r>
              <a:rPr lang="en-US" dirty="0" smtClean="0"/>
              <a:t>: an instrument used to gauge customer interest in a product or service and consists of: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concept statement / description of the product or service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Short survey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Interviews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Questionnaires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Gumshoe research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Internet/library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Demand</a:t>
            </a:r>
            <a:r>
              <a:rPr lang="en-US" dirty="0" smtClean="0">
                <a:solidFill>
                  <a:srgbClr val="FF0000"/>
                </a:solidFill>
              </a:rPr>
              <a:t>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Buying Intentions Survey:</a:t>
            </a:r>
          </a:p>
          <a:p>
            <a:r>
              <a:rPr lang="en-US" dirty="0" smtClean="0"/>
              <a:t>Questionnaires: </a:t>
            </a:r>
            <a:r>
              <a:rPr lang="en-US" dirty="0"/>
              <a:t>Q</a:t>
            </a:r>
            <a:r>
              <a:rPr lang="en-US" dirty="0" smtClean="0"/>
              <a:t>uestions based on your product/service:</a:t>
            </a:r>
          </a:p>
          <a:p>
            <a:pPr lvl="1"/>
            <a:r>
              <a:rPr lang="en-US" dirty="0" smtClean="0"/>
              <a:t>How likely are you to buy the product/service described above?</a:t>
            </a:r>
          </a:p>
          <a:p>
            <a:pPr lvl="1"/>
            <a:r>
              <a:rPr lang="en-US" dirty="0" smtClean="0"/>
              <a:t>How much are you willing to pay for it?</a:t>
            </a:r>
          </a:p>
          <a:p>
            <a:pPr lvl="1"/>
            <a:r>
              <a:rPr lang="en-US" dirty="0" smtClean="0"/>
              <a:t>Where are you likely to purchase it?</a:t>
            </a:r>
          </a:p>
          <a:p>
            <a:r>
              <a:rPr lang="en-US" dirty="0" smtClean="0"/>
              <a:t>Use </a:t>
            </a:r>
            <a:r>
              <a:rPr lang="en-US" dirty="0" err="1"/>
              <a:t>L</a:t>
            </a:r>
            <a:r>
              <a:rPr lang="en-US" dirty="0" err="1" smtClean="0"/>
              <a:t>ikert</a:t>
            </a:r>
            <a:r>
              <a:rPr lang="en-US" dirty="0" smtClean="0"/>
              <a:t> scales, ranking methods, or number scales as appropriate</a:t>
            </a:r>
          </a:p>
          <a:p>
            <a:r>
              <a:rPr lang="en-US" dirty="0" smtClean="0"/>
              <a:t>May be conducted in person or on internet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Demand</a:t>
            </a:r>
            <a:r>
              <a:rPr lang="en-US" dirty="0" smtClean="0">
                <a:solidFill>
                  <a:srgbClr val="FF0000"/>
                </a:solidFill>
              </a:rPr>
              <a:t>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Buying Intentions Survey:</a:t>
            </a:r>
          </a:p>
          <a:p>
            <a:r>
              <a:rPr lang="en-US" dirty="0" smtClean="0"/>
              <a:t>Interviews:</a:t>
            </a:r>
          </a:p>
          <a:p>
            <a:pPr lvl="1"/>
            <a:r>
              <a:rPr lang="en-US" dirty="0" smtClean="0"/>
              <a:t>Open-ended or close-ended</a:t>
            </a:r>
          </a:p>
          <a:p>
            <a:r>
              <a:rPr lang="en-US" dirty="0" smtClean="0"/>
              <a:t>Gumshoe:</a:t>
            </a:r>
          </a:p>
          <a:p>
            <a:pPr lvl="1"/>
            <a:r>
              <a:rPr lang="en-US" dirty="0" smtClean="0"/>
              <a:t>Time/motion studies</a:t>
            </a:r>
          </a:p>
          <a:p>
            <a:pPr lvl="1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Talking to potential customers directly</a:t>
            </a:r>
          </a:p>
          <a:p>
            <a:r>
              <a:rPr lang="en-US" dirty="0" smtClean="0"/>
              <a:t>Library/Internet:</a:t>
            </a:r>
          </a:p>
          <a:p>
            <a:pPr lvl="1"/>
            <a:r>
              <a:rPr lang="en-US" dirty="0" smtClean="0"/>
              <a:t>Secondary research</a:t>
            </a:r>
          </a:p>
          <a:p>
            <a:pPr lvl="1"/>
            <a:r>
              <a:rPr lang="en-US" dirty="0" smtClean="0"/>
              <a:t>Primary research – social media interactions, forums, interviews etc.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Feasibility analysis is the process of determining if a business idea is viable. </a:t>
            </a:r>
          </a:p>
          <a:p>
            <a:r>
              <a:rPr lang="en-US" dirty="0" smtClean="0"/>
              <a:t>It is the second step of a well defined process: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Recognize a business idea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Test the feasibility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Write a business plan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Launch the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Feasibility: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Product/service </a:t>
            </a:r>
            <a:r>
              <a:rPr lang="en-US" b="1" dirty="0" smtClean="0">
                <a:solidFill>
                  <a:srgbClr val="FF0000"/>
                </a:solidFill>
              </a:rPr>
              <a:t>Demand</a:t>
            </a:r>
            <a:r>
              <a:rPr lang="en-US" dirty="0" smtClean="0">
                <a:solidFill>
                  <a:srgbClr val="FF0000"/>
                </a:solidFill>
              </a:rPr>
              <a:t> Survey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Google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adWords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landing Pages: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Prepare an 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 keywords on Google search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someone searches for the keyword a link shows up either at the top or to the right of the search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someone clicks on the link, they’ll be taken a landing page that provides direct sales copy (</a:t>
            </a:r>
            <a:r>
              <a:rPr lang="en-US" dirty="0" err="1" smtClean="0"/>
              <a:t>eg</a:t>
            </a:r>
            <a:r>
              <a:rPr lang="en-US" dirty="0" smtClean="0"/>
              <a:t>: click here to buy a Hawaiian vacation)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landing page will show an artist’s depiction of your product or service, provide a brief explanation, and will then say something like “Coming Soon—Please Enter Your E-mail Address for Updates.”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often your ad appears will depend on what you purchase through Google’s automated </a:t>
            </a:r>
            <a:r>
              <a:rPr lang="en-US" dirty="0" err="1" smtClean="0"/>
              <a:t>AdWord’s</a:t>
            </a:r>
            <a:r>
              <a:rPr lang="en-US" dirty="0" smtClean="0"/>
              <a:t> keyword auction. Google will provide analytics regarding how many people click on the ad and how many follow through and provide their e-mail address. You can also capture the e-mail addresses that are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Feasibility Components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(2) </a:t>
            </a:r>
          </a:p>
          <a:p>
            <a:pPr algn="ctr">
              <a:buNone/>
            </a:pPr>
            <a:endParaRPr lang="en-US" sz="66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Industry and Target Market Analysis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2) Feasibility: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Industry and Target Market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Industry analysis helps you identify:</a:t>
            </a:r>
          </a:p>
          <a:p>
            <a:pPr lvl="1"/>
            <a:r>
              <a:rPr lang="en-US" dirty="0" smtClean="0"/>
              <a:t>Your potential (target) market (customers)</a:t>
            </a:r>
          </a:p>
          <a:p>
            <a:pPr lvl="1"/>
            <a:r>
              <a:rPr lang="en-US" dirty="0" smtClean="0"/>
              <a:t>Your competitors</a:t>
            </a:r>
          </a:p>
          <a:p>
            <a:pPr lvl="1"/>
            <a:r>
              <a:rPr lang="en-US" dirty="0" smtClean="0"/>
              <a:t>Your suppliers</a:t>
            </a:r>
          </a:p>
          <a:p>
            <a:pPr lvl="1"/>
            <a:r>
              <a:rPr lang="en-US" dirty="0" smtClean="0"/>
              <a:t>The business environment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industry</a:t>
            </a:r>
            <a:r>
              <a:rPr lang="en-US" dirty="0" smtClean="0"/>
              <a:t> is a group of firms producing a similar product or service, such as computers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target market </a:t>
            </a:r>
            <a:r>
              <a:rPr lang="en-US" dirty="0" smtClean="0"/>
              <a:t>is the limited portion of the industry that will be interested in your product/service, and which you want to appeal to</a:t>
            </a:r>
          </a:p>
          <a:p>
            <a:pPr lvl="1"/>
            <a:r>
              <a:rPr lang="en-US" dirty="0" smtClean="0"/>
              <a:t>Most start-ups select or carve out a specific target market and try to service that group of customers particularly well.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Feasibility: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Industry and Target Market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Attractive Industries to enter:</a:t>
            </a:r>
          </a:p>
          <a:p>
            <a:pPr lvl="1"/>
            <a:r>
              <a:rPr lang="en-US" dirty="0" smtClean="0"/>
              <a:t>Are young rather than old</a:t>
            </a:r>
          </a:p>
          <a:p>
            <a:pPr lvl="1"/>
            <a:r>
              <a:rPr lang="en-US" dirty="0" smtClean="0"/>
              <a:t>Are early rather than late in their life cycle</a:t>
            </a:r>
          </a:p>
          <a:p>
            <a:pPr lvl="1"/>
            <a:r>
              <a:rPr lang="en-US" dirty="0" smtClean="0"/>
              <a:t>Are fragmented rather than concentrated</a:t>
            </a:r>
          </a:p>
          <a:p>
            <a:pPr lvl="1"/>
            <a:r>
              <a:rPr lang="en-US" dirty="0" smtClean="0"/>
              <a:t>Are growing rather than shrinking </a:t>
            </a:r>
          </a:p>
          <a:p>
            <a:pPr lvl="1"/>
            <a:r>
              <a:rPr lang="en-US" dirty="0" smtClean="0"/>
              <a:t>Are selling products or services that customers “must have” rather than “want to have” </a:t>
            </a:r>
          </a:p>
          <a:p>
            <a:pPr lvl="1"/>
            <a:r>
              <a:rPr lang="en-US" dirty="0" smtClean="0"/>
              <a:t>Are not crowded</a:t>
            </a:r>
          </a:p>
          <a:p>
            <a:pPr lvl="1"/>
            <a:r>
              <a:rPr lang="en-US" dirty="0" smtClean="0"/>
              <a:t>Have high rather than low operating margins</a:t>
            </a:r>
          </a:p>
          <a:p>
            <a:pPr lvl="1"/>
            <a:r>
              <a:rPr lang="en-US" dirty="0" smtClean="0"/>
              <a:t>Are not highly dependent on the historically low price of a key raw material, like gasoline or flour, to remain profitable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Industry and Target Market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Industry attractiveness </a:t>
            </a:r>
            <a:r>
              <a:rPr lang="en-US" dirty="0" smtClean="0"/>
              <a:t>can be assessed from secondary research</a:t>
            </a:r>
          </a:p>
          <a:p>
            <a:pPr lvl="1"/>
            <a:r>
              <a:rPr lang="en-US" dirty="0" smtClean="0"/>
              <a:t>Magazines, professional associations, online databases</a:t>
            </a:r>
          </a:p>
          <a:p>
            <a:pPr lvl="1"/>
            <a:r>
              <a:rPr lang="en-US" dirty="0" smtClean="0"/>
              <a:t>Industry reports published by </a:t>
            </a:r>
            <a:r>
              <a:rPr lang="en-US" dirty="0" err="1" smtClean="0"/>
              <a:t>IBISWorld</a:t>
            </a:r>
            <a:r>
              <a:rPr lang="en-US" dirty="0" smtClean="0"/>
              <a:t>, </a:t>
            </a:r>
            <a:r>
              <a:rPr lang="en-US" dirty="0" err="1" smtClean="0"/>
              <a:t>Mintel</a:t>
            </a:r>
            <a:r>
              <a:rPr lang="en-US" dirty="0" smtClean="0"/>
              <a:t>, </a:t>
            </a:r>
            <a:r>
              <a:rPr lang="en-US" dirty="0" err="1" smtClean="0"/>
              <a:t>Bizminer</a:t>
            </a:r>
            <a:r>
              <a:rPr lang="en-US" dirty="0" smtClean="0"/>
              <a:t>, and similar fee-based databases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free if accessed through a university or large public library’s website.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Target Market </a:t>
            </a:r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Internet research</a:t>
            </a:r>
          </a:p>
          <a:p>
            <a:pPr lvl="1"/>
            <a:r>
              <a:rPr lang="en-US" dirty="0" smtClean="0"/>
              <a:t>Published information</a:t>
            </a:r>
          </a:p>
          <a:p>
            <a:pPr lvl="1"/>
            <a:r>
              <a:rPr lang="en-US" dirty="0" smtClean="0"/>
              <a:t>Multi-industry analysis </a:t>
            </a:r>
          </a:p>
          <a:p>
            <a:pPr lvl="1"/>
            <a:r>
              <a:rPr lang="en-US" dirty="0" smtClean="0"/>
              <a:t>Competitor research</a:t>
            </a:r>
          </a:p>
          <a:p>
            <a:pPr lvl="1"/>
            <a:r>
              <a:rPr lang="en-US" dirty="0" smtClean="0"/>
              <a:t>Alternative research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Industry and Target Market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potential: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ustomers and their dominant characteristics</a:t>
            </a:r>
          </a:p>
          <a:p>
            <a:pPr lvl="2"/>
            <a:r>
              <a:rPr lang="en-US" dirty="0" smtClean="0"/>
              <a:t>Age, income, buying habits</a:t>
            </a:r>
          </a:p>
          <a:p>
            <a:pPr lvl="1"/>
            <a:r>
              <a:rPr lang="en-US" dirty="0" smtClean="0"/>
              <a:t>Potential market size:</a:t>
            </a:r>
          </a:p>
          <a:p>
            <a:pPr lvl="2"/>
            <a:r>
              <a:rPr lang="en-US" dirty="0" smtClean="0"/>
              <a:t>Your Likely share</a:t>
            </a:r>
          </a:p>
          <a:p>
            <a:pPr lvl="1"/>
            <a:r>
              <a:rPr lang="en-US" dirty="0" smtClean="0"/>
              <a:t>Potential Sales Volume</a:t>
            </a:r>
          </a:p>
          <a:p>
            <a:pPr lvl="1"/>
            <a:r>
              <a:rPr lang="en-US" dirty="0" smtClean="0"/>
              <a:t>Sales Price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Market Questions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overall market?</a:t>
            </a:r>
          </a:p>
          <a:p>
            <a:r>
              <a:rPr lang="en-US" dirty="0" smtClean="0"/>
              <a:t>What are the market segments?</a:t>
            </a:r>
          </a:p>
          <a:p>
            <a:r>
              <a:rPr lang="en-US" dirty="0" smtClean="0"/>
              <a:t>How much penetration is possible?</a:t>
            </a:r>
          </a:p>
          <a:p>
            <a:r>
              <a:rPr lang="en-US" dirty="0" smtClean="0"/>
              <a:t>Any special niches that can be exploited?</a:t>
            </a:r>
          </a:p>
          <a:p>
            <a:r>
              <a:rPr lang="en-US" dirty="0" smtClean="0"/>
              <a:t>Who else is in the market?</a:t>
            </a:r>
          </a:p>
          <a:p>
            <a:r>
              <a:rPr lang="en-US" dirty="0" smtClean="0"/>
              <a:t>How fast is the market growing? </a:t>
            </a:r>
          </a:p>
          <a:p>
            <a:r>
              <a:rPr lang="en-US" dirty="0" smtClean="0"/>
              <a:t>What are the trends? </a:t>
            </a:r>
          </a:p>
          <a:p>
            <a:r>
              <a:rPr lang="en-US" dirty="0" smtClean="0"/>
              <a:t>What is the projected life of the product?</a:t>
            </a:r>
          </a:p>
          <a:p>
            <a:r>
              <a:rPr lang="en-US" dirty="0" smtClean="0"/>
              <a:t>What type of advertizing, marketing plan will it require?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</a:rPr>
              <a:t>Feasibility Components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(3)</a:t>
            </a:r>
            <a:endParaRPr lang="en-US" sz="66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Organizational Feasibility Analysis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Organizational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Organizational feasibility analysis is done to determine if the proposed business has:</a:t>
            </a:r>
          </a:p>
          <a:p>
            <a:pPr lvl="1"/>
            <a:r>
              <a:rPr lang="en-US" dirty="0" smtClean="0"/>
              <a:t> sufficient management expertise</a:t>
            </a:r>
          </a:p>
          <a:p>
            <a:pPr lvl="1"/>
            <a:r>
              <a:rPr lang="en-US" dirty="0" smtClean="0"/>
              <a:t>organizational competence</a:t>
            </a:r>
          </a:p>
          <a:p>
            <a:pPr lvl="1"/>
            <a:r>
              <a:rPr lang="en-US" dirty="0" smtClean="0"/>
              <a:t>resources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primary issues to consider: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anagement prowess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Resource (non-financial) sufficiency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Organizational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Management Constitution -  new-venture team</a:t>
            </a:r>
          </a:p>
          <a:p>
            <a:pPr lvl="2"/>
            <a:r>
              <a:rPr lang="en-US" dirty="0" smtClean="0"/>
              <a:t>Ownership</a:t>
            </a:r>
          </a:p>
          <a:p>
            <a:pPr lvl="2"/>
            <a:r>
              <a:rPr lang="en-US" dirty="0" smtClean="0"/>
              <a:t>Management (employees)</a:t>
            </a:r>
          </a:p>
          <a:p>
            <a:pPr lvl="2"/>
            <a:r>
              <a:rPr lang="en-US" dirty="0" smtClean="0"/>
              <a:t>Advisors</a:t>
            </a:r>
          </a:p>
          <a:p>
            <a:r>
              <a:rPr lang="en-US" dirty="0" smtClean="0"/>
              <a:t>Each person is assessed (for future roles) on their</a:t>
            </a:r>
          </a:p>
          <a:p>
            <a:pPr lvl="1"/>
            <a:r>
              <a:rPr lang="en-US" dirty="0" smtClean="0"/>
              <a:t>Abilities</a:t>
            </a:r>
          </a:p>
          <a:p>
            <a:pPr lvl="1"/>
            <a:r>
              <a:rPr lang="en-US" dirty="0" smtClean="0"/>
              <a:t>Qualifications</a:t>
            </a:r>
          </a:p>
          <a:p>
            <a:pPr lvl="1"/>
            <a:r>
              <a:rPr lang="en-US" dirty="0" smtClean="0"/>
              <a:t>Access to professional, social and personal networks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 Analysis: keep in mind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entrepreneurs make the mistake of identifying a business idea and then jumping directly to developing a business model to describe and gain support for the idea.</a:t>
            </a:r>
          </a:p>
          <a:p>
            <a:r>
              <a:rPr lang="en-US" dirty="0" smtClean="0"/>
              <a:t>A feasibility analysis is an assessment of a potential business rather than strictly a product or service idea</a:t>
            </a:r>
          </a:p>
          <a:p>
            <a:r>
              <a:rPr lang="en-US" dirty="0" smtClean="0"/>
              <a:t>Feasibility analysis tests the merits of a specific idea</a:t>
            </a:r>
          </a:p>
          <a:p>
            <a:pPr lvl="1"/>
            <a:r>
              <a:rPr lang="en-US" dirty="0" smtClean="0"/>
              <a:t>This provides the opportunity for the idea to be revised, altered, and changed – based on the feedback obtained and the analysis conducted. </a:t>
            </a:r>
          </a:p>
          <a:p>
            <a:r>
              <a:rPr lang="en-US" dirty="0" smtClean="0"/>
              <a:t>Do your secondary research first!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Organizational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Resource Sufficiency:</a:t>
            </a:r>
          </a:p>
          <a:p>
            <a:pPr lvl="1"/>
            <a:r>
              <a:rPr lang="en-US" dirty="0" smtClean="0"/>
              <a:t>Specialized Labor skills</a:t>
            </a:r>
          </a:p>
          <a:p>
            <a:pPr lvl="2"/>
            <a:r>
              <a:rPr lang="en-US" dirty="0" smtClean="0"/>
              <a:t>Management</a:t>
            </a:r>
          </a:p>
          <a:p>
            <a:pPr lvl="2"/>
            <a:r>
              <a:rPr lang="en-US" dirty="0" smtClean="0"/>
              <a:t>Support staff</a:t>
            </a:r>
          </a:p>
          <a:p>
            <a:pPr lvl="1"/>
            <a:r>
              <a:rPr lang="en-US" dirty="0" smtClean="0"/>
              <a:t> Intellectual property issues (</a:t>
            </a:r>
            <a:r>
              <a:rPr lang="en-US" dirty="0" err="1" smtClean="0"/>
              <a:t>e.g</a:t>
            </a:r>
            <a:r>
              <a:rPr lang="en-US" dirty="0" smtClean="0"/>
              <a:t> patents, trademarks) </a:t>
            </a:r>
          </a:p>
          <a:p>
            <a:pPr lvl="2"/>
            <a:r>
              <a:rPr lang="en-US" dirty="0" smtClean="0"/>
              <a:t>Do you own or license?</a:t>
            </a:r>
          </a:p>
          <a:p>
            <a:pPr lvl="1"/>
            <a:r>
              <a:rPr lang="en-US" dirty="0" smtClean="0"/>
              <a:t>Affordable office space </a:t>
            </a:r>
          </a:p>
          <a:p>
            <a:pPr lvl="1"/>
            <a:r>
              <a:rPr lang="en-US" dirty="0" smtClean="0"/>
              <a:t>Lab space, manufacturing space, or space to launch a service business</a:t>
            </a:r>
          </a:p>
          <a:p>
            <a:pPr lvl="1"/>
            <a:r>
              <a:rPr lang="en-US" dirty="0" smtClean="0"/>
              <a:t>Contract manufacturers or service providers</a:t>
            </a:r>
          </a:p>
          <a:p>
            <a:pPr lvl="1"/>
            <a:r>
              <a:rPr lang="en-US" dirty="0" smtClean="0"/>
              <a:t>Key equipment needed to operate the business (computers, machinery, delivery vehicles) </a:t>
            </a:r>
          </a:p>
          <a:p>
            <a:pPr lvl="1"/>
            <a:r>
              <a:rPr lang="en-US" dirty="0" smtClean="0"/>
              <a:t>Support of local governments and state government if applicable for business launch </a:t>
            </a:r>
          </a:p>
          <a:p>
            <a:pPr lvl="1"/>
            <a:r>
              <a:rPr lang="en-US" dirty="0" smtClean="0"/>
              <a:t>Ability to form favorable business partnerships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Feasibility Components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buNone/>
            </a:pPr>
            <a:endParaRPr lang="en-US" sz="66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Financial Feasibility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Financial Feasibility Analysis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Required Financial resources – Capital for</a:t>
            </a:r>
          </a:p>
          <a:p>
            <a:pPr lvl="1"/>
            <a:r>
              <a:rPr lang="en-US" dirty="0" smtClean="0"/>
              <a:t>Fixed assets</a:t>
            </a:r>
          </a:p>
          <a:p>
            <a:pPr lvl="1"/>
            <a:r>
              <a:rPr lang="en-US" dirty="0" smtClean="0"/>
              <a:t>Current assets</a:t>
            </a:r>
          </a:p>
          <a:p>
            <a:pPr lvl="1"/>
            <a:r>
              <a:rPr lang="en-US" dirty="0" smtClean="0"/>
              <a:t>Working capital</a:t>
            </a:r>
          </a:p>
          <a:p>
            <a:r>
              <a:rPr lang="en-US" dirty="0" smtClean="0"/>
              <a:t>Additional Financial resources</a:t>
            </a:r>
          </a:p>
          <a:p>
            <a:pPr lvl="1"/>
            <a:r>
              <a:rPr lang="en-US" dirty="0" smtClean="0"/>
              <a:t>Required borrowing</a:t>
            </a:r>
          </a:p>
          <a:p>
            <a:pPr lvl="1"/>
            <a:r>
              <a:rPr lang="en-US" dirty="0" smtClean="0"/>
              <a:t>Repayment conditions</a:t>
            </a:r>
          </a:p>
          <a:p>
            <a:pPr lvl="1"/>
            <a:r>
              <a:rPr lang="en-US" dirty="0" smtClean="0"/>
              <a:t>Cost of borrowing</a:t>
            </a:r>
          </a:p>
          <a:p>
            <a:pPr lvl="1"/>
            <a:r>
              <a:rPr lang="en-US" dirty="0" smtClean="0"/>
              <a:t>Potential sources</a:t>
            </a:r>
          </a:p>
          <a:p>
            <a:r>
              <a:rPr lang="en-US" dirty="0" smtClean="0"/>
              <a:t>Operational cost analysis</a:t>
            </a:r>
          </a:p>
          <a:p>
            <a:pPr lvl="1"/>
            <a:r>
              <a:rPr lang="en-US" dirty="0" smtClean="0"/>
              <a:t>Fixed costs</a:t>
            </a:r>
          </a:p>
          <a:p>
            <a:pPr lvl="1"/>
            <a:r>
              <a:rPr lang="en-US" dirty="0" smtClean="0"/>
              <a:t>Variable costs</a:t>
            </a:r>
          </a:p>
          <a:p>
            <a:pPr lvl="1"/>
            <a:r>
              <a:rPr lang="en-US" dirty="0" smtClean="0"/>
              <a:t>Projected cash flow</a:t>
            </a:r>
          </a:p>
          <a:p>
            <a:pPr lvl="1"/>
            <a:r>
              <a:rPr lang="en-US" dirty="0" smtClean="0"/>
              <a:t>Projected profitability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Financial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issues to identify: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Start-up cash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Comparative financial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Overall financial attractiveness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r>
              <a:rPr lang="en-US" dirty="0" smtClean="0"/>
              <a:t>A detailed pro forma (projected analysis should be done when writing business plan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- Financial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Start-up Costs:</a:t>
            </a:r>
          </a:p>
          <a:p>
            <a:pPr lvl="1"/>
            <a:r>
              <a:rPr lang="en-US" dirty="0" smtClean="0"/>
              <a:t>Cash needed to prepare the business to make its first sale</a:t>
            </a:r>
          </a:p>
          <a:p>
            <a:pPr lvl="1"/>
            <a:r>
              <a:rPr lang="en-US" dirty="0" smtClean="0"/>
              <a:t>Budget should include:</a:t>
            </a:r>
          </a:p>
          <a:p>
            <a:pPr lvl="2"/>
            <a:r>
              <a:rPr lang="en-US" dirty="0" smtClean="0"/>
              <a:t>Capital purchases</a:t>
            </a:r>
          </a:p>
          <a:p>
            <a:pPr lvl="2"/>
            <a:r>
              <a:rPr lang="en-US" dirty="0" smtClean="0"/>
              <a:t>Operating expenses</a:t>
            </a:r>
          </a:p>
          <a:p>
            <a:pPr lvl="1"/>
            <a:r>
              <a:rPr lang="en-US" dirty="0" smtClean="0"/>
              <a:t>Identify reliable sources of capital needed</a:t>
            </a:r>
          </a:p>
          <a:p>
            <a:pPr lvl="2"/>
            <a:r>
              <a:rPr lang="en-US" dirty="0" smtClean="0"/>
              <a:t>Self</a:t>
            </a:r>
          </a:p>
          <a:p>
            <a:pPr lvl="2"/>
            <a:r>
              <a:rPr lang="en-US" dirty="0" smtClean="0"/>
              <a:t>Investors</a:t>
            </a:r>
          </a:p>
          <a:p>
            <a:pPr lvl="2"/>
            <a:r>
              <a:rPr lang="en-US" dirty="0" smtClean="0"/>
              <a:t>Loans – must include plan of how/when to repay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** Start-up cost worksheets are available via SCORE (</a:t>
            </a:r>
            <a:r>
              <a:rPr lang="en-US" dirty="0" smtClean="0">
                <a:hlinkClick r:id="rId2"/>
              </a:rPr>
              <a:t>www.score.org</a:t>
            </a:r>
            <a:r>
              <a:rPr lang="en-US" dirty="0" smtClean="0"/>
              <a:t>)**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- Financial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Comparative Performance Information:</a:t>
            </a:r>
          </a:p>
          <a:p>
            <a:pPr lvl="1"/>
            <a:r>
              <a:rPr lang="en-US" dirty="0" smtClean="0"/>
              <a:t>Estimating potential financial performance by comparing it to similar, existing businesses</a:t>
            </a:r>
          </a:p>
          <a:p>
            <a:pPr lvl="1"/>
            <a:r>
              <a:rPr lang="en-US" dirty="0" smtClean="0"/>
              <a:t>Data often difficult to get – ranges may be estimated</a:t>
            </a:r>
          </a:p>
          <a:p>
            <a:pPr lvl="1"/>
            <a:r>
              <a:rPr lang="en-US" dirty="0" smtClean="0"/>
              <a:t>Simple observation and gumshoe research may be only option</a:t>
            </a:r>
          </a:p>
          <a:p>
            <a:pPr lvl="1"/>
            <a:r>
              <a:rPr lang="en-US" dirty="0" smtClean="0"/>
              <a:t>Occasionally, owners of non-competitive firms might be willing to share limited amount of information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- Financial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Financial Attractiveness:</a:t>
            </a:r>
          </a:p>
          <a:p>
            <a:pPr lvl="1"/>
            <a:r>
              <a:rPr lang="en-US" dirty="0" smtClean="0"/>
              <a:t>An evaluation of potential sales and projected return – 1-3 years</a:t>
            </a:r>
          </a:p>
          <a:p>
            <a:pPr lvl="1"/>
            <a:r>
              <a:rPr lang="en-US" dirty="0" smtClean="0"/>
              <a:t>Financial Attractiveness should be weighed against the following factors:</a:t>
            </a:r>
          </a:p>
          <a:p>
            <a:pPr lvl="2"/>
            <a:r>
              <a:rPr lang="en-US" dirty="0" smtClean="0"/>
              <a:t>The amount of capital invested </a:t>
            </a:r>
          </a:p>
          <a:p>
            <a:pPr lvl="2"/>
            <a:r>
              <a:rPr lang="en-US" dirty="0" smtClean="0"/>
              <a:t>The risks assumed in launching the business</a:t>
            </a:r>
          </a:p>
          <a:p>
            <a:pPr lvl="2"/>
            <a:r>
              <a:rPr lang="en-US" dirty="0" smtClean="0"/>
              <a:t>The existing alternatives for the money being invested </a:t>
            </a:r>
          </a:p>
          <a:p>
            <a:pPr lvl="2"/>
            <a:r>
              <a:rPr lang="en-US" dirty="0" smtClean="0"/>
              <a:t>The existing alternatives for the entrepreneur’s time and efforts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Financial Feasibility depends 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Steady and rapid growth in sales during the first five to seven years in a clearly defined market niche</a:t>
            </a:r>
          </a:p>
          <a:p>
            <a:r>
              <a:rPr lang="en-US" dirty="0" smtClean="0"/>
              <a:t>High percentage of recurring revenue—meaning that once a firm wins a client, the client will provide recurring sources of revenue</a:t>
            </a:r>
          </a:p>
          <a:p>
            <a:r>
              <a:rPr lang="en-US" dirty="0" smtClean="0"/>
              <a:t>Ability to forecast income and expenses with a reasonable degree of certainty</a:t>
            </a:r>
          </a:p>
          <a:p>
            <a:r>
              <a:rPr lang="en-US" dirty="0" smtClean="0"/>
              <a:t>Internally generated funds to finance and sustain growth</a:t>
            </a:r>
          </a:p>
          <a:p>
            <a:r>
              <a:rPr lang="en-US" dirty="0" smtClean="0"/>
              <a:t>Availability of an exit opportunity (such as an acquisition or an initial public offering) for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Feasibility: Tying it together: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“First Screen Worksheet” to bring all information together</a:t>
            </a:r>
          </a:p>
          <a:p>
            <a:pPr lvl="1"/>
            <a:r>
              <a:rPr lang="en-US" dirty="0" smtClean="0"/>
              <a:t>Appendix 3.1 in textbook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4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229600" cy="5486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Typical Problems of start-ups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Can be divided into External or Internal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Product/Service</a:t>
            </a:r>
          </a:p>
          <a:p>
            <a:r>
              <a:rPr lang="en-US" dirty="0" smtClean="0"/>
              <a:t>Product/service development (I)</a:t>
            </a:r>
          </a:p>
          <a:p>
            <a:pPr lvl="1"/>
            <a:r>
              <a:rPr lang="en-US" dirty="0" smtClean="0"/>
              <a:t>Undistinguished products/service</a:t>
            </a:r>
          </a:p>
          <a:p>
            <a:pPr lvl="1"/>
            <a:r>
              <a:rPr lang="en-US" dirty="0" smtClean="0"/>
              <a:t>Inadequate technical knowledge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Sales/Marketing (E)</a:t>
            </a:r>
          </a:p>
          <a:p>
            <a:pPr lvl="1"/>
            <a:r>
              <a:rPr lang="en-US" dirty="0" smtClean="0"/>
              <a:t>Low Sales</a:t>
            </a:r>
          </a:p>
          <a:p>
            <a:pPr lvl="1"/>
            <a:r>
              <a:rPr lang="en-US" dirty="0" smtClean="0"/>
              <a:t>Dependence on few customers</a:t>
            </a:r>
          </a:p>
          <a:p>
            <a:pPr lvl="1"/>
            <a:r>
              <a:rPr lang="en-US" dirty="0" smtClean="0"/>
              <a:t>Marketing and distribution channels, promotion, public relations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4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64" y="457200"/>
            <a:ext cx="9090136" cy="5943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Typical Problems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 Management (I)</a:t>
            </a:r>
          </a:p>
          <a:p>
            <a:pPr lvl="1"/>
            <a:r>
              <a:rPr lang="en-US" dirty="0" smtClean="0"/>
              <a:t>Lack of management experience</a:t>
            </a:r>
          </a:p>
          <a:p>
            <a:pPr lvl="1"/>
            <a:r>
              <a:rPr lang="en-US" dirty="0" smtClean="0"/>
              <a:t>Team in-fighting</a:t>
            </a:r>
          </a:p>
          <a:p>
            <a:pPr lvl="1"/>
            <a:r>
              <a:rPr lang="en-US" dirty="0" smtClean="0"/>
              <a:t>Controlling growth</a:t>
            </a:r>
          </a:p>
          <a:p>
            <a:pPr lvl="1"/>
            <a:r>
              <a:rPr lang="en-US" dirty="0" smtClean="0"/>
              <a:t>Administrative</a:t>
            </a:r>
          </a:p>
          <a:p>
            <a:r>
              <a:rPr lang="en-US" dirty="0" smtClean="0"/>
              <a:t>Human Resource management (I)</a:t>
            </a:r>
          </a:p>
          <a:p>
            <a:pPr lvl="1"/>
            <a:r>
              <a:rPr lang="en-US" dirty="0" smtClean="0"/>
              <a:t>Recruitment/selection</a:t>
            </a:r>
          </a:p>
          <a:p>
            <a:pPr lvl="1"/>
            <a:r>
              <a:rPr lang="en-US" dirty="0" smtClean="0"/>
              <a:t>Employee development</a:t>
            </a:r>
          </a:p>
          <a:p>
            <a:r>
              <a:rPr lang="en-US" dirty="0" smtClean="0"/>
              <a:t>Production/operations management (I)</a:t>
            </a:r>
          </a:p>
          <a:p>
            <a:pPr lvl="1"/>
            <a:r>
              <a:rPr lang="en-US" dirty="0" smtClean="0"/>
              <a:t>Quality control</a:t>
            </a:r>
          </a:p>
          <a:p>
            <a:pPr lvl="1"/>
            <a:r>
              <a:rPr lang="en-US" dirty="0" smtClean="0"/>
              <a:t>Raw materials/resources/supplies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Economic environment (E)</a:t>
            </a:r>
          </a:p>
          <a:p>
            <a:pPr lvl="1"/>
            <a:r>
              <a:rPr lang="en-US" dirty="0" smtClean="0"/>
              <a:t>Poor economy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Typical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financing (I)</a:t>
            </a:r>
          </a:p>
          <a:p>
            <a:pPr lvl="1"/>
            <a:r>
              <a:rPr lang="en-US" dirty="0" smtClean="0"/>
              <a:t>Needed for growth</a:t>
            </a:r>
          </a:p>
          <a:p>
            <a:r>
              <a:rPr lang="en-US" dirty="0" smtClean="0"/>
              <a:t>Internal Financial management (I)</a:t>
            </a:r>
          </a:p>
          <a:p>
            <a:pPr lvl="1"/>
            <a:r>
              <a:rPr lang="en-US" dirty="0" smtClean="0"/>
              <a:t>Inadequate working capital</a:t>
            </a:r>
          </a:p>
          <a:p>
            <a:pPr lvl="1"/>
            <a:r>
              <a:rPr lang="en-US" dirty="0" smtClean="0"/>
              <a:t>Cash Flow Problems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External Problems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Internal Problems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914400"/>
          <a:ext cx="8229600" cy="574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feasibility study begins with collecting all the background information we can</a:t>
            </a:r>
          </a:p>
          <a:p>
            <a:r>
              <a:rPr lang="en-US" dirty="0" smtClean="0"/>
              <a:t>Based on this background information we design </a:t>
            </a:r>
            <a:r>
              <a:rPr lang="en-US" smtClean="0"/>
              <a:t>our feasibility </a:t>
            </a:r>
            <a:r>
              <a:rPr lang="en-US" dirty="0" smtClean="0"/>
              <a:t>study to get information about our specific business idea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1523</Words>
  <Application>Microsoft Office PowerPoint</Application>
  <PresentationFormat>On-screen Show (4:3)</PresentationFormat>
  <Paragraphs>284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Entrepreneurship BS-CS – 2022 – Spring Semester</vt:lpstr>
      <vt:lpstr>Feasibility Analysis</vt:lpstr>
      <vt:lpstr>Feasibility Analysis: keep in mind</vt:lpstr>
      <vt:lpstr>Typical Problems of start-ups</vt:lpstr>
      <vt:lpstr>Typical Problems</vt:lpstr>
      <vt:lpstr>Typical Problems</vt:lpstr>
      <vt:lpstr>External Problems</vt:lpstr>
      <vt:lpstr>Internal Problems</vt:lpstr>
      <vt:lpstr>Slide 9</vt:lpstr>
      <vt:lpstr>Feasibility Analysis components</vt:lpstr>
      <vt:lpstr>Technical Feasibility</vt:lpstr>
      <vt:lpstr>Feasibility Components</vt:lpstr>
      <vt:lpstr>1) Feasibility: Product/service</vt:lpstr>
      <vt:lpstr>Feasibility:  Product/service Desirability Questions</vt:lpstr>
      <vt:lpstr>Feasibility:  Product/service Desirability Testing:</vt:lpstr>
      <vt:lpstr>Feasibility:  Product/service Desirability Testing:</vt:lpstr>
      <vt:lpstr>Feasibility:  Product/service Demand Questions</vt:lpstr>
      <vt:lpstr>Feasibility:  Product/service Demand Questions</vt:lpstr>
      <vt:lpstr>Feasibility:  Product/service Demand Questions</vt:lpstr>
      <vt:lpstr>Feasibility:  Product/service Demand Survey</vt:lpstr>
      <vt:lpstr>Feasibility Components</vt:lpstr>
      <vt:lpstr>2) Feasibility:  Industry and Target Market Analysis</vt:lpstr>
      <vt:lpstr>2) Feasibility:  Industry and Target Market Analysis</vt:lpstr>
      <vt:lpstr>Feasibility:  Industry and Target Market Analysis</vt:lpstr>
      <vt:lpstr>Feasibility:  Industry and Target Market Analysis</vt:lpstr>
      <vt:lpstr>Market Questions</vt:lpstr>
      <vt:lpstr>Feasibility Components</vt:lpstr>
      <vt:lpstr>Feasibility: Organizational Analysis</vt:lpstr>
      <vt:lpstr>Feasibility: Organizational Analysis</vt:lpstr>
      <vt:lpstr>Feasibility: Organizational Analysis</vt:lpstr>
      <vt:lpstr>Feasibility Components</vt:lpstr>
      <vt:lpstr>Financial Feasibility Analysis</vt:lpstr>
      <vt:lpstr>Feasibility: Financial Analysis</vt:lpstr>
      <vt:lpstr>Feasibility: - Financial Analysis</vt:lpstr>
      <vt:lpstr>Feasibility: - Financial Analysis</vt:lpstr>
      <vt:lpstr>Feasibility: - Financial Analysis</vt:lpstr>
      <vt:lpstr>Financial Feasibility depends on:</vt:lpstr>
      <vt:lpstr>Feasibility: Tying it together: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BS-CS – 2020 – Fall Semester</dc:title>
  <dc:creator>Windows User</dc:creator>
  <cp:lastModifiedBy>Salmaan Rahman</cp:lastModifiedBy>
  <cp:revision>90</cp:revision>
  <dcterms:created xsi:type="dcterms:W3CDTF">2020-11-08T14:58:45Z</dcterms:created>
  <dcterms:modified xsi:type="dcterms:W3CDTF">2022-04-14T06:14:18Z</dcterms:modified>
</cp:coreProperties>
</file>