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3" r:id="rId3"/>
    <p:sldId id="282" r:id="rId4"/>
    <p:sldId id="258" r:id="rId5"/>
    <p:sldId id="259" r:id="rId6"/>
    <p:sldId id="260" r:id="rId7"/>
    <p:sldId id="261" r:id="rId8"/>
    <p:sldId id="269" r:id="rId9"/>
    <p:sldId id="262" r:id="rId10"/>
    <p:sldId id="263" r:id="rId11"/>
    <p:sldId id="264" r:id="rId12"/>
    <p:sldId id="265" r:id="rId13"/>
    <p:sldId id="266" r:id="rId14"/>
    <p:sldId id="267" r:id="rId15"/>
    <p:sldId id="281" r:id="rId16"/>
    <p:sldId id="268" r:id="rId17"/>
    <p:sldId id="275" r:id="rId18"/>
    <p:sldId id="270" r:id="rId19"/>
    <p:sldId id="271" r:id="rId20"/>
    <p:sldId id="272" r:id="rId21"/>
    <p:sldId id="273" r:id="rId22"/>
    <p:sldId id="274" r:id="rId23"/>
    <p:sldId id="276" r:id="rId24"/>
    <p:sldId id="277" r:id="rId25"/>
    <p:sldId id="278" r:id="rId26"/>
    <p:sldId id="279" r:id="rId27"/>
    <p:sldId id="28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94" autoAdjust="0"/>
    <p:restoredTop sz="94660"/>
  </p:normalViewPr>
  <p:slideViewPr>
    <p:cSldViewPr>
      <p:cViewPr varScale="1">
        <p:scale>
          <a:sx n="83" d="100"/>
          <a:sy n="83" d="100"/>
        </p:scale>
        <p:origin x="-1282"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A1CC21-E9B8-464A-8F19-521348B54415}" type="doc">
      <dgm:prSet loTypeId="urn:microsoft.com/office/officeart/2005/8/layout/pyramid3" loCatId="pyramid" qsTypeId="urn:microsoft.com/office/officeart/2005/8/quickstyle/simple1" qsCatId="simple" csTypeId="urn:microsoft.com/office/officeart/2005/8/colors/accent1_2" csCatId="accent1" phldr="1"/>
      <dgm:spPr/>
    </dgm:pt>
    <dgm:pt modelId="{CAA6A69B-FF97-437D-B5CC-7D387D41F7BA}">
      <dgm:prSet phldrT="[Text]"/>
      <dgm:spPr/>
      <dgm:t>
        <a:bodyPr/>
        <a:lstStyle/>
        <a:p>
          <a:r>
            <a:rPr lang="en-US" dirty="0" smtClean="0"/>
            <a:t>General Environmental and Demographic Trends</a:t>
          </a:r>
          <a:endParaRPr lang="en-US" dirty="0"/>
        </a:p>
      </dgm:t>
    </dgm:pt>
    <dgm:pt modelId="{0780F235-ADD7-4661-B8FD-4D8E6F6E175C}" type="parTrans" cxnId="{11BBCE06-079F-4280-9323-6BBA5A89E602}">
      <dgm:prSet/>
      <dgm:spPr/>
      <dgm:t>
        <a:bodyPr/>
        <a:lstStyle/>
        <a:p>
          <a:endParaRPr lang="en-US"/>
        </a:p>
      </dgm:t>
    </dgm:pt>
    <dgm:pt modelId="{A63234B5-0831-4038-BF89-8696193C1B11}" type="sibTrans" cxnId="{11BBCE06-079F-4280-9323-6BBA5A89E602}">
      <dgm:prSet/>
      <dgm:spPr/>
      <dgm:t>
        <a:bodyPr/>
        <a:lstStyle/>
        <a:p>
          <a:endParaRPr lang="en-US"/>
        </a:p>
      </dgm:t>
    </dgm:pt>
    <dgm:pt modelId="{211AAC69-0D24-4E2F-A30D-B647531CE52C}">
      <dgm:prSet phldrT="[Text]"/>
      <dgm:spPr/>
      <dgm:t>
        <a:bodyPr/>
        <a:lstStyle/>
        <a:p>
          <a:r>
            <a:rPr lang="en-US" dirty="0" smtClean="0"/>
            <a:t>National Industry Trends</a:t>
          </a:r>
          <a:endParaRPr lang="en-US" dirty="0"/>
        </a:p>
      </dgm:t>
    </dgm:pt>
    <dgm:pt modelId="{B4AAB7A1-4334-4345-825A-D9F121C5D890}" type="parTrans" cxnId="{F300CF40-40F0-496D-96CC-DEE382FC970C}">
      <dgm:prSet/>
      <dgm:spPr/>
      <dgm:t>
        <a:bodyPr/>
        <a:lstStyle/>
        <a:p>
          <a:endParaRPr lang="en-US"/>
        </a:p>
      </dgm:t>
    </dgm:pt>
    <dgm:pt modelId="{6F86E636-72E2-4CDD-8680-4F836A606753}" type="sibTrans" cxnId="{F300CF40-40F0-496D-96CC-DEE382FC970C}">
      <dgm:prSet/>
      <dgm:spPr/>
      <dgm:t>
        <a:bodyPr/>
        <a:lstStyle/>
        <a:p>
          <a:endParaRPr lang="en-US"/>
        </a:p>
      </dgm:t>
    </dgm:pt>
    <dgm:pt modelId="{F4888DD6-4308-4168-85E3-32344EC56C5D}">
      <dgm:prSet phldrT="[Text]"/>
      <dgm:spPr/>
      <dgm:t>
        <a:bodyPr/>
        <a:lstStyle/>
        <a:p>
          <a:r>
            <a:rPr lang="en-US" dirty="0" smtClean="0"/>
            <a:t>Local Competition  (strengths and weaknesses)</a:t>
          </a:r>
          <a:endParaRPr lang="en-US" dirty="0"/>
        </a:p>
      </dgm:t>
    </dgm:pt>
    <dgm:pt modelId="{B72CFD31-FEC6-4474-8CAD-7BD99EC752EB}" type="parTrans" cxnId="{7E824FAD-CBB2-447A-A5F9-6343D4B31B71}">
      <dgm:prSet/>
      <dgm:spPr/>
      <dgm:t>
        <a:bodyPr/>
        <a:lstStyle/>
        <a:p>
          <a:endParaRPr lang="en-US"/>
        </a:p>
      </dgm:t>
    </dgm:pt>
    <dgm:pt modelId="{D7D62CA3-DAD1-46CC-B8BE-4721C1D0182C}" type="sibTrans" cxnId="{7E824FAD-CBB2-447A-A5F9-6343D4B31B71}">
      <dgm:prSet/>
      <dgm:spPr/>
      <dgm:t>
        <a:bodyPr/>
        <a:lstStyle/>
        <a:p>
          <a:endParaRPr lang="en-US"/>
        </a:p>
      </dgm:t>
    </dgm:pt>
    <dgm:pt modelId="{9F770FDE-ACAB-471F-898C-1873AAF63720}">
      <dgm:prSet phldrT="[Text]"/>
      <dgm:spPr/>
      <dgm:t>
        <a:bodyPr/>
        <a:lstStyle/>
        <a:p>
          <a:r>
            <a:rPr lang="en-US" dirty="0" smtClean="0"/>
            <a:t>Local Environmental and Demographic trends</a:t>
          </a:r>
          <a:endParaRPr lang="en-US" dirty="0"/>
        </a:p>
      </dgm:t>
    </dgm:pt>
    <dgm:pt modelId="{3EAC8C63-BF73-482F-A0B5-6C34FD6CE4ED}" type="parTrans" cxnId="{96D803B0-68FC-4AB0-BD7D-103DC481E1D8}">
      <dgm:prSet/>
      <dgm:spPr/>
      <dgm:t>
        <a:bodyPr/>
        <a:lstStyle/>
        <a:p>
          <a:endParaRPr lang="en-US"/>
        </a:p>
      </dgm:t>
    </dgm:pt>
    <dgm:pt modelId="{16DF0EA2-C7C8-41F3-AC13-5BD58CECCFD7}" type="sibTrans" cxnId="{96D803B0-68FC-4AB0-BD7D-103DC481E1D8}">
      <dgm:prSet/>
      <dgm:spPr/>
      <dgm:t>
        <a:bodyPr/>
        <a:lstStyle/>
        <a:p>
          <a:endParaRPr lang="en-US"/>
        </a:p>
      </dgm:t>
    </dgm:pt>
    <dgm:pt modelId="{133ED2DA-05A7-4296-9C2D-E68FCD1AF46E}">
      <dgm:prSet phldrT="[Text]"/>
      <dgm:spPr/>
      <dgm:t>
        <a:bodyPr/>
        <a:lstStyle/>
        <a:p>
          <a:r>
            <a:rPr lang="en-US" dirty="0" smtClean="0"/>
            <a:t>Local Industry Trends</a:t>
          </a:r>
          <a:endParaRPr lang="en-US" dirty="0"/>
        </a:p>
      </dgm:t>
    </dgm:pt>
    <dgm:pt modelId="{300A13CB-DD3B-4676-9D52-EC2AFFB51BBF}" type="parTrans" cxnId="{5AFE0E5B-D6BD-44AE-B4DC-C52CE6441FED}">
      <dgm:prSet/>
      <dgm:spPr/>
      <dgm:t>
        <a:bodyPr/>
        <a:lstStyle/>
        <a:p>
          <a:endParaRPr lang="en-US"/>
        </a:p>
      </dgm:t>
    </dgm:pt>
    <dgm:pt modelId="{DF0090C4-C7BA-44B3-B7B9-7EF4FCF5839A}" type="sibTrans" cxnId="{5AFE0E5B-D6BD-44AE-B4DC-C52CE6441FED}">
      <dgm:prSet/>
      <dgm:spPr/>
      <dgm:t>
        <a:bodyPr/>
        <a:lstStyle/>
        <a:p>
          <a:endParaRPr lang="en-US"/>
        </a:p>
      </dgm:t>
    </dgm:pt>
    <dgm:pt modelId="{6B394637-3ADA-4FFB-AA87-77F77F035566}">
      <dgm:prSet phldrT="[Text]"/>
      <dgm:spPr/>
      <dgm:t>
        <a:bodyPr/>
        <a:lstStyle/>
        <a:p>
          <a:r>
            <a:rPr lang="en-US" dirty="0" smtClean="0"/>
            <a:t>Goals &amp; Objectives</a:t>
          </a:r>
          <a:endParaRPr lang="en-US" dirty="0"/>
        </a:p>
      </dgm:t>
    </dgm:pt>
    <dgm:pt modelId="{3977F3B6-6808-488C-BA33-A29913ED12E8}" type="parTrans" cxnId="{29A7DE24-635D-4DA0-A020-A987457CC4A9}">
      <dgm:prSet/>
      <dgm:spPr/>
      <dgm:t>
        <a:bodyPr/>
        <a:lstStyle/>
        <a:p>
          <a:endParaRPr lang="en-US"/>
        </a:p>
      </dgm:t>
    </dgm:pt>
    <dgm:pt modelId="{936D7E97-96DC-4BA9-A16C-C2C00D299B2B}" type="sibTrans" cxnId="{29A7DE24-635D-4DA0-A020-A987457CC4A9}">
      <dgm:prSet/>
      <dgm:spPr/>
      <dgm:t>
        <a:bodyPr/>
        <a:lstStyle/>
        <a:p>
          <a:endParaRPr lang="en-US"/>
        </a:p>
      </dgm:t>
    </dgm:pt>
    <dgm:pt modelId="{40151D1B-CAAF-4617-AD67-75A3D0A6A8F7}" type="pres">
      <dgm:prSet presAssocID="{57A1CC21-E9B8-464A-8F19-521348B54415}" presName="Name0" presStyleCnt="0">
        <dgm:presLayoutVars>
          <dgm:dir/>
          <dgm:animLvl val="lvl"/>
          <dgm:resizeHandles val="exact"/>
        </dgm:presLayoutVars>
      </dgm:prSet>
      <dgm:spPr/>
    </dgm:pt>
    <dgm:pt modelId="{82064CDC-B8FF-4279-9748-5F2D1F85339A}" type="pres">
      <dgm:prSet presAssocID="{CAA6A69B-FF97-437D-B5CC-7D387D41F7BA}" presName="Name8" presStyleCnt="0"/>
      <dgm:spPr/>
    </dgm:pt>
    <dgm:pt modelId="{864BD3D2-8948-4BB1-948D-7C5499B1887E}" type="pres">
      <dgm:prSet presAssocID="{CAA6A69B-FF97-437D-B5CC-7D387D41F7BA}" presName="level" presStyleLbl="node1" presStyleIdx="0" presStyleCnt="6">
        <dgm:presLayoutVars>
          <dgm:chMax val="1"/>
          <dgm:bulletEnabled val="1"/>
        </dgm:presLayoutVars>
      </dgm:prSet>
      <dgm:spPr/>
      <dgm:t>
        <a:bodyPr/>
        <a:lstStyle/>
        <a:p>
          <a:endParaRPr lang="en-US"/>
        </a:p>
      </dgm:t>
    </dgm:pt>
    <dgm:pt modelId="{85E7118D-A662-486E-B1B1-6EC42BA04F57}" type="pres">
      <dgm:prSet presAssocID="{CAA6A69B-FF97-437D-B5CC-7D387D41F7BA}" presName="levelTx" presStyleLbl="revTx" presStyleIdx="0" presStyleCnt="0">
        <dgm:presLayoutVars>
          <dgm:chMax val="1"/>
          <dgm:bulletEnabled val="1"/>
        </dgm:presLayoutVars>
      </dgm:prSet>
      <dgm:spPr/>
      <dgm:t>
        <a:bodyPr/>
        <a:lstStyle/>
        <a:p>
          <a:endParaRPr lang="en-US"/>
        </a:p>
      </dgm:t>
    </dgm:pt>
    <dgm:pt modelId="{508E3EFF-9286-425C-B94B-3FC5C9A7E077}" type="pres">
      <dgm:prSet presAssocID="{211AAC69-0D24-4E2F-A30D-B647531CE52C}" presName="Name8" presStyleCnt="0"/>
      <dgm:spPr/>
    </dgm:pt>
    <dgm:pt modelId="{0CE21588-5691-4799-A53E-106EE84735FD}" type="pres">
      <dgm:prSet presAssocID="{211AAC69-0D24-4E2F-A30D-B647531CE52C}" presName="level" presStyleLbl="node1" presStyleIdx="1" presStyleCnt="6">
        <dgm:presLayoutVars>
          <dgm:chMax val="1"/>
          <dgm:bulletEnabled val="1"/>
        </dgm:presLayoutVars>
      </dgm:prSet>
      <dgm:spPr/>
      <dgm:t>
        <a:bodyPr/>
        <a:lstStyle/>
        <a:p>
          <a:endParaRPr lang="en-US"/>
        </a:p>
      </dgm:t>
    </dgm:pt>
    <dgm:pt modelId="{DA930703-718D-44F0-90E1-071B4AE9277E}" type="pres">
      <dgm:prSet presAssocID="{211AAC69-0D24-4E2F-A30D-B647531CE52C}" presName="levelTx" presStyleLbl="revTx" presStyleIdx="0" presStyleCnt="0">
        <dgm:presLayoutVars>
          <dgm:chMax val="1"/>
          <dgm:bulletEnabled val="1"/>
        </dgm:presLayoutVars>
      </dgm:prSet>
      <dgm:spPr/>
      <dgm:t>
        <a:bodyPr/>
        <a:lstStyle/>
        <a:p>
          <a:endParaRPr lang="en-US"/>
        </a:p>
      </dgm:t>
    </dgm:pt>
    <dgm:pt modelId="{E1215B2E-B876-460F-861A-22289605819F}" type="pres">
      <dgm:prSet presAssocID="{9F770FDE-ACAB-471F-898C-1873AAF63720}" presName="Name8" presStyleCnt="0"/>
      <dgm:spPr/>
    </dgm:pt>
    <dgm:pt modelId="{B5E8CD63-D949-4559-91B6-A419E7C59C17}" type="pres">
      <dgm:prSet presAssocID="{9F770FDE-ACAB-471F-898C-1873AAF63720}" presName="level" presStyleLbl="node1" presStyleIdx="2" presStyleCnt="6" custLinFactNeighborX="216" custLinFactNeighborY="-11334">
        <dgm:presLayoutVars>
          <dgm:chMax val="1"/>
          <dgm:bulletEnabled val="1"/>
        </dgm:presLayoutVars>
      </dgm:prSet>
      <dgm:spPr/>
      <dgm:t>
        <a:bodyPr/>
        <a:lstStyle/>
        <a:p>
          <a:endParaRPr lang="en-US"/>
        </a:p>
      </dgm:t>
    </dgm:pt>
    <dgm:pt modelId="{526E962A-AC85-4CA2-80CD-9B9B6787C981}" type="pres">
      <dgm:prSet presAssocID="{9F770FDE-ACAB-471F-898C-1873AAF63720}" presName="levelTx" presStyleLbl="revTx" presStyleIdx="0" presStyleCnt="0">
        <dgm:presLayoutVars>
          <dgm:chMax val="1"/>
          <dgm:bulletEnabled val="1"/>
        </dgm:presLayoutVars>
      </dgm:prSet>
      <dgm:spPr/>
      <dgm:t>
        <a:bodyPr/>
        <a:lstStyle/>
        <a:p>
          <a:endParaRPr lang="en-US"/>
        </a:p>
      </dgm:t>
    </dgm:pt>
    <dgm:pt modelId="{E9DE5D1B-3590-47C9-85BE-21C4AAC7CE3F}" type="pres">
      <dgm:prSet presAssocID="{133ED2DA-05A7-4296-9C2D-E68FCD1AF46E}" presName="Name8" presStyleCnt="0"/>
      <dgm:spPr/>
    </dgm:pt>
    <dgm:pt modelId="{B855F9D6-BAF1-4A3F-9C13-D4A6790CA29E}" type="pres">
      <dgm:prSet presAssocID="{133ED2DA-05A7-4296-9C2D-E68FCD1AF46E}" presName="level" presStyleLbl="node1" presStyleIdx="3" presStyleCnt="6">
        <dgm:presLayoutVars>
          <dgm:chMax val="1"/>
          <dgm:bulletEnabled val="1"/>
        </dgm:presLayoutVars>
      </dgm:prSet>
      <dgm:spPr/>
      <dgm:t>
        <a:bodyPr/>
        <a:lstStyle/>
        <a:p>
          <a:endParaRPr lang="en-US"/>
        </a:p>
      </dgm:t>
    </dgm:pt>
    <dgm:pt modelId="{1BB4A9EF-1ABC-4AC5-81CC-31415EEA9A57}" type="pres">
      <dgm:prSet presAssocID="{133ED2DA-05A7-4296-9C2D-E68FCD1AF46E}" presName="levelTx" presStyleLbl="revTx" presStyleIdx="0" presStyleCnt="0">
        <dgm:presLayoutVars>
          <dgm:chMax val="1"/>
          <dgm:bulletEnabled val="1"/>
        </dgm:presLayoutVars>
      </dgm:prSet>
      <dgm:spPr/>
      <dgm:t>
        <a:bodyPr/>
        <a:lstStyle/>
        <a:p>
          <a:endParaRPr lang="en-US"/>
        </a:p>
      </dgm:t>
    </dgm:pt>
    <dgm:pt modelId="{3B7AE02B-BFEC-4C49-A2EA-452E35AD5505}" type="pres">
      <dgm:prSet presAssocID="{F4888DD6-4308-4168-85E3-32344EC56C5D}" presName="Name8" presStyleCnt="0"/>
      <dgm:spPr/>
    </dgm:pt>
    <dgm:pt modelId="{2ED2DFB7-D2FC-4342-B5A9-B005D0BF2318}" type="pres">
      <dgm:prSet presAssocID="{F4888DD6-4308-4168-85E3-32344EC56C5D}" presName="level" presStyleLbl="node1" presStyleIdx="4" presStyleCnt="6">
        <dgm:presLayoutVars>
          <dgm:chMax val="1"/>
          <dgm:bulletEnabled val="1"/>
        </dgm:presLayoutVars>
      </dgm:prSet>
      <dgm:spPr/>
      <dgm:t>
        <a:bodyPr/>
        <a:lstStyle/>
        <a:p>
          <a:endParaRPr lang="en-US"/>
        </a:p>
      </dgm:t>
    </dgm:pt>
    <dgm:pt modelId="{A654E863-AE8A-4D10-BEC6-6CF18C6DB7A8}" type="pres">
      <dgm:prSet presAssocID="{F4888DD6-4308-4168-85E3-32344EC56C5D}" presName="levelTx" presStyleLbl="revTx" presStyleIdx="0" presStyleCnt="0">
        <dgm:presLayoutVars>
          <dgm:chMax val="1"/>
          <dgm:bulletEnabled val="1"/>
        </dgm:presLayoutVars>
      </dgm:prSet>
      <dgm:spPr/>
      <dgm:t>
        <a:bodyPr/>
        <a:lstStyle/>
        <a:p>
          <a:endParaRPr lang="en-US"/>
        </a:p>
      </dgm:t>
    </dgm:pt>
    <dgm:pt modelId="{9E2D092F-A3FB-4CFD-849C-3B546BAD41C2}" type="pres">
      <dgm:prSet presAssocID="{6B394637-3ADA-4FFB-AA87-77F77F035566}" presName="Name8" presStyleCnt="0"/>
      <dgm:spPr/>
    </dgm:pt>
    <dgm:pt modelId="{BA9E43FB-0CAD-4937-8949-63258478DA9E}" type="pres">
      <dgm:prSet presAssocID="{6B394637-3ADA-4FFB-AA87-77F77F035566}" presName="level" presStyleLbl="node1" presStyleIdx="5" presStyleCnt="6">
        <dgm:presLayoutVars>
          <dgm:chMax val="1"/>
          <dgm:bulletEnabled val="1"/>
        </dgm:presLayoutVars>
      </dgm:prSet>
      <dgm:spPr/>
      <dgm:t>
        <a:bodyPr/>
        <a:lstStyle/>
        <a:p>
          <a:endParaRPr lang="en-US"/>
        </a:p>
      </dgm:t>
    </dgm:pt>
    <dgm:pt modelId="{E185C8ED-1B4F-447A-977A-BF09AAEFFCB8}" type="pres">
      <dgm:prSet presAssocID="{6B394637-3ADA-4FFB-AA87-77F77F035566}" presName="levelTx" presStyleLbl="revTx" presStyleIdx="0" presStyleCnt="0">
        <dgm:presLayoutVars>
          <dgm:chMax val="1"/>
          <dgm:bulletEnabled val="1"/>
        </dgm:presLayoutVars>
      </dgm:prSet>
      <dgm:spPr/>
      <dgm:t>
        <a:bodyPr/>
        <a:lstStyle/>
        <a:p>
          <a:endParaRPr lang="en-US"/>
        </a:p>
      </dgm:t>
    </dgm:pt>
  </dgm:ptLst>
  <dgm:cxnLst>
    <dgm:cxn modelId="{8B082250-005C-44F4-B187-CE58D80F425A}" type="presOf" srcId="{6B394637-3ADA-4FFB-AA87-77F77F035566}" destId="{E185C8ED-1B4F-447A-977A-BF09AAEFFCB8}" srcOrd="1" destOrd="0" presId="urn:microsoft.com/office/officeart/2005/8/layout/pyramid3"/>
    <dgm:cxn modelId="{164C145B-9791-4353-B924-509F8CEFD07E}" type="presOf" srcId="{57A1CC21-E9B8-464A-8F19-521348B54415}" destId="{40151D1B-CAAF-4617-AD67-75A3D0A6A8F7}" srcOrd="0" destOrd="0" presId="urn:microsoft.com/office/officeart/2005/8/layout/pyramid3"/>
    <dgm:cxn modelId="{11BBCE06-079F-4280-9323-6BBA5A89E602}" srcId="{57A1CC21-E9B8-464A-8F19-521348B54415}" destId="{CAA6A69B-FF97-437D-B5CC-7D387D41F7BA}" srcOrd="0" destOrd="0" parTransId="{0780F235-ADD7-4661-B8FD-4D8E6F6E175C}" sibTransId="{A63234B5-0831-4038-BF89-8696193C1B11}"/>
    <dgm:cxn modelId="{44B15C3D-E1B0-4483-8DFD-00382CFE4DCE}" type="presOf" srcId="{6B394637-3ADA-4FFB-AA87-77F77F035566}" destId="{BA9E43FB-0CAD-4937-8949-63258478DA9E}" srcOrd="0" destOrd="0" presId="urn:microsoft.com/office/officeart/2005/8/layout/pyramid3"/>
    <dgm:cxn modelId="{97885F10-D8E7-4D8E-A2E1-B2DF5FD42E87}" type="presOf" srcId="{133ED2DA-05A7-4296-9C2D-E68FCD1AF46E}" destId="{B855F9D6-BAF1-4A3F-9C13-D4A6790CA29E}" srcOrd="0" destOrd="0" presId="urn:microsoft.com/office/officeart/2005/8/layout/pyramid3"/>
    <dgm:cxn modelId="{7B184404-8F97-42DB-BFD1-DB6ED15AA55D}" type="presOf" srcId="{9F770FDE-ACAB-471F-898C-1873AAF63720}" destId="{526E962A-AC85-4CA2-80CD-9B9B6787C981}" srcOrd="1" destOrd="0" presId="urn:microsoft.com/office/officeart/2005/8/layout/pyramid3"/>
    <dgm:cxn modelId="{EDEC632A-F22F-4A06-AC36-6AB2415FD849}" type="presOf" srcId="{211AAC69-0D24-4E2F-A30D-B647531CE52C}" destId="{DA930703-718D-44F0-90E1-071B4AE9277E}" srcOrd="1" destOrd="0" presId="urn:microsoft.com/office/officeart/2005/8/layout/pyramid3"/>
    <dgm:cxn modelId="{5AFE0E5B-D6BD-44AE-B4DC-C52CE6441FED}" srcId="{57A1CC21-E9B8-464A-8F19-521348B54415}" destId="{133ED2DA-05A7-4296-9C2D-E68FCD1AF46E}" srcOrd="3" destOrd="0" parTransId="{300A13CB-DD3B-4676-9D52-EC2AFFB51BBF}" sibTransId="{DF0090C4-C7BA-44B3-B7B9-7EF4FCF5839A}"/>
    <dgm:cxn modelId="{29A7DE24-635D-4DA0-A020-A987457CC4A9}" srcId="{57A1CC21-E9B8-464A-8F19-521348B54415}" destId="{6B394637-3ADA-4FFB-AA87-77F77F035566}" srcOrd="5" destOrd="0" parTransId="{3977F3B6-6808-488C-BA33-A29913ED12E8}" sibTransId="{936D7E97-96DC-4BA9-A16C-C2C00D299B2B}"/>
    <dgm:cxn modelId="{22C3416B-8F79-4621-B90B-48E3469D3B61}" type="presOf" srcId="{133ED2DA-05A7-4296-9C2D-E68FCD1AF46E}" destId="{1BB4A9EF-1ABC-4AC5-81CC-31415EEA9A57}" srcOrd="1" destOrd="0" presId="urn:microsoft.com/office/officeart/2005/8/layout/pyramid3"/>
    <dgm:cxn modelId="{B5BB6E4B-AC24-4399-BAE8-7C6A6B595E76}" type="presOf" srcId="{CAA6A69B-FF97-437D-B5CC-7D387D41F7BA}" destId="{864BD3D2-8948-4BB1-948D-7C5499B1887E}" srcOrd="0" destOrd="0" presId="urn:microsoft.com/office/officeart/2005/8/layout/pyramid3"/>
    <dgm:cxn modelId="{96D803B0-68FC-4AB0-BD7D-103DC481E1D8}" srcId="{57A1CC21-E9B8-464A-8F19-521348B54415}" destId="{9F770FDE-ACAB-471F-898C-1873AAF63720}" srcOrd="2" destOrd="0" parTransId="{3EAC8C63-BF73-482F-A0B5-6C34FD6CE4ED}" sibTransId="{16DF0EA2-C7C8-41F3-AC13-5BD58CECCFD7}"/>
    <dgm:cxn modelId="{AF33A685-140E-4D50-AA8F-0C8E4441298F}" type="presOf" srcId="{F4888DD6-4308-4168-85E3-32344EC56C5D}" destId="{A654E863-AE8A-4D10-BEC6-6CF18C6DB7A8}" srcOrd="1" destOrd="0" presId="urn:microsoft.com/office/officeart/2005/8/layout/pyramid3"/>
    <dgm:cxn modelId="{24304E0F-3C89-4C63-ADCF-1A5CFD060DB6}" type="presOf" srcId="{9F770FDE-ACAB-471F-898C-1873AAF63720}" destId="{B5E8CD63-D949-4559-91B6-A419E7C59C17}" srcOrd="0" destOrd="0" presId="urn:microsoft.com/office/officeart/2005/8/layout/pyramid3"/>
    <dgm:cxn modelId="{94D3FAB1-4AEB-4EAA-A236-EB01B5B29EB6}" type="presOf" srcId="{F4888DD6-4308-4168-85E3-32344EC56C5D}" destId="{2ED2DFB7-D2FC-4342-B5A9-B005D0BF2318}" srcOrd="0" destOrd="0" presId="urn:microsoft.com/office/officeart/2005/8/layout/pyramid3"/>
    <dgm:cxn modelId="{7E824FAD-CBB2-447A-A5F9-6343D4B31B71}" srcId="{57A1CC21-E9B8-464A-8F19-521348B54415}" destId="{F4888DD6-4308-4168-85E3-32344EC56C5D}" srcOrd="4" destOrd="0" parTransId="{B72CFD31-FEC6-4474-8CAD-7BD99EC752EB}" sibTransId="{D7D62CA3-DAD1-46CC-B8BE-4721C1D0182C}"/>
    <dgm:cxn modelId="{9FE08CAF-25AE-47EC-B6C6-5C55AA59CC74}" type="presOf" srcId="{211AAC69-0D24-4E2F-A30D-B647531CE52C}" destId="{0CE21588-5691-4799-A53E-106EE84735FD}" srcOrd="0" destOrd="0" presId="urn:microsoft.com/office/officeart/2005/8/layout/pyramid3"/>
    <dgm:cxn modelId="{B20FBCF4-A7C0-4128-ABBE-30F5A1F46733}" type="presOf" srcId="{CAA6A69B-FF97-437D-B5CC-7D387D41F7BA}" destId="{85E7118D-A662-486E-B1B1-6EC42BA04F57}" srcOrd="1" destOrd="0" presId="urn:microsoft.com/office/officeart/2005/8/layout/pyramid3"/>
    <dgm:cxn modelId="{F300CF40-40F0-496D-96CC-DEE382FC970C}" srcId="{57A1CC21-E9B8-464A-8F19-521348B54415}" destId="{211AAC69-0D24-4E2F-A30D-B647531CE52C}" srcOrd="1" destOrd="0" parTransId="{B4AAB7A1-4334-4345-825A-D9F121C5D890}" sibTransId="{6F86E636-72E2-4CDD-8680-4F836A606753}"/>
    <dgm:cxn modelId="{9119EC5A-6F91-4435-ADCE-CDC34DE0DB0A}" type="presParOf" srcId="{40151D1B-CAAF-4617-AD67-75A3D0A6A8F7}" destId="{82064CDC-B8FF-4279-9748-5F2D1F85339A}" srcOrd="0" destOrd="0" presId="urn:microsoft.com/office/officeart/2005/8/layout/pyramid3"/>
    <dgm:cxn modelId="{5363FE4C-E2F4-48D6-B9EE-1D0D95A15FE8}" type="presParOf" srcId="{82064CDC-B8FF-4279-9748-5F2D1F85339A}" destId="{864BD3D2-8948-4BB1-948D-7C5499B1887E}" srcOrd="0" destOrd="0" presId="urn:microsoft.com/office/officeart/2005/8/layout/pyramid3"/>
    <dgm:cxn modelId="{F1949415-3DFF-4170-91BE-629BA7BE5EBD}" type="presParOf" srcId="{82064CDC-B8FF-4279-9748-5F2D1F85339A}" destId="{85E7118D-A662-486E-B1B1-6EC42BA04F57}" srcOrd="1" destOrd="0" presId="urn:microsoft.com/office/officeart/2005/8/layout/pyramid3"/>
    <dgm:cxn modelId="{5352C99A-1D5C-4CB6-89AC-67CF0A2B86DF}" type="presParOf" srcId="{40151D1B-CAAF-4617-AD67-75A3D0A6A8F7}" destId="{508E3EFF-9286-425C-B94B-3FC5C9A7E077}" srcOrd="1" destOrd="0" presId="urn:microsoft.com/office/officeart/2005/8/layout/pyramid3"/>
    <dgm:cxn modelId="{9919D7C3-F15E-4520-807C-5489A91CB145}" type="presParOf" srcId="{508E3EFF-9286-425C-B94B-3FC5C9A7E077}" destId="{0CE21588-5691-4799-A53E-106EE84735FD}" srcOrd="0" destOrd="0" presId="urn:microsoft.com/office/officeart/2005/8/layout/pyramid3"/>
    <dgm:cxn modelId="{1F784410-41E9-4B69-AE7C-CD6349AAF411}" type="presParOf" srcId="{508E3EFF-9286-425C-B94B-3FC5C9A7E077}" destId="{DA930703-718D-44F0-90E1-071B4AE9277E}" srcOrd="1" destOrd="0" presId="urn:microsoft.com/office/officeart/2005/8/layout/pyramid3"/>
    <dgm:cxn modelId="{45FDDC5B-07A8-4D13-B8C6-6E73B27D0CD7}" type="presParOf" srcId="{40151D1B-CAAF-4617-AD67-75A3D0A6A8F7}" destId="{E1215B2E-B876-460F-861A-22289605819F}" srcOrd="2" destOrd="0" presId="urn:microsoft.com/office/officeart/2005/8/layout/pyramid3"/>
    <dgm:cxn modelId="{53B2F14A-9EED-4B6B-8BBA-15C1868F085D}" type="presParOf" srcId="{E1215B2E-B876-460F-861A-22289605819F}" destId="{B5E8CD63-D949-4559-91B6-A419E7C59C17}" srcOrd="0" destOrd="0" presId="urn:microsoft.com/office/officeart/2005/8/layout/pyramid3"/>
    <dgm:cxn modelId="{14743AED-3D19-4588-A1AA-A70B6D519203}" type="presParOf" srcId="{E1215B2E-B876-460F-861A-22289605819F}" destId="{526E962A-AC85-4CA2-80CD-9B9B6787C981}" srcOrd="1" destOrd="0" presId="urn:microsoft.com/office/officeart/2005/8/layout/pyramid3"/>
    <dgm:cxn modelId="{8F73ECE7-3D8D-44DA-A39F-C73259B3D75B}" type="presParOf" srcId="{40151D1B-CAAF-4617-AD67-75A3D0A6A8F7}" destId="{E9DE5D1B-3590-47C9-85BE-21C4AAC7CE3F}" srcOrd="3" destOrd="0" presId="urn:microsoft.com/office/officeart/2005/8/layout/pyramid3"/>
    <dgm:cxn modelId="{B4D1681A-3B74-491F-B603-994EC8127670}" type="presParOf" srcId="{E9DE5D1B-3590-47C9-85BE-21C4AAC7CE3F}" destId="{B855F9D6-BAF1-4A3F-9C13-D4A6790CA29E}" srcOrd="0" destOrd="0" presId="urn:microsoft.com/office/officeart/2005/8/layout/pyramid3"/>
    <dgm:cxn modelId="{85BA61F7-39AB-4FE1-B407-2D086E274396}" type="presParOf" srcId="{E9DE5D1B-3590-47C9-85BE-21C4AAC7CE3F}" destId="{1BB4A9EF-1ABC-4AC5-81CC-31415EEA9A57}" srcOrd="1" destOrd="0" presId="urn:microsoft.com/office/officeart/2005/8/layout/pyramid3"/>
    <dgm:cxn modelId="{3F16C477-78F9-4CE4-925D-385D4D838635}" type="presParOf" srcId="{40151D1B-CAAF-4617-AD67-75A3D0A6A8F7}" destId="{3B7AE02B-BFEC-4C49-A2EA-452E35AD5505}" srcOrd="4" destOrd="0" presId="urn:microsoft.com/office/officeart/2005/8/layout/pyramid3"/>
    <dgm:cxn modelId="{B4187D26-BE69-401C-8D0A-E90488C06A14}" type="presParOf" srcId="{3B7AE02B-BFEC-4C49-A2EA-452E35AD5505}" destId="{2ED2DFB7-D2FC-4342-B5A9-B005D0BF2318}" srcOrd="0" destOrd="0" presId="urn:microsoft.com/office/officeart/2005/8/layout/pyramid3"/>
    <dgm:cxn modelId="{2A6DF4AD-8F76-4D9C-917A-D94604713246}" type="presParOf" srcId="{3B7AE02B-BFEC-4C49-A2EA-452E35AD5505}" destId="{A654E863-AE8A-4D10-BEC6-6CF18C6DB7A8}" srcOrd="1" destOrd="0" presId="urn:microsoft.com/office/officeart/2005/8/layout/pyramid3"/>
    <dgm:cxn modelId="{A762D9C6-083E-4AFD-8A43-945D3693CFBB}" type="presParOf" srcId="{40151D1B-CAAF-4617-AD67-75A3D0A6A8F7}" destId="{9E2D092F-A3FB-4CFD-849C-3B546BAD41C2}" srcOrd="5" destOrd="0" presId="urn:microsoft.com/office/officeart/2005/8/layout/pyramid3"/>
    <dgm:cxn modelId="{0CE74E97-3CC5-4126-98F0-774D4CB9A70E}" type="presParOf" srcId="{9E2D092F-A3FB-4CFD-849C-3B546BAD41C2}" destId="{BA9E43FB-0CAD-4937-8949-63258478DA9E}" srcOrd="0" destOrd="0" presId="urn:microsoft.com/office/officeart/2005/8/layout/pyramid3"/>
    <dgm:cxn modelId="{B9A95829-74AA-40B6-AA00-EB636B8F7D2E}" type="presParOf" srcId="{9E2D092F-A3FB-4CFD-849C-3B546BAD41C2}" destId="{E185C8ED-1B4F-447A-977A-BF09AAEFFCB8}" srcOrd="1" destOrd="0" presId="urn:microsoft.com/office/officeart/2005/8/layout/pyramid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C1650E-29A9-4FB4-A948-4FFB903CBBC3}" type="datetimeFigureOut">
              <a:rPr lang="en-US" smtClean="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4AD6D8-DE8C-4B34-A551-EC1A70225FD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C1650E-29A9-4FB4-A948-4FFB903CBBC3}" type="datetimeFigureOut">
              <a:rPr lang="en-US" smtClean="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4AD6D8-DE8C-4B34-A551-EC1A70225FD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C1650E-29A9-4FB4-A948-4FFB903CBBC3}" type="datetimeFigureOut">
              <a:rPr lang="en-US" smtClean="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4AD6D8-DE8C-4B34-A551-EC1A70225FD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C1650E-29A9-4FB4-A948-4FFB903CBBC3}" type="datetimeFigureOut">
              <a:rPr lang="en-US" smtClean="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4AD6D8-DE8C-4B34-A551-EC1A70225FD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C1650E-29A9-4FB4-A948-4FFB903CBBC3}" type="datetimeFigureOut">
              <a:rPr lang="en-US" smtClean="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4AD6D8-DE8C-4B34-A551-EC1A70225FD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C1650E-29A9-4FB4-A948-4FFB903CBBC3}" type="datetimeFigureOut">
              <a:rPr lang="en-US" smtClean="0"/>
              <a:pPr/>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4AD6D8-DE8C-4B34-A551-EC1A70225FD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C1650E-29A9-4FB4-A948-4FFB903CBBC3}" type="datetimeFigureOut">
              <a:rPr lang="en-US" smtClean="0"/>
              <a:pPr/>
              <a:t>4/19/2022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4AD6D8-DE8C-4B34-A551-EC1A70225FD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C1650E-29A9-4FB4-A948-4FFB903CBBC3}" type="datetimeFigureOut">
              <a:rPr lang="en-US" smtClean="0"/>
              <a:pPr/>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4AD6D8-DE8C-4B34-A551-EC1A70225FD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C1650E-29A9-4FB4-A948-4FFB903CBBC3}" type="datetimeFigureOut">
              <a:rPr lang="en-US" smtClean="0"/>
              <a:pPr/>
              <a:t>4/19/2022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4AD6D8-DE8C-4B34-A551-EC1A70225FD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C1650E-29A9-4FB4-A948-4FFB903CBBC3}" type="datetimeFigureOut">
              <a:rPr lang="en-US" smtClean="0"/>
              <a:pPr/>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4AD6D8-DE8C-4B34-A551-EC1A70225FD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C1650E-29A9-4FB4-A948-4FFB903CBBC3}" type="datetimeFigureOut">
              <a:rPr lang="en-US" smtClean="0"/>
              <a:pPr/>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4AD6D8-DE8C-4B34-A551-EC1A70225FD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1650E-29A9-4FB4-A948-4FFB903CBBC3}" type="datetimeFigureOut">
              <a:rPr lang="en-US" smtClean="0"/>
              <a:pPr/>
              <a:t>4/19/2022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4AD6D8-DE8C-4B34-A551-EC1A70225FD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Entrepreneurship</a:t>
            </a:r>
            <a:br>
              <a:rPr lang="en-US" dirty="0" smtClean="0"/>
            </a:br>
            <a:r>
              <a:rPr lang="en-US" dirty="0" smtClean="0"/>
              <a:t>BS-CS – </a:t>
            </a:r>
            <a:r>
              <a:rPr lang="en-US" dirty="0" smtClean="0"/>
              <a:t>Spring 2022</a:t>
            </a:r>
            <a:endParaRPr lang="en-US" dirty="0"/>
          </a:p>
        </p:txBody>
      </p:sp>
      <p:sp>
        <p:nvSpPr>
          <p:cNvPr id="3" name="Subtitle 2"/>
          <p:cNvSpPr>
            <a:spLocks noGrp="1"/>
          </p:cNvSpPr>
          <p:nvPr>
            <p:ph type="subTitle" idx="1"/>
          </p:nvPr>
        </p:nvSpPr>
        <p:spPr/>
        <p:txBody>
          <a:bodyPr>
            <a:normAutofit/>
          </a:bodyPr>
          <a:lstStyle/>
          <a:p>
            <a:pPr algn="r"/>
            <a:r>
              <a:rPr lang="en-US" dirty="0" err="1" smtClean="0"/>
              <a:t>Salmaan</a:t>
            </a:r>
            <a:r>
              <a:rPr lang="en-US" dirty="0" smtClean="0"/>
              <a:t> </a:t>
            </a:r>
            <a:r>
              <a:rPr lang="en-US" dirty="0" err="1" smtClean="0"/>
              <a:t>Rahman</a:t>
            </a:r>
            <a:endParaRPr lang="en-US" dirty="0" smtClean="0"/>
          </a:p>
          <a:p>
            <a:pPr algn="r"/>
            <a:r>
              <a:rPr lang="en-US" dirty="0" smtClean="0"/>
              <a:t>Lecture 5</a:t>
            </a:r>
          </a:p>
          <a:p>
            <a:pPr algn="r"/>
            <a:r>
              <a:rPr lang="en-US" dirty="0" smtClean="0"/>
              <a:t>The Business Plan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lumMod val="60000"/>
                    <a:lumOff val="40000"/>
                  </a:schemeClr>
                </a:solidFill>
              </a:rPr>
              <a:t>Types of Business Plans:</a:t>
            </a:r>
            <a:endParaRPr lang="en-US" dirty="0">
              <a:solidFill>
                <a:schemeClr val="tx2">
                  <a:lumMod val="60000"/>
                  <a:lumOff val="40000"/>
                </a:schemeClr>
              </a:solidFill>
            </a:endParaRPr>
          </a:p>
        </p:txBody>
      </p:sp>
      <p:pic>
        <p:nvPicPr>
          <p:cNvPr id="5" name="Content Placeholder 4" descr="Screenshot (48).png"/>
          <p:cNvPicPr>
            <a:picLocks noGrp="1" noChangeAspect="1"/>
          </p:cNvPicPr>
          <p:nvPr>
            <p:ph idx="1"/>
          </p:nvPr>
        </p:nvPicPr>
        <p:blipFill>
          <a:blip r:embed="rId2" cstate="print"/>
          <a:stretch>
            <a:fillRect/>
          </a:stretch>
        </p:blipFill>
        <p:spPr>
          <a:xfrm>
            <a:off x="457200" y="2229074"/>
            <a:ext cx="8229600" cy="3268214"/>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49).png"/>
          <p:cNvPicPr>
            <a:picLocks noGrp="1" noChangeAspect="1"/>
          </p:cNvPicPr>
          <p:nvPr>
            <p:ph idx="1"/>
          </p:nvPr>
        </p:nvPicPr>
        <p:blipFill>
          <a:blip r:embed="rId2" cstate="print"/>
          <a:stretch>
            <a:fillRect/>
          </a:stretch>
        </p:blipFill>
        <p:spPr>
          <a:xfrm>
            <a:off x="381000" y="219293"/>
            <a:ext cx="8251188" cy="6638707"/>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lumMod val="60000"/>
                    <a:lumOff val="40000"/>
                  </a:schemeClr>
                </a:solidFill>
              </a:rPr>
              <a:t>Sections of the Business Plan:</a:t>
            </a:r>
            <a:endParaRPr lang="en-US" dirty="0">
              <a:solidFill>
                <a:schemeClr val="tx2">
                  <a:lumMod val="60000"/>
                  <a:lumOff val="40000"/>
                </a:schemeClr>
              </a:solidFill>
            </a:endParaRPr>
          </a:p>
        </p:txBody>
      </p:sp>
      <p:sp>
        <p:nvSpPr>
          <p:cNvPr id="3" name="Content Placeholder 2"/>
          <p:cNvSpPr>
            <a:spLocks noGrp="1"/>
          </p:cNvSpPr>
          <p:nvPr>
            <p:ph idx="1"/>
          </p:nvPr>
        </p:nvSpPr>
        <p:spPr>
          <a:xfrm>
            <a:off x="457200" y="1371600"/>
            <a:ext cx="8229600" cy="5029200"/>
          </a:xfrm>
        </p:spPr>
        <p:txBody>
          <a:bodyPr>
            <a:normAutofit fontScale="77500" lnSpcReduction="20000"/>
          </a:bodyPr>
          <a:lstStyle/>
          <a:p>
            <a:r>
              <a:rPr lang="en-US" dirty="0" smtClean="0"/>
              <a:t>Cover Page and Table of Contents:</a:t>
            </a:r>
          </a:p>
          <a:p>
            <a:pPr lvl="1"/>
            <a:r>
              <a:rPr lang="en-US" dirty="0" smtClean="0"/>
              <a:t>Include the company’s name, address, and phone number</a:t>
            </a:r>
          </a:p>
          <a:p>
            <a:pPr lvl="2"/>
            <a:r>
              <a:rPr lang="en-US" dirty="0" smtClean="0"/>
              <a:t>a land-based phone number, an e-mail address, and a </a:t>
            </a:r>
            <a:r>
              <a:rPr lang="en-US" dirty="0" err="1" smtClean="0"/>
              <a:t>smartphone</a:t>
            </a:r>
            <a:r>
              <a:rPr lang="en-US" dirty="0" smtClean="0"/>
              <a:t> number. This information should be centered at the top of the page</a:t>
            </a:r>
          </a:p>
          <a:p>
            <a:pPr lvl="1"/>
            <a:r>
              <a:rPr lang="en-US" dirty="0" smtClean="0"/>
              <a:t>the date</a:t>
            </a:r>
          </a:p>
          <a:p>
            <a:pPr lvl="1"/>
            <a:r>
              <a:rPr lang="en-US" dirty="0" smtClean="0"/>
              <a:t>contact information for the lead entrepreneur</a:t>
            </a:r>
          </a:p>
          <a:p>
            <a:pPr lvl="1"/>
            <a:r>
              <a:rPr lang="en-US" dirty="0" smtClean="0"/>
              <a:t>company’s website address (also, </a:t>
            </a:r>
            <a:r>
              <a:rPr lang="en-US" dirty="0" err="1" smtClean="0"/>
              <a:t>Facebook</a:t>
            </a:r>
            <a:r>
              <a:rPr lang="en-US" dirty="0" smtClean="0"/>
              <a:t> page and Twitter name)</a:t>
            </a:r>
          </a:p>
          <a:p>
            <a:pPr lvl="1"/>
            <a:r>
              <a:rPr lang="en-US" dirty="0"/>
              <a:t>B</a:t>
            </a:r>
            <a:r>
              <a:rPr lang="en-US" dirty="0" smtClean="0"/>
              <a:t>ottom of the cover page should include information alerting the reader to the confidential nature of the plan. </a:t>
            </a:r>
          </a:p>
          <a:p>
            <a:pPr lvl="1"/>
            <a:r>
              <a:rPr lang="en-US" dirty="0" smtClean="0"/>
              <a:t>If the company already has a distinctive trademark, it should be placed somewhere near the center of the page. </a:t>
            </a:r>
          </a:p>
          <a:p>
            <a:pPr lvl="1"/>
            <a:r>
              <a:rPr lang="en-US" b="1" dirty="0" smtClean="0"/>
              <a:t>A table of contents should follow the cover letter. It should list the sections and page numbers of the business plan and the appendices</a:t>
            </a: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pPr algn="l"/>
            <a:r>
              <a:rPr lang="en-US" dirty="0" smtClean="0">
                <a:solidFill>
                  <a:schemeClr val="tx2">
                    <a:lumMod val="60000"/>
                    <a:lumOff val="40000"/>
                  </a:schemeClr>
                </a:solidFill>
              </a:rPr>
              <a:t>Sections of the Business Plan </a:t>
            </a:r>
            <a:r>
              <a:rPr lang="en-US" dirty="0" smtClean="0">
                <a:solidFill>
                  <a:srgbClr val="FF0000"/>
                </a:solidFill>
              </a:rPr>
              <a:t>(I)</a:t>
            </a:r>
            <a:r>
              <a:rPr lang="en-US" dirty="0" smtClean="0">
                <a:solidFill>
                  <a:schemeClr val="tx2">
                    <a:lumMod val="60000"/>
                    <a:lumOff val="40000"/>
                  </a:schemeClr>
                </a:solidFill>
              </a:rPr>
              <a:t>:</a:t>
            </a:r>
            <a:endParaRPr lang="en-US" dirty="0">
              <a:solidFill>
                <a:schemeClr val="tx2">
                  <a:lumMod val="60000"/>
                  <a:lumOff val="40000"/>
                </a:schemeClr>
              </a:solidFill>
            </a:endParaRPr>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r>
              <a:rPr lang="en-US" sz="3800" u="sng" dirty="0" smtClean="0">
                <a:solidFill>
                  <a:srgbClr val="FF0000"/>
                </a:solidFill>
              </a:rPr>
              <a:t>Executive Summary:</a:t>
            </a:r>
          </a:p>
          <a:p>
            <a:pPr lvl="1"/>
            <a:r>
              <a:rPr lang="en-US" dirty="0" smtClean="0"/>
              <a:t> The executive summary is a short overview of the entire business plan; it provides a busy reader with everything she needs to know about the new venture’s distinctive nature</a:t>
            </a:r>
          </a:p>
          <a:p>
            <a:pPr lvl="1"/>
            <a:r>
              <a:rPr lang="en-US" dirty="0" smtClean="0"/>
              <a:t>an executive summary is that it is not an introduction or preface to the business plan; instead, it is meant to be a summary of the plan itself. </a:t>
            </a:r>
          </a:p>
          <a:p>
            <a:pPr lvl="1"/>
            <a:r>
              <a:rPr lang="en-US" dirty="0" smtClean="0"/>
              <a:t>Should not be more than two single-spaced pages. </a:t>
            </a:r>
          </a:p>
          <a:p>
            <a:pPr lvl="1"/>
            <a:r>
              <a:rPr lang="en-US" dirty="0"/>
              <a:t>P</a:t>
            </a:r>
            <a:r>
              <a:rPr lang="en-US" dirty="0" smtClean="0"/>
              <a:t>rovide an overview of the business plan on a section-by-section basis in the same order as presented in the business plan.</a:t>
            </a:r>
          </a:p>
          <a:p>
            <a:pPr lvl="1"/>
            <a:r>
              <a:rPr lang="en-US" dirty="0" smtClean="0"/>
              <a:t>EC should be written last – after changes/editing to plan have been done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l"/>
            <a:r>
              <a:rPr lang="en-US" dirty="0" smtClean="0">
                <a:solidFill>
                  <a:schemeClr val="tx2">
                    <a:lumMod val="60000"/>
                    <a:lumOff val="40000"/>
                  </a:schemeClr>
                </a:solidFill>
              </a:rPr>
              <a:t>Sections of the Business Plan (II):</a:t>
            </a:r>
            <a:endParaRPr lang="en-US" dirty="0">
              <a:solidFill>
                <a:schemeClr val="tx2">
                  <a:lumMod val="60000"/>
                  <a:lumOff val="40000"/>
                </a:schemeClr>
              </a:solidFill>
            </a:endParaRPr>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r>
              <a:rPr lang="en-US" sz="3800" u="sng" dirty="0">
                <a:solidFill>
                  <a:srgbClr val="FF0000"/>
                </a:solidFill>
              </a:rPr>
              <a:t>I</a:t>
            </a:r>
            <a:r>
              <a:rPr lang="en-US" sz="3800" u="sng" dirty="0" smtClean="0">
                <a:solidFill>
                  <a:srgbClr val="FF0000"/>
                </a:solidFill>
              </a:rPr>
              <a:t>ndustry analysis: </a:t>
            </a:r>
          </a:p>
          <a:p>
            <a:pPr lvl="1"/>
            <a:r>
              <a:rPr lang="en-US" dirty="0" smtClean="0"/>
              <a:t>Describes the industry in which the firm intends to compete. </a:t>
            </a:r>
          </a:p>
          <a:p>
            <a:pPr lvl="2"/>
            <a:r>
              <a:rPr lang="en-US" dirty="0"/>
              <a:t>D</a:t>
            </a:r>
            <a:r>
              <a:rPr lang="en-US" dirty="0" smtClean="0"/>
              <a:t>escription should include data and information about various characteristics of the industry, such as its size, growth rate, sales projections, promising areas and points of vulnerability</a:t>
            </a:r>
          </a:p>
          <a:p>
            <a:pPr lvl="2"/>
            <a:r>
              <a:rPr lang="en-US" dirty="0" smtClean="0"/>
              <a:t>Industry trends – both environmental and business trends</a:t>
            </a:r>
          </a:p>
          <a:p>
            <a:pPr lvl="3"/>
            <a:r>
              <a:rPr lang="en-US" dirty="0"/>
              <a:t>E</a:t>
            </a:r>
            <a:r>
              <a:rPr lang="en-US" dirty="0" smtClean="0"/>
              <a:t>nvironmental trends: economic, social, technological advances, political and regulatory changes. </a:t>
            </a:r>
          </a:p>
          <a:p>
            <a:pPr lvl="3"/>
            <a:r>
              <a:rPr lang="en-US" dirty="0" smtClean="0"/>
              <a:t>Business trends: profit margins , input costs</a:t>
            </a:r>
          </a:p>
          <a:p>
            <a:pPr lvl="2"/>
            <a:r>
              <a:rPr lang="en-US" dirty="0" smtClean="0"/>
              <a:t>Conclude with a brief statement of your beliefs regarding the long-term prospects for the industry.</a:t>
            </a:r>
          </a:p>
          <a:p>
            <a:pPr lvl="1"/>
            <a:endParaRPr lang="en-US" dirty="0" smtClean="0"/>
          </a:p>
          <a:p>
            <a:pPr lvl="1"/>
            <a:r>
              <a:rPr lang="en-US" dirty="0" smtClean="0"/>
              <a:t>Objective is for reader to visualize how your firm will fit in or see the gap that your firm will fill. </a:t>
            </a:r>
          </a:p>
          <a:p>
            <a:pPr lvl="1"/>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algn="l"/>
            <a:r>
              <a:rPr lang="en-US" dirty="0" smtClean="0">
                <a:solidFill>
                  <a:schemeClr val="accent3">
                    <a:lumMod val="75000"/>
                  </a:schemeClr>
                </a:solidFill>
              </a:rPr>
              <a:t>Market Information Needs </a:t>
            </a:r>
            <a:br>
              <a:rPr lang="en-US" dirty="0" smtClean="0">
                <a:solidFill>
                  <a:schemeClr val="accent3">
                    <a:lumMod val="75000"/>
                  </a:schemeClr>
                </a:solidFill>
              </a:rPr>
            </a:br>
            <a:r>
              <a:rPr lang="en-US" dirty="0" smtClean="0">
                <a:solidFill>
                  <a:schemeClr val="accent3">
                    <a:lumMod val="75000"/>
                  </a:schemeClr>
                </a:solidFill>
              </a:rPr>
              <a:t>The inverted pyramid</a:t>
            </a:r>
            <a:endParaRPr lang="en-US" dirty="0">
              <a:solidFill>
                <a:schemeClr val="accent3">
                  <a:lumMod val="75000"/>
                </a:schemeClr>
              </a:solidFill>
            </a:endParaRPr>
          </a:p>
        </p:txBody>
      </p:sp>
      <p:graphicFrame>
        <p:nvGraphicFramePr>
          <p:cNvPr id="4" name="Content Placeholder 3"/>
          <p:cNvGraphicFramePr>
            <a:graphicFrameLocks noGrp="1"/>
          </p:cNvGraphicFramePr>
          <p:nvPr>
            <p:ph idx="1"/>
          </p:nvPr>
        </p:nvGraphicFramePr>
        <p:xfrm>
          <a:off x="457200" y="1371600"/>
          <a:ext cx="82296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pPr algn="l"/>
            <a:r>
              <a:rPr lang="en-US" dirty="0" smtClean="0">
                <a:solidFill>
                  <a:schemeClr val="tx2">
                    <a:lumMod val="60000"/>
                    <a:lumOff val="40000"/>
                  </a:schemeClr>
                </a:solidFill>
              </a:rPr>
              <a:t>Sections of the Business Plan (III):</a:t>
            </a:r>
            <a:endParaRPr lang="en-US" dirty="0">
              <a:solidFill>
                <a:schemeClr val="tx2">
                  <a:lumMod val="60000"/>
                  <a:lumOff val="40000"/>
                </a:schemeClr>
              </a:solidFill>
            </a:endParaRPr>
          </a:p>
        </p:txBody>
      </p:sp>
      <p:sp>
        <p:nvSpPr>
          <p:cNvPr id="3" name="Content Placeholder 2"/>
          <p:cNvSpPr>
            <a:spLocks noGrp="1"/>
          </p:cNvSpPr>
          <p:nvPr>
            <p:ph idx="1"/>
          </p:nvPr>
        </p:nvSpPr>
        <p:spPr>
          <a:xfrm>
            <a:off x="457200" y="1219200"/>
            <a:ext cx="8229600" cy="5410200"/>
          </a:xfrm>
        </p:spPr>
        <p:txBody>
          <a:bodyPr>
            <a:normAutofit fontScale="70000" lnSpcReduction="20000"/>
          </a:bodyPr>
          <a:lstStyle/>
          <a:p>
            <a:pPr>
              <a:buNone/>
            </a:pPr>
            <a:r>
              <a:rPr lang="en-US" sz="4000" u="sng" dirty="0" smtClean="0">
                <a:solidFill>
                  <a:srgbClr val="FF0000"/>
                </a:solidFill>
              </a:rPr>
              <a:t>Company Description:</a:t>
            </a:r>
          </a:p>
          <a:p>
            <a:pPr lvl="1"/>
            <a:r>
              <a:rPr lang="en-US" dirty="0" smtClean="0"/>
              <a:t>A general description of the company. </a:t>
            </a:r>
          </a:p>
          <a:p>
            <a:pPr lvl="2"/>
            <a:r>
              <a:rPr lang="en-US" dirty="0" smtClean="0"/>
              <a:t>The company history section should be brief, but should explain where the idea for the company came from and the driving force behind its inception.</a:t>
            </a:r>
          </a:p>
          <a:p>
            <a:pPr lvl="1"/>
            <a:r>
              <a:rPr lang="en-US" dirty="0" smtClean="0"/>
              <a:t>A mission statement</a:t>
            </a:r>
          </a:p>
          <a:p>
            <a:pPr lvl="2"/>
            <a:r>
              <a:rPr lang="en-US" dirty="0" smtClean="0"/>
              <a:t> defines why a company exists and what it aspires to become. </a:t>
            </a:r>
          </a:p>
          <a:p>
            <a:pPr lvl="1"/>
            <a:r>
              <a:rPr lang="en-US" dirty="0"/>
              <a:t>P</a:t>
            </a:r>
            <a:r>
              <a:rPr lang="en-US" dirty="0" smtClean="0"/>
              <a:t>roducts and services section:</a:t>
            </a:r>
          </a:p>
          <a:p>
            <a:pPr lvl="2"/>
            <a:r>
              <a:rPr lang="en-US" dirty="0" smtClean="0"/>
              <a:t>Explanation of product or service. Include  description of product or service uniqueness and plans to position it in marketplace relative to its rivals. (ideal place to start reporting the results of  feasibility analysis. </a:t>
            </a:r>
          </a:p>
          <a:p>
            <a:pPr lvl="1"/>
            <a:r>
              <a:rPr lang="en-US" dirty="0"/>
              <a:t>C</a:t>
            </a:r>
            <a:r>
              <a:rPr lang="en-US" dirty="0" smtClean="0"/>
              <a:t>urrent status section:</a:t>
            </a:r>
          </a:p>
          <a:p>
            <a:pPr lvl="2"/>
            <a:r>
              <a:rPr lang="en-US" dirty="0" smtClean="0"/>
              <a:t>far along company is in its development. </a:t>
            </a:r>
          </a:p>
          <a:p>
            <a:pPr lvl="3"/>
            <a:r>
              <a:rPr lang="en-US" dirty="0" smtClean="0"/>
              <a:t>selected and registered your company’s name, established legal entity</a:t>
            </a:r>
          </a:p>
          <a:p>
            <a:pPr lvl="3"/>
            <a:r>
              <a:rPr lang="en-US" dirty="0" smtClean="0"/>
              <a:t>completed a feasibility analysis, </a:t>
            </a:r>
          </a:p>
          <a:p>
            <a:pPr lvl="3"/>
            <a:r>
              <a:rPr lang="en-US" dirty="0" smtClean="0"/>
              <a:t>developed a business model,  </a:t>
            </a:r>
          </a:p>
          <a:p>
            <a:pPr lvl="1"/>
            <a:r>
              <a:rPr lang="en-US" dirty="0"/>
              <a:t>L</a:t>
            </a:r>
            <a:r>
              <a:rPr lang="en-US" dirty="0" smtClean="0"/>
              <a:t>egal status and ownership section:</a:t>
            </a:r>
          </a:p>
          <a:p>
            <a:pPr lvl="2"/>
            <a:r>
              <a:rPr lang="en-US" dirty="0" smtClean="0"/>
              <a:t>Indicate who owns the business and how the ownership is split up</a:t>
            </a:r>
          </a:p>
          <a:p>
            <a:pPr lvl="1"/>
            <a:r>
              <a:rPr lang="en-US" dirty="0"/>
              <a:t>A</a:t>
            </a:r>
            <a:r>
              <a:rPr lang="en-US" dirty="0" smtClean="0"/>
              <a:t>ny key partnerships that are integral to the business</a:t>
            </a:r>
          </a:p>
          <a:p>
            <a:pPr lvl="2"/>
            <a:r>
              <a:rPr lang="en-US" dirty="0" err="1" smtClean="0"/>
              <a:t>E.g</a:t>
            </a:r>
            <a:r>
              <a:rPr lang="en-US" dirty="0" smtClean="0"/>
              <a:t> other businesses, suppliers, retailers etc.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lumMod val="60000"/>
                    <a:lumOff val="40000"/>
                  </a:schemeClr>
                </a:solidFill>
              </a:rPr>
              <a:t>Sections of the Business Plan (</a:t>
            </a:r>
            <a:r>
              <a:rPr lang="en-US" dirty="0" smtClean="0">
                <a:solidFill>
                  <a:srgbClr val="FF0000"/>
                </a:solidFill>
              </a:rPr>
              <a:t>IV</a:t>
            </a:r>
            <a:r>
              <a:rPr lang="en-US" dirty="0" smtClean="0">
                <a:solidFill>
                  <a:schemeClr val="tx2">
                    <a:lumMod val="60000"/>
                    <a:lumOff val="40000"/>
                  </a:schemeClr>
                </a:solidFill>
              </a:rPr>
              <a:t>):</a:t>
            </a:r>
            <a:endParaRPr lang="en-US" dirty="0">
              <a:solidFill>
                <a:schemeClr val="tx2">
                  <a:lumMod val="60000"/>
                  <a:lumOff val="40000"/>
                </a:schemeClr>
              </a:solidFill>
            </a:endParaRPr>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a:buNone/>
            </a:pPr>
            <a:r>
              <a:rPr lang="en-US" sz="3900" u="sng" dirty="0" smtClean="0">
                <a:solidFill>
                  <a:srgbClr val="FF0000"/>
                </a:solidFill>
              </a:rPr>
              <a:t>Market analysis:</a:t>
            </a:r>
          </a:p>
          <a:p>
            <a:pPr lvl="1"/>
            <a:r>
              <a:rPr lang="en-US" dirty="0" smtClean="0"/>
              <a:t>Market analysis is different from industry analysis</a:t>
            </a:r>
          </a:p>
          <a:p>
            <a:pPr lvl="2"/>
            <a:r>
              <a:rPr lang="en-US" dirty="0" smtClean="0"/>
              <a:t>Industry analysis focuses on the industry in which a firm intends to compete (e.g., toy industry, fitness center industry, men’s clothing industry), </a:t>
            </a:r>
          </a:p>
          <a:p>
            <a:pPr lvl="2"/>
            <a:r>
              <a:rPr lang="en-US" dirty="0"/>
              <a:t>M</a:t>
            </a:r>
            <a:r>
              <a:rPr lang="en-US" dirty="0" smtClean="0"/>
              <a:t>arket analysis identifies the specific target market on which company will focus. This is done through Market segmentation. </a:t>
            </a:r>
          </a:p>
          <a:p>
            <a:pPr lvl="3"/>
            <a:r>
              <a:rPr lang="en-US" dirty="0" smtClean="0"/>
              <a:t>by geography (city, state, country), </a:t>
            </a:r>
          </a:p>
          <a:p>
            <a:pPr lvl="3"/>
            <a:r>
              <a:rPr lang="en-US" dirty="0" smtClean="0"/>
              <a:t>demographic variables (age, gender, income), </a:t>
            </a:r>
          </a:p>
          <a:p>
            <a:pPr lvl="3"/>
            <a:r>
              <a:rPr lang="en-US" dirty="0" smtClean="0"/>
              <a:t>psychographic variables (personality, lifestyle, values)</a:t>
            </a:r>
          </a:p>
          <a:p>
            <a:pPr lvl="2"/>
            <a:r>
              <a:rPr lang="en-US" dirty="0" smtClean="0"/>
              <a:t>A competitor analysis, which is a detailed analysis of a firm’s competitors, should be included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lumMod val="60000"/>
                    <a:lumOff val="40000"/>
                  </a:schemeClr>
                </a:solidFill>
              </a:rPr>
              <a:t>Sections of the Business Plan (IV):</a:t>
            </a:r>
            <a:endParaRPr lang="en-US" dirty="0">
              <a:solidFill>
                <a:schemeClr val="tx2">
                  <a:lumMod val="60000"/>
                  <a:lumOff val="40000"/>
                </a:schemeClr>
              </a:solidFill>
            </a:endParaRPr>
          </a:p>
        </p:txBody>
      </p:sp>
      <p:sp>
        <p:nvSpPr>
          <p:cNvPr id="3" name="Content Placeholder 2"/>
          <p:cNvSpPr>
            <a:spLocks noGrp="1"/>
          </p:cNvSpPr>
          <p:nvPr>
            <p:ph idx="1"/>
          </p:nvPr>
        </p:nvSpPr>
        <p:spPr>
          <a:xfrm>
            <a:off x="533400" y="1447800"/>
            <a:ext cx="8229600" cy="5135563"/>
          </a:xfrm>
        </p:spPr>
        <p:txBody>
          <a:bodyPr>
            <a:normAutofit fontScale="85000" lnSpcReduction="10000"/>
          </a:bodyPr>
          <a:lstStyle/>
          <a:p>
            <a:pPr>
              <a:buNone/>
            </a:pPr>
            <a:r>
              <a:rPr lang="en-US" dirty="0" smtClean="0">
                <a:solidFill>
                  <a:srgbClr val="FF0000"/>
                </a:solidFill>
              </a:rPr>
              <a:t>Market Analysis (cont):</a:t>
            </a:r>
          </a:p>
          <a:p>
            <a:r>
              <a:rPr lang="en-US" dirty="0" smtClean="0"/>
              <a:t>Final section should include annual sales projections and estimated market share</a:t>
            </a:r>
          </a:p>
          <a:p>
            <a:pPr lvl="1"/>
            <a:r>
              <a:rPr lang="en-US" dirty="0" smtClean="0"/>
              <a:t>Sales projections are made by: </a:t>
            </a:r>
          </a:p>
          <a:p>
            <a:pPr marL="1314450" lvl="2" indent="-514350">
              <a:buFont typeface="+mj-lt"/>
              <a:buAutoNum type="arabicPeriod"/>
            </a:pPr>
            <a:r>
              <a:rPr lang="en-US" dirty="0" smtClean="0"/>
              <a:t>Multiplication Method: </a:t>
            </a:r>
          </a:p>
          <a:p>
            <a:pPr marL="1771650" lvl="3" indent="-514350"/>
            <a:r>
              <a:rPr lang="en-US" dirty="0" smtClean="0"/>
              <a:t>Top down approach: usually for national projections: estimate the total number of users of the product, estimate the average price customers pay, and estimate what percentage of the market your business will garner</a:t>
            </a:r>
          </a:p>
          <a:p>
            <a:pPr marL="1771650" lvl="3" indent="-514350"/>
            <a:r>
              <a:rPr lang="en-US" dirty="0" smtClean="0"/>
              <a:t>Bottom up Approach: local  projections: determine how many customers to expect and the average amount each customer will spend</a:t>
            </a:r>
            <a:endParaRPr lang="en-US" dirty="0"/>
          </a:p>
          <a:p>
            <a:pPr marL="1314450" lvl="2" indent="-514350">
              <a:buFont typeface="+mj-lt"/>
              <a:buAutoNum type="arabicPeriod"/>
            </a:pPr>
            <a:r>
              <a:rPr lang="en-US" dirty="0" smtClean="0"/>
              <a:t>Comparative firm analysis: </a:t>
            </a:r>
          </a:p>
          <a:p>
            <a:pPr marL="1771650" lvl="3" indent="-514350"/>
            <a:r>
              <a:rPr lang="en-US" dirty="0" smtClean="0"/>
              <a:t>Find a comparable firm and ask/estimate customer numbers and annual sales</a:t>
            </a:r>
            <a:endParaRPr lang="en-US" dirty="0"/>
          </a:p>
          <a:p>
            <a:pPr marL="1314450" lvl="2" indent="-514350">
              <a:buFont typeface="+mj-lt"/>
              <a:buAutoNum type="arabicPeriod"/>
            </a:pPr>
            <a:r>
              <a:rPr lang="en-US" dirty="0" smtClean="0"/>
              <a:t>Trade associations</a:t>
            </a:r>
          </a:p>
          <a:p>
            <a:pPr marL="1314450" lvl="2" indent="-514350">
              <a:buFont typeface="+mj-lt"/>
              <a:buAutoNum type="arabicPeriod"/>
            </a:pPr>
            <a:r>
              <a:rPr lang="en-US" dirty="0" smtClean="0"/>
              <a:t>Internet researches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lumMod val="60000"/>
                    <a:lumOff val="40000"/>
                  </a:schemeClr>
                </a:solidFill>
              </a:rPr>
              <a:t>Sections of the Business Plan (V):</a:t>
            </a:r>
            <a:endParaRPr lang="en-US" dirty="0">
              <a:solidFill>
                <a:schemeClr val="tx2">
                  <a:lumMod val="60000"/>
                  <a:lumOff val="40000"/>
                </a:schemeClr>
              </a:solidFill>
            </a:endParaRPr>
          </a:p>
        </p:txBody>
      </p:sp>
      <p:sp>
        <p:nvSpPr>
          <p:cNvPr id="3" name="Content Placeholder 2"/>
          <p:cNvSpPr>
            <a:spLocks noGrp="1"/>
          </p:cNvSpPr>
          <p:nvPr>
            <p:ph idx="1"/>
          </p:nvPr>
        </p:nvSpPr>
        <p:spPr/>
        <p:txBody>
          <a:bodyPr>
            <a:normAutofit lnSpcReduction="10000"/>
          </a:bodyPr>
          <a:lstStyle/>
          <a:p>
            <a:pPr>
              <a:buNone/>
            </a:pPr>
            <a:r>
              <a:rPr lang="en-US" sz="3600" u="sng" dirty="0" smtClean="0">
                <a:solidFill>
                  <a:srgbClr val="FF0000"/>
                </a:solidFill>
              </a:rPr>
              <a:t>Economics of the Business:</a:t>
            </a:r>
          </a:p>
          <a:p>
            <a:pPr lvl="1"/>
            <a:r>
              <a:rPr lang="en-US" dirty="0"/>
              <a:t>F</a:t>
            </a:r>
            <a:r>
              <a:rPr lang="en-US" dirty="0" smtClean="0"/>
              <a:t>inancial analysis of a business, addresses the basic logic of how profits are earned in the business and how many units of a business’s product or service must be sold for the business to “break even” and then start earning a profit. </a:t>
            </a:r>
          </a:p>
          <a:p>
            <a:r>
              <a:rPr lang="en-US" dirty="0" smtClean="0"/>
              <a:t>Identifies</a:t>
            </a:r>
          </a:p>
          <a:p>
            <a:pPr marL="971550" lvl="1" indent="-514350">
              <a:buFont typeface="+mj-lt"/>
              <a:buAutoNum type="arabicPeriod"/>
            </a:pPr>
            <a:r>
              <a:rPr lang="en-US" dirty="0" smtClean="0"/>
              <a:t> </a:t>
            </a:r>
            <a:r>
              <a:rPr lang="en-US" dirty="0"/>
              <a:t>M</a:t>
            </a:r>
            <a:r>
              <a:rPr lang="en-US" dirty="0" smtClean="0"/>
              <a:t>ajor revenue drivers</a:t>
            </a:r>
          </a:p>
          <a:p>
            <a:pPr lvl="2"/>
            <a:r>
              <a:rPr lang="en-US" dirty="0" smtClean="0"/>
              <a:t>Single driver: one product</a:t>
            </a:r>
          </a:p>
          <a:p>
            <a:pPr lvl="2"/>
            <a:r>
              <a:rPr lang="en-US" dirty="0" smtClean="0"/>
              <a:t>Two drivers: product + service guarantee</a:t>
            </a:r>
          </a:p>
          <a:p>
            <a:pPr lvl="1"/>
            <a:endParaRPr lang="en-US" dirty="0" smtClean="0"/>
          </a:p>
          <a:p>
            <a:pPr lvl="2"/>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New Business Ventures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Steps of a well defined process:</a:t>
            </a:r>
          </a:p>
          <a:p>
            <a:pPr marL="914400" lvl="1" indent="-514350">
              <a:buFont typeface="+mj-lt"/>
              <a:buAutoNum type="arabicPeriod"/>
            </a:pPr>
            <a:r>
              <a:rPr lang="en-US" dirty="0" smtClean="0"/>
              <a:t>Recognize a business idea</a:t>
            </a:r>
          </a:p>
          <a:p>
            <a:pPr marL="914400" lvl="1" indent="-514350">
              <a:buFont typeface="+mj-lt"/>
              <a:buAutoNum type="arabicPeriod"/>
            </a:pPr>
            <a:r>
              <a:rPr lang="en-US" dirty="0" smtClean="0"/>
              <a:t>Test the feasibility</a:t>
            </a:r>
          </a:p>
          <a:p>
            <a:pPr marL="914400" lvl="1" indent="-514350">
              <a:buFont typeface="+mj-lt"/>
              <a:buAutoNum type="arabicPeriod"/>
            </a:pPr>
            <a:r>
              <a:rPr lang="en-US" dirty="0" smtClean="0"/>
              <a:t>Write a business plan</a:t>
            </a:r>
          </a:p>
          <a:p>
            <a:pPr marL="914400" lvl="1" indent="-514350">
              <a:buFont typeface="+mj-lt"/>
              <a:buAutoNum type="arabicPeriod"/>
            </a:pPr>
            <a:r>
              <a:rPr lang="en-US" dirty="0" smtClean="0"/>
              <a:t>Launch the business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l"/>
            <a:r>
              <a:rPr lang="en-US" dirty="0" smtClean="0">
                <a:solidFill>
                  <a:schemeClr val="tx2">
                    <a:lumMod val="60000"/>
                    <a:lumOff val="40000"/>
                  </a:schemeClr>
                </a:solidFill>
              </a:rPr>
              <a:t>Sections of the Business Plan (V) :</a:t>
            </a:r>
            <a:endParaRPr lang="en-US" dirty="0">
              <a:solidFill>
                <a:schemeClr val="tx2">
                  <a:lumMod val="60000"/>
                  <a:lumOff val="40000"/>
                </a:schemeClr>
              </a:solidFill>
            </a:endParaRPr>
          </a:p>
        </p:txBody>
      </p:sp>
      <p:sp>
        <p:nvSpPr>
          <p:cNvPr id="3" name="Content Placeholder 2"/>
          <p:cNvSpPr>
            <a:spLocks noGrp="1"/>
          </p:cNvSpPr>
          <p:nvPr>
            <p:ph idx="1"/>
          </p:nvPr>
        </p:nvSpPr>
        <p:spPr>
          <a:xfrm>
            <a:off x="457200" y="1295400"/>
            <a:ext cx="8229600" cy="5181600"/>
          </a:xfrm>
        </p:spPr>
        <p:txBody>
          <a:bodyPr>
            <a:normAutofit fontScale="70000" lnSpcReduction="20000"/>
          </a:bodyPr>
          <a:lstStyle/>
          <a:p>
            <a:pPr>
              <a:buNone/>
            </a:pPr>
            <a:r>
              <a:rPr lang="en-US" u="sng" dirty="0" smtClean="0">
                <a:solidFill>
                  <a:srgbClr val="FF0000"/>
                </a:solidFill>
              </a:rPr>
              <a:t>Economics of the Business (cont):</a:t>
            </a:r>
          </a:p>
          <a:p>
            <a:pPr marL="514350" indent="-514350">
              <a:buFont typeface="+mj-lt"/>
              <a:buAutoNum type="arabicPeriod" startAt="2"/>
            </a:pPr>
            <a:r>
              <a:rPr lang="en-US" dirty="0" smtClean="0"/>
              <a:t>Costing:</a:t>
            </a:r>
          </a:p>
          <a:p>
            <a:pPr lvl="1"/>
            <a:r>
              <a:rPr lang="en-US" dirty="0" smtClean="0"/>
              <a:t>Gross Margins: selling price minus the cost of goods sold or variable costs. (Costs of goods sold = materials and direct labor needed to produce the revenue driver)</a:t>
            </a:r>
          </a:p>
          <a:p>
            <a:pPr lvl="1"/>
            <a:r>
              <a:rPr lang="en-US" dirty="0" smtClean="0"/>
              <a:t>Contribution Margin: Part of the gross margin that goes to cover fixed costs and profits</a:t>
            </a:r>
          </a:p>
          <a:p>
            <a:pPr lvl="1"/>
            <a:r>
              <a:rPr lang="en-US" dirty="0" smtClean="0"/>
              <a:t>Fixed and variable cost:</a:t>
            </a:r>
          </a:p>
          <a:p>
            <a:pPr lvl="2"/>
            <a:r>
              <a:rPr lang="en-US" dirty="0" smtClean="0"/>
              <a:t>variable costs: vary by number of sales</a:t>
            </a:r>
          </a:p>
          <a:p>
            <a:pPr lvl="2"/>
            <a:r>
              <a:rPr lang="en-US" dirty="0"/>
              <a:t>F</a:t>
            </a:r>
            <a:r>
              <a:rPr lang="en-US" dirty="0" smtClean="0"/>
              <a:t>ixed costs: costs  whether a company sells something or not. </a:t>
            </a:r>
          </a:p>
          <a:p>
            <a:pPr lvl="2"/>
            <a:r>
              <a:rPr lang="en-US" dirty="0"/>
              <a:t>O</a:t>
            </a:r>
            <a:r>
              <a:rPr lang="en-US" dirty="0" smtClean="0"/>
              <a:t>perating leverage: ratio of fixed versus variable costs. </a:t>
            </a:r>
          </a:p>
          <a:p>
            <a:pPr lvl="1"/>
            <a:r>
              <a:rPr lang="en-US" dirty="0" smtClean="0"/>
              <a:t>Start-up costs usually one-time expenses</a:t>
            </a:r>
          </a:p>
          <a:p>
            <a:pPr lvl="2"/>
            <a:r>
              <a:rPr lang="en-US" dirty="0" smtClean="0"/>
              <a:t>legal expenses, fees for business licenses and permits, website design, business logo design</a:t>
            </a:r>
          </a:p>
          <a:p>
            <a:pPr marL="514350" indent="-514350">
              <a:buFont typeface="+mj-lt"/>
              <a:buAutoNum type="arabicPeriod" startAt="3"/>
            </a:pPr>
            <a:r>
              <a:rPr lang="en-US" dirty="0" smtClean="0"/>
              <a:t>This section should conclude with a break-even analysis, which is an analysis of how many units of its product a business must sell before it breaks even and starts earning a profit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lumMod val="60000"/>
                    <a:lumOff val="40000"/>
                  </a:schemeClr>
                </a:solidFill>
              </a:rPr>
              <a:t>Sections of the Business Plan (VI):</a:t>
            </a:r>
            <a:endParaRPr lang="en-US" dirty="0">
              <a:solidFill>
                <a:schemeClr val="tx2">
                  <a:lumMod val="60000"/>
                  <a:lumOff val="40000"/>
                </a:schemeClr>
              </a:solidFill>
            </a:endParaRPr>
          </a:p>
        </p:txBody>
      </p:sp>
      <p:sp>
        <p:nvSpPr>
          <p:cNvPr id="3" name="Content Placeholder 2"/>
          <p:cNvSpPr>
            <a:spLocks noGrp="1"/>
          </p:cNvSpPr>
          <p:nvPr>
            <p:ph idx="1"/>
          </p:nvPr>
        </p:nvSpPr>
        <p:spPr/>
        <p:txBody>
          <a:bodyPr>
            <a:normAutofit/>
          </a:bodyPr>
          <a:lstStyle/>
          <a:p>
            <a:pPr>
              <a:buNone/>
            </a:pPr>
            <a:r>
              <a:rPr lang="en-US" sz="3600" u="sng" dirty="0" smtClean="0">
                <a:solidFill>
                  <a:srgbClr val="FF0000"/>
                </a:solidFill>
              </a:rPr>
              <a:t>Marketing Plan:</a:t>
            </a:r>
          </a:p>
          <a:p>
            <a:pPr lvl="1"/>
            <a:r>
              <a:rPr lang="en-US" dirty="0" smtClean="0"/>
              <a:t>Focuses on how the business will market and sell its product or service (Marketing Strategy)</a:t>
            </a:r>
          </a:p>
          <a:p>
            <a:pPr lvl="2"/>
            <a:r>
              <a:rPr lang="en-US" dirty="0" smtClean="0"/>
              <a:t>price, promotion, distribution, and sales, positioning, and points of differentiation</a:t>
            </a:r>
          </a:p>
          <a:p>
            <a:pPr lvl="1"/>
            <a:r>
              <a:rPr lang="en-US" dirty="0" smtClean="0"/>
              <a:t>Sales Process</a:t>
            </a:r>
          </a:p>
          <a:p>
            <a:pPr lvl="1"/>
            <a:r>
              <a:rPr lang="en-US" dirty="0" smtClean="0"/>
              <a:t>Sales Tactics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smtClean="0">
                <a:solidFill>
                  <a:schemeClr val="tx2">
                    <a:lumMod val="60000"/>
                    <a:lumOff val="40000"/>
                  </a:schemeClr>
                </a:solidFill>
              </a:rPr>
              <a:t>Sections of the Business Plan (VII):</a:t>
            </a:r>
            <a:endParaRPr lang="en-US" dirty="0">
              <a:solidFill>
                <a:schemeClr val="tx2">
                  <a:lumMod val="60000"/>
                  <a:lumOff val="40000"/>
                </a:schemeClr>
              </a:solidFill>
            </a:endParaRPr>
          </a:p>
        </p:txBody>
      </p:sp>
      <p:sp>
        <p:nvSpPr>
          <p:cNvPr id="3" name="Content Placeholder 2"/>
          <p:cNvSpPr>
            <a:spLocks noGrp="1"/>
          </p:cNvSpPr>
          <p:nvPr>
            <p:ph idx="1"/>
          </p:nvPr>
        </p:nvSpPr>
        <p:spPr>
          <a:xfrm>
            <a:off x="533400" y="990600"/>
            <a:ext cx="8229600" cy="5257800"/>
          </a:xfrm>
        </p:spPr>
        <p:txBody>
          <a:bodyPr>
            <a:normAutofit fontScale="70000" lnSpcReduction="20000"/>
          </a:bodyPr>
          <a:lstStyle/>
          <a:p>
            <a:r>
              <a:rPr lang="en-US" sz="4600" u="sng" dirty="0" smtClean="0">
                <a:solidFill>
                  <a:srgbClr val="FF0000"/>
                </a:solidFill>
              </a:rPr>
              <a:t>Product</a:t>
            </a:r>
            <a:r>
              <a:rPr lang="en-US" sz="4600" u="sng" smtClean="0">
                <a:solidFill>
                  <a:srgbClr val="FF0000"/>
                </a:solidFill>
              </a:rPr>
              <a:t>/ Service Design </a:t>
            </a:r>
            <a:r>
              <a:rPr lang="en-US" sz="4600" u="sng" dirty="0" smtClean="0">
                <a:solidFill>
                  <a:srgbClr val="FF0000"/>
                </a:solidFill>
              </a:rPr>
              <a:t>&amp; Development Plan </a:t>
            </a:r>
            <a:endParaRPr lang="en-US" sz="4600" dirty="0" smtClean="0">
              <a:solidFill>
                <a:srgbClr val="FF0000"/>
              </a:solidFill>
            </a:endParaRPr>
          </a:p>
          <a:p>
            <a:endParaRPr lang="en-US" dirty="0" smtClean="0"/>
          </a:p>
          <a:p>
            <a:r>
              <a:rPr lang="en-US" dirty="0" smtClean="0"/>
              <a:t>If developing a completely new product or service</a:t>
            </a:r>
          </a:p>
          <a:p>
            <a:pPr lvl="1"/>
            <a:r>
              <a:rPr lang="en-US" dirty="0" smtClean="0"/>
              <a:t>Identifies status (present stage) of development efforts: </a:t>
            </a:r>
          </a:p>
          <a:p>
            <a:pPr lvl="2"/>
            <a:r>
              <a:rPr lang="en-US" dirty="0" smtClean="0"/>
              <a:t>product conception</a:t>
            </a:r>
          </a:p>
          <a:p>
            <a:pPr lvl="2"/>
            <a:r>
              <a:rPr lang="en-US" dirty="0" smtClean="0"/>
              <a:t>prototype</a:t>
            </a:r>
          </a:p>
          <a:p>
            <a:pPr lvl="2"/>
            <a:r>
              <a:rPr lang="en-US" dirty="0" smtClean="0"/>
              <a:t> initial production</a:t>
            </a:r>
          </a:p>
          <a:p>
            <a:pPr lvl="2"/>
            <a:r>
              <a:rPr lang="en-US" dirty="0" smtClean="0"/>
              <a:t>full production. </a:t>
            </a:r>
          </a:p>
          <a:p>
            <a:pPr lvl="2"/>
            <a:r>
              <a:rPr lang="en-US" dirty="0" smtClean="0"/>
              <a:t>Provide a timeline that describes any remaining steps. </a:t>
            </a:r>
          </a:p>
          <a:p>
            <a:pPr lvl="1"/>
            <a:r>
              <a:rPr lang="en-US" dirty="0" smtClean="0"/>
              <a:t>Prototype</a:t>
            </a:r>
          </a:p>
          <a:p>
            <a:pPr lvl="2"/>
            <a:r>
              <a:rPr lang="en-US" dirty="0" smtClean="0"/>
              <a:t>Used for testing and feedback</a:t>
            </a:r>
          </a:p>
          <a:p>
            <a:pPr lvl="2"/>
            <a:r>
              <a:rPr lang="en-US" dirty="0"/>
              <a:t>A</a:t>
            </a:r>
            <a:r>
              <a:rPr lang="en-US" dirty="0" smtClean="0"/>
              <a:t> prototype for a Web-based company might consist of a preliminary or beta version of the site, with sufficient functionality built into the site for users</a:t>
            </a:r>
          </a:p>
          <a:p>
            <a:pPr lvl="2"/>
            <a:r>
              <a:rPr lang="en-US" dirty="0" smtClean="0"/>
              <a:t>Virtual prototype - a computer-generated 3D image of a product or service idea. </a:t>
            </a:r>
          </a:p>
          <a:p>
            <a:pPr lvl="1"/>
            <a:r>
              <a:rPr lang="en-US" dirty="0" smtClean="0"/>
              <a:t>“Challenges and Risks” should be included.</a:t>
            </a:r>
          </a:p>
          <a:p>
            <a:pPr lvl="1"/>
            <a:r>
              <a:rPr lang="en-US" dirty="0" smtClean="0"/>
              <a:t>Conclude with patents, trademarks, copyrights, or trade secrets that have  been secured or are planned to be secured</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lumMod val="60000"/>
                    <a:lumOff val="40000"/>
                  </a:schemeClr>
                </a:solidFill>
              </a:rPr>
              <a:t>Sections of the Business Plan (VIII):</a:t>
            </a:r>
            <a:endParaRPr lang="en-US" dirty="0">
              <a:solidFill>
                <a:schemeClr val="tx2">
                  <a:lumMod val="60000"/>
                  <a:lumOff val="40000"/>
                </a:schemeClr>
              </a:solidFill>
            </a:endParaRPr>
          </a:p>
        </p:txBody>
      </p:sp>
      <p:sp>
        <p:nvSpPr>
          <p:cNvPr id="3" name="Content Placeholder 2"/>
          <p:cNvSpPr>
            <a:spLocks noGrp="1"/>
          </p:cNvSpPr>
          <p:nvPr>
            <p:ph idx="1"/>
          </p:nvPr>
        </p:nvSpPr>
        <p:spPr/>
        <p:txBody>
          <a:bodyPr>
            <a:normAutofit fontScale="92500" lnSpcReduction="20000"/>
          </a:bodyPr>
          <a:lstStyle/>
          <a:p>
            <a:r>
              <a:rPr lang="en-US" sz="3900" u="sng" dirty="0" smtClean="0">
                <a:solidFill>
                  <a:srgbClr val="FF0000"/>
                </a:solidFill>
              </a:rPr>
              <a:t>Operations Plan:</a:t>
            </a:r>
          </a:p>
          <a:p>
            <a:pPr lvl="1"/>
            <a:r>
              <a:rPr lang="en-US" dirty="0" smtClean="0"/>
              <a:t> Outlines how business will be run and how product or service will be produced. </a:t>
            </a:r>
          </a:p>
          <a:p>
            <a:r>
              <a:rPr lang="en-US" dirty="0" smtClean="0"/>
              <a:t>Can be framed in terms of </a:t>
            </a:r>
          </a:p>
          <a:p>
            <a:pPr lvl="1"/>
            <a:r>
              <a:rPr lang="en-US" dirty="0" smtClean="0"/>
              <a:t>“back stage,” or behind-the-scenes activities</a:t>
            </a:r>
          </a:p>
          <a:p>
            <a:pPr lvl="1"/>
            <a:r>
              <a:rPr lang="en-US" dirty="0" smtClean="0"/>
              <a:t>“front stage,” or what the customer sees and experiences</a:t>
            </a:r>
          </a:p>
          <a:p>
            <a:r>
              <a:rPr lang="en-US" dirty="0" smtClean="0"/>
              <a:t>Identify key experiences rather than details</a:t>
            </a:r>
          </a:p>
          <a:p>
            <a:r>
              <a:rPr lang="en-US" dirty="0" smtClean="0"/>
              <a:t>Business location(s)</a:t>
            </a:r>
          </a:p>
          <a:p>
            <a:r>
              <a:rPr lang="en-US" dirty="0" smtClean="0"/>
              <a:t>Facilities and equipment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lumMod val="60000"/>
                    <a:lumOff val="40000"/>
                  </a:schemeClr>
                </a:solidFill>
              </a:rPr>
              <a:t>Sections of the Business Plan (IX):</a:t>
            </a:r>
            <a:endParaRPr lang="en-US" dirty="0">
              <a:solidFill>
                <a:schemeClr val="tx2">
                  <a:lumMod val="60000"/>
                  <a:lumOff val="40000"/>
                </a:schemeClr>
              </a:solidFill>
            </a:endParaRPr>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a:buNone/>
            </a:pPr>
            <a:r>
              <a:rPr lang="en-US" sz="3800" u="sng" dirty="0" smtClean="0">
                <a:solidFill>
                  <a:srgbClr val="FF0000"/>
                </a:solidFill>
              </a:rPr>
              <a:t>Key personnel and staffing</a:t>
            </a:r>
          </a:p>
          <a:p>
            <a:pPr lvl="1"/>
            <a:r>
              <a:rPr lang="en-US" dirty="0" smtClean="0"/>
              <a:t>Management Team and Company Structure</a:t>
            </a:r>
          </a:p>
          <a:p>
            <a:pPr lvl="2"/>
            <a:r>
              <a:rPr lang="en-US" dirty="0"/>
              <a:t>B</a:t>
            </a:r>
            <a:r>
              <a:rPr lang="en-US" dirty="0" smtClean="0"/>
              <a:t>rief profile of each member of the management team, starting with founder or founders </a:t>
            </a:r>
          </a:p>
          <a:p>
            <a:pPr lvl="2"/>
            <a:r>
              <a:rPr lang="en-US" dirty="0" smtClean="0"/>
              <a:t>Title of the position</a:t>
            </a:r>
          </a:p>
          <a:p>
            <a:pPr lvl="2"/>
            <a:r>
              <a:rPr lang="en-US" dirty="0" smtClean="0"/>
              <a:t>Duties and responsibilities of the position</a:t>
            </a:r>
          </a:p>
          <a:p>
            <a:pPr lvl="2"/>
            <a:r>
              <a:rPr lang="en-US" dirty="0" smtClean="0"/>
              <a:t>Previous industry and related experience</a:t>
            </a:r>
          </a:p>
          <a:p>
            <a:pPr lvl="2"/>
            <a:r>
              <a:rPr lang="en-US" dirty="0" smtClean="0"/>
              <a:t>Previous successes</a:t>
            </a:r>
          </a:p>
          <a:p>
            <a:pPr lvl="2"/>
            <a:r>
              <a:rPr lang="en-US" dirty="0" smtClean="0"/>
              <a:t>Educational background</a:t>
            </a:r>
          </a:p>
          <a:p>
            <a:pPr lvl="1"/>
            <a:r>
              <a:rPr lang="en-US" dirty="0" smtClean="0"/>
              <a:t>List of board of directors and advisors (if needed)</a:t>
            </a:r>
          </a:p>
          <a:p>
            <a:pPr lvl="1"/>
            <a:r>
              <a:rPr lang="en-US" dirty="0" smtClean="0"/>
              <a:t>Organizational Chart and company structure</a:t>
            </a:r>
          </a:p>
          <a:p>
            <a:pPr lvl="2"/>
            <a:r>
              <a:rPr lang="en-US" dirty="0" smtClean="0"/>
              <a:t>graphic representation of how authority and responsibility are distributed within the company</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lumMod val="60000"/>
                    <a:lumOff val="40000"/>
                  </a:schemeClr>
                </a:solidFill>
              </a:rPr>
              <a:t>Sections of the Business Plan (X):</a:t>
            </a:r>
            <a:endParaRPr lang="en-US" dirty="0">
              <a:solidFill>
                <a:schemeClr val="tx2">
                  <a:lumMod val="60000"/>
                  <a:lumOff val="40000"/>
                </a:schemeClr>
              </a:solidFill>
            </a:endParaRPr>
          </a:p>
        </p:txBody>
      </p:sp>
      <p:sp>
        <p:nvSpPr>
          <p:cNvPr id="3" name="Content Placeholder 2"/>
          <p:cNvSpPr>
            <a:spLocks noGrp="1"/>
          </p:cNvSpPr>
          <p:nvPr>
            <p:ph idx="1"/>
          </p:nvPr>
        </p:nvSpPr>
        <p:spPr/>
        <p:txBody>
          <a:bodyPr>
            <a:normAutofit lnSpcReduction="10000"/>
          </a:bodyPr>
          <a:lstStyle/>
          <a:p>
            <a:pPr>
              <a:buNone/>
            </a:pPr>
            <a:r>
              <a:rPr lang="en-US" u="sng" dirty="0" smtClean="0">
                <a:solidFill>
                  <a:srgbClr val="FF0000"/>
                </a:solidFill>
              </a:rPr>
              <a:t>Overall Schedule:</a:t>
            </a:r>
          </a:p>
          <a:p>
            <a:pPr lvl="1"/>
            <a:r>
              <a:rPr lang="en-US" dirty="0" smtClean="0"/>
              <a:t>Timeline of major events required to launch the business. </a:t>
            </a:r>
          </a:p>
          <a:p>
            <a:pPr lvl="1"/>
            <a:r>
              <a:rPr lang="en-US" dirty="0" smtClean="0"/>
              <a:t>Typical milestones</a:t>
            </a:r>
          </a:p>
          <a:p>
            <a:pPr lvl="2"/>
            <a:r>
              <a:rPr lang="en-US" dirty="0" smtClean="0"/>
              <a:t>incorporating venture, </a:t>
            </a:r>
          </a:p>
          <a:p>
            <a:pPr lvl="2"/>
            <a:r>
              <a:rPr lang="en-US" dirty="0" smtClean="0"/>
              <a:t>completion of prototypes,</a:t>
            </a:r>
          </a:p>
          <a:p>
            <a:pPr lvl="2"/>
            <a:r>
              <a:rPr lang="en-US" dirty="0" smtClean="0"/>
              <a:t>rental of facilities, </a:t>
            </a:r>
          </a:p>
          <a:p>
            <a:pPr lvl="2"/>
            <a:r>
              <a:rPr lang="en-US" dirty="0" smtClean="0"/>
              <a:t>obtaining critical financing,</a:t>
            </a:r>
          </a:p>
          <a:p>
            <a:pPr lvl="2"/>
            <a:r>
              <a:rPr lang="en-US" dirty="0" smtClean="0"/>
              <a:t> starting the production of operations, </a:t>
            </a:r>
          </a:p>
          <a:p>
            <a:pPr lvl="2"/>
            <a:r>
              <a:rPr lang="en-US" dirty="0" smtClean="0"/>
              <a:t>obtaining the first sale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lumMod val="60000"/>
                    <a:lumOff val="40000"/>
                  </a:schemeClr>
                </a:solidFill>
              </a:rPr>
              <a:t>Sections of the Business Plan (XI):</a:t>
            </a:r>
            <a:endParaRPr lang="en-US" dirty="0">
              <a:solidFill>
                <a:schemeClr val="tx2">
                  <a:lumMod val="60000"/>
                  <a:lumOff val="40000"/>
                </a:schemeClr>
              </a:solidFill>
            </a:endParaRPr>
          </a:p>
        </p:txBody>
      </p:sp>
      <p:sp>
        <p:nvSpPr>
          <p:cNvPr id="3" name="Content Placeholder 2"/>
          <p:cNvSpPr>
            <a:spLocks noGrp="1"/>
          </p:cNvSpPr>
          <p:nvPr>
            <p:ph idx="1"/>
          </p:nvPr>
        </p:nvSpPr>
        <p:spPr/>
        <p:txBody>
          <a:bodyPr>
            <a:normAutofit fontScale="85000" lnSpcReduction="10000"/>
          </a:bodyPr>
          <a:lstStyle/>
          <a:p>
            <a:pPr>
              <a:buNone/>
            </a:pPr>
            <a:r>
              <a:rPr lang="en-US" sz="3800" u="sng" dirty="0" smtClean="0">
                <a:solidFill>
                  <a:srgbClr val="FF0000"/>
                </a:solidFill>
              </a:rPr>
              <a:t>Financial Projections:</a:t>
            </a:r>
          </a:p>
          <a:p>
            <a:r>
              <a:rPr lang="en-US" dirty="0" smtClean="0"/>
              <a:t>Typically includes:</a:t>
            </a:r>
          </a:p>
          <a:p>
            <a:pPr marL="971550" lvl="1" indent="-514350">
              <a:buFont typeface="+mj-lt"/>
              <a:buAutoNum type="arabicPeriod"/>
            </a:pPr>
            <a:r>
              <a:rPr lang="en-US" dirty="0" smtClean="0"/>
              <a:t>A sources and uses of funds statement - document that lays out how much money a firm needs, where the money will come from, and how the money will be used.</a:t>
            </a:r>
          </a:p>
          <a:p>
            <a:pPr marL="971550" lvl="1" indent="-514350">
              <a:buFont typeface="+mj-lt"/>
              <a:buAutoNum type="arabicPeriod"/>
            </a:pPr>
            <a:r>
              <a:rPr lang="en-US" dirty="0"/>
              <a:t>P</a:t>
            </a:r>
            <a:r>
              <a:rPr lang="en-US" dirty="0" smtClean="0"/>
              <a:t>ro forma financial statements</a:t>
            </a:r>
          </a:p>
          <a:p>
            <a:pPr marL="1371600" lvl="2" indent="-514350"/>
            <a:r>
              <a:rPr lang="en-US" dirty="0" smtClean="0"/>
              <a:t>pro forma income statement</a:t>
            </a:r>
          </a:p>
          <a:p>
            <a:pPr marL="1371600" lvl="2" indent="-514350"/>
            <a:r>
              <a:rPr lang="en-US" dirty="0" smtClean="0"/>
              <a:t>pro forma balance sheet</a:t>
            </a:r>
          </a:p>
          <a:p>
            <a:pPr marL="1371600" lvl="2" indent="-514350"/>
            <a:r>
              <a:rPr lang="en-US" dirty="0" smtClean="0"/>
              <a:t>pro forma cash flow statement</a:t>
            </a:r>
          </a:p>
          <a:p>
            <a:pPr marL="971550" lvl="1" indent="-514350">
              <a:buFont typeface="+mj-lt"/>
              <a:buAutoNum type="arabicPeriod"/>
            </a:pPr>
            <a:r>
              <a:rPr lang="en-US" dirty="0" smtClean="0"/>
              <a:t>Ratio analysis</a:t>
            </a:r>
          </a:p>
          <a:p>
            <a:pPr marL="1371600" lvl="2" indent="-514350"/>
            <a:r>
              <a:rPr lang="en-US" dirty="0"/>
              <a:t>R</a:t>
            </a:r>
            <a:r>
              <a:rPr lang="en-US" dirty="0" smtClean="0"/>
              <a:t>eturn on assets </a:t>
            </a:r>
          </a:p>
          <a:p>
            <a:pPr marL="1371600" lvl="2" indent="-514350"/>
            <a:r>
              <a:rPr lang="en-US" dirty="0" smtClean="0"/>
              <a:t>Return on sales.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lumMod val="60000"/>
                    <a:lumOff val="40000"/>
                  </a:schemeClr>
                </a:solidFill>
              </a:rPr>
              <a:t>Sections of the Business Plan:</a:t>
            </a:r>
            <a:endParaRPr lang="en-US" dirty="0">
              <a:solidFill>
                <a:schemeClr val="tx2">
                  <a:lumMod val="60000"/>
                  <a:lumOff val="40000"/>
                </a:schemeClr>
              </a:solidFill>
            </a:endParaRPr>
          </a:p>
        </p:txBody>
      </p:sp>
      <p:sp>
        <p:nvSpPr>
          <p:cNvPr id="3" name="Content Placeholder 2"/>
          <p:cNvSpPr>
            <a:spLocks noGrp="1"/>
          </p:cNvSpPr>
          <p:nvPr>
            <p:ph idx="1"/>
          </p:nvPr>
        </p:nvSpPr>
        <p:spPr/>
        <p:txBody>
          <a:bodyPr>
            <a:normAutofit/>
          </a:bodyPr>
          <a:lstStyle/>
          <a:p>
            <a:pPr>
              <a:buNone/>
            </a:pPr>
            <a:r>
              <a:rPr lang="en-US" u="sng" dirty="0" smtClean="0">
                <a:solidFill>
                  <a:srgbClr val="FF0000"/>
                </a:solidFill>
              </a:rPr>
              <a:t>Appendix</a:t>
            </a:r>
            <a:r>
              <a:rPr lang="en-US" dirty="0" smtClean="0"/>
              <a:t>: </a:t>
            </a:r>
          </a:p>
          <a:p>
            <a:pPr lvl="1"/>
            <a:r>
              <a:rPr lang="en-US" dirty="0" smtClean="0"/>
              <a:t>Any material that does not easily fit into the body of a business plan </a:t>
            </a:r>
          </a:p>
          <a:p>
            <a:pPr lvl="2"/>
            <a:r>
              <a:rPr lang="en-US" dirty="0" smtClean="0"/>
              <a:t>Resumes of the top management team, </a:t>
            </a:r>
          </a:p>
          <a:p>
            <a:pPr lvl="2"/>
            <a:r>
              <a:rPr lang="en-US" dirty="0" smtClean="0"/>
              <a:t>photos or diagrams of product or product prototypes, certain financial data.</a:t>
            </a:r>
          </a:p>
          <a:p>
            <a:pPr lvl="2"/>
            <a:r>
              <a:rPr lang="en-US" dirty="0" smtClean="0"/>
              <a:t>Full tables and spreadsheets if needed.</a:t>
            </a:r>
          </a:p>
          <a:p>
            <a:pPr lvl="2"/>
            <a:r>
              <a:rPr lang="en-US" dirty="0" smtClean="0"/>
              <a:t>market research projections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our business plan</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smtClean="0"/>
              <a:t>A feasibility study begins with collecting all the background information we can (secondary research)</a:t>
            </a:r>
          </a:p>
          <a:p>
            <a:pPr lvl="1"/>
            <a:r>
              <a:rPr lang="en-US" dirty="0" smtClean="0"/>
              <a:t>Secondary research provides us with general information about the idea, the environment, and some information about our specific idea</a:t>
            </a:r>
          </a:p>
          <a:p>
            <a:pPr lvl="1"/>
            <a:r>
              <a:rPr lang="en-US" dirty="0" smtClean="0"/>
              <a:t>Collecting as much information as possible allows us to be more specific as we design our primary research</a:t>
            </a:r>
          </a:p>
          <a:p>
            <a:pPr lvl="1"/>
            <a:endParaRPr lang="en-US" dirty="0" smtClean="0"/>
          </a:p>
          <a:p>
            <a:r>
              <a:rPr lang="en-US" dirty="0" smtClean="0"/>
              <a:t>Primary research is conducted after secondary research</a:t>
            </a:r>
          </a:p>
          <a:p>
            <a:pPr lvl="1"/>
            <a:r>
              <a:rPr lang="en-US" dirty="0" smtClean="0"/>
              <a:t>Primary research provides very specific information about </a:t>
            </a:r>
            <a:r>
              <a:rPr lang="en-US" smtClean="0"/>
              <a:t>our specific </a:t>
            </a:r>
            <a:r>
              <a:rPr lang="en-US" dirty="0" smtClean="0"/>
              <a:t>business plan : Product, technical, industry/market, organizational and financial feasibility</a:t>
            </a:r>
          </a:p>
          <a:p>
            <a:pPr lvl="1"/>
            <a:endParaRPr lang="en-US" dirty="0" smtClean="0"/>
          </a:p>
          <a:p>
            <a:r>
              <a:rPr lang="en-US" dirty="0" smtClean="0"/>
              <a:t>Once this information is gathered and analyzed, we can develop a formal </a:t>
            </a:r>
            <a:r>
              <a:rPr lang="en-US" b="1" u="sng" dirty="0" smtClean="0">
                <a:solidFill>
                  <a:srgbClr val="FF0000"/>
                </a:solidFill>
              </a:rPr>
              <a:t>business plan</a:t>
            </a:r>
          </a:p>
          <a:p>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lumMod val="60000"/>
                    <a:lumOff val="40000"/>
                  </a:schemeClr>
                </a:solidFill>
              </a:rPr>
              <a:t>Writing a Business Plan:</a:t>
            </a:r>
            <a:endParaRPr lang="en-US" dirty="0">
              <a:solidFill>
                <a:schemeClr val="tx2">
                  <a:lumMod val="60000"/>
                  <a:lumOff val="40000"/>
                </a:schemeClr>
              </a:solidFill>
            </a:endParaRPr>
          </a:p>
        </p:txBody>
      </p:sp>
      <p:sp>
        <p:nvSpPr>
          <p:cNvPr id="3" name="Content Placeholder 2"/>
          <p:cNvSpPr>
            <a:spLocks noGrp="1"/>
          </p:cNvSpPr>
          <p:nvPr>
            <p:ph idx="1"/>
          </p:nvPr>
        </p:nvSpPr>
        <p:spPr/>
        <p:txBody>
          <a:bodyPr>
            <a:normAutofit fontScale="77500" lnSpcReduction="20000"/>
          </a:bodyPr>
          <a:lstStyle/>
          <a:p>
            <a:r>
              <a:rPr lang="en-US" dirty="0" smtClean="0"/>
              <a:t>“Without a strategy, an organization is like a ship without a rudder, going around in circles when it isn't at the mercy of prevailing winds”</a:t>
            </a:r>
          </a:p>
          <a:p>
            <a:endParaRPr lang="en-US" dirty="0" smtClean="0"/>
          </a:p>
          <a:p>
            <a:r>
              <a:rPr lang="en-US" dirty="0" smtClean="0"/>
              <a:t>Planning is a never-ending process in growing businesses and helps to integrate and coordinate work activities</a:t>
            </a:r>
          </a:p>
          <a:p>
            <a:endParaRPr lang="en-US" dirty="0" smtClean="0"/>
          </a:p>
          <a:p>
            <a:r>
              <a:rPr lang="en-US" dirty="0" smtClean="0"/>
              <a:t>Planning is one of the 4 main functions of management and involves:</a:t>
            </a:r>
          </a:p>
          <a:p>
            <a:pPr lvl="1"/>
            <a:r>
              <a:rPr lang="en-US" dirty="0" smtClean="0"/>
              <a:t> defining an organization’s goals,</a:t>
            </a:r>
          </a:p>
          <a:p>
            <a:pPr lvl="1"/>
            <a:r>
              <a:rPr lang="en-US" dirty="0" smtClean="0"/>
              <a:t>establishing strategies to fulfill those goals</a:t>
            </a:r>
          </a:p>
          <a:p>
            <a:pPr lvl="1"/>
            <a:r>
              <a:rPr lang="en-US" dirty="0" smtClean="0"/>
              <a:t>Developing plans </a:t>
            </a:r>
          </a:p>
          <a:p>
            <a:pPr>
              <a:buNone/>
            </a:pP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chemeClr val="tx2">
                    <a:lumMod val="60000"/>
                    <a:lumOff val="40000"/>
                  </a:schemeClr>
                </a:solidFill>
              </a:rPr>
              <a:t>Writing a business plan</a:t>
            </a:r>
            <a:br>
              <a:rPr lang="en-US" dirty="0" smtClean="0">
                <a:solidFill>
                  <a:schemeClr val="tx2">
                    <a:lumMod val="60000"/>
                    <a:lumOff val="40000"/>
                  </a:schemeClr>
                </a:solidFill>
              </a:rPr>
            </a:br>
            <a:r>
              <a:rPr lang="en-US" dirty="0" smtClean="0">
                <a:solidFill>
                  <a:schemeClr val="tx2">
                    <a:lumMod val="60000"/>
                    <a:lumOff val="40000"/>
                  </a:schemeClr>
                </a:solidFill>
              </a:rPr>
              <a:t>Why Plan?</a:t>
            </a:r>
            <a:endParaRPr lang="en-US" dirty="0">
              <a:solidFill>
                <a:schemeClr val="tx2">
                  <a:lumMod val="60000"/>
                  <a:lumOff val="40000"/>
                </a:schemeClr>
              </a:solidFill>
            </a:endParaRPr>
          </a:p>
        </p:txBody>
      </p:sp>
      <p:sp>
        <p:nvSpPr>
          <p:cNvPr id="3" name="Content Placeholder 2"/>
          <p:cNvSpPr>
            <a:spLocks noGrp="1"/>
          </p:cNvSpPr>
          <p:nvPr>
            <p:ph idx="1"/>
          </p:nvPr>
        </p:nvSpPr>
        <p:spPr/>
        <p:txBody>
          <a:bodyPr>
            <a:normAutofit fontScale="92500"/>
          </a:bodyPr>
          <a:lstStyle/>
          <a:p>
            <a:r>
              <a:rPr lang="en-US" dirty="0" smtClean="0"/>
              <a:t>Planning</a:t>
            </a:r>
          </a:p>
          <a:p>
            <a:pPr lvl="1"/>
            <a:r>
              <a:rPr lang="en-US" dirty="0" smtClean="0"/>
              <a:t>Provides a common direction to all aspects of the organization</a:t>
            </a:r>
          </a:p>
          <a:p>
            <a:pPr lvl="1"/>
            <a:r>
              <a:rPr lang="en-US" dirty="0" smtClean="0"/>
              <a:t>Reduces uncertainty by focusing attention on what’s ahead</a:t>
            </a:r>
          </a:p>
          <a:p>
            <a:pPr lvl="1"/>
            <a:r>
              <a:rPr lang="en-US" dirty="0" smtClean="0"/>
              <a:t>Minimizes waste and redundancy</a:t>
            </a:r>
          </a:p>
          <a:p>
            <a:pPr lvl="2"/>
            <a:r>
              <a:rPr lang="en-US" dirty="0" smtClean="0"/>
              <a:t>Maximizes efficiency and effectiveness</a:t>
            </a:r>
          </a:p>
          <a:p>
            <a:pPr lvl="1"/>
            <a:r>
              <a:rPr lang="en-US" dirty="0" smtClean="0"/>
              <a:t>Provides the framework for all managerial functions:</a:t>
            </a:r>
          </a:p>
          <a:p>
            <a:pPr lvl="2"/>
            <a:r>
              <a:rPr lang="en-US" dirty="0" smtClean="0"/>
              <a:t>Leading, organizing, establishing goals and standards used in controlling</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chemeClr val="tx2">
                    <a:lumMod val="60000"/>
                    <a:lumOff val="40000"/>
                  </a:schemeClr>
                </a:solidFill>
              </a:rPr>
              <a:t>Writing a business plan</a:t>
            </a:r>
            <a:br>
              <a:rPr lang="en-US" dirty="0" smtClean="0">
                <a:solidFill>
                  <a:schemeClr val="tx2">
                    <a:lumMod val="60000"/>
                    <a:lumOff val="40000"/>
                  </a:schemeClr>
                </a:solidFill>
              </a:rPr>
            </a:br>
            <a:r>
              <a:rPr lang="en-US" dirty="0" smtClean="0">
                <a:solidFill>
                  <a:schemeClr val="tx2">
                    <a:lumMod val="60000"/>
                    <a:lumOff val="40000"/>
                  </a:schemeClr>
                </a:solidFill>
              </a:rPr>
              <a:t>Why Plan?</a:t>
            </a:r>
            <a:endParaRPr lang="en-US" dirty="0">
              <a:solidFill>
                <a:schemeClr val="tx2">
                  <a:lumMod val="60000"/>
                  <a:lumOff val="40000"/>
                </a:schemeClr>
              </a:solidFill>
            </a:endParaRPr>
          </a:p>
        </p:txBody>
      </p:sp>
      <p:sp>
        <p:nvSpPr>
          <p:cNvPr id="3" name="Content Placeholder 2"/>
          <p:cNvSpPr>
            <a:spLocks noGrp="1"/>
          </p:cNvSpPr>
          <p:nvPr>
            <p:ph idx="1"/>
          </p:nvPr>
        </p:nvSpPr>
        <p:spPr/>
        <p:txBody>
          <a:bodyPr/>
          <a:lstStyle/>
          <a:p>
            <a:r>
              <a:rPr lang="en-US" dirty="0" smtClean="0"/>
              <a:t>Internal reasons:</a:t>
            </a:r>
          </a:p>
          <a:p>
            <a:pPr lvl="1"/>
            <a:r>
              <a:rPr lang="en-US" dirty="0" smtClean="0"/>
              <a:t>Forces the founding team to systematically think through every aspect of its new venture</a:t>
            </a:r>
          </a:p>
          <a:p>
            <a:r>
              <a:rPr lang="en-US" dirty="0" smtClean="0"/>
              <a:t>External reason:</a:t>
            </a:r>
          </a:p>
          <a:p>
            <a:pPr lvl="1"/>
            <a:r>
              <a:rPr lang="en-US" dirty="0" smtClean="0"/>
              <a:t>Communicates the merits of a new venture to outsiders, such as investors and bankers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chemeClr val="tx2">
                    <a:lumMod val="60000"/>
                    <a:lumOff val="40000"/>
                  </a:schemeClr>
                </a:solidFill>
              </a:rPr>
              <a:t>Writing a business plan</a:t>
            </a:r>
            <a:br>
              <a:rPr lang="en-US" dirty="0" smtClean="0">
                <a:solidFill>
                  <a:schemeClr val="tx2">
                    <a:lumMod val="60000"/>
                    <a:lumOff val="40000"/>
                  </a:schemeClr>
                </a:solidFill>
              </a:rPr>
            </a:br>
            <a:r>
              <a:rPr lang="en-US" dirty="0" smtClean="0">
                <a:solidFill>
                  <a:schemeClr val="tx2">
                    <a:lumMod val="60000"/>
                    <a:lumOff val="40000"/>
                  </a:schemeClr>
                </a:solidFill>
              </a:rPr>
              <a:t>Why Plan?</a:t>
            </a:r>
            <a:endParaRPr lang="en-US" dirty="0">
              <a:solidFill>
                <a:schemeClr val="tx2">
                  <a:lumMod val="60000"/>
                  <a:lumOff val="40000"/>
                </a:schemeClr>
              </a:solidFill>
            </a:endParaRPr>
          </a:p>
        </p:txBody>
      </p:sp>
      <p:sp>
        <p:nvSpPr>
          <p:cNvPr id="3" name="Content Placeholder 2"/>
          <p:cNvSpPr>
            <a:spLocks noGrp="1"/>
          </p:cNvSpPr>
          <p:nvPr>
            <p:ph idx="1"/>
          </p:nvPr>
        </p:nvSpPr>
        <p:spPr/>
        <p:txBody>
          <a:bodyPr>
            <a:normAutofit fontScale="85000" lnSpcReduction="20000"/>
          </a:bodyPr>
          <a:lstStyle/>
          <a:p>
            <a:r>
              <a:rPr lang="en-US" dirty="0" smtClean="0"/>
              <a:t>Plans identify goals – and the strategies (plans) needed to achieve those goals</a:t>
            </a:r>
          </a:p>
          <a:p>
            <a:pPr lvl="1"/>
            <a:r>
              <a:rPr lang="en-US" dirty="0" smtClean="0"/>
              <a:t>All organizations have multiple goals (objectives)</a:t>
            </a:r>
          </a:p>
          <a:p>
            <a:pPr lvl="2"/>
            <a:r>
              <a:rPr lang="en-US" dirty="0" smtClean="0"/>
              <a:t>Stated goals: formal goals as stated in company documents</a:t>
            </a:r>
          </a:p>
          <a:p>
            <a:pPr lvl="3"/>
            <a:r>
              <a:rPr lang="en-US" dirty="0" smtClean="0"/>
              <a:t>Nike: to inspire and innovate athletes</a:t>
            </a:r>
          </a:p>
          <a:p>
            <a:pPr lvl="2"/>
            <a:r>
              <a:rPr lang="en-US" dirty="0" smtClean="0"/>
              <a:t>Real goals: what the organization actually pursues</a:t>
            </a:r>
          </a:p>
          <a:p>
            <a:pPr lvl="3"/>
            <a:r>
              <a:rPr lang="en-US" dirty="0" smtClean="0"/>
              <a:t>Usually profit</a:t>
            </a:r>
          </a:p>
          <a:p>
            <a:pPr lvl="1"/>
            <a:endParaRPr lang="en-US" dirty="0" smtClean="0"/>
          </a:p>
          <a:p>
            <a:pPr lvl="1"/>
            <a:r>
              <a:rPr lang="en-US" dirty="0" smtClean="0"/>
              <a:t>Most company goals can be classified as either strategic or financial</a:t>
            </a:r>
          </a:p>
          <a:p>
            <a:pPr lvl="2"/>
            <a:r>
              <a:rPr lang="en-US" dirty="0" smtClean="0"/>
              <a:t>Financial: related to company financial performance</a:t>
            </a:r>
          </a:p>
          <a:p>
            <a:pPr lvl="2"/>
            <a:r>
              <a:rPr lang="en-US" dirty="0" smtClean="0"/>
              <a:t>Strategic: related to other aspects of the company’s performance</a:t>
            </a:r>
          </a:p>
          <a:p>
            <a:pPr lvl="3"/>
            <a:r>
              <a:rPr lang="en-US" dirty="0" smtClean="0"/>
              <a:t>Market share, position, etc</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3">
                    <a:lumMod val="75000"/>
                  </a:schemeClr>
                </a:solidFill>
              </a:rPr>
              <a:t>The Business Plan</a:t>
            </a:r>
            <a:endParaRPr lang="en-US" dirty="0">
              <a:solidFill>
                <a:schemeClr val="accent3">
                  <a:lumMod val="75000"/>
                </a:schemeClr>
              </a:solidFill>
            </a:endParaRPr>
          </a:p>
        </p:txBody>
      </p:sp>
      <p:sp>
        <p:nvSpPr>
          <p:cNvPr id="3" name="Content Placeholder 2"/>
          <p:cNvSpPr>
            <a:spLocks noGrp="1"/>
          </p:cNvSpPr>
          <p:nvPr>
            <p:ph idx="1"/>
          </p:nvPr>
        </p:nvSpPr>
        <p:spPr/>
        <p:txBody>
          <a:bodyPr/>
          <a:lstStyle/>
          <a:p>
            <a:r>
              <a:rPr lang="en-US" dirty="0" smtClean="0"/>
              <a:t>A written document prepared by the entrepreneur that describes all the internal and external elements involved in starting the new venture.</a:t>
            </a:r>
          </a:p>
          <a:p>
            <a:pPr lvl="1"/>
            <a:r>
              <a:rPr lang="en-US" dirty="0" smtClean="0"/>
              <a:t>An integration of all the different functional plans</a:t>
            </a:r>
          </a:p>
          <a:p>
            <a:pPr lvl="1"/>
            <a:r>
              <a:rPr lang="en-US" dirty="0" smtClean="0"/>
              <a:t>Defines business objectives and strategies</a:t>
            </a:r>
          </a:p>
          <a:p>
            <a:pPr lvl="1"/>
            <a:endParaRPr lang="en-US" dirty="0"/>
          </a:p>
          <a:p>
            <a:pPr lvl="1"/>
            <a:r>
              <a:rPr lang="en-US" dirty="0" smtClean="0"/>
              <a:t>Essentially a road map of the first 1- 3 years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chemeClr val="tx2">
                    <a:lumMod val="60000"/>
                    <a:lumOff val="40000"/>
                  </a:schemeClr>
                </a:solidFill>
              </a:rPr>
              <a:t>Writing a business plan</a:t>
            </a:r>
            <a:br>
              <a:rPr lang="en-US" dirty="0" smtClean="0">
                <a:solidFill>
                  <a:schemeClr val="tx2">
                    <a:lumMod val="60000"/>
                    <a:lumOff val="40000"/>
                  </a:schemeClr>
                </a:solidFill>
              </a:rPr>
            </a:br>
            <a:r>
              <a:rPr lang="en-US" dirty="0" smtClean="0">
                <a:solidFill>
                  <a:schemeClr val="tx2">
                    <a:lumMod val="60000"/>
                    <a:lumOff val="40000"/>
                  </a:schemeClr>
                </a:solidFill>
              </a:rPr>
              <a:t>Why Plan?</a:t>
            </a:r>
            <a:endParaRPr lang="en-US" dirty="0">
              <a:solidFill>
                <a:schemeClr val="tx2">
                  <a:lumMod val="60000"/>
                  <a:lumOff val="40000"/>
                </a:schemeClr>
              </a:solidFill>
            </a:endParaRPr>
          </a:p>
        </p:txBody>
      </p:sp>
      <p:sp>
        <p:nvSpPr>
          <p:cNvPr id="3" name="Content Placeholder 2"/>
          <p:cNvSpPr>
            <a:spLocks noGrp="1"/>
          </p:cNvSpPr>
          <p:nvPr>
            <p:ph idx="1"/>
          </p:nvPr>
        </p:nvSpPr>
        <p:spPr/>
        <p:txBody>
          <a:bodyPr/>
          <a:lstStyle/>
          <a:p>
            <a:r>
              <a:rPr lang="en-US" dirty="0" smtClean="0"/>
              <a:t>A good business plan is expected to address the needs of a wide variety of people</a:t>
            </a:r>
          </a:p>
          <a:p>
            <a:pPr lvl="1"/>
            <a:r>
              <a:rPr lang="en-US" dirty="0" smtClean="0"/>
              <a:t>Investors</a:t>
            </a:r>
          </a:p>
          <a:p>
            <a:pPr lvl="1"/>
            <a:r>
              <a:rPr lang="en-US" dirty="0" smtClean="0"/>
              <a:t>Employees</a:t>
            </a:r>
          </a:p>
          <a:p>
            <a:pPr lvl="1"/>
            <a:r>
              <a:rPr lang="en-US" dirty="0" smtClean="0"/>
              <a:t>Suppliers</a:t>
            </a:r>
          </a:p>
          <a:p>
            <a:pPr lvl="1"/>
            <a:r>
              <a:rPr lang="en-US" dirty="0" smtClean="0"/>
              <a:t>Customers</a:t>
            </a:r>
          </a:p>
          <a:p>
            <a:pPr lvl="1"/>
            <a:r>
              <a:rPr lang="en-US" dirty="0" smtClean="0"/>
              <a:t>Advisors</a:t>
            </a:r>
          </a:p>
          <a:p>
            <a:pPr lvl="1"/>
            <a:r>
              <a:rPr lang="en-US" dirty="0" smtClean="0"/>
              <a:t>Consultants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1281</TotalTime>
  <Words>1982</Words>
  <Application>Microsoft Office PowerPoint</Application>
  <PresentationFormat>On-screen Show (4:3)</PresentationFormat>
  <Paragraphs>229</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Entrepreneurship BS-CS – Spring 2022</vt:lpstr>
      <vt:lpstr>New Business Ventures</vt:lpstr>
      <vt:lpstr>Developing our business plan</vt:lpstr>
      <vt:lpstr>Writing a Business Plan:</vt:lpstr>
      <vt:lpstr>Writing a business plan Why Plan?</vt:lpstr>
      <vt:lpstr>Writing a business plan Why Plan?</vt:lpstr>
      <vt:lpstr>Writing a business plan Why Plan?</vt:lpstr>
      <vt:lpstr>The Business Plan</vt:lpstr>
      <vt:lpstr>Writing a business plan Why Plan?</vt:lpstr>
      <vt:lpstr>Types of Business Plans:</vt:lpstr>
      <vt:lpstr>Slide 11</vt:lpstr>
      <vt:lpstr>Sections of the Business Plan:</vt:lpstr>
      <vt:lpstr>Sections of the Business Plan (I):</vt:lpstr>
      <vt:lpstr>Sections of the Business Plan (II):</vt:lpstr>
      <vt:lpstr>Market Information Needs  The inverted pyramid</vt:lpstr>
      <vt:lpstr>Sections of the Business Plan (III):</vt:lpstr>
      <vt:lpstr>Sections of the Business Plan (IV):</vt:lpstr>
      <vt:lpstr>Sections of the Business Plan (IV):</vt:lpstr>
      <vt:lpstr>Sections of the Business Plan (V):</vt:lpstr>
      <vt:lpstr>Sections of the Business Plan (V) :</vt:lpstr>
      <vt:lpstr>Sections of the Business Plan (VI):</vt:lpstr>
      <vt:lpstr>Sections of the Business Plan (VII):</vt:lpstr>
      <vt:lpstr>Sections of the Business Plan (VIII):</vt:lpstr>
      <vt:lpstr>Sections of the Business Plan (IX):</vt:lpstr>
      <vt:lpstr>Sections of the Business Plan (X):</vt:lpstr>
      <vt:lpstr>Sections of the Business Plan (XI):</vt:lpstr>
      <vt:lpstr>Sections of the Business Plan: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BS-CS – 2020 – Fall Semester</dc:title>
  <dc:creator>Windows User</dc:creator>
  <cp:lastModifiedBy>Salmaan Rahman</cp:lastModifiedBy>
  <cp:revision>106</cp:revision>
  <dcterms:created xsi:type="dcterms:W3CDTF">2020-11-16T02:55:17Z</dcterms:created>
  <dcterms:modified xsi:type="dcterms:W3CDTF">2022-04-19T04:59:35Z</dcterms:modified>
</cp:coreProperties>
</file>