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8" r:id="rId3"/>
    <p:sldId id="287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59" r:id="rId12"/>
    <p:sldId id="260" r:id="rId13"/>
    <p:sldId id="270" r:id="rId14"/>
    <p:sldId id="288" r:id="rId15"/>
    <p:sldId id="271" r:id="rId16"/>
    <p:sldId id="272" r:id="rId17"/>
    <p:sldId id="273" r:id="rId18"/>
    <p:sldId id="274" r:id="rId19"/>
    <p:sldId id="275" r:id="rId20"/>
    <p:sldId id="276" r:id="rId21"/>
    <p:sldId id="31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1" r:id="rId37"/>
    <p:sldId id="312" r:id="rId38"/>
    <p:sldId id="313" r:id="rId39"/>
    <p:sldId id="314" r:id="rId40"/>
    <p:sldId id="315" r:id="rId41"/>
    <p:sldId id="309" r:id="rId42"/>
    <p:sldId id="316" r:id="rId43"/>
    <p:sldId id="3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1CC21-E9B8-464A-8F19-521348B5441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CAA6A69B-FF97-437D-B5CC-7D387D41F7BA}">
      <dgm:prSet phldrT="[Text]"/>
      <dgm:spPr/>
      <dgm:t>
        <a:bodyPr/>
        <a:lstStyle/>
        <a:p>
          <a:r>
            <a:rPr lang="en-US" dirty="0" smtClean="0"/>
            <a:t>General Environmental and Demographic Trends</a:t>
          </a:r>
          <a:endParaRPr lang="en-US" dirty="0"/>
        </a:p>
      </dgm:t>
    </dgm:pt>
    <dgm:pt modelId="{0780F235-ADD7-4661-B8FD-4D8E6F6E175C}" type="parTrans" cxnId="{11BBCE06-079F-4280-9323-6BBA5A89E602}">
      <dgm:prSet/>
      <dgm:spPr/>
      <dgm:t>
        <a:bodyPr/>
        <a:lstStyle/>
        <a:p>
          <a:endParaRPr lang="en-US"/>
        </a:p>
      </dgm:t>
    </dgm:pt>
    <dgm:pt modelId="{A63234B5-0831-4038-BF89-8696193C1B11}" type="sibTrans" cxnId="{11BBCE06-079F-4280-9323-6BBA5A89E602}">
      <dgm:prSet/>
      <dgm:spPr/>
      <dgm:t>
        <a:bodyPr/>
        <a:lstStyle/>
        <a:p>
          <a:endParaRPr lang="en-US"/>
        </a:p>
      </dgm:t>
    </dgm:pt>
    <dgm:pt modelId="{211AAC69-0D24-4E2F-A30D-B647531CE52C}">
      <dgm:prSet phldrT="[Text]"/>
      <dgm:spPr/>
      <dgm:t>
        <a:bodyPr/>
        <a:lstStyle/>
        <a:p>
          <a:r>
            <a:rPr lang="en-US" dirty="0" smtClean="0"/>
            <a:t>National Industry Trends</a:t>
          </a:r>
          <a:endParaRPr lang="en-US" dirty="0"/>
        </a:p>
      </dgm:t>
    </dgm:pt>
    <dgm:pt modelId="{B4AAB7A1-4334-4345-825A-D9F121C5D890}" type="parTrans" cxnId="{F300CF40-40F0-496D-96CC-DEE382FC970C}">
      <dgm:prSet/>
      <dgm:spPr/>
      <dgm:t>
        <a:bodyPr/>
        <a:lstStyle/>
        <a:p>
          <a:endParaRPr lang="en-US"/>
        </a:p>
      </dgm:t>
    </dgm:pt>
    <dgm:pt modelId="{6F86E636-72E2-4CDD-8680-4F836A606753}" type="sibTrans" cxnId="{F300CF40-40F0-496D-96CC-DEE382FC970C}">
      <dgm:prSet/>
      <dgm:spPr/>
      <dgm:t>
        <a:bodyPr/>
        <a:lstStyle/>
        <a:p>
          <a:endParaRPr lang="en-US"/>
        </a:p>
      </dgm:t>
    </dgm:pt>
    <dgm:pt modelId="{F4888DD6-4308-4168-85E3-32344EC56C5D}">
      <dgm:prSet phldrT="[Text]"/>
      <dgm:spPr/>
      <dgm:t>
        <a:bodyPr/>
        <a:lstStyle/>
        <a:p>
          <a:r>
            <a:rPr lang="en-US" dirty="0" smtClean="0"/>
            <a:t>Local Competition  (strengths and weaknesses)</a:t>
          </a:r>
          <a:endParaRPr lang="en-US" dirty="0"/>
        </a:p>
      </dgm:t>
    </dgm:pt>
    <dgm:pt modelId="{B72CFD31-FEC6-4474-8CAD-7BD99EC752EB}" type="parTrans" cxnId="{7E824FAD-CBB2-447A-A5F9-6343D4B31B71}">
      <dgm:prSet/>
      <dgm:spPr/>
      <dgm:t>
        <a:bodyPr/>
        <a:lstStyle/>
        <a:p>
          <a:endParaRPr lang="en-US"/>
        </a:p>
      </dgm:t>
    </dgm:pt>
    <dgm:pt modelId="{D7D62CA3-DAD1-46CC-B8BE-4721C1D0182C}" type="sibTrans" cxnId="{7E824FAD-CBB2-447A-A5F9-6343D4B31B71}">
      <dgm:prSet/>
      <dgm:spPr/>
      <dgm:t>
        <a:bodyPr/>
        <a:lstStyle/>
        <a:p>
          <a:endParaRPr lang="en-US"/>
        </a:p>
      </dgm:t>
    </dgm:pt>
    <dgm:pt modelId="{9F770FDE-ACAB-471F-898C-1873AAF63720}">
      <dgm:prSet phldrT="[Text]"/>
      <dgm:spPr/>
      <dgm:t>
        <a:bodyPr/>
        <a:lstStyle/>
        <a:p>
          <a:r>
            <a:rPr lang="en-US" dirty="0" smtClean="0"/>
            <a:t>Local Environmental and Demographic trends</a:t>
          </a:r>
          <a:endParaRPr lang="en-US" dirty="0"/>
        </a:p>
      </dgm:t>
    </dgm:pt>
    <dgm:pt modelId="{3EAC8C63-BF73-482F-A0B5-6C34FD6CE4ED}" type="parTrans" cxnId="{96D803B0-68FC-4AB0-BD7D-103DC481E1D8}">
      <dgm:prSet/>
      <dgm:spPr/>
      <dgm:t>
        <a:bodyPr/>
        <a:lstStyle/>
        <a:p>
          <a:endParaRPr lang="en-US"/>
        </a:p>
      </dgm:t>
    </dgm:pt>
    <dgm:pt modelId="{16DF0EA2-C7C8-41F3-AC13-5BD58CECCFD7}" type="sibTrans" cxnId="{96D803B0-68FC-4AB0-BD7D-103DC481E1D8}">
      <dgm:prSet/>
      <dgm:spPr/>
      <dgm:t>
        <a:bodyPr/>
        <a:lstStyle/>
        <a:p>
          <a:endParaRPr lang="en-US"/>
        </a:p>
      </dgm:t>
    </dgm:pt>
    <dgm:pt modelId="{133ED2DA-05A7-4296-9C2D-E68FCD1AF46E}">
      <dgm:prSet phldrT="[Text]"/>
      <dgm:spPr/>
      <dgm:t>
        <a:bodyPr/>
        <a:lstStyle/>
        <a:p>
          <a:r>
            <a:rPr lang="en-US" dirty="0" smtClean="0"/>
            <a:t>Local Industry Trends</a:t>
          </a:r>
          <a:endParaRPr lang="en-US" dirty="0"/>
        </a:p>
      </dgm:t>
    </dgm:pt>
    <dgm:pt modelId="{300A13CB-DD3B-4676-9D52-EC2AFFB51BBF}" type="parTrans" cxnId="{5AFE0E5B-D6BD-44AE-B4DC-C52CE6441FED}">
      <dgm:prSet/>
      <dgm:spPr/>
      <dgm:t>
        <a:bodyPr/>
        <a:lstStyle/>
        <a:p>
          <a:endParaRPr lang="en-US"/>
        </a:p>
      </dgm:t>
    </dgm:pt>
    <dgm:pt modelId="{DF0090C4-C7BA-44B3-B7B9-7EF4FCF5839A}" type="sibTrans" cxnId="{5AFE0E5B-D6BD-44AE-B4DC-C52CE6441FED}">
      <dgm:prSet/>
      <dgm:spPr/>
      <dgm:t>
        <a:bodyPr/>
        <a:lstStyle/>
        <a:p>
          <a:endParaRPr lang="en-US"/>
        </a:p>
      </dgm:t>
    </dgm:pt>
    <dgm:pt modelId="{6B394637-3ADA-4FFB-AA87-77F77F035566}">
      <dgm:prSet phldrT="[Text]"/>
      <dgm:spPr/>
      <dgm:t>
        <a:bodyPr/>
        <a:lstStyle/>
        <a:p>
          <a:r>
            <a:rPr lang="en-US" dirty="0" smtClean="0"/>
            <a:t>Goals &amp; Objectives</a:t>
          </a:r>
          <a:endParaRPr lang="en-US" dirty="0"/>
        </a:p>
      </dgm:t>
    </dgm:pt>
    <dgm:pt modelId="{3977F3B6-6808-488C-BA33-A29913ED12E8}" type="parTrans" cxnId="{29A7DE24-635D-4DA0-A020-A987457CC4A9}">
      <dgm:prSet/>
      <dgm:spPr/>
    </dgm:pt>
    <dgm:pt modelId="{936D7E97-96DC-4BA9-A16C-C2C00D299B2B}" type="sibTrans" cxnId="{29A7DE24-635D-4DA0-A020-A987457CC4A9}">
      <dgm:prSet/>
      <dgm:spPr/>
    </dgm:pt>
    <dgm:pt modelId="{40151D1B-CAAF-4617-AD67-75A3D0A6A8F7}" type="pres">
      <dgm:prSet presAssocID="{57A1CC21-E9B8-464A-8F19-521348B54415}" presName="Name0" presStyleCnt="0">
        <dgm:presLayoutVars>
          <dgm:dir/>
          <dgm:animLvl val="lvl"/>
          <dgm:resizeHandles val="exact"/>
        </dgm:presLayoutVars>
      </dgm:prSet>
      <dgm:spPr/>
    </dgm:pt>
    <dgm:pt modelId="{82064CDC-B8FF-4279-9748-5F2D1F85339A}" type="pres">
      <dgm:prSet presAssocID="{CAA6A69B-FF97-437D-B5CC-7D387D41F7BA}" presName="Name8" presStyleCnt="0"/>
      <dgm:spPr/>
    </dgm:pt>
    <dgm:pt modelId="{864BD3D2-8948-4BB1-948D-7C5499B1887E}" type="pres">
      <dgm:prSet presAssocID="{CAA6A69B-FF97-437D-B5CC-7D387D41F7BA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7118D-A662-486E-B1B1-6EC42BA04F57}" type="pres">
      <dgm:prSet presAssocID="{CAA6A69B-FF97-437D-B5CC-7D387D41F7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E3EFF-9286-425C-B94B-3FC5C9A7E077}" type="pres">
      <dgm:prSet presAssocID="{211AAC69-0D24-4E2F-A30D-B647531CE52C}" presName="Name8" presStyleCnt="0"/>
      <dgm:spPr/>
    </dgm:pt>
    <dgm:pt modelId="{0CE21588-5691-4799-A53E-106EE84735FD}" type="pres">
      <dgm:prSet presAssocID="{211AAC69-0D24-4E2F-A30D-B647531CE52C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30703-718D-44F0-90E1-071B4AE9277E}" type="pres">
      <dgm:prSet presAssocID="{211AAC69-0D24-4E2F-A30D-B647531CE5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5B2E-B876-460F-861A-22289605819F}" type="pres">
      <dgm:prSet presAssocID="{9F770FDE-ACAB-471F-898C-1873AAF63720}" presName="Name8" presStyleCnt="0"/>
      <dgm:spPr/>
    </dgm:pt>
    <dgm:pt modelId="{B5E8CD63-D949-4559-91B6-A419E7C59C17}" type="pres">
      <dgm:prSet presAssocID="{9F770FDE-ACAB-471F-898C-1873AAF63720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E962A-AC85-4CA2-80CD-9B9B6787C981}" type="pres">
      <dgm:prSet presAssocID="{9F770FDE-ACAB-471F-898C-1873AAF637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E5D1B-3590-47C9-85BE-21C4AAC7CE3F}" type="pres">
      <dgm:prSet presAssocID="{133ED2DA-05A7-4296-9C2D-E68FCD1AF46E}" presName="Name8" presStyleCnt="0"/>
      <dgm:spPr/>
    </dgm:pt>
    <dgm:pt modelId="{B855F9D6-BAF1-4A3F-9C13-D4A6790CA29E}" type="pres">
      <dgm:prSet presAssocID="{133ED2DA-05A7-4296-9C2D-E68FCD1AF46E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4A9EF-1ABC-4AC5-81CC-31415EEA9A57}" type="pres">
      <dgm:prSet presAssocID="{133ED2DA-05A7-4296-9C2D-E68FCD1AF4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AE02B-BFEC-4C49-A2EA-452E35AD5505}" type="pres">
      <dgm:prSet presAssocID="{F4888DD6-4308-4168-85E3-32344EC56C5D}" presName="Name8" presStyleCnt="0"/>
      <dgm:spPr/>
    </dgm:pt>
    <dgm:pt modelId="{2ED2DFB7-D2FC-4342-B5A9-B005D0BF2318}" type="pres">
      <dgm:prSet presAssocID="{F4888DD6-4308-4168-85E3-32344EC56C5D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4E863-AE8A-4D10-BEC6-6CF18C6DB7A8}" type="pres">
      <dgm:prSet presAssocID="{F4888DD6-4308-4168-85E3-32344EC56C5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092F-A3FB-4CFD-849C-3B546BAD41C2}" type="pres">
      <dgm:prSet presAssocID="{6B394637-3ADA-4FFB-AA87-77F77F035566}" presName="Name8" presStyleCnt="0"/>
      <dgm:spPr/>
    </dgm:pt>
    <dgm:pt modelId="{BA9E43FB-0CAD-4937-8949-63258478DA9E}" type="pres">
      <dgm:prSet presAssocID="{6B394637-3ADA-4FFB-AA87-77F77F035566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5C8ED-1B4F-447A-977A-BF09AAEFFCB8}" type="pres">
      <dgm:prSet presAssocID="{6B394637-3ADA-4FFB-AA87-77F77F0355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78325-C82F-487F-816E-6C35729D1A6B}" type="presOf" srcId="{CAA6A69B-FF97-437D-B5CC-7D387D41F7BA}" destId="{864BD3D2-8948-4BB1-948D-7C5499B1887E}" srcOrd="0" destOrd="0" presId="urn:microsoft.com/office/officeart/2005/8/layout/pyramid3"/>
    <dgm:cxn modelId="{92394464-ABE5-456E-AB1F-D9A82D8CCD9F}" type="presOf" srcId="{211AAC69-0D24-4E2F-A30D-B647531CE52C}" destId="{DA930703-718D-44F0-90E1-071B4AE9277E}" srcOrd="1" destOrd="0" presId="urn:microsoft.com/office/officeart/2005/8/layout/pyramid3"/>
    <dgm:cxn modelId="{253152FA-4C5B-4870-BFAE-4FA6BBCD69E2}" type="presOf" srcId="{CAA6A69B-FF97-437D-B5CC-7D387D41F7BA}" destId="{85E7118D-A662-486E-B1B1-6EC42BA04F57}" srcOrd="1" destOrd="0" presId="urn:microsoft.com/office/officeart/2005/8/layout/pyramid3"/>
    <dgm:cxn modelId="{E1865DED-F900-4568-A4F1-B14415BA7374}" type="presOf" srcId="{F4888DD6-4308-4168-85E3-32344EC56C5D}" destId="{2ED2DFB7-D2FC-4342-B5A9-B005D0BF2318}" srcOrd="0" destOrd="0" presId="urn:microsoft.com/office/officeart/2005/8/layout/pyramid3"/>
    <dgm:cxn modelId="{11BBCE06-079F-4280-9323-6BBA5A89E602}" srcId="{57A1CC21-E9B8-464A-8F19-521348B54415}" destId="{CAA6A69B-FF97-437D-B5CC-7D387D41F7BA}" srcOrd="0" destOrd="0" parTransId="{0780F235-ADD7-4661-B8FD-4D8E6F6E175C}" sibTransId="{A63234B5-0831-4038-BF89-8696193C1B11}"/>
    <dgm:cxn modelId="{3BACC7D1-0A48-4AA4-847B-09C618DB2B10}" type="presOf" srcId="{57A1CC21-E9B8-464A-8F19-521348B54415}" destId="{40151D1B-CAAF-4617-AD67-75A3D0A6A8F7}" srcOrd="0" destOrd="0" presId="urn:microsoft.com/office/officeart/2005/8/layout/pyramid3"/>
    <dgm:cxn modelId="{AE0527BD-18F2-4D23-910D-E9FC8F5C3C45}" type="presOf" srcId="{133ED2DA-05A7-4296-9C2D-E68FCD1AF46E}" destId="{B855F9D6-BAF1-4A3F-9C13-D4A6790CA29E}" srcOrd="0" destOrd="0" presId="urn:microsoft.com/office/officeart/2005/8/layout/pyramid3"/>
    <dgm:cxn modelId="{1CD7E436-D1E5-42CC-B6E3-9AC24E237F24}" type="presOf" srcId="{211AAC69-0D24-4E2F-A30D-B647531CE52C}" destId="{0CE21588-5691-4799-A53E-106EE84735FD}" srcOrd="0" destOrd="0" presId="urn:microsoft.com/office/officeart/2005/8/layout/pyramid3"/>
    <dgm:cxn modelId="{5AFE0E5B-D6BD-44AE-B4DC-C52CE6441FED}" srcId="{57A1CC21-E9B8-464A-8F19-521348B54415}" destId="{133ED2DA-05A7-4296-9C2D-E68FCD1AF46E}" srcOrd="3" destOrd="0" parTransId="{300A13CB-DD3B-4676-9D52-EC2AFFB51BBF}" sibTransId="{DF0090C4-C7BA-44B3-B7B9-7EF4FCF5839A}"/>
    <dgm:cxn modelId="{4C100F79-CE27-4178-960D-9C00F6693FA3}" type="presOf" srcId="{133ED2DA-05A7-4296-9C2D-E68FCD1AF46E}" destId="{1BB4A9EF-1ABC-4AC5-81CC-31415EEA9A57}" srcOrd="1" destOrd="0" presId="urn:microsoft.com/office/officeart/2005/8/layout/pyramid3"/>
    <dgm:cxn modelId="{29A7DE24-635D-4DA0-A020-A987457CC4A9}" srcId="{57A1CC21-E9B8-464A-8F19-521348B54415}" destId="{6B394637-3ADA-4FFB-AA87-77F77F035566}" srcOrd="5" destOrd="0" parTransId="{3977F3B6-6808-488C-BA33-A29913ED12E8}" sibTransId="{936D7E97-96DC-4BA9-A16C-C2C00D299B2B}"/>
    <dgm:cxn modelId="{96D803B0-68FC-4AB0-BD7D-103DC481E1D8}" srcId="{57A1CC21-E9B8-464A-8F19-521348B54415}" destId="{9F770FDE-ACAB-471F-898C-1873AAF63720}" srcOrd="2" destOrd="0" parTransId="{3EAC8C63-BF73-482F-A0B5-6C34FD6CE4ED}" sibTransId="{16DF0EA2-C7C8-41F3-AC13-5BD58CECCFD7}"/>
    <dgm:cxn modelId="{E77C3368-DE54-454B-99A4-030EAD9C2A1C}" type="presOf" srcId="{6B394637-3ADA-4FFB-AA87-77F77F035566}" destId="{BA9E43FB-0CAD-4937-8949-63258478DA9E}" srcOrd="0" destOrd="0" presId="urn:microsoft.com/office/officeart/2005/8/layout/pyramid3"/>
    <dgm:cxn modelId="{36AD14C0-5117-4EED-BCE6-E10395A1529C}" type="presOf" srcId="{9F770FDE-ACAB-471F-898C-1873AAF63720}" destId="{526E962A-AC85-4CA2-80CD-9B9B6787C981}" srcOrd="1" destOrd="0" presId="urn:microsoft.com/office/officeart/2005/8/layout/pyramid3"/>
    <dgm:cxn modelId="{B1999954-C556-4800-884E-70623ADD7EA0}" type="presOf" srcId="{F4888DD6-4308-4168-85E3-32344EC56C5D}" destId="{A654E863-AE8A-4D10-BEC6-6CF18C6DB7A8}" srcOrd="1" destOrd="0" presId="urn:microsoft.com/office/officeart/2005/8/layout/pyramid3"/>
    <dgm:cxn modelId="{7E824FAD-CBB2-447A-A5F9-6343D4B31B71}" srcId="{57A1CC21-E9B8-464A-8F19-521348B54415}" destId="{F4888DD6-4308-4168-85E3-32344EC56C5D}" srcOrd="4" destOrd="0" parTransId="{B72CFD31-FEC6-4474-8CAD-7BD99EC752EB}" sibTransId="{D7D62CA3-DAD1-46CC-B8BE-4721C1D0182C}"/>
    <dgm:cxn modelId="{A4F190C8-F202-4066-8667-D1EBA26A2DF2}" type="presOf" srcId="{9F770FDE-ACAB-471F-898C-1873AAF63720}" destId="{B5E8CD63-D949-4559-91B6-A419E7C59C17}" srcOrd="0" destOrd="0" presId="urn:microsoft.com/office/officeart/2005/8/layout/pyramid3"/>
    <dgm:cxn modelId="{F300CF40-40F0-496D-96CC-DEE382FC970C}" srcId="{57A1CC21-E9B8-464A-8F19-521348B54415}" destId="{211AAC69-0D24-4E2F-A30D-B647531CE52C}" srcOrd="1" destOrd="0" parTransId="{B4AAB7A1-4334-4345-825A-D9F121C5D890}" sibTransId="{6F86E636-72E2-4CDD-8680-4F836A606753}"/>
    <dgm:cxn modelId="{B43B82F8-ED0C-4854-9EC8-ACE758E11429}" type="presOf" srcId="{6B394637-3ADA-4FFB-AA87-77F77F035566}" destId="{E185C8ED-1B4F-447A-977A-BF09AAEFFCB8}" srcOrd="1" destOrd="0" presId="urn:microsoft.com/office/officeart/2005/8/layout/pyramid3"/>
    <dgm:cxn modelId="{A1D260B8-61A8-4E5F-9E65-67A369EE6058}" type="presParOf" srcId="{40151D1B-CAAF-4617-AD67-75A3D0A6A8F7}" destId="{82064CDC-B8FF-4279-9748-5F2D1F85339A}" srcOrd="0" destOrd="0" presId="urn:microsoft.com/office/officeart/2005/8/layout/pyramid3"/>
    <dgm:cxn modelId="{FE96A548-F355-431B-9820-3D171A18B135}" type="presParOf" srcId="{82064CDC-B8FF-4279-9748-5F2D1F85339A}" destId="{864BD3D2-8948-4BB1-948D-7C5499B1887E}" srcOrd="0" destOrd="0" presId="urn:microsoft.com/office/officeart/2005/8/layout/pyramid3"/>
    <dgm:cxn modelId="{C5D9C613-F24B-4099-B6F0-FEB679CEF3E8}" type="presParOf" srcId="{82064CDC-B8FF-4279-9748-5F2D1F85339A}" destId="{85E7118D-A662-486E-B1B1-6EC42BA04F57}" srcOrd="1" destOrd="0" presId="urn:microsoft.com/office/officeart/2005/8/layout/pyramid3"/>
    <dgm:cxn modelId="{4C2A58CF-4074-459E-84DE-13C6C3D9F0E5}" type="presParOf" srcId="{40151D1B-CAAF-4617-AD67-75A3D0A6A8F7}" destId="{508E3EFF-9286-425C-B94B-3FC5C9A7E077}" srcOrd="1" destOrd="0" presId="urn:microsoft.com/office/officeart/2005/8/layout/pyramid3"/>
    <dgm:cxn modelId="{9717E5CD-74B1-4775-A594-933EA0BEAD20}" type="presParOf" srcId="{508E3EFF-9286-425C-B94B-3FC5C9A7E077}" destId="{0CE21588-5691-4799-A53E-106EE84735FD}" srcOrd="0" destOrd="0" presId="urn:microsoft.com/office/officeart/2005/8/layout/pyramid3"/>
    <dgm:cxn modelId="{D17D6372-6B47-4F93-820A-60B6EDDB3632}" type="presParOf" srcId="{508E3EFF-9286-425C-B94B-3FC5C9A7E077}" destId="{DA930703-718D-44F0-90E1-071B4AE9277E}" srcOrd="1" destOrd="0" presId="urn:microsoft.com/office/officeart/2005/8/layout/pyramid3"/>
    <dgm:cxn modelId="{CDF9A3FE-E85B-43F7-8A36-3DEE62500E38}" type="presParOf" srcId="{40151D1B-CAAF-4617-AD67-75A3D0A6A8F7}" destId="{E1215B2E-B876-460F-861A-22289605819F}" srcOrd="2" destOrd="0" presId="urn:microsoft.com/office/officeart/2005/8/layout/pyramid3"/>
    <dgm:cxn modelId="{9276CD8F-647D-4094-8624-2881325FEF00}" type="presParOf" srcId="{E1215B2E-B876-460F-861A-22289605819F}" destId="{B5E8CD63-D949-4559-91B6-A419E7C59C17}" srcOrd="0" destOrd="0" presId="urn:microsoft.com/office/officeart/2005/8/layout/pyramid3"/>
    <dgm:cxn modelId="{3B38FB15-92EC-44B2-91A9-5C8B29BBA4F5}" type="presParOf" srcId="{E1215B2E-B876-460F-861A-22289605819F}" destId="{526E962A-AC85-4CA2-80CD-9B9B6787C981}" srcOrd="1" destOrd="0" presId="urn:microsoft.com/office/officeart/2005/8/layout/pyramid3"/>
    <dgm:cxn modelId="{69EB8DB0-3CA7-4D1D-8A4F-C68EFEACA507}" type="presParOf" srcId="{40151D1B-CAAF-4617-AD67-75A3D0A6A8F7}" destId="{E9DE5D1B-3590-47C9-85BE-21C4AAC7CE3F}" srcOrd="3" destOrd="0" presId="urn:microsoft.com/office/officeart/2005/8/layout/pyramid3"/>
    <dgm:cxn modelId="{E142E8E2-E8E5-44ED-8CE0-149DD29BAE1E}" type="presParOf" srcId="{E9DE5D1B-3590-47C9-85BE-21C4AAC7CE3F}" destId="{B855F9D6-BAF1-4A3F-9C13-D4A6790CA29E}" srcOrd="0" destOrd="0" presId="urn:microsoft.com/office/officeart/2005/8/layout/pyramid3"/>
    <dgm:cxn modelId="{13D17A82-7CF7-49CC-83AE-005042196778}" type="presParOf" srcId="{E9DE5D1B-3590-47C9-85BE-21C4AAC7CE3F}" destId="{1BB4A9EF-1ABC-4AC5-81CC-31415EEA9A57}" srcOrd="1" destOrd="0" presId="urn:microsoft.com/office/officeart/2005/8/layout/pyramid3"/>
    <dgm:cxn modelId="{842FC87E-85DB-412D-9640-2FD7A1F27570}" type="presParOf" srcId="{40151D1B-CAAF-4617-AD67-75A3D0A6A8F7}" destId="{3B7AE02B-BFEC-4C49-A2EA-452E35AD5505}" srcOrd="4" destOrd="0" presId="urn:microsoft.com/office/officeart/2005/8/layout/pyramid3"/>
    <dgm:cxn modelId="{2EBCDD0C-1F4B-44FE-9D55-8E786FDD8B51}" type="presParOf" srcId="{3B7AE02B-BFEC-4C49-A2EA-452E35AD5505}" destId="{2ED2DFB7-D2FC-4342-B5A9-B005D0BF2318}" srcOrd="0" destOrd="0" presId="urn:microsoft.com/office/officeart/2005/8/layout/pyramid3"/>
    <dgm:cxn modelId="{74FD64AE-5F58-417F-A4C3-A5D9E5001281}" type="presParOf" srcId="{3B7AE02B-BFEC-4C49-A2EA-452E35AD5505}" destId="{A654E863-AE8A-4D10-BEC6-6CF18C6DB7A8}" srcOrd="1" destOrd="0" presId="urn:microsoft.com/office/officeart/2005/8/layout/pyramid3"/>
    <dgm:cxn modelId="{5BD3DEBE-DD63-41F6-83B5-CF031271CA90}" type="presParOf" srcId="{40151D1B-CAAF-4617-AD67-75A3D0A6A8F7}" destId="{9E2D092F-A3FB-4CFD-849C-3B546BAD41C2}" srcOrd="5" destOrd="0" presId="urn:microsoft.com/office/officeart/2005/8/layout/pyramid3"/>
    <dgm:cxn modelId="{A84DF076-DAA9-417A-8A15-F43E619FA0F7}" type="presParOf" srcId="{9E2D092F-A3FB-4CFD-849C-3B546BAD41C2}" destId="{BA9E43FB-0CAD-4937-8949-63258478DA9E}" srcOrd="0" destOrd="0" presId="urn:microsoft.com/office/officeart/2005/8/layout/pyramid3"/>
    <dgm:cxn modelId="{9A90F454-C2FC-4F45-8EC5-9B7EA4891C8F}" type="presParOf" srcId="{9E2D092F-A3FB-4CFD-849C-3B546BAD41C2}" destId="{E185C8ED-1B4F-447A-977A-BF09AAEFFCB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4BD3D2-8948-4BB1-948D-7C5499B1887E}">
      <dsp:nvSpPr>
        <dsp:cNvPr id="0" name=""/>
        <dsp:cNvSpPr/>
      </dsp:nvSpPr>
      <dsp:spPr>
        <a:xfrm rot="10800000">
          <a:off x="0" y="0"/>
          <a:ext cx="82296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General Environmental and Demographic Trends</a:t>
          </a:r>
          <a:endParaRPr lang="en-US" sz="1800" kern="1200" dirty="0"/>
        </a:p>
      </dsp:txBody>
      <dsp:txXfrm>
        <a:off x="1440179" y="0"/>
        <a:ext cx="5349240" cy="838199"/>
      </dsp:txXfrm>
    </dsp:sp>
    <dsp:sp modelId="{0CE21588-5691-4799-A53E-106EE84735FD}">
      <dsp:nvSpPr>
        <dsp:cNvPr id="0" name=""/>
        <dsp:cNvSpPr/>
      </dsp:nvSpPr>
      <dsp:spPr>
        <a:xfrm rot="10800000">
          <a:off x="685799" y="838199"/>
          <a:ext cx="68580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National Industry Trends</a:t>
          </a:r>
          <a:endParaRPr lang="en-US" sz="1800" kern="1200" dirty="0"/>
        </a:p>
      </dsp:txBody>
      <dsp:txXfrm>
        <a:off x="1885949" y="838199"/>
        <a:ext cx="4457700" cy="838199"/>
      </dsp:txXfrm>
    </dsp:sp>
    <dsp:sp modelId="{B5E8CD63-D949-4559-91B6-A419E7C59C17}">
      <dsp:nvSpPr>
        <dsp:cNvPr id="0" name=""/>
        <dsp:cNvSpPr/>
      </dsp:nvSpPr>
      <dsp:spPr>
        <a:xfrm rot="10800000">
          <a:off x="1371599" y="1676399"/>
          <a:ext cx="54864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 Environmental and Demographic trends</a:t>
          </a:r>
          <a:endParaRPr lang="en-US" sz="1800" kern="1200" dirty="0"/>
        </a:p>
      </dsp:txBody>
      <dsp:txXfrm>
        <a:off x="2331719" y="1676399"/>
        <a:ext cx="3566160" cy="838199"/>
      </dsp:txXfrm>
    </dsp:sp>
    <dsp:sp modelId="{B855F9D6-BAF1-4A3F-9C13-D4A6790CA29E}">
      <dsp:nvSpPr>
        <dsp:cNvPr id="0" name=""/>
        <dsp:cNvSpPr/>
      </dsp:nvSpPr>
      <dsp:spPr>
        <a:xfrm rot="10800000">
          <a:off x="2057400" y="2514599"/>
          <a:ext cx="41148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 Industry Trends</a:t>
          </a:r>
          <a:endParaRPr lang="en-US" sz="1800" kern="1200" dirty="0"/>
        </a:p>
      </dsp:txBody>
      <dsp:txXfrm>
        <a:off x="2777489" y="2514599"/>
        <a:ext cx="2674620" cy="838199"/>
      </dsp:txXfrm>
    </dsp:sp>
    <dsp:sp modelId="{2ED2DFB7-D2FC-4342-B5A9-B005D0BF2318}">
      <dsp:nvSpPr>
        <dsp:cNvPr id="0" name=""/>
        <dsp:cNvSpPr/>
      </dsp:nvSpPr>
      <dsp:spPr>
        <a:xfrm rot="10800000">
          <a:off x="2743199" y="3352799"/>
          <a:ext cx="27432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 Competition  (strengths and weaknesses)</a:t>
          </a:r>
          <a:endParaRPr lang="en-US" sz="1800" kern="1200" dirty="0"/>
        </a:p>
      </dsp:txBody>
      <dsp:txXfrm>
        <a:off x="3223260" y="3352799"/>
        <a:ext cx="1783080" cy="838199"/>
      </dsp:txXfrm>
    </dsp:sp>
    <dsp:sp modelId="{BA9E43FB-0CAD-4937-8949-63258478DA9E}">
      <dsp:nvSpPr>
        <dsp:cNvPr id="0" name=""/>
        <dsp:cNvSpPr/>
      </dsp:nvSpPr>
      <dsp:spPr>
        <a:xfrm rot="10800000">
          <a:off x="3429000" y="4191000"/>
          <a:ext cx="1371600" cy="838199"/>
        </a:xfrm>
        <a:prstGeom prst="trapezoid">
          <a:avLst>
            <a:gd name="adj" fmla="val 8181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Goals &amp; Objectives</a:t>
          </a:r>
          <a:endParaRPr lang="en-US" sz="1800" kern="1200" dirty="0"/>
        </a:p>
      </dsp:txBody>
      <dsp:txXfrm>
        <a:off x="3429000" y="4191000"/>
        <a:ext cx="1371600" cy="83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FB9B-B8B9-4F77-8073-DF9614076286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A609-8C7F-49AF-8243-C29FACD79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br>
              <a:rPr lang="en-US" dirty="0" smtClean="0"/>
            </a:br>
            <a:r>
              <a:rPr lang="en-US" dirty="0" smtClean="0"/>
              <a:t>BS-CS – 2022 – Spring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Salmaan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pPr algn="r"/>
            <a:r>
              <a:rPr lang="en-US" dirty="0" smtClean="0"/>
              <a:t>Lecture 6</a:t>
            </a:r>
          </a:p>
          <a:p>
            <a:pPr algn="r"/>
            <a:r>
              <a:rPr lang="en-US" dirty="0" smtClean="0"/>
              <a:t>The Marketing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needed(cont)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Competitor Information:</a:t>
            </a:r>
          </a:p>
          <a:p>
            <a:pPr lvl="1"/>
            <a:r>
              <a:rPr lang="en-US" dirty="0" smtClean="0"/>
              <a:t>Who are the competitors, </a:t>
            </a:r>
          </a:p>
          <a:p>
            <a:pPr lvl="1"/>
            <a:r>
              <a:rPr lang="en-US" dirty="0" smtClean="0"/>
              <a:t>where are they located, and </a:t>
            </a:r>
          </a:p>
          <a:p>
            <a:pPr lvl="1"/>
            <a:r>
              <a:rPr lang="en-US" dirty="0" smtClean="0"/>
              <a:t>what (</a:t>
            </a:r>
            <a:r>
              <a:rPr lang="en-US" dirty="0" err="1" smtClean="0"/>
              <a:t>dis</a:t>
            </a:r>
            <a:r>
              <a:rPr lang="en-US" dirty="0" smtClean="0"/>
              <a:t>)advantages, do they have?</a:t>
            </a:r>
          </a:p>
          <a:p>
            <a:pPr lvl="1"/>
            <a:r>
              <a:rPr lang="en-US" dirty="0" smtClean="0"/>
              <a:t>What marketing techniques have they used, which have been most/least successful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 information:</a:t>
            </a:r>
          </a:p>
          <a:p>
            <a:pPr lvl="1"/>
            <a:r>
              <a:rPr lang="en-US" dirty="0" smtClean="0"/>
              <a:t>What are the overall objectives for the first year</a:t>
            </a:r>
          </a:p>
          <a:p>
            <a:pPr lvl="1"/>
            <a:r>
              <a:rPr lang="en-US" dirty="0" smtClean="0"/>
              <a:t>What are the long term objectives (5 years)</a:t>
            </a:r>
          </a:p>
          <a:p>
            <a:pPr lvl="1"/>
            <a:r>
              <a:rPr lang="en-US" dirty="0" smtClean="0"/>
              <a:t>What are the company’s strengths and weaknesses?</a:t>
            </a:r>
          </a:p>
          <a:p>
            <a:pPr lvl="1"/>
            <a:r>
              <a:rPr lang="en-US" dirty="0" smtClean="0"/>
              <a:t>What are the production capacities,</a:t>
            </a:r>
          </a:p>
          <a:p>
            <a:pPr lvl="1"/>
            <a:r>
              <a:rPr lang="en-US" dirty="0" smtClean="0"/>
              <a:t>What are the financial capacities?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Competitor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ocument the current strategy of each competitor</a:t>
            </a:r>
          </a:p>
          <a:p>
            <a:pPr marL="914400" lvl="1" indent="-514350"/>
            <a:r>
              <a:rPr lang="en-US" dirty="0" smtClean="0"/>
              <a:t>Using public information – newspapers, journals, websites, promotions, interviews with distributors and suppliers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strengths and weaknesses of each competitor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strategy for your own product/service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Competitor Assessment Matrix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399"/>
          <a:ext cx="82296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293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Competitor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Competitor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Competitor C</a:t>
                      </a:r>
                      <a:endParaRPr lang="en-US" dirty="0"/>
                    </a:p>
                  </a:txBody>
                  <a:tcPr anchor="ctr"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or service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Pricing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Factors that influence the Marketing Plan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Factors:</a:t>
            </a:r>
          </a:p>
          <a:p>
            <a:pPr lvl="1"/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Legal Considerations</a:t>
            </a:r>
          </a:p>
          <a:p>
            <a:pPr lvl="1"/>
            <a:r>
              <a:rPr lang="en-US" dirty="0" smtClean="0"/>
              <a:t>Raw Material</a:t>
            </a:r>
          </a:p>
          <a:p>
            <a:pPr lvl="1"/>
            <a:r>
              <a:rPr lang="en-US" dirty="0" smtClean="0"/>
              <a:t>Competitors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</a:t>
            </a:r>
          </a:p>
          <a:p>
            <a:pPr lvl="1"/>
            <a:r>
              <a:rPr lang="en-US" dirty="0" smtClean="0"/>
              <a:t>Financial Resources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Goals and Objectives</a:t>
            </a:r>
          </a:p>
          <a:p>
            <a:pPr lvl="1"/>
            <a:r>
              <a:rPr lang="en-US" dirty="0" smtClean="0"/>
              <a:t>Management Team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Marketing Plan Outline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Situation Analysis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Background of venture – history of industry and company, marketplace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Strengths and weaknesses of venture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Market opportunities and threats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Competitor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Marketing objectives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Marketing strategy and action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Steps in Preparing a Marketing Plan: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Business Situation</a:t>
            </a:r>
          </a:p>
          <a:p>
            <a:pPr marL="914400" lvl="1" indent="-514350"/>
            <a:r>
              <a:rPr lang="en-US" dirty="0" smtClean="0"/>
              <a:t>Essentially a review of situation up to date</a:t>
            </a:r>
          </a:p>
          <a:p>
            <a:pPr marL="914400" lvl="1" indent="-514350"/>
            <a:r>
              <a:rPr lang="en-US" dirty="0" smtClean="0"/>
              <a:t>Includes the Environmental analysis (external factors)</a:t>
            </a:r>
          </a:p>
          <a:p>
            <a:pPr marL="914400" lvl="1" indent="-514350"/>
            <a:r>
              <a:rPr lang="en-US" dirty="0" smtClean="0"/>
              <a:t>In new ventures, this part describes how and why the product / service was developed</a:t>
            </a:r>
          </a:p>
          <a:p>
            <a:pPr marL="914400" lvl="1" indent="-514350"/>
            <a:r>
              <a:rPr lang="en-US" dirty="0" smtClean="0"/>
              <a:t>Should contain information about present market conditions and performance of company goods</a:t>
            </a:r>
          </a:p>
          <a:p>
            <a:pPr marL="914400" lvl="1" indent="-514350"/>
            <a:r>
              <a:rPr lang="en-US" dirty="0" smtClean="0"/>
              <a:t>Future opportunities and prospects</a:t>
            </a:r>
          </a:p>
          <a:p>
            <a:pPr marL="914400" lvl="1" indent="-514350"/>
            <a:r>
              <a:rPr lang="en-US" dirty="0" smtClean="0"/>
              <a:t>Must contain a analysis of the industry and competitor environment</a:t>
            </a:r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 2 -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Define the Target market and Opportunities and Threats within the market. Readers should get a good idea about</a:t>
            </a:r>
          </a:p>
          <a:p>
            <a:pPr marL="914400" lvl="1" indent="-514350"/>
            <a:r>
              <a:rPr lang="en-US" dirty="0" smtClean="0"/>
              <a:t>Who the customer is</a:t>
            </a:r>
          </a:p>
          <a:p>
            <a:pPr marL="914400" lvl="1" indent="-514350"/>
            <a:r>
              <a:rPr lang="en-US" dirty="0" smtClean="0"/>
              <a:t>Where the customer is</a:t>
            </a:r>
          </a:p>
          <a:p>
            <a:pPr marL="914400" lvl="1" indent="-514350"/>
            <a:r>
              <a:rPr lang="en-US" dirty="0" smtClean="0"/>
              <a:t>What the target market looks like (size, growth)</a:t>
            </a:r>
          </a:p>
          <a:p>
            <a:pPr marL="914400" lvl="1" indent="-514350"/>
            <a:r>
              <a:rPr lang="en-US" dirty="0" smtClean="0"/>
              <a:t>Market segments being targeted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 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Strengths and Weaknesses</a:t>
            </a:r>
          </a:p>
          <a:p>
            <a:pPr lvl="1"/>
            <a:r>
              <a:rPr lang="en-US" dirty="0" smtClean="0"/>
              <a:t>Strengths: your ability to meet opportunities in the market successfully</a:t>
            </a:r>
          </a:p>
          <a:p>
            <a:pPr lvl="1"/>
            <a:r>
              <a:rPr lang="en-US" dirty="0" smtClean="0"/>
              <a:t>Weaknesses – limitations within the company that might prevent you from meeting the opportunities</a:t>
            </a:r>
          </a:p>
          <a:p>
            <a:pPr lvl="1"/>
            <a:endParaRPr lang="en-US" dirty="0"/>
          </a:p>
          <a:p>
            <a:r>
              <a:rPr lang="en-US" dirty="0" smtClean="0"/>
              <a:t>Strengths and weaknesses also refer to your product/service as compared to competitors</a:t>
            </a:r>
          </a:p>
          <a:p>
            <a:pPr lvl="2"/>
            <a:r>
              <a:rPr lang="en-US" dirty="0" smtClean="0"/>
              <a:t>What are the strengths of your products?</a:t>
            </a:r>
          </a:p>
          <a:p>
            <a:pPr lvl="2"/>
            <a:r>
              <a:rPr lang="en-US" dirty="0" smtClean="0"/>
              <a:t>What are the weaknesses?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 4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Goals and Objectives</a:t>
            </a:r>
          </a:p>
          <a:p>
            <a:pPr lvl="1"/>
            <a:r>
              <a:rPr lang="en-US" dirty="0" smtClean="0"/>
              <a:t>Must be realistic and specific</a:t>
            </a:r>
          </a:p>
          <a:p>
            <a:pPr lvl="1"/>
            <a:r>
              <a:rPr lang="en-US" dirty="0" smtClean="0"/>
              <a:t>Introduction, penetration, distribution percentages etc.</a:t>
            </a:r>
          </a:p>
          <a:p>
            <a:pPr lvl="1"/>
            <a:r>
              <a:rPr lang="en-US" dirty="0" smtClean="0"/>
              <a:t>Goals should be quantifiable</a:t>
            </a:r>
          </a:p>
          <a:p>
            <a:pPr lvl="1"/>
            <a:r>
              <a:rPr lang="en-US" dirty="0" smtClean="0"/>
              <a:t>Goals should be limited to key areas – 6-8, ideally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Step 5 – Define Market strategy and Action Programs: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Product and Service description</a:t>
            </a:r>
          </a:p>
          <a:p>
            <a:pPr lvl="1"/>
            <a:r>
              <a:rPr lang="en-US" dirty="0" smtClean="0"/>
              <a:t>What makes you unique - differentiation</a:t>
            </a:r>
          </a:p>
          <a:p>
            <a:pPr lvl="1"/>
            <a:r>
              <a:rPr lang="en-US" dirty="0" smtClean="0"/>
              <a:t>Core competency</a:t>
            </a:r>
          </a:p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Margins/markups</a:t>
            </a:r>
          </a:p>
          <a:p>
            <a:pPr lvl="1"/>
            <a:r>
              <a:rPr lang="en-US" dirty="0" smtClean="0"/>
              <a:t>Competition pricing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Channels of distribution</a:t>
            </a:r>
          </a:p>
          <a:p>
            <a:r>
              <a:rPr lang="en-US" dirty="0" smtClean="0"/>
              <a:t>Promotion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marketing Plan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written statement of marketing objectives, strategies and activities to be followed in order to introduce your product/service to new customers</a:t>
            </a:r>
          </a:p>
          <a:p>
            <a:endParaRPr lang="en-US" dirty="0"/>
          </a:p>
          <a:p>
            <a:r>
              <a:rPr lang="en-US" dirty="0" smtClean="0"/>
              <a:t>Every marketing plan begins with industry analysis</a:t>
            </a:r>
          </a:p>
          <a:p>
            <a:pPr lvl="1"/>
            <a:r>
              <a:rPr lang="en-US" dirty="0" smtClean="0"/>
              <a:t>Focus is on gathering sufficient information about the national and local environment, and on competitors</a:t>
            </a:r>
          </a:p>
          <a:p>
            <a:pPr lvl="1"/>
            <a:endParaRPr lang="en-US" dirty="0"/>
          </a:p>
          <a:p>
            <a:r>
              <a:rPr lang="en-US" dirty="0" smtClean="0"/>
              <a:t>Information is gathered through:</a:t>
            </a:r>
          </a:p>
          <a:p>
            <a:pPr lvl="1"/>
            <a:r>
              <a:rPr lang="en-US" dirty="0" smtClean="0"/>
              <a:t>Primary sources: specific information about products, services, prices</a:t>
            </a:r>
          </a:p>
          <a:p>
            <a:pPr lvl="2"/>
            <a:r>
              <a:rPr lang="en-US" dirty="0" smtClean="0"/>
              <a:t>Marketing research on customers – pricing etc.</a:t>
            </a:r>
          </a:p>
          <a:p>
            <a:pPr lvl="1"/>
            <a:r>
              <a:rPr lang="en-US" dirty="0" smtClean="0"/>
              <a:t>Secondary sources – industry publications, internet</a:t>
            </a:r>
          </a:p>
          <a:p>
            <a:pPr lvl="1"/>
            <a:endParaRPr lang="en-US" dirty="0"/>
          </a:p>
          <a:p>
            <a:r>
              <a:rPr lang="en-US" dirty="0" smtClean="0"/>
              <a:t>Purpose is to determine:</a:t>
            </a:r>
          </a:p>
          <a:p>
            <a:pPr lvl="1"/>
            <a:r>
              <a:rPr lang="en-US" dirty="0" smtClean="0"/>
              <a:t>The most effective market position</a:t>
            </a:r>
          </a:p>
          <a:p>
            <a:pPr lvl="1"/>
            <a:r>
              <a:rPr lang="en-US" dirty="0" smtClean="0"/>
              <a:t>Set market goals and objectives</a:t>
            </a:r>
          </a:p>
          <a:p>
            <a:pPr lvl="1"/>
            <a:r>
              <a:rPr lang="en-US" dirty="0" smtClean="0"/>
              <a:t>Determine which strategies will help achieve those goals.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Market strategy and Action Programs: (cont)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Budgeting the marketing Strategy</a:t>
            </a:r>
          </a:p>
          <a:p>
            <a:pPr lvl="1"/>
            <a:r>
              <a:rPr lang="en-US" dirty="0" smtClean="0"/>
              <a:t>Costs of implementation</a:t>
            </a:r>
          </a:p>
          <a:p>
            <a:pPr lvl="1"/>
            <a:r>
              <a:rPr lang="en-US" dirty="0" smtClean="0"/>
              <a:t>Personnel</a:t>
            </a:r>
            <a:r>
              <a:rPr lang="en-US" dirty="0"/>
              <a:t> </a:t>
            </a:r>
            <a:r>
              <a:rPr lang="en-US" dirty="0" smtClean="0"/>
              <a:t>/ staff, advertizing, etc.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Timeline, process, strategy etc</a:t>
            </a:r>
          </a:p>
          <a:p>
            <a:r>
              <a:rPr lang="en-US" dirty="0" smtClean="0"/>
              <a:t>Monitoring Progress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Developing Marketing Strategies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29966"/>
            <a:ext cx="8229600" cy="266643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Developing Business Strategies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Step 1</a:t>
            </a:r>
          </a:p>
          <a:p>
            <a:r>
              <a:rPr lang="en-US" dirty="0" smtClean="0"/>
              <a:t>Identify the most appropriate market by segmenting</a:t>
            </a:r>
          </a:p>
          <a:p>
            <a:pPr lvl="1"/>
            <a:r>
              <a:rPr lang="en-US" dirty="0" smtClean="0"/>
              <a:t>Study the industry</a:t>
            </a:r>
          </a:p>
          <a:p>
            <a:pPr lvl="1"/>
            <a:r>
              <a:rPr lang="en-US" dirty="0" smtClean="0"/>
              <a:t>Determine the different potential target markets in that industry</a:t>
            </a:r>
          </a:p>
          <a:p>
            <a:pPr lvl="1"/>
            <a:r>
              <a:rPr lang="en-US" dirty="0" smtClean="0"/>
              <a:t>Segmenting can be done in many dimensions:</a:t>
            </a:r>
          </a:p>
          <a:p>
            <a:pPr lvl="2"/>
            <a:r>
              <a:rPr lang="en-US" dirty="0" smtClean="0"/>
              <a:t>Geography</a:t>
            </a:r>
          </a:p>
          <a:p>
            <a:pPr lvl="2"/>
            <a:r>
              <a:rPr lang="en-US" dirty="0" smtClean="0"/>
              <a:t>Demographics (age, gender, family size, income)</a:t>
            </a:r>
          </a:p>
          <a:p>
            <a:pPr lvl="2"/>
            <a:r>
              <a:rPr lang="en-US" dirty="0" smtClean="0"/>
              <a:t>Psychographic variables (Personality, lifestyle, values)</a:t>
            </a:r>
          </a:p>
          <a:p>
            <a:pPr lvl="2"/>
            <a:r>
              <a:rPr lang="en-US" dirty="0" smtClean="0"/>
              <a:t>Behavior (Product usage, brand preference)</a:t>
            </a:r>
          </a:p>
          <a:p>
            <a:pPr lvl="2"/>
            <a:r>
              <a:rPr lang="en-US" dirty="0" smtClean="0"/>
              <a:t>Product type </a:t>
            </a:r>
          </a:p>
          <a:p>
            <a:pPr lvl="2"/>
            <a:r>
              <a:rPr lang="en-US" dirty="0" smtClean="0"/>
              <a:t>Customer type (individuals, businesses, schools, government)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Segment characteristics: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People within a segment have a similarity of needs and wants</a:t>
            </a:r>
          </a:p>
          <a:p>
            <a:r>
              <a:rPr lang="en-US" dirty="0" smtClean="0"/>
              <a:t>These are different from other segments</a:t>
            </a:r>
          </a:p>
          <a:p>
            <a:r>
              <a:rPr lang="en-US" dirty="0" smtClean="0"/>
              <a:t>Differences within a segment should be smaller than differences between segments</a:t>
            </a:r>
          </a:p>
          <a:p>
            <a:r>
              <a:rPr lang="en-US" dirty="0" smtClean="0"/>
              <a:t>Segments should be distinct enough that its members can be easily identified</a:t>
            </a:r>
          </a:p>
          <a:p>
            <a:r>
              <a:rPr lang="en-US" dirty="0" smtClean="0"/>
              <a:t>Segment should be large enough to earn profits from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IBIS segment of the fitness industry</a:t>
            </a:r>
          </a:p>
          <a:p>
            <a:pPr lvl="1"/>
            <a:r>
              <a:rPr lang="en-US" dirty="0" smtClean="0"/>
              <a:t>Total size: $26.5 billion</a:t>
            </a:r>
          </a:p>
          <a:p>
            <a:pPr lvl="2"/>
            <a:r>
              <a:rPr lang="en-US" dirty="0" smtClean="0"/>
              <a:t>65%  gyms and fitness centers</a:t>
            </a:r>
          </a:p>
          <a:p>
            <a:pPr lvl="2"/>
            <a:r>
              <a:rPr lang="en-US" dirty="0" smtClean="0"/>
              <a:t>10% other</a:t>
            </a:r>
          </a:p>
          <a:p>
            <a:pPr lvl="2"/>
            <a:r>
              <a:rPr lang="en-US" dirty="0" smtClean="0"/>
              <a:t>7% dance centers</a:t>
            </a:r>
          </a:p>
          <a:p>
            <a:pPr lvl="2"/>
            <a:r>
              <a:rPr lang="en-US" dirty="0" smtClean="0"/>
              <a:t>7% Swimming pools</a:t>
            </a:r>
          </a:p>
          <a:p>
            <a:pPr lvl="2"/>
            <a:r>
              <a:rPr lang="en-US" dirty="0" smtClean="0"/>
              <a:t>6% ice and roller rinks</a:t>
            </a:r>
          </a:p>
          <a:p>
            <a:pPr lvl="2"/>
            <a:r>
              <a:rPr lang="en-US" dirty="0" smtClean="0"/>
              <a:t>5% tennis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Developing Business Strategies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 – Select Target Market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the Target market</a:t>
            </a:r>
          </a:p>
          <a:p>
            <a:pPr lvl="1"/>
            <a:r>
              <a:rPr lang="en-US" dirty="0" smtClean="0"/>
              <a:t>Initial targets are typically small</a:t>
            </a:r>
          </a:p>
          <a:p>
            <a:pPr lvl="1"/>
            <a:r>
              <a:rPr lang="en-US" dirty="0" smtClean="0"/>
              <a:t>Market should be sufficiently attractive</a:t>
            </a:r>
          </a:p>
          <a:p>
            <a:pPr lvl="1"/>
            <a:r>
              <a:rPr lang="en-US" dirty="0" smtClean="0"/>
              <a:t>Firm should be able to serve it well – preferably better than competitors</a:t>
            </a:r>
          </a:p>
          <a:p>
            <a:pPr lvl="1"/>
            <a:r>
              <a:rPr lang="en-US" dirty="0" smtClean="0"/>
              <a:t>Should be large enough to return sufficient profits to fuel growth</a:t>
            </a:r>
          </a:p>
          <a:p>
            <a:pPr lvl="1"/>
            <a:r>
              <a:rPr lang="en-US" dirty="0" smtClean="0"/>
              <a:t>Market should in sync with business model and skills of founders and initial employees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Developing Business Strategies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3: Craft a Unique 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start-up’s position is defined by its products and services</a:t>
            </a:r>
          </a:p>
          <a:p>
            <a:r>
              <a:rPr lang="en-US" dirty="0" smtClean="0"/>
              <a:t>Its “unique position” is what differentiates it from competitors</a:t>
            </a:r>
          </a:p>
          <a:p>
            <a:pPr lvl="1"/>
            <a:r>
              <a:rPr lang="en-US" dirty="0" smtClean="0"/>
              <a:t>Typically: price, service, amenities, quality, experience</a:t>
            </a:r>
          </a:p>
          <a:p>
            <a:pPr lvl="1"/>
            <a:r>
              <a:rPr lang="en-US" dirty="0" smtClean="0"/>
              <a:t>Achieving a unique position is what allows a “brand” to develop - </a:t>
            </a:r>
            <a:r>
              <a:rPr lang="en-US" dirty="0" smtClean="0">
                <a:solidFill>
                  <a:srgbClr val="FF0000"/>
                </a:solidFill>
              </a:rPr>
              <a:t>Branding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Branding: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Definition: a set of attributes - which may be positive or negative - that customers associate with a company</a:t>
            </a:r>
          </a:p>
          <a:p>
            <a:pPr lvl="1"/>
            <a:r>
              <a:rPr lang="en-US" dirty="0" smtClean="0"/>
              <a:t>Positive: trustworthy, innovative, dependable</a:t>
            </a:r>
          </a:p>
          <a:p>
            <a:pPr lvl="1"/>
            <a:r>
              <a:rPr lang="en-US" dirty="0" smtClean="0"/>
              <a:t>Negative: cheap, unreliable, difficult to deal with, poor service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Start-ups need to build a brand from scratch (brand management) and maintain it</a:t>
            </a:r>
          </a:p>
          <a:p>
            <a:r>
              <a:rPr lang="en-US" dirty="0" smtClean="0"/>
              <a:t>A brand is the meaning of the company in its customer’s lives: created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Branding: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Brands are built through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Public relations</a:t>
            </a:r>
          </a:p>
          <a:p>
            <a:pPr lvl="1"/>
            <a:r>
              <a:rPr lang="en-US" dirty="0" smtClean="0"/>
              <a:t>Sponsorships</a:t>
            </a:r>
          </a:p>
          <a:p>
            <a:pPr lvl="1"/>
            <a:r>
              <a:rPr lang="en-US" dirty="0" smtClean="0"/>
              <a:t>support of social causes</a:t>
            </a:r>
          </a:p>
          <a:p>
            <a:pPr lvl="1"/>
            <a:r>
              <a:rPr lang="en-US" dirty="0" smtClean="0"/>
              <a:t>Social media</a:t>
            </a:r>
          </a:p>
          <a:p>
            <a:r>
              <a:rPr lang="en-US" dirty="0" smtClean="0"/>
              <a:t>However….</a:t>
            </a:r>
            <a:r>
              <a:rPr lang="en-US" b="1" dirty="0" smtClean="0"/>
              <a:t>good performance </a:t>
            </a:r>
            <a:r>
              <a:rPr lang="en-US" dirty="0" smtClean="0"/>
              <a:t>is the most important aspect of brand-building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Reputation 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Credibility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firm’s name, logo, website design, </a:t>
            </a:r>
            <a:r>
              <a:rPr lang="en-US" dirty="0" err="1" smtClean="0"/>
              <a:t>Facebook</a:t>
            </a:r>
            <a:r>
              <a:rPr lang="en-US" dirty="0" smtClean="0"/>
              <a:t> page, and even its letterhead are part of its brand. It’s important for start-ups, particularly if they plan to sell to other businesses, to have a polished image immediately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Marketing for New Ventures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4 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are developed using a marketing mix - a set of controllable tactical marketing tools</a:t>
            </a:r>
          </a:p>
          <a:p>
            <a:r>
              <a:rPr lang="en-US" dirty="0" smtClean="0"/>
              <a:t>The 4 categories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Promotion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Place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Marketing for New Ventures - The 4 Ps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firm’s product is the goods or service it offers in the market</a:t>
            </a:r>
          </a:p>
          <a:p>
            <a:pPr lvl="1"/>
            <a:r>
              <a:rPr lang="en-US" dirty="0" smtClean="0"/>
              <a:t>Good: something that takes on a physical form (e.g. cell phones)</a:t>
            </a:r>
          </a:p>
          <a:p>
            <a:pPr lvl="1"/>
            <a:r>
              <a:rPr lang="en-US" dirty="0" smtClean="0"/>
              <a:t>Service: intangible – an activity or benefit done for the customer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Core product vs. actual product</a:t>
            </a:r>
          </a:p>
          <a:p>
            <a:pPr lvl="1"/>
            <a:r>
              <a:rPr lang="en-US" dirty="0" smtClean="0"/>
              <a:t>Core Product: Generic product</a:t>
            </a:r>
          </a:p>
          <a:p>
            <a:pPr lvl="1"/>
            <a:r>
              <a:rPr lang="en-US" dirty="0" smtClean="0"/>
              <a:t>Actual product may have as many as five characteristics: </a:t>
            </a:r>
          </a:p>
          <a:p>
            <a:pPr lvl="2"/>
            <a:r>
              <a:rPr lang="en-US" dirty="0" smtClean="0"/>
              <a:t>Quality level</a:t>
            </a:r>
          </a:p>
          <a:p>
            <a:pPr lvl="2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brand name</a:t>
            </a:r>
          </a:p>
          <a:p>
            <a:pPr lvl="2"/>
            <a:r>
              <a:rPr lang="en-US" dirty="0" smtClean="0"/>
              <a:t>Packaging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Market Information Needs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inverted pyramid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Marketing for New Ventures - The 4 Ps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2) Price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Price is the amount of money consumers pay to buy a product</a:t>
            </a:r>
          </a:p>
          <a:p>
            <a:pPr lvl="1"/>
            <a:r>
              <a:rPr lang="en-US" dirty="0" smtClean="0"/>
              <a:t>It is the only element in the marketing mix that generates revenue – all the others are costs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Pricing – setting the price for your product service </a:t>
            </a:r>
          </a:p>
          <a:p>
            <a:pPr lvl="1"/>
            <a:r>
              <a:rPr lang="en-US" dirty="0" smtClean="0"/>
              <a:t>Cost-based pricing</a:t>
            </a:r>
          </a:p>
          <a:p>
            <a:pPr lvl="1"/>
            <a:r>
              <a:rPr lang="en-US" dirty="0" smtClean="0"/>
              <a:t>Value-based pricing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Pricing: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Cost-based Pricing :</a:t>
            </a:r>
          </a:p>
          <a:p>
            <a:pPr lvl="1"/>
            <a:r>
              <a:rPr lang="en-US" dirty="0" smtClean="0"/>
              <a:t>List price is determined by adding a markup percentage to a product’s cost</a:t>
            </a:r>
          </a:p>
          <a:p>
            <a:pPr lvl="1"/>
            <a:r>
              <a:rPr lang="en-US" dirty="0" smtClean="0"/>
              <a:t>Markup percentage may be standard for the industry or may be arbitrarily determined by the entrepreneur.</a:t>
            </a:r>
          </a:p>
          <a:p>
            <a:pPr lvl="1"/>
            <a:r>
              <a:rPr lang="en-US" dirty="0" smtClean="0"/>
              <a:t>Pros: Straightforward, and easy to justify the price of a good or service. </a:t>
            </a:r>
          </a:p>
          <a:p>
            <a:pPr lvl="1"/>
            <a:r>
              <a:rPr lang="en-US" dirty="0" smtClean="0"/>
              <a:t>Cons: Not always easy to estimate what the costs of a product will be.</a:t>
            </a:r>
          </a:p>
          <a:p>
            <a:pPr lvl="2"/>
            <a:r>
              <a:rPr lang="en-US" dirty="0" smtClean="0"/>
              <a:t>Once a price is set, it is difficult to raise it, even if a company’s costs increase in an unpredicted manner. </a:t>
            </a:r>
          </a:p>
          <a:p>
            <a:pPr lvl="2"/>
            <a:r>
              <a:rPr lang="en-US" dirty="0" smtClean="0"/>
              <a:t>Cost-based pricing is based on what a company thinks it should receive rather than on what the market thinks a good or service is worth (ignores customer </a:t>
            </a:r>
            <a:r>
              <a:rPr lang="en-US" dirty="0" err="1" smtClean="0"/>
              <a:t>imput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Pricing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Value-based Pricing: </a:t>
            </a:r>
          </a:p>
          <a:p>
            <a:pPr lvl="1"/>
            <a:r>
              <a:rPr lang="en-US" dirty="0" smtClean="0"/>
              <a:t>List price determined by estimating what consumers are willing to pay for a product and then backing off a bit to provide a cushion. </a:t>
            </a:r>
          </a:p>
          <a:p>
            <a:pPr lvl="1"/>
            <a:r>
              <a:rPr lang="en-US" dirty="0" smtClean="0"/>
              <a:t>What a customer is willing to pay is determined by:</a:t>
            </a:r>
          </a:p>
          <a:p>
            <a:pPr lvl="2"/>
            <a:r>
              <a:rPr lang="en-US" dirty="0" smtClean="0"/>
              <a:t>Perceived value of the product</a:t>
            </a:r>
          </a:p>
          <a:p>
            <a:pPr lvl="2"/>
            <a:r>
              <a:rPr lang="en-US" dirty="0" smtClean="0"/>
              <a:t>Number of choices available in the marketplace</a:t>
            </a:r>
          </a:p>
          <a:p>
            <a:pPr lvl="1"/>
            <a:r>
              <a:rPr lang="en-US" dirty="0" smtClean="0"/>
              <a:t>Firms influence customers’ perception of “value” through positioning, branding, and the other elements of the marketing mix. </a:t>
            </a:r>
          </a:p>
          <a:p>
            <a:pPr lvl="1"/>
            <a:r>
              <a:rPr lang="en-US" dirty="0" smtClean="0"/>
              <a:t>Most experts recommend value-based pricing</a:t>
            </a:r>
          </a:p>
          <a:p>
            <a:pPr lvl="2"/>
            <a:r>
              <a:rPr lang="en-US" dirty="0" smtClean="0"/>
              <a:t>A gross margin (a company’s net sales minus its costs of goods sold) of 60 to 80 percent is not uncommon in high-tech industries. </a:t>
            </a:r>
          </a:p>
          <a:p>
            <a:pPr lvl="1"/>
            <a:r>
              <a:rPr lang="en-US" dirty="0" smtClean="0"/>
              <a:t>Most experts also warn entrepreneurs to resist the temptation to charge a low price for their products in the hopes of capturing market share. This approach can win a sale but generates little profit.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Marketing for New Ventures - The 4 Ps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3) Promotion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Promotion</a:t>
            </a:r>
            <a:r>
              <a:rPr lang="en-US" dirty="0" smtClean="0"/>
              <a:t>: activities the firm takes to communicate the merits of its product to its target market. </a:t>
            </a:r>
          </a:p>
          <a:p>
            <a:pPr lvl="1"/>
            <a:r>
              <a:rPr lang="en-US" dirty="0" smtClean="0"/>
              <a:t>The goal of these activities is to persuade people to buy the product. </a:t>
            </a:r>
          </a:p>
          <a:p>
            <a:pPr lvl="1"/>
            <a:r>
              <a:rPr lang="en-US" dirty="0" smtClean="0"/>
              <a:t>Start-ups have limited resources so they must carefully study promotion activities before choosing the one or ones they’ll use. </a:t>
            </a:r>
          </a:p>
          <a:p>
            <a:pPr lvl="1"/>
            <a:r>
              <a:rPr lang="en-US" dirty="0" smtClean="0"/>
              <a:t>Types of Promotion</a:t>
            </a:r>
          </a:p>
          <a:p>
            <a:pPr lvl="2"/>
            <a:r>
              <a:rPr lang="en-US" dirty="0" smtClean="0"/>
              <a:t>Advertizing</a:t>
            </a:r>
          </a:p>
          <a:p>
            <a:pPr lvl="2"/>
            <a:r>
              <a:rPr lang="en-US" dirty="0" smtClean="0"/>
              <a:t>Public Relations</a:t>
            </a:r>
          </a:p>
          <a:p>
            <a:pPr lvl="2"/>
            <a:r>
              <a:rPr lang="en-US" dirty="0" smtClean="0"/>
              <a:t>Social Media presence</a:t>
            </a:r>
          </a:p>
          <a:p>
            <a:pPr lvl="2"/>
            <a:r>
              <a:rPr lang="en-US" dirty="0" smtClean="0"/>
              <a:t>Promotion related activities</a:t>
            </a:r>
          </a:p>
          <a:p>
            <a:pPr lvl="3"/>
            <a:r>
              <a:rPr lang="en-US" dirty="0" smtClean="0"/>
              <a:t>Viral Marketing</a:t>
            </a:r>
          </a:p>
          <a:p>
            <a:pPr lvl="3"/>
            <a:r>
              <a:rPr lang="en-US" dirty="0" smtClean="0"/>
              <a:t>Guerrilla marketing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 -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Advertizing: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Advertising: making people aware of a product in hopes of persuading them to buy</a:t>
            </a:r>
          </a:p>
          <a:p>
            <a:r>
              <a:rPr lang="en-US" dirty="0" smtClean="0"/>
              <a:t>Advertising goals:</a:t>
            </a:r>
          </a:p>
          <a:p>
            <a:pPr lvl="1"/>
            <a:r>
              <a:rPr lang="en-US" dirty="0" smtClean="0"/>
              <a:t>Raise customer awareness of a product</a:t>
            </a:r>
          </a:p>
          <a:p>
            <a:pPr lvl="1"/>
            <a:r>
              <a:rPr lang="en-US" dirty="0" smtClean="0"/>
              <a:t>Explain a product’s comparative features and benefits </a:t>
            </a:r>
          </a:p>
          <a:p>
            <a:pPr lvl="1"/>
            <a:r>
              <a:rPr lang="en-US" dirty="0" smtClean="0"/>
              <a:t>Create associations between a product and a certain lifestyle</a:t>
            </a:r>
          </a:p>
          <a:p>
            <a:r>
              <a:rPr lang="en-US" dirty="0" smtClean="0"/>
              <a:t>Channels:</a:t>
            </a:r>
          </a:p>
          <a:p>
            <a:pPr lvl="1"/>
            <a:r>
              <a:rPr lang="en-US" dirty="0" smtClean="0"/>
              <a:t>Direct mail</a:t>
            </a:r>
          </a:p>
          <a:p>
            <a:pPr lvl="1"/>
            <a:r>
              <a:rPr lang="en-US" dirty="0" smtClean="0"/>
              <a:t>Print media – magazines, newspapers</a:t>
            </a:r>
          </a:p>
          <a:p>
            <a:pPr lvl="1"/>
            <a:r>
              <a:rPr lang="en-US" dirty="0" smtClean="0"/>
              <a:t>Radio, television</a:t>
            </a:r>
          </a:p>
          <a:p>
            <a:pPr lvl="1"/>
            <a:r>
              <a:rPr lang="en-US" dirty="0" smtClean="0"/>
              <a:t>Billboards</a:t>
            </a:r>
          </a:p>
          <a:p>
            <a:pPr lvl="1"/>
            <a:r>
              <a:rPr lang="en-US" dirty="0" smtClean="0"/>
              <a:t>Internet: blogs, social media, search engines.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Advertizing (cont):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Low credibility</a:t>
            </a:r>
          </a:p>
          <a:p>
            <a:pPr lvl="1"/>
            <a:r>
              <a:rPr lang="en-US" dirty="0" smtClean="0"/>
              <a:t>High percentage of the people who see an ad will not be interested</a:t>
            </a:r>
          </a:p>
          <a:p>
            <a:pPr lvl="1"/>
            <a:r>
              <a:rPr lang="en-US" dirty="0" smtClean="0"/>
              <a:t>Message clutter - people simply tune out</a:t>
            </a:r>
          </a:p>
          <a:p>
            <a:pPr lvl="1"/>
            <a:r>
              <a:rPr lang="en-US" dirty="0" smtClean="0"/>
              <a:t>Relative costliness compared to other forms of promotions</a:t>
            </a:r>
          </a:p>
          <a:p>
            <a:pPr lvl="1"/>
            <a:r>
              <a:rPr lang="en-US" dirty="0" smtClean="0"/>
              <a:t>The perception that advertising is intrusive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of these weaknesses, most start-ups do not utilize advertizing broadly</a:t>
            </a:r>
          </a:p>
          <a:p>
            <a:pPr lvl="1"/>
            <a:r>
              <a:rPr lang="en-US" dirty="0" smtClean="0"/>
              <a:t>Choose selectively: blogs, trade journals, pay-per-click</a:t>
            </a:r>
          </a:p>
          <a:p>
            <a:pPr lvl="1"/>
            <a:r>
              <a:rPr lang="en-US" dirty="0" smtClean="0"/>
              <a:t>Hybrid promotional campaigns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 - Advertizing: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Online advertizing: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Pay-per-click advertising provided by online search engines</a:t>
            </a:r>
          </a:p>
          <a:p>
            <a:pPr lvl="1"/>
            <a:r>
              <a:rPr lang="en-US" dirty="0" smtClean="0"/>
              <a:t>Highly targeted</a:t>
            </a:r>
          </a:p>
          <a:p>
            <a:pPr lvl="1"/>
            <a:r>
              <a:rPr lang="en-US" dirty="0" smtClean="0"/>
              <a:t>Used by firms of all sizes</a:t>
            </a:r>
          </a:p>
          <a:p>
            <a:pPr lvl="1"/>
            <a:r>
              <a:rPr lang="en-US" dirty="0" smtClean="0"/>
              <a:t>Google: 2 programs—</a:t>
            </a:r>
            <a:r>
              <a:rPr lang="en-US" dirty="0" err="1" smtClean="0"/>
              <a:t>AdWords</a:t>
            </a:r>
            <a:r>
              <a:rPr lang="en-US" dirty="0" smtClean="0"/>
              <a:t> and </a:t>
            </a:r>
            <a:r>
              <a:rPr lang="en-US" dirty="0" err="1" smtClean="0"/>
              <a:t>AdSense</a:t>
            </a:r>
            <a:endParaRPr lang="en-US" dirty="0" smtClean="0"/>
          </a:p>
          <a:p>
            <a:pPr lvl="1"/>
            <a:r>
              <a:rPr lang="en-US" dirty="0" smtClean="0"/>
              <a:t>Yahoo and Microsoft - joint program - Yahoo Bing Network. </a:t>
            </a:r>
          </a:p>
          <a:p>
            <a:r>
              <a:rPr lang="en-US" dirty="0" smtClean="0"/>
              <a:t>Creating your own:</a:t>
            </a:r>
          </a:p>
          <a:p>
            <a:pPr lvl="1"/>
            <a:r>
              <a:rPr lang="en-US" dirty="0" smtClean="0"/>
              <a:t>Creating a website (dedicated website, blog, Social media page) etc</a:t>
            </a:r>
          </a:p>
          <a:p>
            <a:pPr lvl="2"/>
            <a:r>
              <a:rPr lang="en-US" dirty="0" smtClean="0"/>
              <a:t>Typically carries articles, tips, videos, useful information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 - Advertizing (cont):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Steps: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3735" y="1600200"/>
            <a:ext cx="7856530" cy="452596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Public Relations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Public relations: The efforts to establish and maintain a company’s image with the public.</a:t>
            </a:r>
          </a:p>
          <a:p>
            <a:r>
              <a:rPr lang="en-US" dirty="0" smtClean="0"/>
              <a:t>Major difference between public relations and advertising is that public relations is not paid for directly. </a:t>
            </a:r>
          </a:p>
          <a:p>
            <a:r>
              <a:rPr lang="en-US" dirty="0" smtClean="0"/>
              <a:t>The cost of public relations lies in effort: </a:t>
            </a:r>
          </a:p>
          <a:p>
            <a:pPr lvl="1"/>
            <a:r>
              <a:rPr lang="en-US" dirty="0" smtClean="0"/>
              <a:t>Networking with journalists, blog authors, and other people to try to interest them</a:t>
            </a:r>
          </a:p>
          <a:p>
            <a:pPr lvl="1"/>
            <a:r>
              <a:rPr lang="en-US" dirty="0" smtClean="0"/>
              <a:t>Press Releases</a:t>
            </a:r>
          </a:p>
          <a:p>
            <a:pPr lvl="1"/>
            <a:r>
              <a:rPr lang="en-US" dirty="0" smtClean="0"/>
              <a:t>Media Coverage</a:t>
            </a:r>
          </a:p>
          <a:p>
            <a:pPr lvl="1"/>
            <a:r>
              <a:rPr lang="en-US" dirty="0" smtClean="0"/>
              <a:t>Social Media Presence</a:t>
            </a:r>
          </a:p>
          <a:p>
            <a:pPr lvl="1"/>
            <a:r>
              <a:rPr lang="en-US" dirty="0" smtClean="0"/>
              <a:t>Articles in trade publications</a:t>
            </a:r>
          </a:p>
          <a:p>
            <a:pPr lvl="1"/>
            <a:r>
              <a:rPr lang="en-US" dirty="0" smtClean="0"/>
              <a:t>Blogging</a:t>
            </a:r>
          </a:p>
          <a:p>
            <a:pPr lvl="1"/>
            <a:r>
              <a:rPr lang="en-US" dirty="0" smtClean="0"/>
              <a:t>Newsletter</a:t>
            </a:r>
          </a:p>
          <a:p>
            <a:pPr lvl="1"/>
            <a:r>
              <a:rPr lang="en-US" dirty="0" smtClean="0"/>
              <a:t>Civic, Social and Community involvement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Public Relations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Press kit: </a:t>
            </a:r>
          </a:p>
          <a:p>
            <a:pPr lvl="1"/>
            <a:r>
              <a:rPr lang="en-US" dirty="0" smtClean="0"/>
              <a:t>Folder containing information about the company</a:t>
            </a:r>
          </a:p>
          <a:p>
            <a:pPr lvl="1"/>
            <a:r>
              <a:rPr lang="en-US" dirty="0" smtClean="0"/>
              <a:t>List of accomplishments</a:t>
            </a:r>
          </a:p>
          <a:p>
            <a:pPr lvl="1"/>
            <a:r>
              <a:rPr lang="en-US" dirty="0" smtClean="0"/>
              <a:t>Available at all times to journalists, other companies, and online</a:t>
            </a:r>
          </a:p>
          <a:p>
            <a:r>
              <a:rPr lang="en-US" dirty="0" smtClean="0"/>
              <a:t>Trade Shows:</a:t>
            </a:r>
          </a:p>
          <a:p>
            <a:pPr lvl="1"/>
            <a:r>
              <a:rPr lang="en-US" dirty="0" smtClean="0"/>
              <a:t>Establishing a presence in tradeshows has be balanced against cost</a:t>
            </a:r>
          </a:p>
          <a:p>
            <a:pPr lvl="1"/>
            <a:r>
              <a:rPr lang="en-US" dirty="0" smtClean="0"/>
              <a:t>Ideal for </a:t>
            </a:r>
          </a:p>
          <a:p>
            <a:pPr lvl="2"/>
            <a:r>
              <a:rPr lang="en-US" dirty="0" smtClean="0"/>
              <a:t>businesses catering to other businesses</a:t>
            </a:r>
          </a:p>
          <a:p>
            <a:pPr lvl="2"/>
            <a:r>
              <a:rPr lang="en-US" dirty="0" smtClean="0"/>
              <a:t>Suppliers and distributors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Customer outreach and interaction</a:t>
            </a:r>
          </a:p>
          <a:p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Blogging, </a:t>
            </a:r>
            <a:r>
              <a:rPr lang="en-US" dirty="0" err="1" smtClean="0"/>
              <a:t>Facebook</a:t>
            </a:r>
            <a:r>
              <a:rPr lang="en-US" dirty="0" smtClean="0"/>
              <a:t>, Twitter etc.</a:t>
            </a:r>
          </a:p>
          <a:p>
            <a:pPr lvl="1"/>
            <a:r>
              <a:rPr lang="en-US" dirty="0" smtClean="0"/>
              <a:t>Connecting with customers – answering questions, giveaways, contests etc. </a:t>
            </a:r>
          </a:p>
          <a:p>
            <a:pPr lvl="1"/>
            <a:r>
              <a:rPr lang="en-US" dirty="0" smtClean="0"/>
              <a:t>Answering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Direct Marketing Research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Gathering data to determine:</a:t>
            </a:r>
          </a:p>
          <a:p>
            <a:pPr lvl="1"/>
            <a:r>
              <a:rPr lang="en-US" dirty="0" smtClean="0"/>
              <a:t>Who will buy the product or use the service</a:t>
            </a:r>
          </a:p>
          <a:p>
            <a:pPr lvl="1"/>
            <a:r>
              <a:rPr lang="en-US" dirty="0" smtClean="0"/>
              <a:t>Size of market</a:t>
            </a:r>
          </a:p>
          <a:p>
            <a:pPr lvl="1"/>
            <a:r>
              <a:rPr lang="en-US" dirty="0" smtClean="0"/>
              <a:t>Price that can be charged</a:t>
            </a:r>
          </a:p>
          <a:p>
            <a:pPr lvl="1"/>
            <a:r>
              <a:rPr lang="en-US" dirty="0" smtClean="0"/>
              <a:t>Appropriate distribution channels</a:t>
            </a:r>
          </a:p>
          <a:p>
            <a:pPr lvl="1"/>
            <a:r>
              <a:rPr lang="en-US" dirty="0" smtClean="0"/>
              <a:t>Promotion strategies</a:t>
            </a:r>
          </a:p>
          <a:p>
            <a:pPr lvl="2"/>
            <a:r>
              <a:rPr lang="en-US" dirty="0" smtClean="0"/>
              <a:t>Used to inform and reach customers</a:t>
            </a:r>
          </a:p>
          <a:p>
            <a:pPr lvl="2"/>
            <a:endParaRPr lang="en-US" dirty="0"/>
          </a:p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External consultant</a:t>
            </a:r>
          </a:p>
          <a:p>
            <a:pPr lvl="1"/>
            <a:r>
              <a:rPr lang="en-US" dirty="0" smtClean="0"/>
              <a:t>Self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Promotion: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Other activities: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 Sample distribution</a:t>
            </a:r>
          </a:p>
          <a:p>
            <a:pPr lvl="1"/>
            <a:r>
              <a:rPr lang="en-US" dirty="0" smtClean="0"/>
              <a:t>Useful for some companies that sell in bulk</a:t>
            </a:r>
          </a:p>
          <a:p>
            <a:pPr lvl="2"/>
            <a:r>
              <a:rPr lang="en-US" dirty="0" smtClean="0"/>
              <a:t>Pharmaceutical companies</a:t>
            </a:r>
          </a:p>
          <a:p>
            <a:r>
              <a:rPr lang="en-US" dirty="0" smtClean="0"/>
              <a:t>Free Trial periods</a:t>
            </a:r>
          </a:p>
          <a:p>
            <a:pPr lvl="1"/>
            <a:r>
              <a:rPr lang="en-US" dirty="0" smtClean="0"/>
              <a:t>Useful for IT products, fitness clubs etc.</a:t>
            </a:r>
          </a:p>
          <a:p>
            <a:r>
              <a:rPr lang="en-US" dirty="0" smtClean="0"/>
              <a:t>Viral Marketing</a:t>
            </a:r>
          </a:p>
          <a:p>
            <a:pPr lvl="1"/>
            <a:r>
              <a:rPr lang="en-US" dirty="0" smtClean="0"/>
              <a:t>Creating a marketing message and encouraging people to pass it along</a:t>
            </a:r>
          </a:p>
          <a:p>
            <a:pPr lvl="1"/>
            <a:r>
              <a:rPr lang="en-US" dirty="0" smtClean="0"/>
              <a:t>Depends on pass-along rate</a:t>
            </a:r>
          </a:p>
          <a:p>
            <a:r>
              <a:rPr lang="en-US" dirty="0" smtClean="0"/>
              <a:t>Guerrilla Marketing: Relies on ingenuity, surprise and cleverness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Marketing for New Ventures - The 4 Ps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4) Place (distribution)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Place</a:t>
            </a:r>
            <a:r>
              <a:rPr lang="en-US" dirty="0" smtClean="0"/>
              <a:t>, or distribution: all the activities that move a firm’s product from its place of origin to the consumer. </a:t>
            </a:r>
          </a:p>
          <a:p>
            <a:pPr lvl="1"/>
            <a:r>
              <a:rPr lang="en-US" dirty="0" smtClean="0"/>
              <a:t>Distribution channel is the route a product takes from the place it is made to the customer who is the end user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smtClean="0"/>
              <a:t>Direct selling – most common</a:t>
            </a:r>
          </a:p>
          <a:p>
            <a:pPr lvl="1"/>
            <a:r>
              <a:rPr lang="en-US" dirty="0" smtClean="0"/>
              <a:t>Intermediaries – through retailers, distributors, etc.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Placement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Selling:</a:t>
            </a:r>
          </a:p>
          <a:p>
            <a:pPr lvl="1"/>
            <a:r>
              <a:rPr lang="en-US" dirty="0" smtClean="0"/>
              <a:t>Pros: control of process</a:t>
            </a:r>
          </a:p>
          <a:p>
            <a:pPr lvl="1"/>
            <a:r>
              <a:rPr lang="en-US" dirty="0" smtClean="0"/>
              <a:t>Cons:	</a:t>
            </a:r>
          </a:p>
          <a:p>
            <a:pPr lvl="2"/>
            <a:r>
              <a:rPr lang="en-US" dirty="0" smtClean="0"/>
              <a:t>Capital tied up in outlets</a:t>
            </a:r>
          </a:p>
          <a:p>
            <a:pPr lvl="2"/>
            <a:r>
              <a:rPr lang="en-US" dirty="0" smtClean="0"/>
              <a:t>Sales team requires customer interface – shop, online, etc</a:t>
            </a:r>
          </a:p>
          <a:p>
            <a:pPr lvl="2"/>
            <a:r>
              <a:rPr lang="en-US" dirty="0" smtClean="0"/>
              <a:t>Need to find customers yourself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Placement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through intermediaries: Distributors, wholesalers etc. 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Do not need to own the distribution channel</a:t>
            </a:r>
          </a:p>
          <a:p>
            <a:pPr lvl="1"/>
            <a:r>
              <a:rPr lang="en-US" dirty="0" smtClean="0"/>
              <a:t>Cons: </a:t>
            </a:r>
          </a:p>
          <a:p>
            <a:pPr lvl="2"/>
            <a:r>
              <a:rPr lang="en-US" dirty="0" smtClean="0"/>
              <a:t>Loss of control of product</a:t>
            </a:r>
          </a:p>
          <a:p>
            <a:pPr lvl="2"/>
            <a:r>
              <a:rPr lang="en-US" dirty="0" smtClean="0"/>
              <a:t>Lower revenues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Marketing Research – 4 step approach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purpose and objectives – making a list of the information required.</a:t>
            </a:r>
          </a:p>
          <a:p>
            <a:pPr marL="914400" lvl="1" indent="-514350"/>
            <a:r>
              <a:rPr lang="en-US" dirty="0" smtClean="0"/>
              <a:t>Is the product needed in the market?</a:t>
            </a:r>
          </a:p>
          <a:p>
            <a:pPr marL="914400" lvl="1" indent="-514350"/>
            <a:r>
              <a:rPr lang="en-US" dirty="0" smtClean="0"/>
              <a:t>How many people are likely to use the product/service?</a:t>
            </a:r>
          </a:p>
          <a:p>
            <a:pPr marL="914400" lvl="1" indent="-514350"/>
            <a:r>
              <a:rPr lang="en-US" dirty="0" smtClean="0"/>
              <a:t>How much are they likely to pay?</a:t>
            </a:r>
          </a:p>
          <a:p>
            <a:pPr marL="914400" lvl="1" indent="-514350"/>
            <a:r>
              <a:rPr lang="en-US" dirty="0" smtClean="0"/>
              <a:t>Where, when, and how are they likely to purchase the product?</a:t>
            </a:r>
          </a:p>
          <a:p>
            <a:pPr marL="914400" lvl="1" indent="-514350"/>
            <a:r>
              <a:rPr lang="en-US" dirty="0" smtClean="0"/>
              <a:t>Where and how are they likely to hear about the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Marketing research -Gathering data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Gather information from secondary resources</a:t>
            </a:r>
          </a:p>
          <a:p>
            <a:pPr marL="914400" lvl="1" indent="-514350"/>
            <a:r>
              <a:rPr lang="en-US" dirty="0" smtClean="0"/>
              <a:t>Magazines, trade journals, newspapers, </a:t>
            </a:r>
            <a:r>
              <a:rPr lang="en-US" u="sng" dirty="0" smtClean="0"/>
              <a:t>libraries</a:t>
            </a:r>
            <a:r>
              <a:rPr lang="en-US" dirty="0" smtClean="0"/>
              <a:t>, chamber of commerce. </a:t>
            </a:r>
          </a:p>
          <a:p>
            <a:pPr marL="914400" lvl="1" indent="-514350"/>
            <a:r>
              <a:rPr lang="en-US" dirty="0" smtClean="0"/>
              <a:t>Commercial data – Neilson index, National Market Index – usually expensive.</a:t>
            </a:r>
          </a:p>
          <a:p>
            <a:pPr marL="914400" lvl="1" indent="-514350"/>
            <a:r>
              <a:rPr lang="en-US" dirty="0" smtClean="0"/>
              <a:t>Internet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Gather information from Primary sources - involves data collecting instruments such as questionnaires etc</a:t>
            </a:r>
          </a:p>
          <a:p>
            <a:pPr marL="914400" lvl="1" indent="-514350"/>
            <a:r>
              <a:rPr lang="en-US" dirty="0" smtClean="0"/>
              <a:t>Observation - inexpensive</a:t>
            </a:r>
          </a:p>
          <a:p>
            <a:pPr marL="914400" lvl="1" indent="-514350"/>
            <a:r>
              <a:rPr lang="en-US" dirty="0" smtClean="0"/>
              <a:t>Interview/ survey – phone, mail, or in person</a:t>
            </a:r>
          </a:p>
          <a:p>
            <a:pPr marL="914400" lvl="1" indent="-514350"/>
            <a:r>
              <a:rPr lang="en-US" dirty="0" smtClean="0"/>
              <a:t>Focus groups – expensive, informal open groups</a:t>
            </a:r>
          </a:p>
          <a:p>
            <a:pPr marL="914400" lvl="1" indent="-514350"/>
            <a:r>
              <a:rPr lang="en-US" dirty="0" smtClean="0"/>
              <a:t>Experimentation – very expensive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Analyze and Interpret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Keep in mind: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marketing plan should serve as a road map to guide the entrepreneur</a:t>
            </a:r>
          </a:p>
          <a:p>
            <a:r>
              <a:rPr lang="en-US" dirty="0" smtClean="0"/>
              <a:t>An annual marketing plan should be prepared before any decisions are made about production, manufacturing, personnel, or financial resources</a:t>
            </a:r>
          </a:p>
          <a:p>
            <a:r>
              <a:rPr lang="en-US" dirty="0" smtClean="0"/>
              <a:t>The marketing plan becomes the basis for planning all the other aspects of the business and for developing budgets for the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Characteristics of a Marketing Plan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should provide a strategy for accomplishing the company mission or goal</a:t>
            </a:r>
          </a:p>
          <a:p>
            <a:r>
              <a:rPr lang="en-US" dirty="0" smtClean="0"/>
              <a:t>It should be based on facts and valid assumptions</a:t>
            </a:r>
          </a:p>
          <a:p>
            <a:r>
              <a:rPr lang="en-US" dirty="0" smtClean="0"/>
              <a:t>It must provide for the use of existing resources – allocation of all equipment, financial resources and human resources must be described</a:t>
            </a:r>
          </a:p>
          <a:p>
            <a:r>
              <a:rPr lang="en-US" dirty="0" smtClean="0"/>
              <a:t>Should be simple and short</a:t>
            </a:r>
          </a:p>
          <a:p>
            <a:r>
              <a:rPr lang="en-US" dirty="0" smtClean="0"/>
              <a:t>Must be flexible – changes should be incorporated using “what if” scenarios</a:t>
            </a:r>
          </a:p>
          <a:p>
            <a:r>
              <a:rPr lang="en-US" dirty="0" smtClean="0"/>
              <a:t>Must specify performance criteria used for monitoring and control</a:t>
            </a:r>
          </a:p>
          <a:p>
            <a:pPr lvl="1"/>
            <a:r>
              <a:rPr lang="en-US" dirty="0" smtClean="0"/>
              <a:t>E.g. 10% market share in first year in designated geographical 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needed: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Customer information:</a:t>
            </a:r>
          </a:p>
          <a:p>
            <a:pPr lvl="1"/>
            <a:r>
              <a:rPr lang="en-US" dirty="0" smtClean="0"/>
              <a:t>Who are the users, where they are located, how much will they buy, from whom, and why? (</a:t>
            </a:r>
            <a:r>
              <a:rPr lang="en-US" dirty="0" smtClean="0">
                <a:solidFill>
                  <a:srgbClr val="FF0000"/>
                </a:solidFill>
              </a:rPr>
              <a:t>market segmentation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do they feel about competitor products?</a:t>
            </a:r>
          </a:p>
          <a:p>
            <a:r>
              <a:rPr lang="en-US" dirty="0" smtClean="0"/>
              <a:t>Advertizing information:</a:t>
            </a:r>
          </a:p>
          <a:p>
            <a:pPr lvl="1"/>
            <a:r>
              <a:rPr lang="en-US" dirty="0" smtClean="0"/>
              <a:t>How have promotion and advertizing been used, and which approach is most effective?</a:t>
            </a:r>
          </a:p>
          <a:p>
            <a:r>
              <a:rPr lang="en-US" dirty="0" smtClean="0"/>
              <a:t>Price Information:</a:t>
            </a:r>
          </a:p>
          <a:p>
            <a:pPr lvl="1"/>
            <a:r>
              <a:rPr lang="en-US" dirty="0" smtClean="0"/>
              <a:t>How do prices change in each market, and who/what initiates those changes?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What channels of distribution will be employed?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2479</Words>
  <Application>Microsoft Office PowerPoint</Application>
  <PresentationFormat>On-screen Show (4:3)</PresentationFormat>
  <Paragraphs>390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Entrepreneurship BS-CS – 2022 – Spring Semester</vt:lpstr>
      <vt:lpstr>The marketing Plan</vt:lpstr>
      <vt:lpstr>Market Information Needs  The inverted pyramid</vt:lpstr>
      <vt:lpstr>Direct Marketing Research</vt:lpstr>
      <vt:lpstr>Marketing Research – 4 step approach</vt:lpstr>
      <vt:lpstr>Marketing research -Gathering data</vt:lpstr>
      <vt:lpstr>Keep in mind:</vt:lpstr>
      <vt:lpstr>Characteristics of a Marketing Plan</vt:lpstr>
      <vt:lpstr>Information needed:</vt:lpstr>
      <vt:lpstr>Information needed(cont)</vt:lpstr>
      <vt:lpstr>Competitor analysis</vt:lpstr>
      <vt:lpstr>Competitor Assessment Matrix</vt:lpstr>
      <vt:lpstr>Factors that influence the Marketing Plan </vt:lpstr>
      <vt:lpstr>Marketing Plan Outline</vt:lpstr>
      <vt:lpstr>Steps in Preparing a Marketing Plan: Step 1</vt:lpstr>
      <vt:lpstr>Step 2 -</vt:lpstr>
      <vt:lpstr>Step 3</vt:lpstr>
      <vt:lpstr>Step 4 </vt:lpstr>
      <vt:lpstr>Step 5 – Define Market strategy and Action Programs:</vt:lpstr>
      <vt:lpstr>Market strategy and Action Programs: (cont)</vt:lpstr>
      <vt:lpstr>Developing Marketing Strategies</vt:lpstr>
      <vt:lpstr>Developing Business Strategies Step 1</vt:lpstr>
      <vt:lpstr>Segment characteristics:</vt:lpstr>
      <vt:lpstr>Developing Business Strategies Step 2 – Select Target Market</vt:lpstr>
      <vt:lpstr>Developing Business Strategies Step 3: Craft a Unique Position</vt:lpstr>
      <vt:lpstr>Branding:</vt:lpstr>
      <vt:lpstr>Branding:</vt:lpstr>
      <vt:lpstr>Marketing for New Ventures The 4 Ps</vt:lpstr>
      <vt:lpstr>Marketing for New Ventures - The 4 Ps Product:</vt:lpstr>
      <vt:lpstr>Marketing for New Ventures - The 4 Ps 2) Price:</vt:lpstr>
      <vt:lpstr>Pricing:</vt:lpstr>
      <vt:lpstr>Pricing (cont.)</vt:lpstr>
      <vt:lpstr>Marketing for New Ventures - The 4 Ps 3) Promotion:</vt:lpstr>
      <vt:lpstr>Promotion - Advertizing:</vt:lpstr>
      <vt:lpstr>Promotion  Advertizing (cont):</vt:lpstr>
      <vt:lpstr>Promotion - Advertizing: Online advertizing:</vt:lpstr>
      <vt:lpstr>Promotion - Advertizing (cont): Steps:</vt:lpstr>
      <vt:lpstr>Promotion: Public Relations</vt:lpstr>
      <vt:lpstr>Promotion: Public Relations</vt:lpstr>
      <vt:lpstr>Promotion: Other activities:</vt:lpstr>
      <vt:lpstr>Marketing for New Ventures - The 4 Ps 4) Place (distribution)</vt:lpstr>
      <vt:lpstr>Placement</vt:lpstr>
      <vt:lpstr>Placement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BBA – 2008 – Spring Semester</dc:title>
  <dc:creator>Salmaan</dc:creator>
  <cp:lastModifiedBy>Salmaan Rahman</cp:lastModifiedBy>
  <cp:revision>175</cp:revision>
  <dcterms:created xsi:type="dcterms:W3CDTF">2011-04-25T09:11:31Z</dcterms:created>
  <dcterms:modified xsi:type="dcterms:W3CDTF">2022-05-22T10:41:56Z</dcterms:modified>
</cp:coreProperties>
</file>