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7" autoAdjust="0"/>
    <p:restoredTop sz="94660"/>
  </p:normalViewPr>
  <p:slideViewPr>
    <p:cSldViewPr>
      <p:cViewPr>
        <p:scale>
          <a:sx n="150" d="100"/>
          <a:sy n="150" d="100"/>
        </p:scale>
        <p:origin x="442" y="25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F73-189E-4CE9-9425-D797606E5AF4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5682-8D27-4BE6-BF35-A063BA3E57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F73-189E-4CE9-9425-D797606E5AF4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5682-8D27-4BE6-BF35-A063BA3E57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F73-189E-4CE9-9425-D797606E5AF4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5682-8D27-4BE6-BF35-A063BA3E57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F73-189E-4CE9-9425-D797606E5AF4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5682-8D27-4BE6-BF35-A063BA3E57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F73-189E-4CE9-9425-D797606E5AF4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5682-8D27-4BE6-BF35-A063BA3E57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F73-189E-4CE9-9425-D797606E5AF4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5682-8D27-4BE6-BF35-A063BA3E57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F73-189E-4CE9-9425-D797606E5AF4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5682-8D27-4BE6-BF35-A063BA3E57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F73-189E-4CE9-9425-D797606E5AF4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5682-8D27-4BE6-BF35-A063BA3E57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F73-189E-4CE9-9425-D797606E5AF4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5682-8D27-4BE6-BF35-A063BA3E57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F73-189E-4CE9-9425-D797606E5AF4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5682-8D27-4BE6-BF35-A063BA3E57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F73-189E-4CE9-9425-D797606E5AF4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5682-8D27-4BE6-BF35-A063BA3E57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8F73-189E-4CE9-9425-D797606E5AF4}" type="datetimeFigureOut">
              <a:rPr lang="en-US" smtClean="0"/>
              <a:pPr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5682-8D27-4BE6-BF35-A063BA3E57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Entrepreneurship</a:t>
            </a:r>
            <a:br>
              <a:rPr lang="en-US" dirty="0" smtClean="0"/>
            </a:br>
            <a:r>
              <a:rPr lang="en-US" dirty="0" smtClean="0"/>
              <a:t>BS-CS – </a:t>
            </a:r>
            <a:r>
              <a:rPr lang="en-US" dirty="0" smtClean="0"/>
              <a:t>2022 </a:t>
            </a:r>
            <a:r>
              <a:rPr lang="en-US" dirty="0" smtClean="0"/>
              <a:t>– </a:t>
            </a:r>
            <a:r>
              <a:rPr lang="en-US" dirty="0" smtClean="0"/>
              <a:t>Spring Semester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err="1" smtClean="0"/>
              <a:t>Salmaan</a:t>
            </a:r>
            <a:r>
              <a:rPr lang="en-US" dirty="0" smtClean="0"/>
              <a:t> </a:t>
            </a:r>
            <a:r>
              <a:rPr lang="en-US" dirty="0" err="1" smtClean="0"/>
              <a:t>Rahman</a:t>
            </a:r>
            <a:endParaRPr lang="en-US" dirty="0" smtClean="0"/>
          </a:p>
          <a:p>
            <a:pPr algn="r"/>
            <a:r>
              <a:rPr lang="en-US" dirty="0" smtClean="0"/>
              <a:t>Lecture 7</a:t>
            </a:r>
          </a:p>
          <a:p>
            <a:pPr algn="r"/>
            <a:r>
              <a:rPr lang="en-US" dirty="0" smtClean="0"/>
              <a:t>Financial Strength and Viability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5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399" y="223846"/>
            <a:ext cx="6750271" cy="66341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Historical Financial Statements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Statement of Cash Flows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Statement of Cash Flows: summarizes changes in a firm’s cash position for a specified period of time and provides details why the change occurred. </a:t>
            </a:r>
          </a:p>
          <a:p>
            <a:pPr lvl="1"/>
            <a:r>
              <a:rPr lang="en-US" dirty="0" smtClean="0"/>
              <a:t>A firm’s net income, taken from its income statement, is the first line on the corresponding period’s cash flow statement</a:t>
            </a:r>
          </a:p>
          <a:p>
            <a:pPr lvl="1"/>
            <a:r>
              <a:rPr lang="en-US" dirty="0" smtClean="0"/>
              <a:t>Similar to a month-end bank statement.</a:t>
            </a:r>
          </a:p>
          <a:p>
            <a:pPr lvl="2"/>
            <a:r>
              <a:rPr lang="en-US" dirty="0" smtClean="0"/>
              <a:t>how much cash is on hand at the end of the month</a:t>
            </a:r>
          </a:p>
          <a:p>
            <a:pPr lvl="2"/>
            <a:r>
              <a:rPr lang="en-US" dirty="0" smtClean="0"/>
              <a:t>how the cash was acquired</a:t>
            </a:r>
          </a:p>
          <a:p>
            <a:pPr lvl="2"/>
            <a:r>
              <a:rPr lang="en-US" dirty="0" smtClean="0"/>
              <a:t>How it was spent during the month.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ivided into three separate </a:t>
            </a:r>
            <a:r>
              <a:rPr lang="en-US" b="1" dirty="0" smtClean="0"/>
              <a:t>activities</a:t>
            </a:r>
            <a:r>
              <a:rPr lang="en-US" dirty="0" smtClean="0"/>
              <a:t>: </a:t>
            </a:r>
          </a:p>
          <a:p>
            <a:pPr lvl="1"/>
            <a:r>
              <a:rPr lang="en-US" b="1" dirty="0"/>
              <a:t>O</a:t>
            </a:r>
            <a:r>
              <a:rPr lang="en-US" b="1" dirty="0" smtClean="0"/>
              <a:t>perating activities</a:t>
            </a:r>
            <a:r>
              <a:rPr lang="en-US" dirty="0" smtClean="0"/>
              <a:t>: net income (or loss), depreciation, changes in current assets and current liabilities</a:t>
            </a:r>
          </a:p>
          <a:p>
            <a:pPr lvl="1"/>
            <a:r>
              <a:rPr lang="en-US" b="1" dirty="0"/>
              <a:t>I</a:t>
            </a:r>
            <a:r>
              <a:rPr lang="en-US" b="1" dirty="0" smtClean="0"/>
              <a:t>nvesting activities: </a:t>
            </a:r>
            <a:r>
              <a:rPr lang="en-US" dirty="0" smtClean="0"/>
              <a:t>purchase, sale, or investment in fixed assets (real estate, equipment, buildings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b="1" dirty="0"/>
              <a:t>F</a:t>
            </a:r>
            <a:r>
              <a:rPr lang="en-US" b="1" dirty="0" smtClean="0"/>
              <a:t>inancing activities: </a:t>
            </a:r>
            <a:r>
              <a:rPr lang="en-US" dirty="0" smtClean="0"/>
              <a:t>cash raised (borrowing money or selling stock and/or cash used during the period by paying dividends, buying back outstanding stock, or buying back outstanding bonds)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shot (5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52400"/>
            <a:ext cx="6934200" cy="65298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Historical Financial Statements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Ratios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(5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8738" y="1600200"/>
            <a:ext cx="8126524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Financial Viability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ability to pursue an opportunity and turn that opportunity into a viable entrepreneurial business hinges on the availability of money. </a:t>
            </a:r>
          </a:p>
          <a:p>
            <a:r>
              <a:rPr lang="en-US" dirty="0" smtClean="0"/>
              <a:t>Regardless of the quality of a product or service, a company can’t be viable in the long run unless it is successful financially. </a:t>
            </a:r>
          </a:p>
          <a:p>
            <a:r>
              <a:rPr lang="en-US" dirty="0" smtClean="0"/>
              <a:t>Money comes from:</a:t>
            </a:r>
          </a:p>
          <a:p>
            <a:pPr lvl="1"/>
            <a:r>
              <a:rPr lang="en-US" dirty="0" smtClean="0"/>
              <a:t>Self-funding (equity)</a:t>
            </a:r>
          </a:p>
          <a:p>
            <a:pPr lvl="1"/>
            <a:r>
              <a:rPr lang="en-US" dirty="0" smtClean="0"/>
              <a:t>External sources (investors or lenders)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nternally generated (earnings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Financial flows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Money is spent on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financial obligations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Financial obligations need to be balanced either with funding, or earnings</a:t>
            </a:r>
          </a:p>
          <a:p>
            <a:pPr lvl="1"/>
            <a:r>
              <a:rPr lang="en-US" dirty="0" smtClean="0"/>
              <a:t>Earnings are rarely immediately accessible</a:t>
            </a:r>
          </a:p>
          <a:p>
            <a:pPr lvl="2"/>
            <a:r>
              <a:rPr lang="en-US" dirty="0" smtClean="0"/>
              <a:t>Net30, net60, - accounts receivable</a:t>
            </a:r>
          </a:p>
          <a:p>
            <a:pPr lvl="1"/>
            <a:r>
              <a:rPr lang="en-US" dirty="0" smtClean="0"/>
              <a:t>Costs of production need to be covered prior to earnings</a:t>
            </a:r>
          </a:p>
          <a:p>
            <a:pPr lvl="2"/>
            <a:r>
              <a:rPr lang="en-US" dirty="0" smtClean="0"/>
              <a:t>Parts, salaries, routine bills, shipping, marketing etc. </a:t>
            </a:r>
          </a:p>
          <a:p>
            <a:pPr lvl="1"/>
            <a:r>
              <a:rPr lang="en-US" dirty="0" smtClean="0"/>
              <a:t>For a start up firm, initial earnings often go towards covering immediate bills and establishing growth, rather than profits.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Financial management questions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How are you doing? Are you making or losing money? </a:t>
            </a:r>
          </a:p>
          <a:p>
            <a:r>
              <a:rPr lang="en-US" dirty="0" smtClean="0"/>
              <a:t>How much cash do you have on hand? </a:t>
            </a:r>
          </a:p>
          <a:p>
            <a:r>
              <a:rPr lang="en-US" dirty="0" smtClean="0"/>
              <a:t>Do you have enough cash to meet short-term obligations? </a:t>
            </a:r>
          </a:p>
          <a:p>
            <a:r>
              <a:rPr lang="en-US" dirty="0" smtClean="0"/>
              <a:t>How efficiently are you utilizing assets? </a:t>
            </a:r>
          </a:p>
          <a:p>
            <a:r>
              <a:rPr lang="en-US" dirty="0" smtClean="0"/>
              <a:t>How does your growth and net profits compare to those of industry peers? </a:t>
            </a:r>
          </a:p>
          <a:p>
            <a:r>
              <a:rPr lang="en-US" dirty="0" smtClean="0"/>
              <a:t>Where will the funds needed for capital improvements come from? </a:t>
            </a:r>
          </a:p>
          <a:p>
            <a:r>
              <a:rPr lang="en-US" dirty="0" smtClean="0"/>
              <a:t>Are there ways you can partner with other firms to share risk and reduce the amount of cash needed? </a:t>
            </a:r>
          </a:p>
          <a:p>
            <a:r>
              <a:rPr lang="en-US" dirty="0" smtClean="0"/>
              <a:t>Overall, are you in good shape financially?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Business Financial Objectives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Profitability</a:t>
            </a:r>
            <a:r>
              <a:rPr lang="en-US" dirty="0" smtClean="0"/>
              <a:t> – ability to earn beyond covering costs</a:t>
            </a:r>
          </a:p>
          <a:p>
            <a:pPr marL="914400" lvl="1" indent="-514350"/>
            <a:r>
              <a:rPr lang="en-US" dirty="0" smtClean="0"/>
              <a:t>Most new ventures are not profitable for 1-3 years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Liquidity</a:t>
            </a:r>
            <a:r>
              <a:rPr lang="en-US" dirty="0" smtClean="0"/>
              <a:t> – Ability to meet short-term obligations (cash on hand)</a:t>
            </a:r>
          </a:p>
          <a:p>
            <a:pPr marL="914400" lvl="1" indent="-514350"/>
            <a:r>
              <a:rPr lang="en-US" dirty="0" smtClean="0"/>
              <a:t>Liquidity is influenced by</a:t>
            </a:r>
          </a:p>
          <a:p>
            <a:pPr marL="1314450" lvl="2" indent="-514350"/>
            <a:r>
              <a:rPr lang="en-US" dirty="0" smtClean="0"/>
              <a:t>Accounts receivable – cash to be received</a:t>
            </a:r>
          </a:p>
          <a:p>
            <a:pPr marL="1314450" lvl="2" indent="-514350"/>
            <a:r>
              <a:rPr lang="en-US" dirty="0" smtClean="0"/>
              <a:t>Inventory  - raw materials and prepared goods to be sold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Efficiency</a:t>
            </a:r>
            <a:r>
              <a:rPr lang="en-US" dirty="0" smtClean="0"/>
              <a:t> – assets vs. revenue and profits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Stability</a:t>
            </a:r>
            <a:r>
              <a:rPr lang="en-US" dirty="0" smtClean="0"/>
              <a:t> – for a firm to be ‘stable’, it must earn a profit, remain liquid, and have minimal debts</a:t>
            </a:r>
          </a:p>
          <a:p>
            <a:pPr marL="914400" lvl="1" indent="-514350"/>
            <a:r>
              <a:rPr lang="en-US" dirty="0" smtClean="0"/>
              <a:t>Measured using the </a:t>
            </a:r>
            <a:r>
              <a:rPr lang="en-US" b="1" dirty="0" smtClean="0"/>
              <a:t>debt-to-equity</a:t>
            </a:r>
            <a:r>
              <a:rPr lang="en-US" dirty="0" smtClean="0"/>
              <a:t> ratio: debt/equity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Financial Statement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Historical Financial Statements: a written report that quantitatively describes a firm’s financial standing</a:t>
            </a:r>
          </a:p>
          <a:p>
            <a:pPr lvl="1"/>
            <a:r>
              <a:rPr lang="en-US" dirty="0" smtClean="0"/>
              <a:t>income statement – how much money firm is making</a:t>
            </a:r>
          </a:p>
          <a:p>
            <a:pPr lvl="1"/>
            <a:r>
              <a:rPr lang="en-US" dirty="0" smtClean="0"/>
              <a:t>balance sheet</a:t>
            </a:r>
          </a:p>
          <a:p>
            <a:pPr lvl="1"/>
            <a:r>
              <a:rPr lang="en-US" dirty="0" smtClean="0"/>
              <a:t>statement of cash flows </a:t>
            </a:r>
          </a:p>
          <a:p>
            <a:r>
              <a:rPr lang="en-US" dirty="0" smtClean="0"/>
              <a:t>Forecasts - estimate of a firm’s future income and expenses</a:t>
            </a:r>
          </a:p>
          <a:p>
            <a:pPr lvl="1"/>
            <a:r>
              <a:rPr lang="en-US" dirty="0" smtClean="0"/>
              <a:t>based on its past performance, current circumstances, and future plans.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ventures base forecasts on feasibility study results</a:t>
            </a:r>
          </a:p>
          <a:p>
            <a:pPr lvl="2"/>
            <a:r>
              <a:rPr lang="en-US" dirty="0" smtClean="0"/>
              <a:t>estimate of sales and then on</a:t>
            </a:r>
          </a:p>
          <a:p>
            <a:pPr lvl="2"/>
            <a:r>
              <a:rPr lang="en-US" dirty="0" smtClean="0"/>
              <a:t>industry averages or the </a:t>
            </a:r>
          </a:p>
          <a:p>
            <a:pPr lvl="2"/>
            <a:r>
              <a:rPr lang="en-US" dirty="0" smtClean="0"/>
              <a:t>experiences of similar start-ups </a:t>
            </a:r>
          </a:p>
          <a:p>
            <a:r>
              <a:rPr lang="en-US" dirty="0" smtClean="0"/>
              <a:t>Budgets  - itemized forecasts of a company’s income, expenses, and capital needs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Historical Financial Statements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Income Statement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income statement reflects the results of the operations over a specified period of time</a:t>
            </a:r>
          </a:p>
          <a:p>
            <a:pPr lvl="2"/>
            <a:r>
              <a:rPr lang="en-US" dirty="0" smtClean="0"/>
              <a:t>Monthly, Quarterly, Yearly</a:t>
            </a:r>
          </a:p>
          <a:p>
            <a:pPr lvl="1"/>
            <a:r>
              <a:rPr lang="en-US" dirty="0" smtClean="0"/>
              <a:t>Net Sales: total sales minus returned goods, discounts</a:t>
            </a:r>
          </a:p>
          <a:p>
            <a:pPr lvl="1"/>
            <a:r>
              <a:rPr lang="en-US" dirty="0" smtClean="0"/>
              <a:t>Cost of Sales: Direct costs of production, delivery </a:t>
            </a:r>
          </a:p>
          <a:p>
            <a:pPr lvl="2"/>
            <a:r>
              <a:rPr lang="en-US" dirty="0" smtClean="0"/>
              <a:t>Material costs + labor</a:t>
            </a:r>
          </a:p>
          <a:p>
            <a:pPr lvl="1"/>
            <a:r>
              <a:rPr lang="en-US" dirty="0" smtClean="0"/>
              <a:t>Operating expenses: </a:t>
            </a:r>
          </a:p>
          <a:p>
            <a:pPr lvl="2"/>
            <a:r>
              <a:rPr lang="en-US" dirty="0" smtClean="0"/>
              <a:t>Marketing, administrative, 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(5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952" y="381000"/>
            <a:ext cx="8957648" cy="62055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Historical Financial Statements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Balance Sheet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Balance sheet - a snapshot of a company’s assets, liabilities, and owners’ equity </a:t>
            </a:r>
          </a:p>
          <a:p>
            <a:pPr lvl="1"/>
            <a:r>
              <a:rPr lang="en-US" dirty="0" smtClean="0"/>
              <a:t>Covers only a specific point in time</a:t>
            </a:r>
          </a:p>
          <a:p>
            <a:r>
              <a:rPr lang="en-US" dirty="0" smtClean="0"/>
              <a:t>Major categories:</a:t>
            </a:r>
          </a:p>
          <a:p>
            <a:pPr lvl="1"/>
            <a:r>
              <a:rPr lang="en-US" b="1" dirty="0" smtClean="0"/>
              <a:t>Current assets</a:t>
            </a:r>
            <a:r>
              <a:rPr lang="en-US" dirty="0" smtClean="0"/>
              <a:t>: cash plus items readily convertible to cash (accounts receivable, marketable securities, inventories)</a:t>
            </a:r>
          </a:p>
          <a:p>
            <a:pPr lvl="1"/>
            <a:r>
              <a:rPr lang="en-US" b="1" dirty="0" smtClean="0"/>
              <a:t>Fixed assets</a:t>
            </a:r>
            <a:r>
              <a:rPr lang="en-US" dirty="0" smtClean="0"/>
              <a:t>: assets used over long time frame (real estate, equipment, furniture)</a:t>
            </a:r>
          </a:p>
          <a:p>
            <a:pPr lvl="1"/>
            <a:r>
              <a:rPr lang="en-US" b="1" dirty="0" smtClean="0"/>
              <a:t>Other assets</a:t>
            </a:r>
            <a:r>
              <a:rPr lang="en-US" dirty="0" smtClean="0"/>
              <a:t>: Miscellaneous assets, (accumulated goodwill, brand name</a:t>
            </a:r>
          </a:p>
          <a:p>
            <a:pPr lvl="1"/>
            <a:r>
              <a:rPr lang="en-US" b="1" dirty="0" smtClean="0"/>
              <a:t>Current liabilities</a:t>
            </a:r>
            <a:r>
              <a:rPr lang="en-US" dirty="0" smtClean="0"/>
              <a:t>: Obligations payable within a year (accounts payable, accrued expenses, current portion of long-term debt) </a:t>
            </a:r>
          </a:p>
          <a:p>
            <a:pPr lvl="1"/>
            <a:r>
              <a:rPr lang="en-US" b="1" dirty="0" smtClean="0"/>
              <a:t>Long-term liabilities</a:t>
            </a:r>
            <a:r>
              <a:rPr lang="en-US" dirty="0" smtClean="0"/>
              <a:t>: </a:t>
            </a:r>
            <a:r>
              <a:rPr lang="en-US" dirty="0"/>
              <a:t>N</a:t>
            </a:r>
            <a:r>
              <a:rPr lang="en-US" dirty="0" smtClean="0"/>
              <a:t>otes or loans repayable beyond one year, including liabilities associated with purchasing real estate, buildings, and equipment. </a:t>
            </a:r>
          </a:p>
          <a:p>
            <a:pPr lvl="1"/>
            <a:r>
              <a:rPr lang="en-US" b="1" dirty="0" smtClean="0"/>
              <a:t>Owners’ equity</a:t>
            </a:r>
            <a:r>
              <a:rPr lang="en-US" dirty="0" smtClean="0"/>
              <a:t>: equity invested in business by its owners plus accumulated earnings retained by the business after paying dividends.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779</Words>
  <Application>Microsoft Office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Entrepreneurship BS-CS – 2022 – Spring Semester</vt:lpstr>
      <vt:lpstr>Financial Viability</vt:lpstr>
      <vt:lpstr>Financial flows</vt:lpstr>
      <vt:lpstr>Financial management questions</vt:lpstr>
      <vt:lpstr>Business Financial Objectives</vt:lpstr>
      <vt:lpstr>Financial Statement</vt:lpstr>
      <vt:lpstr>Historical Financial Statements Income Statement</vt:lpstr>
      <vt:lpstr>Slide 8</vt:lpstr>
      <vt:lpstr>Historical Financial Statements Balance Sheet</vt:lpstr>
      <vt:lpstr>Slide 10</vt:lpstr>
      <vt:lpstr>Historical Financial Statements Statement of Cash Flows</vt:lpstr>
      <vt:lpstr>Slide 12</vt:lpstr>
      <vt:lpstr>Historical Financial Statements Ratios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Entrepreneurship BS-CS – 2020 – Fall Semester</dc:title>
  <dc:creator>Windows User</dc:creator>
  <cp:lastModifiedBy>Salmaan Rahman</cp:lastModifiedBy>
  <cp:revision>245</cp:revision>
  <dcterms:created xsi:type="dcterms:W3CDTF">2020-11-30T04:07:10Z</dcterms:created>
  <dcterms:modified xsi:type="dcterms:W3CDTF">2022-05-24T09:22:00Z</dcterms:modified>
</cp:coreProperties>
</file>