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3" r:id="rId10"/>
    <p:sldId id="261" r:id="rId11"/>
    <p:sldId id="264" r:id="rId12"/>
    <p:sldId id="265" r:id="rId13"/>
    <p:sldId id="269" r:id="rId14"/>
    <p:sldId id="270" r:id="rId15"/>
    <p:sldId id="28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72" r:id="rId24"/>
    <p:sldId id="281" r:id="rId25"/>
    <p:sldId id="288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45B0-006A-4FE2-A831-D5D046228EAD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4271-1108-4C38-9032-4E6673B3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po.int/pct/en/" TargetMode="External"/><Relationship Id="rId2" Type="http://schemas.openxmlformats.org/officeDocument/2006/relationships/hyperlink" Target="https://ipo.gov.pk/pat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pto.gov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br>
              <a:rPr lang="en-US" dirty="0" smtClean="0"/>
            </a:br>
            <a:r>
              <a:rPr lang="en-US" dirty="0" smtClean="0"/>
              <a:t>BS-CS – </a:t>
            </a:r>
            <a:r>
              <a:rPr lang="en-US" dirty="0" smtClean="0"/>
              <a:t>2022 </a:t>
            </a:r>
            <a:r>
              <a:rPr lang="en-US" dirty="0" smtClean="0"/>
              <a:t>– Spring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err="1" smtClean="0"/>
              <a:t>Salmaan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pPr algn="r"/>
            <a:r>
              <a:rPr lang="en-US" dirty="0" smtClean="0"/>
              <a:t>Lecture 8</a:t>
            </a:r>
          </a:p>
          <a:p>
            <a:pPr algn="r"/>
            <a:r>
              <a:rPr lang="en-US" smtClean="0"/>
              <a:t>Legal and </a:t>
            </a:r>
            <a:r>
              <a:rPr lang="en-US" dirty="0" smtClean="0"/>
              <a:t>Management Issues</a:t>
            </a:r>
          </a:p>
          <a:p>
            <a:pPr algn="r"/>
            <a:r>
              <a:rPr lang="en-US" dirty="0" smtClean="0"/>
              <a:t>Intellectual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Organization design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always works better for start-ups!</a:t>
            </a:r>
          </a:p>
          <a:p>
            <a:pPr lvl="1"/>
            <a:r>
              <a:rPr lang="en-US" dirty="0" smtClean="0"/>
              <a:t>Often the entrepreneur wears all the hats.</a:t>
            </a:r>
          </a:p>
          <a:p>
            <a:pPr lvl="1"/>
            <a:r>
              <a:rPr lang="en-US" dirty="0" smtClean="0"/>
              <a:t>Also often the cause of failure!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business increases in size, or partnership, roles have to be allocated.</a:t>
            </a:r>
          </a:p>
          <a:p>
            <a:pPr lvl="1"/>
            <a:r>
              <a:rPr lang="en-US" dirty="0" smtClean="0"/>
              <a:t>Defining roles and formalizing positions help personnel understand what is expected of them.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New venture team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5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3353" y="1600200"/>
            <a:ext cx="4317293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New venture teams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Common mistakes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Placing unqualified friends or family members in management positions</a:t>
            </a:r>
          </a:p>
          <a:p>
            <a:r>
              <a:rPr lang="en-US" dirty="0" smtClean="0"/>
              <a:t>Assuming that previous success in other industries automatically translates to your industry</a:t>
            </a:r>
          </a:p>
          <a:p>
            <a:r>
              <a:rPr lang="en-US" dirty="0" smtClean="0"/>
              <a:t>Presenting a “one person team” philosophy—meaning that one person (or a small group of people) is wearing all hats with no plans to bolster the team</a:t>
            </a:r>
          </a:p>
          <a:p>
            <a:r>
              <a:rPr lang="en-US" dirty="0" smtClean="0"/>
              <a:t>Hiring top managers without sharing ownership in the firm</a:t>
            </a:r>
          </a:p>
          <a:p>
            <a:r>
              <a:rPr lang="en-US" dirty="0" smtClean="0"/>
              <a:t>Not disclosing or talking dismissively of management team skill or competency gaps</a:t>
            </a:r>
          </a:p>
          <a:p>
            <a:r>
              <a:rPr lang="en-US" dirty="0" smtClean="0"/>
              <a:t>Vague or unclear plans for filling the skill or competency gaps that clearly exist.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Hiring Qualified People for start-up team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Workers are hired though a interview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the exact skills and competences needed for the job </a:t>
            </a:r>
          </a:p>
          <a:p>
            <a:pPr marL="1371600" lvl="2" indent="-514350"/>
            <a:r>
              <a:rPr lang="en-US" dirty="0" smtClean="0"/>
              <a:t>Prepare a job description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Advertize job/find worker</a:t>
            </a:r>
          </a:p>
          <a:p>
            <a:pPr marL="1371600" lvl="2" indent="-514350"/>
            <a:r>
              <a:rPr lang="en-US" dirty="0" smtClean="0"/>
              <a:t>Newspaper, online (</a:t>
            </a:r>
            <a:r>
              <a:rPr lang="en-US" dirty="0" err="1" smtClean="0"/>
              <a:t>Linkdin</a:t>
            </a:r>
            <a:r>
              <a:rPr lang="en-US" dirty="0" smtClean="0"/>
              <a:t>),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Interview process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Competency based hiring vs. Qualification based hiring</a:t>
            </a:r>
          </a:p>
          <a:p>
            <a:pPr marL="1371600" lvl="2" indent="-514350"/>
            <a:r>
              <a:rPr lang="en-US" dirty="0" smtClean="0"/>
              <a:t>Qualification assessment and verification (resumes)</a:t>
            </a:r>
          </a:p>
          <a:p>
            <a:pPr marL="1371600" lvl="2" indent="-514350"/>
            <a:r>
              <a:rPr lang="en-US" dirty="0" smtClean="0"/>
              <a:t>Competence demonstration – interview, skill testing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Arrive at compensation agreement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Compensation methods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Salary</a:t>
            </a:r>
          </a:p>
          <a:p>
            <a:pPr lvl="1"/>
            <a:r>
              <a:rPr lang="en-US" dirty="0" smtClean="0"/>
              <a:t>Hourly</a:t>
            </a:r>
          </a:p>
          <a:p>
            <a:pPr lvl="1"/>
            <a:r>
              <a:rPr lang="en-US" dirty="0" smtClean="0"/>
              <a:t>Weekly</a:t>
            </a:r>
          </a:p>
          <a:p>
            <a:pPr lvl="1"/>
            <a:r>
              <a:rPr lang="en-US" dirty="0" smtClean="0"/>
              <a:t>Monthly</a:t>
            </a:r>
          </a:p>
          <a:p>
            <a:pPr lvl="1"/>
            <a:r>
              <a:rPr lang="en-US" dirty="0" smtClean="0"/>
              <a:t>Commissions – based on pre-agreed goals</a:t>
            </a:r>
          </a:p>
          <a:p>
            <a:pPr lvl="1"/>
            <a:r>
              <a:rPr lang="en-US" dirty="0" smtClean="0"/>
              <a:t>Per project/contract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Car, house, vacation time, retirement accounts etc</a:t>
            </a:r>
          </a:p>
          <a:p>
            <a:r>
              <a:rPr lang="en-US" dirty="0" smtClean="0"/>
              <a:t>Firm investment/ownership</a:t>
            </a:r>
          </a:p>
          <a:p>
            <a:pPr lvl="1"/>
            <a:r>
              <a:rPr lang="en-US" dirty="0" smtClean="0"/>
              <a:t>Shares, bonuses tied to performance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Intellectual Property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Intellectual Property: knowledge, information and ideas that belong to a firm</a:t>
            </a:r>
          </a:p>
          <a:p>
            <a:r>
              <a:rPr lang="en-US" dirty="0" smtClean="0"/>
              <a:t>Intellectual property often represents a start-up firm’s most valuable asset</a:t>
            </a:r>
          </a:p>
          <a:p>
            <a:pPr lvl="1"/>
            <a:r>
              <a:rPr lang="en-US" dirty="0" smtClean="0"/>
              <a:t>Name of firms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, Google trademarks</a:t>
            </a:r>
          </a:p>
          <a:p>
            <a:pPr lvl="1"/>
            <a:r>
              <a:rPr lang="en-US" dirty="0" smtClean="0"/>
              <a:t>Logos</a:t>
            </a:r>
          </a:p>
          <a:p>
            <a:pPr lvl="1"/>
            <a:r>
              <a:rPr lang="en-US" dirty="0" smtClean="0"/>
              <a:t>Apple design</a:t>
            </a:r>
          </a:p>
          <a:p>
            <a:r>
              <a:rPr lang="en-US" dirty="0" smtClean="0"/>
              <a:t>Intellectual property always needs to be protected – it has market value and can be sold and licensed</a:t>
            </a:r>
          </a:p>
          <a:p>
            <a:pPr lvl="1"/>
            <a:r>
              <a:rPr lang="en-US" dirty="0" smtClean="0"/>
              <a:t>It also has costs.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Intellectual Property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Intellectual property </a:t>
            </a:r>
            <a:r>
              <a:rPr lang="en-US" dirty="0" smtClean="0"/>
              <a:t>is any product of human intellect that is </a:t>
            </a:r>
            <a:r>
              <a:rPr lang="en-US" b="1" dirty="0" smtClean="0"/>
              <a:t>intangible</a:t>
            </a:r>
            <a:r>
              <a:rPr lang="en-US" dirty="0" smtClean="0"/>
              <a:t> but has value in the marketplace. </a:t>
            </a:r>
          </a:p>
          <a:p>
            <a:r>
              <a:rPr lang="en-US" dirty="0" smtClean="0"/>
              <a:t>It is called “intellectual” property because it is the product of human imagination, creativity, and inventiveness.</a:t>
            </a:r>
          </a:p>
          <a:p>
            <a:r>
              <a:rPr lang="en-US" dirty="0" smtClean="0"/>
              <a:t>Traditionally, businesses think of physical assets such as land, buildings, and equipment as most important assets. Increasingly, however, a company’s intellectual assets are the most valuable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Screenshot (5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229600" cy="61722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Legal Protections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Determine which intellectual property to protect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Directly related to competitive advantage</a:t>
            </a:r>
          </a:p>
          <a:p>
            <a:pPr marL="914400" lvl="1" indent="-514350"/>
            <a:r>
              <a:rPr lang="en-US" dirty="0" smtClean="0"/>
              <a:t>Amazon “One-click”</a:t>
            </a:r>
          </a:p>
          <a:p>
            <a:pPr marL="914400" lvl="1" indent="-514350"/>
            <a:r>
              <a:rPr lang="en-US" dirty="0" smtClean="0"/>
              <a:t>Website (name, logo, address)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Has value in market place</a:t>
            </a:r>
          </a:p>
          <a:p>
            <a:pPr marL="914400" lvl="1" indent="-514350"/>
            <a:r>
              <a:rPr lang="en-US" dirty="0" smtClean="0"/>
              <a:t>Not all logos have value!</a:t>
            </a:r>
          </a:p>
          <a:p>
            <a:pPr marL="914400" lvl="1" indent="-514350"/>
            <a:r>
              <a:rPr lang="en-US" dirty="0" smtClean="0"/>
              <a:t>Anything that is new, invented – consider its value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 type of Business?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Three basic types:</a:t>
            </a:r>
          </a:p>
          <a:p>
            <a:pPr lvl="1"/>
            <a:r>
              <a:rPr lang="en-US" dirty="0" smtClean="0"/>
              <a:t>(Sole) Proprietorship</a:t>
            </a:r>
          </a:p>
          <a:p>
            <a:pPr lvl="1"/>
            <a:r>
              <a:rPr lang="en-US" dirty="0" smtClean="0"/>
              <a:t>Partnership</a:t>
            </a:r>
          </a:p>
          <a:p>
            <a:pPr lvl="2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Corporation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Choice of business type depends on issues such as </a:t>
            </a:r>
          </a:p>
          <a:p>
            <a:pPr lvl="1"/>
            <a:r>
              <a:rPr lang="en-US" dirty="0" smtClean="0"/>
              <a:t>Ownership, taxation, liability, start-up costs, continuity, transferability, capital requirements, management control, profit distribution, capital raising.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Forms of Intellectual Property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Patents</a:t>
            </a:r>
          </a:p>
          <a:p>
            <a:pPr lvl="1"/>
            <a:r>
              <a:rPr lang="en-US" dirty="0" smtClean="0"/>
              <a:t>A grant from the government conferring the rights to exclude others from making, selling, or using an invention for the term of the patent</a:t>
            </a:r>
          </a:p>
          <a:p>
            <a:r>
              <a:rPr lang="en-US" dirty="0" smtClean="0"/>
              <a:t>Trademarks</a:t>
            </a:r>
          </a:p>
          <a:p>
            <a:pPr lvl="1"/>
            <a:r>
              <a:rPr lang="en-US" dirty="0" smtClean="0"/>
              <a:t>Any word, name, symbol, or device used to identify the source or origin of products or services and to distinguish those products or services from others.</a:t>
            </a:r>
          </a:p>
          <a:p>
            <a:r>
              <a:rPr lang="en-US" dirty="0" smtClean="0"/>
              <a:t>Copyrights</a:t>
            </a:r>
          </a:p>
          <a:p>
            <a:pPr lvl="1"/>
            <a:r>
              <a:rPr lang="en-US" dirty="0" smtClean="0"/>
              <a:t>A copyright is a form of intellectual property protection that grants to the owner of a work of authorship the legal right to determine how the work is used and to obtain the economic benefits from the work.</a:t>
            </a:r>
          </a:p>
          <a:p>
            <a:r>
              <a:rPr lang="en-US" dirty="0" smtClean="0"/>
              <a:t>Trade Secrets</a:t>
            </a:r>
          </a:p>
          <a:p>
            <a:pPr lvl="1"/>
            <a:r>
              <a:rPr lang="en-US" dirty="0" smtClean="0"/>
              <a:t>Any formula, pattern, physical device, idea, process, or other information that provides the owner of the information with a competitive advantage in the marketplace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Caveat: a patent does not give the inventor the right to sell – only to prevent others from doing so</a:t>
            </a:r>
          </a:p>
          <a:p>
            <a:r>
              <a:rPr lang="en-US" dirty="0" smtClean="0"/>
              <a:t>Patents which incorporate other patents need permission – most new inventions are improvements on older methods</a:t>
            </a:r>
          </a:p>
          <a:p>
            <a:r>
              <a:rPr lang="en-US" dirty="0" smtClean="0"/>
              <a:t>Patents are usually time limited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Utility patents</a:t>
            </a:r>
          </a:p>
          <a:p>
            <a:pPr lvl="2"/>
            <a:r>
              <a:rPr lang="en-US" dirty="0" smtClean="0"/>
              <a:t>Most common</a:t>
            </a:r>
          </a:p>
          <a:p>
            <a:pPr lvl="2"/>
            <a:r>
              <a:rPr lang="en-US" dirty="0" smtClean="0"/>
              <a:t>Business Method Patent</a:t>
            </a:r>
          </a:p>
          <a:p>
            <a:pPr lvl="1"/>
            <a:r>
              <a:rPr lang="en-US" dirty="0" smtClean="0"/>
              <a:t>Design Patents</a:t>
            </a:r>
          </a:p>
          <a:p>
            <a:pPr lvl="1"/>
            <a:r>
              <a:rPr lang="en-US" dirty="0" smtClean="0"/>
              <a:t>Plant Patents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Patents - Types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Utility patents (20 years)</a:t>
            </a:r>
          </a:p>
          <a:p>
            <a:pPr lvl="2"/>
            <a:r>
              <a:rPr lang="en-US" dirty="0" smtClean="0"/>
              <a:t>Most common</a:t>
            </a:r>
          </a:p>
          <a:p>
            <a:pPr lvl="2"/>
            <a:r>
              <a:rPr lang="en-US" dirty="0" smtClean="0"/>
              <a:t>Granted to anyone who “invents or discovers any new and useful process, machine, manufacture, or composition of matter, or any new and useful improvement thereof.”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new drugs</a:t>
            </a:r>
          </a:p>
          <a:p>
            <a:pPr lvl="2"/>
            <a:r>
              <a:rPr lang="en-US" dirty="0" smtClean="0"/>
              <a:t>Requires: A complete description of the invention, including drawings and technical details</a:t>
            </a:r>
          </a:p>
          <a:p>
            <a:pPr lvl="2"/>
            <a:r>
              <a:rPr lang="en-US" dirty="0" smtClean="0"/>
              <a:t>Patent must be applied for within one year of when a product or process was first offered for sale, put into public use, or was described in any printed publication</a:t>
            </a:r>
          </a:p>
          <a:p>
            <a:pPr lvl="1"/>
            <a:r>
              <a:rPr lang="en-US" dirty="0" smtClean="0"/>
              <a:t>Business Method Patent</a:t>
            </a:r>
          </a:p>
          <a:p>
            <a:pPr lvl="2"/>
            <a:r>
              <a:rPr lang="en-US" dirty="0" smtClean="0"/>
              <a:t>Protects an invention that facilitates a method of doing business</a:t>
            </a:r>
          </a:p>
          <a:p>
            <a:pPr lvl="3"/>
            <a:r>
              <a:rPr lang="en-US" dirty="0" smtClean="0"/>
              <a:t>Methods, mathematical algorithms, software</a:t>
            </a:r>
          </a:p>
          <a:p>
            <a:pPr lvl="3"/>
            <a:r>
              <a:rPr lang="en-US" dirty="0" smtClean="0"/>
              <a:t>Amazon One-Click, Priceline – “Name your price”, Netflix – queue method.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Patents - Types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Design Patents (14 years)</a:t>
            </a:r>
          </a:p>
          <a:p>
            <a:pPr lvl="1"/>
            <a:r>
              <a:rPr lang="en-US" dirty="0" smtClean="0"/>
              <a:t>While a utility patent protects the way an invention is used and works, a design patent protects the way it looks. 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if you invent a new version of the computer mouse, apply for a utility patent to cover the way the mouse works and for a design patent to protect the way the mouse looks as long as each new design is considered by the USPTO to be novel and non-obvious </a:t>
            </a:r>
          </a:p>
          <a:p>
            <a:pPr lvl="1"/>
            <a:r>
              <a:rPr lang="en-US" dirty="0" smtClean="0"/>
              <a:t>product design is an important source of competitive advantage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Plant Patents (20 years)</a:t>
            </a:r>
          </a:p>
          <a:p>
            <a:pPr lvl="1"/>
            <a:r>
              <a:rPr lang="en-US" dirty="0" smtClean="0"/>
              <a:t>Agricultural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 Requirements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Screenshot (5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549051"/>
            <a:ext cx="8229600" cy="2628261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Pakistan: </a:t>
            </a:r>
            <a:r>
              <a:rPr lang="en-US" dirty="0" smtClean="0">
                <a:hlinkClick r:id="rId2"/>
              </a:rPr>
              <a:t>https://ipo.gov.pk/patent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International : </a:t>
            </a:r>
            <a:r>
              <a:rPr lang="en-US" dirty="0" smtClean="0">
                <a:hlinkClick r:id="rId3"/>
              </a:rPr>
              <a:t>https://www.wipo.int/pct/en/</a:t>
            </a:r>
            <a:endParaRPr lang="en-US" dirty="0" smtClean="0"/>
          </a:p>
          <a:p>
            <a:pPr lvl="1"/>
            <a:r>
              <a:rPr lang="en-US" dirty="0" smtClean="0"/>
              <a:t>(protection. Not a </a:t>
            </a:r>
            <a:r>
              <a:rPr lang="en-US" smtClean="0"/>
              <a:t>legal status)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USA: </a:t>
            </a:r>
            <a:r>
              <a:rPr lang="en-US" dirty="0" smtClean="0">
                <a:hlinkClick r:id="rId4"/>
              </a:rPr>
              <a:t>https://www.uspto.gov/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Trademarks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trademark</a:t>
            </a:r>
            <a:r>
              <a:rPr lang="en-US" dirty="0" smtClean="0"/>
              <a:t> is any word, name, symbol, or device used to identify the source or origin of products or services and to distinguish those products or services from others. </a:t>
            </a:r>
          </a:p>
          <a:p>
            <a:r>
              <a:rPr lang="en-US" dirty="0" smtClean="0"/>
              <a:t>All businesses want to be recognized by their potential clientele and use their names, logos, and other distinguishing features to enhance their visibility.</a:t>
            </a:r>
          </a:p>
          <a:p>
            <a:r>
              <a:rPr lang="en-US" dirty="0" smtClean="0"/>
              <a:t>Trademarks provide consumers with useful information and what to expect.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229600" cy="577284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Trademarks – What is protected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Words: All combinations of words - single words, short phrases, and slogans. 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Birchbox</a:t>
            </a:r>
            <a:r>
              <a:rPr lang="en-US" dirty="0" smtClean="0"/>
              <a:t>, </a:t>
            </a:r>
            <a:r>
              <a:rPr lang="en-US" dirty="0" err="1" smtClean="0"/>
              <a:t>Warby</a:t>
            </a:r>
            <a:r>
              <a:rPr lang="en-US" dirty="0" smtClean="0"/>
              <a:t> Parker, and the National Football League  </a:t>
            </a:r>
          </a:p>
          <a:p>
            <a:r>
              <a:rPr lang="en-US" dirty="0" smtClean="0"/>
              <a:t>Numbers and letters:  e.g. 3M, Boeing 787, and AT&amp;T. </a:t>
            </a:r>
          </a:p>
          <a:p>
            <a:r>
              <a:rPr lang="en-US" dirty="0" smtClean="0"/>
              <a:t>Designs or logos: A mark consisting solely of a design e.g. Cisco Systems, Nike swoosh logo</a:t>
            </a:r>
          </a:p>
          <a:p>
            <a:pPr lvl="1"/>
            <a:r>
              <a:rPr lang="en-US" dirty="0" smtClean="0"/>
              <a:t>mark must be distinctive rather than generic</a:t>
            </a:r>
          </a:p>
          <a:p>
            <a:r>
              <a:rPr lang="en-US" dirty="0" smtClean="0"/>
              <a:t>Sounds: Distinctive sounds - e.g. MGM’s lion’s roar, AOL “You’ve got mail!” Samsung tone</a:t>
            </a:r>
          </a:p>
          <a:p>
            <a:r>
              <a:rPr lang="en-US" dirty="0" smtClean="0"/>
              <a:t>Fragrances</a:t>
            </a:r>
          </a:p>
          <a:p>
            <a:r>
              <a:rPr lang="en-US" dirty="0" smtClean="0"/>
              <a:t>Shapes: e.g. Apple iPod, Coca-Cola Company curved bottle</a:t>
            </a:r>
          </a:p>
          <a:p>
            <a:r>
              <a:rPr lang="en-US" dirty="0" smtClean="0"/>
              <a:t>Colors: e.g. </a:t>
            </a:r>
            <a:r>
              <a:rPr lang="en-US" dirty="0" err="1" smtClean="0"/>
              <a:t>Nexium</a:t>
            </a:r>
            <a:r>
              <a:rPr lang="en-US" dirty="0" smtClean="0"/>
              <a:t>, a medicine pill that treats acid reflux disease, is purple and is marketed as “the purple pill.” The color of the pill has no bearing on its functionality; therefore, it can be protected by trademark protection</a:t>
            </a:r>
          </a:p>
          <a:p>
            <a:r>
              <a:rPr lang="en-US" dirty="0" smtClean="0"/>
              <a:t>Trade dress: The manner in which a product is “dressed up” to appeal to customers is protectable. This category includes the overall packaging, design, and configuration of a product. As a result, the overall look of a business is protected as its trade dress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Copyrights: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Copyright</a:t>
            </a:r>
            <a:r>
              <a:rPr lang="en-US" dirty="0" smtClean="0"/>
              <a:t> - a form of intellectual property protection that grants to the owner of a work of authorship the legal right to determine how the work is used and to obtain the economic benefits from the work</a:t>
            </a:r>
          </a:p>
          <a:p>
            <a:pPr lvl="1"/>
            <a:r>
              <a:rPr lang="en-US" dirty="0" smtClean="0"/>
              <a:t>The work must be in a tangible form, such as a book, operating manual, magazine article, musical score, computer software program, or architectural drawing</a:t>
            </a:r>
          </a:p>
          <a:p>
            <a:pPr lvl="1"/>
            <a:r>
              <a:rPr lang="en-US" dirty="0" smtClean="0"/>
              <a:t>Businesses typically possess a lot copyrightable material</a:t>
            </a:r>
          </a:p>
          <a:p>
            <a:pPr lvl="1"/>
            <a:r>
              <a:rPr lang="en-US" dirty="0" smtClean="0"/>
              <a:t>A work does not have to have artistic merit to be eligible for copyright protection - operating manuals, advertising brochures, and training videos qualify for protection.</a:t>
            </a:r>
          </a:p>
          <a:p>
            <a:pPr lvl="1"/>
            <a:r>
              <a:rPr lang="en-US" dirty="0" smtClean="0"/>
              <a:t>original work is protected automatically from the time it is created and put into a tangible form, whether it is published or not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381000"/>
          <a:ext cx="84582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496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Proprietorship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Corporation</a:t>
                      </a:r>
                      <a:endParaRPr lang="en-US" dirty="0"/>
                    </a:p>
                  </a:txBody>
                  <a:tcPr/>
                </a:tc>
              </a:tr>
              <a:tr h="611841">
                <a:tc>
                  <a:txBody>
                    <a:bodyPr/>
                    <a:lstStyle/>
                    <a:p>
                      <a:r>
                        <a:rPr lang="en-US" dirty="0" smtClean="0"/>
                        <a:t>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 on number of partners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limit on number of stock-holders</a:t>
                      </a:r>
                      <a:endParaRPr lang="en-US" dirty="0"/>
                    </a:p>
                  </a:txBody>
                  <a:tcPr/>
                </a:tc>
              </a:tr>
              <a:tr h="1136276">
                <a:tc>
                  <a:txBody>
                    <a:bodyPr/>
                    <a:lstStyle/>
                    <a:p>
                      <a:r>
                        <a:rPr lang="en-US" dirty="0" smtClean="0"/>
                        <a:t>Start-up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little – filing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Legal costs:</a:t>
                      </a:r>
                    </a:p>
                    <a:p>
                      <a:r>
                        <a:rPr lang="en-US" dirty="0" smtClean="0"/>
                        <a:t>filing, partnership agreement,</a:t>
                      </a:r>
                      <a:r>
                        <a:rPr lang="en-US" baseline="0" dirty="0" smtClean="0"/>
                        <a:t> trade name.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Legal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rticles of incorporation, filing fees, taxes,</a:t>
                      </a:r>
                      <a:r>
                        <a:rPr lang="en-US" baseline="0" dirty="0" smtClean="0"/>
                        <a:t> national and local.</a:t>
                      </a:r>
                      <a:endParaRPr lang="en-US" dirty="0"/>
                    </a:p>
                  </a:txBody>
                  <a:tcPr/>
                </a:tc>
              </a:tr>
              <a:tr h="1398494"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 liable for business liabilities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r>
                        <a:rPr lang="en-US" dirty="0" smtClean="0"/>
                        <a:t>: all partners liable</a:t>
                      </a:r>
                    </a:p>
                    <a:p>
                      <a:r>
                        <a:rPr lang="en-US" b="1" dirty="0" smtClean="0"/>
                        <a:t>Limited</a:t>
                      </a:r>
                      <a:r>
                        <a:rPr lang="en-US" baseline="0" dirty="0" smtClean="0"/>
                        <a:t>: limited to amount of capital contribution.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of capital contribution.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447365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Dissolved by 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r>
                        <a:rPr lang="en-US" dirty="0" smtClean="0"/>
                        <a:t>: Death of partner terminates</a:t>
                      </a:r>
                      <a:r>
                        <a:rPr lang="en-US" baseline="0" dirty="0" smtClean="0"/>
                        <a:t> partnership unless prior agreement</a:t>
                      </a:r>
                    </a:p>
                    <a:p>
                      <a:r>
                        <a:rPr lang="en-US" b="1" baseline="0" dirty="0" smtClean="0"/>
                        <a:t>Limited</a:t>
                      </a:r>
                      <a:r>
                        <a:rPr lang="en-US" baseline="0" dirty="0" smtClean="0"/>
                        <a:t>: no effect. Limited partner can withdraw capital after notice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Death or withdrawal of owners has</a:t>
                      </a:r>
                      <a:r>
                        <a:rPr lang="en-US" baseline="0" dirty="0" smtClean="0"/>
                        <a:t> no effect on continuity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Copyrights: What is protected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Literary works: Anything written down is a literary work.</a:t>
            </a:r>
          </a:p>
          <a:p>
            <a:pPr lvl="1"/>
            <a:r>
              <a:rPr lang="en-US" dirty="0" smtClean="0"/>
              <a:t>Books, poetry, reference works, speeches, advertising copy, employee manuals, games, and computer programs. </a:t>
            </a:r>
          </a:p>
          <a:p>
            <a:pPr lvl="1"/>
            <a:r>
              <a:rPr lang="en-US" dirty="0" smtClean="0"/>
              <a:t>Characters found in literary works e.g. Garfield, the cartoon cat</a:t>
            </a:r>
          </a:p>
          <a:p>
            <a:r>
              <a:rPr lang="en-US" dirty="0" smtClean="0"/>
              <a:t>Musical compositions: </a:t>
            </a:r>
          </a:p>
          <a:p>
            <a:pPr lvl="1"/>
            <a:r>
              <a:rPr lang="en-US" dirty="0" smtClean="0"/>
              <a:t>Any musical composition, including any accompanying words, that is in a fixed form e.g. musical score, CD, or MP3 file</a:t>
            </a:r>
          </a:p>
          <a:p>
            <a:pPr lvl="1"/>
            <a:r>
              <a:rPr lang="en-US" dirty="0" smtClean="0"/>
              <a:t>Owner of the copyright is usually the composer and possibly a lyricist. </a:t>
            </a:r>
          </a:p>
          <a:p>
            <a:pPr lvl="1"/>
            <a:r>
              <a:rPr lang="en-US" dirty="0" smtClean="0"/>
              <a:t>Derivative works (unique updates of older copyrights are also copyrightable as long as permission is granted from </a:t>
            </a:r>
            <a:r>
              <a:rPr lang="en-US" dirty="0" err="1" smtClean="0"/>
              <a:t>orginator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Computer software: since 1980, </a:t>
            </a:r>
          </a:p>
          <a:p>
            <a:pPr lvl="1"/>
            <a:r>
              <a:rPr lang="en-US" dirty="0" smtClean="0"/>
              <a:t>All forms of computer programs are protected. </a:t>
            </a:r>
          </a:p>
          <a:p>
            <a:r>
              <a:rPr lang="en-US" dirty="0" smtClean="0"/>
              <a:t>Dramatic works: - </a:t>
            </a:r>
            <a:r>
              <a:rPr lang="en-US" dirty="0" err="1" smtClean="0"/>
              <a:t>eg</a:t>
            </a:r>
            <a:r>
              <a:rPr lang="en-US" dirty="0" smtClean="0"/>
              <a:t>. play, comedy routine, newscast, movie, or television show</a:t>
            </a:r>
          </a:p>
          <a:p>
            <a:r>
              <a:rPr lang="en-US" dirty="0" smtClean="0"/>
              <a:t>Pictorial, graphic, and sculptural works </a:t>
            </a:r>
          </a:p>
          <a:p>
            <a:pPr lvl="1"/>
            <a:r>
              <a:rPr lang="en-US" dirty="0" smtClean="0"/>
              <a:t>photographs, prints, art reproductions, cartoons, maps, globes, jewelry, fabrics, games, technical drawings, diagrams, posters, toys, sculptures, and charts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Trade Secrets: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Trade secret </a:t>
            </a:r>
            <a:r>
              <a:rPr lang="en-US" dirty="0" smtClean="0"/>
              <a:t>- any formula, pattern, physical device, idea, process, or other information that provides the owner of the information with a competitive advantage in the marketplace</a:t>
            </a:r>
          </a:p>
          <a:p>
            <a:pPr lvl="1"/>
            <a:r>
              <a:rPr lang="en-US" dirty="0" smtClean="0"/>
              <a:t>marketing plans, product formulas, financial forecasts, employee rosters, logs of sales calls, laboratory notes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KFC chicken recipe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Is not known outside the company </a:t>
            </a:r>
          </a:p>
          <a:p>
            <a:pPr lvl="1"/>
            <a:r>
              <a:rPr lang="en-US" dirty="0" smtClean="0"/>
              <a:t>Is known only inside the company on a “need-to-know” basis </a:t>
            </a:r>
          </a:p>
          <a:p>
            <a:pPr lvl="1"/>
            <a:r>
              <a:rPr lang="en-US" dirty="0" smtClean="0"/>
              <a:t>Is safeguarded by stringent efforts to keep the information confidential </a:t>
            </a:r>
          </a:p>
          <a:p>
            <a:pPr lvl="1"/>
            <a:r>
              <a:rPr lang="en-US" dirty="0" smtClean="0"/>
              <a:t>Is valuable and provides the company a compelling competitive advantage </a:t>
            </a:r>
          </a:p>
          <a:p>
            <a:pPr lvl="1"/>
            <a:r>
              <a:rPr lang="en-US" dirty="0" smtClean="0"/>
              <a:t>Was developed at great cost, time, and effort</a:t>
            </a:r>
          </a:p>
          <a:p>
            <a:pPr lvl="1"/>
            <a:r>
              <a:rPr lang="en-US" dirty="0" smtClean="0"/>
              <a:t>Cannot be easily duplicated, reverse engineered, or discovered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304800"/>
          <a:ext cx="8458200" cy="625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1373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Proprietorship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Corporation</a:t>
                      </a:r>
                      <a:endParaRPr lang="en-US" dirty="0"/>
                    </a:p>
                  </a:txBody>
                  <a:tcPr/>
                </a:tc>
              </a:tr>
              <a:tr h="1744394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 freedom to sell or</a:t>
                      </a:r>
                      <a:r>
                        <a:rPr lang="en-US" baseline="0" dirty="0" smtClean="0"/>
                        <a:t> transfer any part of 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r>
                        <a:rPr lang="en-US" dirty="0" smtClean="0"/>
                        <a:t>: can sell or transfer</a:t>
                      </a:r>
                      <a:r>
                        <a:rPr lang="en-US" baseline="0" dirty="0" smtClean="0"/>
                        <a:t> only with partner consent</a:t>
                      </a:r>
                    </a:p>
                    <a:p>
                      <a:r>
                        <a:rPr lang="en-US" b="1" baseline="0" dirty="0" smtClean="0"/>
                        <a:t>Limited</a:t>
                      </a:r>
                      <a:r>
                        <a:rPr lang="en-US" baseline="0" dirty="0" smtClean="0"/>
                        <a:t>: can sell without consent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flexible – can sell </a:t>
                      </a:r>
                      <a:r>
                        <a:rPr lang="en-US" baseline="0" dirty="0" smtClean="0"/>
                        <a:t>stocks at any time. (some stocks might be restricted)</a:t>
                      </a:r>
                      <a:endParaRPr lang="en-US" dirty="0"/>
                    </a:p>
                  </a:txBody>
                  <a:tcPr/>
                </a:tc>
              </a:tr>
              <a:tr h="1744394"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raised through loan</a:t>
                      </a:r>
                      <a:r>
                        <a:rPr lang="en-US" baseline="0" dirty="0" smtClean="0"/>
                        <a:t> or personal investment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Loans or new investments require change</a:t>
                      </a:r>
                      <a:r>
                        <a:rPr lang="en-US" baseline="0" dirty="0" smtClean="0"/>
                        <a:t> in agreement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raised by sale of stocks or bonds or borrowing in name of corporation</a:t>
                      </a:r>
                      <a:endParaRPr lang="en-US" dirty="0"/>
                    </a:p>
                  </a:txBody>
                  <a:tcPr/>
                </a:tc>
              </a:tr>
              <a:tr h="2398542"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r>
                        <a:rPr lang="en-US" baseline="0" dirty="0" smtClean="0"/>
                        <a:t> takes all decisions and can act immediately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partners</a:t>
                      </a:r>
                      <a:r>
                        <a:rPr lang="en-US" baseline="0" dirty="0" smtClean="0"/>
                        <a:t> have equal control and vote by majority. </a:t>
                      </a:r>
                    </a:p>
                    <a:p>
                      <a:r>
                        <a:rPr lang="en-US" b="1" baseline="0" dirty="0" smtClean="0"/>
                        <a:t>Limited</a:t>
                      </a:r>
                      <a:r>
                        <a:rPr lang="en-US" baseline="0" dirty="0" smtClean="0"/>
                        <a:t>: Only general partners have authority to take decisions.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 stockholders have most control. </a:t>
                      </a:r>
                    </a:p>
                    <a:p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control is in the hands of management who may not be stockowners.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4582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Proprietorship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Corporation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/ loss distribution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r>
                        <a:rPr lang="en-US" baseline="0" dirty="0" smtClean="0"/>
                        <a:t> receives all profits and incurs all losses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partnership agreement and investment ratios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Shareholders</a:t>
                      </a:r>
                      <a:r>
                        <a:rPr lang="en-US" baseline="0" dirty="0" smtClean="0"/>
                        <a:t> given dividends. (at manager discretion)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Capital raising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owner</a:t>
                      </a:r>
                      <a:r>
                        <a:rPr lang="en-US" baseline="0" dirty="0" smtClean="0"/>
                        <a:t> skills with finding capital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partner’s capabilities and success of 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Attractive for both banks and venture capitals as investment opportunity.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Tax benefits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Single, personal taxation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partner pays taxes</a:t>
                      </a:r>
                      <a:r>
                        <a:rPr lang="en-US" baseline="0" dirty="0" smtClean="0"/>
                        <a:t> on share of profits (personal taxes)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taxation.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Founder’s agreement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whenever two or more people start a business</a:t>
            </a:r>
          </a:p>
          <a:p>
            <a:pPr lvl="1"/>
            <a:r>
              <a:rPr lang="en-US" dirty="0" smtClean="0"/>
              <a:t>A written document that deals with typical issues</a:t>
            </a:r>
          </a:p>
          <a:p>
            <a:pPr lvl="2"/>
            <a:r>
              <a:rPr lang="en-US" dirty="0" smtClean="0"/>
              <a:t>Split of equity</a:t>
            </a:r>
          </a:p>
          <a:p>
            <a:pPr lvl="2"/>
            <a:r>
              <a:rPr lang="en-US" dirty="0" smtClean="0"/>
              <a:t>Decision making</a:t>
            </a:r>
          </a:p>
          <a:p>
            <a:pPr lvl="2"/>
            <a:r>
              <a:rPr lang="en-US" dirty="0" smtClean="0"/>
              <a:t>Profit sharing</a:t>
            </a:r>
          </a:p>
          <a:p>
            <a:pPr lvl="2"/>
            <a:r>
              <a:rPr lang="en-US" dirty="0" smtClean="0"/>
              <a:t>Buyback clauses</a:t>
            </a:r>
          </a:p>
          <a:p>
            <a:pPr lvl="2"/>
            <a:r>
              <a:rPr lang="en-US" dirty="0" smtClean="0"/>
              <a:t>Liquidation issues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Founder’s agreement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Things to include: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nature of the prospective business </a:t>
            </a:r>
          </a:p>
          <a:p>
            <a:r>
              <a:rPr lang="en-US" dirty="0"/>
              <a:t>I</a:t>
            </a:r>
            <a:r>
              <a:rPr lang="en-US" dirty="0" smtClean="0"/>
              <a:t>dentity and proposed titles of the founders</a:t>
            </a:r>
          </a:p>
          <a:p>
            <a:r>
              <a:rPr lang="en-US" dirty="0" smtClean="0"/>
              <a:t>Legal form of business ownership</a:t>
            </a:r>
          </a:p>
          <a:p>
            <a:r>
              <a:rPr lang="en-US" dirty="0" smtClean="0"/>
              <a:t>Consideration paid for stock or ownership share of each of the founders (may be cash or “sweat equity”) </a:t>
            </a:r>
          </a:p>
          <a:p>
            <a:r>
              <a:rPr lang="en-US" dirty="0" smtClean="0"/>
              <a:t>Identification of any intellectual property signed over to the business by any of the founders</a:t>
            </a:r>
          </a:p>
          <a:p>
            <a:r>
              <a:rPr lang="en-US" dirty="0" smtClean="0"/>
              <a:t> Description of how the founders will be compensated and how the profits of the business will be divided</a:t>
            </a:r>
          </a:p>
          <a:p>
            <a:r>
              <a:rPr lang="en-US" dirty="0" smtClean="0"/>
              <a:t>Basic description of how the business will be operated and who will be responsible for what </a:t>
            </a:r>
          </a:p>
          <a:p>
            <a:r>
              <a:rPr lang="en-US" dirty="0" smtClean="0"/>
              <a:t>Description of the outside business activities that the founders will not be allowed to engage in (e.g., you wouldn’t want a founder to engage in an outside business that directly competed with your business) </a:t>
            </a:r>
          </a:p>
          <a:p>
            <a:r>
              <a:rPr lang="en-US" dirty="0" smtClean="0"/>
              <a:t>Provisions for resolving disputes (many founders’ agreements include a stipulation that disputes will be resolved via mediation or arbitration rather than through the courts)</a:t>
            </a:r>
          </a:p>
          <a:p>
            <a:r>
              <a:rPr lang="en-US" dirty="0" smtClean="0"/>
              <a:t>Buyback clause, which explains how a founder’s shares will be disposed of if she or he dies, wants to sell, or is forced to sell by court order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Registering a business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REGISTER YOUR BUSINESS!</a:t>
            </a:r>
          </a:p>
          <a:p>
            <a:pPr lvl="1"/>
            <a:r>
              <a:rPr lang="en-US" dirty="0" smtClean="0"/>
              <a:t>Legal protections</a:t>
            </a:r>
          </a:p>
          <a:p>
            <a:pPr lvl="1"/>
            <a:r>
              <a:rPr lang="en-US" dirty="0" smtClean="0"/>
              <a:t>Trademark/Patent issues</a:t>
            </a:r>
          </a:p>
          <a:p>
            <a:pPr lvl="1"/>
            <a:r>
              <a:rPr lang="en-US" dirty="0" smtClean="0"/>
              <a:t>Non-compete, non-disclosure clauses</a:t>
            </a:r>
          </a:p>
          <a:p>
            <a:pPr lvl="1"/>
            <a:r>
              <a:rPr lang="en-US" dirty="0" smtClean="0"/>
              <a:t>Business licenses and Permits</a:t>
            </a:r>
          </a:p>
          <a:p>
            <a:pPr lvl="1"/>
            <a:r>
              <a:rPr lang="en-US" dirty="0" smtClean="0"/>
              <a:t>Federal/Provincial Licenses and Permits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Corporations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more difficult to establish</a:t>
            </a:r>
          </a:p>
          <a:p>
            <a:pPr lvl="1"/>
            <a:r>
              <a:rPr lang="en-US" dirty="0" smtClean="0"/>
              <a:t>“Articles of incorporation” need to be filed with relevant business department.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Purpose/nature of business</a:t>
            </a:r>
          </a:p>
          <a:p>
            <a:pPr lvl="2"/>
            <a:r>
              <a:rPr lang="en-US" dirty="0" smtClean="0"/>
              <a:t>Number of shares, classes of shares</a:t>
            </a:r>
          </a:p>
          <a:p>
            <a:r>
              <a:rPr lang="en-US" dirty="0" smtClean="0"/>
              <a:t>Limited Liability Company</a:t>
            </a:r>
          </a:p>
          <a:p>
            <a:pPr lvl="1"/>
            <a:r>
              <a:rPr lang="en-US" dirty="0" smtClean="0"/>
              <a:t>Hybrid between corporation and partnership</a:t>
            </a:r>
          </a:p>
          <a:p>
            <a:pPr lvl="1"/>
            <a:r>
              <a:rPr lang="en-US" dirty="0" smtClean="0"/>
              <a:t>Liability is limited and taxes are single</a:t>
            </a:r>
          </a:p>
          <a:p>
            <a:pPr lvl="1"/>
            <a:r>
              <a:rPr lang="en-US" dirty="0" smtClean="0"/>
              <a:t>Shareholders are called “members” and their shares are labeled “interest” </a:t>
            </a:r>
          </a:p>
          <a:p>
            <a:pPr lvl="1"/>
            <a:r>
              <a:rPr lang="en-US" dirty="0" smtClean="0"/>
              <a:t>Cannot be publically traded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2252</Words>
  <Application>Microsoft Office PowerPoint</Application>
  <PresentationFormat>On-screen Show (4:3)</PresentationFormat>
  <Paragraphs>258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Entrepreneurship BS-CS – 2022 – Spring Semester</vt:lpstr>
      <vt:lpstr>What type of Business?</vt:lpstr>
      <vt:lpstr>Slide 3</vt:lpstr>
      <vt:lpstr>Slide 4</vt:lpstr>
      <vt:lpstr>Slide 5</vt:lpstr>
      <vt:lpstr>Founder’s agreement</vt:lpstr>
      <vt:lpstr>Founder’s agreement Things to include:</vt:lpstr>
      <vt:lpstr>Registering a business</vt:lpstr>
      <vt:lpstr>Corporations</vt:lpstr>
      <vt:lpstr>Organization design</vt:lpstr>
      <vt:lpstr>New venture team</vt:lpstr>
      <vt:lpstr>New venture teams Common mistakes</vt:lpstr>
      <vt:lpstr>Hiring Qualified People for start-up team</vt:lpstr>
      <vt:lpstr>Compensation methods</vt:lpstr>
      <vt:lpstr>Intellectual Property</vt:lpstr>
      <vt:lpstr>Intellectual Property</vt:lpstr>
      <vt:lpstr>Intellectual Property</vt:lpstr>
      <vt:lpstr>Slide 18</vt:lpstr>
      <vt:lpstr>Legal Protections</vt:lpstr>
      <vt:lpstr>Forms of Intellectual Property</vt:lpstr>
      <vt:lpstr>Patents</vt:lpstr>
      <vt:lpstr>Patents - Types</vt:lpstr>
      <vt:lpstr>Patents - Types</vt:lpstr>
      <vt:lpstr>Patent Requirements</vt:lpstr>
      <vt:lpstr>Patent Applications</vt:lpstr>
      <vt:lpstr>Trademarks </vt:lpstr>
      <vt:lpstr>Slide 27</vt:lpstr>
      <vt:lpstr>Trademarks – What is protected</vt:lpstr>
      <vt:lpstr>Copyrights: </vt:lpstr>
      <vt:lpstr>Copyrights: What is protected</vt:lpstr>
      <vt:lpstr>Trade Secrets: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Salmaan Rahman</cp:lastModifiedBy>
  <cp:revision>107</cp:revision>
  <dcterms:created xsi:type="dcterms:W3CDTF">2020-12-21T04:59:56Z</dcterms:created>
  <dcterms:modified xsi:type="dcterms:W3CDTF">2022-05-26T03:46:40Z</dcterms:modified>
</cp:coreProperties>
</file>