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  <p:sldId id="259" r:id="rId20"/>
    <p:sldId id="274" r:id="rId21"/>
    <p:sldId id="275" r:id="rId22"/>
    <p:sldId id="276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300" r:id="rId31"/>
    <p:sldId id="291" r:id="rId32"/>
    <p:sldId id="292" r:id="rId33"/>
    <p:sldId id="307" r:id="rId34"/>
    <p:sldId id="303" r:id="rId35"/>
    <p:sldId id="293" r:id="rId36"/>
    <p:sldId id="309" r:id="rId37"/>
    <p:sldId id="310" r:id="rId38"/>
    <p:sldId id="311" r:id="rId39"/>
    <p:sldId id="312" r:id="rId40"/>
    <p:sldId id="294" r:id="rId41"/>
    <p:sldId id="313" r:id="rId42"/>
    <p:sldId id="314" r:id="rId43"/>
    <p:sldId id="315" r:id="rId44"/>
    <p:sldId id="319" r:id="rId45"/>
    <p:sldId id="295" r:id="rId46"/>
    <p:sldId id="316" r:id="rId47"/>
    <p:sldId id="318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304" r:id="rId56"/>
    <p:sldId id="305" r:id="rId57"/>
    <p:sldId id="306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926C-566C-4926-B242-75FE0FE4320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6E40-12A1-45CA-BA92-B9BC0721F4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br>
              <a:rPr lang="en-US" dirty="0" smtClean="0"/>
            </a:br>
            <a:r>
              <a:rPr lang="en-US" dirty="0" smtClean="0"/>
              <a:t>Business Communication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i="1" dirty="0" err="1" smtClean="0"/>
              <a:t>Salmaan</a:t>
            </a:r>
            <a:r>
              <a:rPr lang="en-US" i="1" dirty="0" smtClean="0"/>
              <a:t> </a:t>
            </a:r>
            <a:r>
              <a:rPr lang="en-US" i="1" dirty="0" err="1" smtClean="0"/>
              <a:t>Rahman</a:t>
            </a:r>
            <a:endParaRPr lang="en-US" i="1" dirty="0" smtClean="0"/>
          </a:p>
          <a:p>
            <a:pPr algn="r"/>
            <a:r>
              <a:rPr lang="en-US" dirty="0" smtClean="0"/>
              <a:t>Fall 2020</a:t>
            </a:r>
          </a:p>
          <a:p>
            <a:pPr algn="r"/>
            <a:r>
              <a:rPr lang="en-US" b="1" dirty="0" smtClean="0">
                <a:solidFill>
                  <a:schemeClr val="tx2"/>
                </a:solidFill>
              </a:rPr>
              <a:t>Lecture 4 – Proposals and Reports</a:t>
            </a:r>
          </a:p>
          <a:p>
            <a:pPr algn="r"/>
            <a:r>
              <a:rPr lang="en-US" b="1" dirty="0" err="1" smtClean="0">
                <a:solidFill>
                  <a:schemeClr val="tx2"/>
                </a:solidFill>
              </a:rPr>
              <a:t>Guffey</a:t>
            </a:r>
            <a:r>
              <a:rPr lang="en-US" b="1" dirty="0" smtClean="0">
                <a:solidFill>
                  <a:schemeClr val="tx2"/>
                </a:solidFill>
              </a:rPr>
              <a:t> Chapters 9 &amp; 10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Formats: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Memo and e-mail reports</a:t>
            </a:r>
          </a:p>
          <a:p>
            <a:pPr lvl="1"/>
            <a:r>
              <a:rPr lang="en-US" dirty="0" smtClean="0"/>
              <a:t>Short, informal reports</a:t>
            </a:r>
          </a:p>
          <a:p>
            <a:pPr lvl="1"/>
            <a:r>
              <a:rPr lang="en-US" dirty="0" smtClean="0"/>
              <a:t>Used only for within the organization</a:t>
            </a:r>
          </a:p>
          <a:p>
            <a:pPr lvl="1"/>
            <a:r>
              <a:rPr lang="en-US" dirty="0" smtClean="0"/>
              <a:t>Memo reports begin with standard headings</a:t>
            </a:r>
          </a:p>
          <a:p>
            <a:pPr lvl="2"/>
            <a:r>
              <a:rPr lang="en-US" dirty="0" smtClean="0"/>
              <a:t>Date, To, From, Subject</a:t>
            </a:r>
          </a:p>
          <a:p>
            <a:pPr lvl="2"/>
            <a:r>
              <a:rPr lang="en-US" dirty="0" smtClean="0"/>
              <a:t>Usually attached with covering email if long, or within email</a:t>
            </a:r>
          </a:p>
          <a:p>
            <a:pPr lvl="2"/>
            <a:r>
              <a:rPr lang="en-US" dirty="0" smtClean="0"/>
              <a:t>Rarely given in hardcopy</a:t>
            </a:r>
          </a:p>
          <a:p>
            <a:pPr lvl="2"/>
            <a:endParaRPr lang="en-US" dirty="0"/>
          </a:p>
          <a:p>
            <a:r>
              <a:rPr lang="en-US" dirty="0" smtClean="0"/>
              <a:t>Preprinted forms</a:t>
            </a:r>
          </a:p>
          <a:p>
            <a:pPr lvl="1"/>
            <a:r>
              <a:rPr lang="en-US" dirty="0" smtClean="0"/>
              <a:t>Usually used for repetitive, or routine data</a:t>
            </a:r>
          </a:p>
          <a:p>
            <a:pPr lvl="2"/>
            <a:r>
              <a:rPr lang="en-US" dirty="0" smtClean="0"/>
              <a:t>Monthly sales, performance appraisals, inventories, </a:t>
            </a:r>
            <a:r>
              <a:rPr lang="en-US" dirty="0" err="1" smtClean="0"/>
              <a:t>personell</a:t>
            </a:r>
            <a:r>
              <a:rPr lang="en-US" dirty="0" smtClean="0"/>
              <a:t> or financial reports</a:t>
            </a:r>
          </a:p>
          <a:p>
            <a:pPr lvl="2"/>
            <a:r>
              <a:rPr lang="en-US" dirty="0" smtClean="0"/>
              <a:t>Standardized according to needs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Formats: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Manuscript reports:</a:t>
            </a:r>
          </a:p>
          <a:p>
            <a:pPr lvl="1"/>
            <a:r>
              <a:rPr lang="en-US" dirty="0" smtClean="0"/>
              <a:t>Longer, more formal reports</a:t>
            </a:r>
          </a:p>
          <a:p>
            <a:pPr lvl="1"/>
            <a:r>
              <a:rPr lang="en-US" dirty="0" smtClean="0"/>
              <a:t>Usually hardcopy, on plain paper instead of letterhead</a:t>
            </a:r>
          </a:p>
          <a:p>
            <a:pPr lvl="1"/>
            <a:r>
              <a:rPr lang="en-US" dirty="0" smtClean="0"/>
              <a:t>Requires proper title, headings, and subheadings</a:t>
            </a:r>
          </a:p>
          <a:p>
            <a:pPr lvl="1"/>
            <a:endParaRPr lang="en-US" dirty="0"/>
          </a:p>
          <a:p>
            <a:r>
              <a:rPr lang="en-US" dirty="0" smtClean="0"/>
              <a:t>Digital format</a:t>
            </a:r>
          </a:p>
          <a:p>
            <a:pPr lvl="1"/>
            <a:r>
              <a:rPr lang="en-US" dirty="0" smtClean="0"/>
              <a:t>PDF reports</a:t>
            </a:r>
          </a:p>
          <a:p>
            <a:pPr lvl="1"/>
            <a:r>
              <a:rPr lang="en-US" dirty="0" smtClean="0"/>
              <a:t>Decks</a:t>
            </a:r>
          </a:p>
          <a:p>
            <a:pPr lvl="1"/>
            <a:r>
              <a:rPr lang="en-US" dirty="0" smtClean="0"/>
              <a:t>Electronic presentations</a:t>
            </a:r>
          </a:p>
          <a:p>
            <a:pPr lvl="1"/>
            <a:r>
              <a:rPr lang="en-US" dirty="0" smtClean="0"/>
              <a:t>Usually distributed through email, electronics bulletin boards, wikis, or on the web</a:t>
            </a:r>
          </a:p>
          <a:p>
            <a:pPr lvl="1"/>
            <a:r>
              <a:rPr lang="en-US" dirty="0" smtClean="0"/>
              <a:t>Allows for hyper-linking to other sites and information 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 – Writing 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and purpose</a:t>
            </a:r>
          </a:p>
          <a:p>
            <a:pPr lvl="1"/>
            <a:r>
              <a:rPr lang="en-US" dirty="0" smtClean="0"/>
              <a:t>Statement of purpose</a:t>
            </a:r>
          </a:p>
          <a:p>
            <a:pPr lvl="2"/>
            <a:r>
              <a:rPr lang="en-US" dirty="0" smtClean="0"/>
              <a:t>Analysis, persuasion, solution, report on projects?</a:t>
            </a:r>
          </a:p>
          <a:p>
            <a:pPr lvl="2"/>
            <a:r>
              <a:rPr lang="en-US" dirty="0" smtClean="0"/>
              <a:t>The statement of purpose is often used as an introductory statement</a:t>
            </a:r>
          </a:p>
          <a:p>
            <a:pPr lvl="3"/>
            <a:r>
              <a:rPr lang="en-US" dirty="0" smtClean="0"/>
              <a:t>“This report recommends a plan to provide sales representatives with transportation during outstation trips”</a:t>
            </a:r>
          </a:p>
          <a:p>
            <a:pPr lvl="3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audience and decide on strategy</a:t>
            </a:r>
          </a:p>
          <a:p>
            <a:pPr marL="914400" lvl="1" indent="-514350"/>
            <a:r>
              <a:rPr lang="en-US" dirty="0" smtClean="0"/>
              <a:t>Primary and secondary audience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 – Writing 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Gather information from secondary and primary sources</a:t>
            </a:r>
          </a:p>
          <a:p>
            <a:pPr marL="914400" lvl="1" indent="-514350"/>
            <a:r>
              <a:rPr lang="en-US" dirty="0" smtClean="0"/>
              <a:t>Secondary sources</a:t>
            </a:r>
          </a:p>
          <a:p>
            <a:pPr marL="1314450" lvl="2" indent="-514350"/>
            <a:r>
              <a:rPr lang="en-US" dirty="0" smtClean="0"/>
              <a:t>Company records</a:t>
            </a:r>
          </a:p>
          <a:p>
            <a:pPr marL="1314450" lvl="2" indent="-514350"/>
            <a:r>
              <a:rPr lang="en-US" dirty="0" smtClean="0"/>
              <a:t>Printed material</a:t>
            </a:r>
          </a:p>
          <a:p>
            <a:pPr marL="1314450" lvl="2" indent="-514350"/>
            <a:r>
              <a:rPr lang="en-US" dirty="0" smtClean="0"/>
              <a:t>Electronic sources</a:t>
            </a:r>
          </a:p>
          <a:p>
            <a:pPr marL="914400" lvl="1" indent="-514350"/>
            <a:r>
              <a:rPr lang="en-US" dirty="0" smtClean="0"/>
              <a:t>Primary sources</a:t>
            </a:r>
          </a:p>
          <a:p>
            <a:pPr marL="1314450" lvl="2" indent="-514350"/>
            <a:r>
              <a:rPr lang="en-US" dirty="0" smtClean="0"/>
              <a:t>Observation</a:t>
            </a:r>
          </a:p>
          <a:p>
            <a:pPr marL="1314450" lvl="2" indent="-514350"/>
            <a:r>
              <a:rPr lang="en-US" dirty="0" smtClean="0"/>
              <a:t>Surveys, questionnaires, inventories</a:t>
            </a:r>
          </a:p>
          <a:p>
            <a:pPr marL="1314450" lvl="2" indent="-514350"/>
            <a:r>
              <a:rPr lang="en-US" dirty="0" smtClean="0"/>
              <a:t>Interviews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- Categories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Categories</a:t>
            </a:r>
          </a:p>
          <a:p>
            <a:pPr lvl="1"/>
            <a:r>
              <a:rPr lang="en-US" dirty="0" smtClean="0"/>
              <a:t>Informational reports</a:t>
            </a:r>
          </a:p>
          <a:p>
            <a:pPr lvl="1"/>
            <a:r>
              <a:rPr lang="en-US" dirty="0" smtClean="0"/>
              <a:t>Progress reports</a:t>
            </a:r>
          </a:p>
          <a:p>
            <a:pPr lvl="1"/>
            <a:r>
              <a:rPr lang="en-US" dirty="0" smtClean="0"/>
              <a:t>Justification/recommendation reports</a:t>
            </a:r>
          </a:p>
          <a:p>
            <a:pPr lvl="1"/>
            <a:r>
              <a:rPr lang="en-US" dirty="0" smtClean="0"/>
              <a:t>Feasibility reports</a:t>
            </a:r>
          </a:p>
          <a:p>
            <a:pPr lvl="1"/>
            <a:r>
              <a:rPr lang="en-US" dirty="0" smtClean="0"/>
              <a:t>Minutes of meeting</a:t>
            </a:r>
          </a:p>
          <a:p>
            <a:pPr lvl="1"/>
            <a:r>
              <a:rPr lang="en-US" dirty="0" smtClean="0"/>
              <a:t>Summaries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 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Informational Reports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Informational reports provide information without conclusions or recommendations</a:t>
            </a:r>
          </a:p>
          <a:p>
            <a:pPr lvl="1"/>
            <a:r>
              <a:rPr lang="en-US" dirty="0" smtClean="0"/>
              <a:t>Procedural reports, police reports, financial reports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Explain why the report is being written in introduction</a:t>
            </a:r>
          </a:p>
          <a:p>
            <a:pPr lvl="1"/>
            <a:r>
              <a:rPr lang="en-US" dirty="0" smtClean="0"/>
              <a:t>Describe methods and sources of information collection</a:t>
            </a:r>
          </a:p>
          <a:p>
            <a:pPr lvl="1"/>
            <a:r>
              <a:rPr lang="en-US" dirty="0" smtClean="0"/>
              <a:t>Provide  background information if necessary</a:t>
            </a:r>
          </a:p>
          <a:p>
            <a:pPr lvl="1"/>
            <a:r>
              <a:rPr lang="en-US" dirty="0" smtClean="0"/>
              <a:t>Organize the facts and findings into a logical sequence (chronological, alphabetical, geographical, journalistic, sequential)</a:t>
            </a:r>
          </a:p>
          <a:p>
            <a:pPr lvl="1"/>
            <a:r>
              <a:rPr lang="en-US" dirty="0" smtClean="0"/>
              <a:t>Summarize findings, suggest any actions to be taken if needed, express appreciation at conclusion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Progress Reports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Usually used to update stakeholders (external or internal) on progress of continuing operations and projects</a:t>
            </a:r>
          </a:p>
          <a:p>
            <a:pPr lvl="1"/>
            <a:r>
              <a:rPr lang="en-US" dirty="0" smtClean="0"/>
              <a:t>Specify in opening the purpose and nature of project</a:t>
            </a:r>
          </a:p>
          <a:p>
            <a:pPr lvl="1"/>
            <a:r>
              <a:rPr lang="en-US" dirty="0" smtClean="0"/>
              <a:t>Provide background information if necessary</a:t>
            </a:r>
          </a:p>
          <a:p>
            <a:pPr lvl="1"/>
            <a:r>
              <a:rPr lang="en-US" dirty="0" smtClean="0"/>
              <a:t>Describe work completed</a:t>
            </a:r>
          </a:p>
          <a:p>
            <a:pPr lvl="1"/>
            <a:r>
              <a:rPr lang="en-US" dirty="0" smtClean="0"/>
              <a:t>Explain work currently in progress</a:t>
            </a:r>
          </a:p>
          <a:p>
            <a:pPr lvl="1"/>
            <a:r>
              <a:rPr lang="en-US" dirty="0" smtClean="0"/>
              <a:t>Describe current problems and expected problems and possible remedies</a:t>
            </a:r>
          </a:p>
          <a:p>
            <a:pPr lvl="1"/>
            <a:r>
              <a:rPr lang="en-US" dirty="0" smtClean="0"/>
              <a:t>Discuss future activities, timeline till completion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Justification/Recommendation Reports 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Reports written to justify or recommend something - new equipment purchase, change in procedure or policy, hiring decision, changes in operations</a:t>
            </a:r>
          </a:p>
          <a:p>
            <a:endParaRPr lang="en-US" dirty="0" smtClean="0"/>
          </a:p>
          <a:p>
            <a:r>
              <a:rPr lang="en-US" dirty="0" smtClean="0"/>
              <a:t>Direct Strategy: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Identify problem, situation, need, in introduction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Announce the recommendation, solution or action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Explain the benefits of the recommendation or steps to solution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Discuss pros, cons, and costs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Conclude with summary specifying the recommendation and necessary actions.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Justification/Recommendation Reports 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Indirect Strategy. Used when reader may oppose a recommendation or when circumstances suggest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Refer to the problem in general terms, not to your recommendation, in the subject line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Describe the problem or need using specific examples, supporting statistics, and authoritative quotes to lend credibility to the seriousness of the problem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Discuss alternative solutions, beginning with the least likely to succeed.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 Present most promising alternative (your recommendation) last.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Show how the advantages of your recommendation outweigh its disadvantages.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Summarize your recommendation. If appropriate, specify the action it requires. 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Ask for authorization to proceed, if necessary.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Feasibility reports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Feasibility reports examine the practicality and advisability of following a course of action. </a:t>
            </a:r>
          </a:p>
          <a:p>
            <a:pPr lvl="1"/>
            <a:r>
              <a:rPr lang="en-US" dirty="0" smtClean="0"/>
              <a:t>They answer this question: Will this plan or proposal work? </a:t>
            </a:r>
          </a:p>
          <a:p>
            <a:pPr lvl="1"/>
            <a:r>
              <a:rPr lang="en-US" dirty="0" smtClean="0"/>
              <a:t>Typically internal reports written to advise on matters</a:t>
            </a:r>
          </a:p>
          <a:p>
            <a:pPr lvl="2"/>
            <a:r>
              <a:rPr lang="en-US" dirty="0" smtClean="0"/>
              <a:t>consolidating departments, offering a wellness program to employees, or hiring an outside firm to handle a company’s accounting or computing operations. New Business.</a:t>
            </a:r>
          </a:p>
          <a:p>
            <a:pPr lvl="1"/>
            <a:r>
              <a:rPr lang="en-US" dirty="0" smtClean="0"/>
              <a:t>Usually prepared internally, but may also be prepared by outside consultants hired to investigate a problem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difference between a feasibility study and a business plan?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Feasibility reports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Generally, feasibility reports are not designed to persuade the reader to accept decisions, but to present findings and decisions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Announce decision immediately.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Describe the background and problem necessitating the proposal.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Discuss the benefits of the proposal.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Describe problems that may result and solutions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Calculate costs associated with the proposal, if appropriate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Show time frame necessary for implementing the proposal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 –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Minutes of Meetings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Minutes summarize the proceedings of meetings. </a:t>
            </a:r>
          </a:p>
          <a:p>
            <a:r>
              <a:rPr lang="en-US" dirty="0" smtClean="0"/>
              <a:t>Formal, traditional minutes, are written for large groups and legislative bodies, and for internal record keeping </a:t>
            </a:r>
          </a:p>
          <a:p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Provide the name of the group, as well as date, time, and place of meeting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Identify the names of attendees and absentees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State whether the previous minutes were approved or revised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Record old business, new business, announcements, and reports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Include the precise wording of motions; record any vote and action taken.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Conclude with the name and signature of the person recording the minutes.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Summaries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summary compresses the main points from a book, report, article, Web site, meeting, or convention. </a:t>
            </a:r>
          </a:p>
          <a:p>
            <a:pPr lvl="1"/>
            <a:r>
              <a:rPr lang="en-US" dirty="0" smtClean="0"/>
              <a:t>Summaries are done to save time by reducing an article by 85 to 90 percent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ummaries condense technical reports, periodical articles, or books so that staff or superiors grasp the main ideas quickly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Present the goal or purpose of the document being summarized. Why was it written?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Highlight the research methods (if appropriate), findings, conclusions, and recommendations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Omit illustrations, examples, and references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Organize the readability by including headings and bulleted or enumerated lists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Paraphrase from the article. Do not copy passages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 smtClean="0"/>
              <a:t>Include your reactions, opinions or evaluation of the document ONLY if asked to do so.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business reports are similar to formal proposals in length, organization and tone</a:t>
            </a:r>
          </a:p>
          <a:p>
            <a:pPr lvl="1"/>
            <a:r>
              <a:rPr lang="en-US" dirty="0" smtClean="0"/>
              <a:t>Represent the end product of investigation and analysis.</a:t>
            </a:r>
          </a:p>
          <a:p>
            <a:pPr lvl="1"/>
            <a:r>
              <a:rPr lang="en-US" dirty="0" smtClean="0"/>
              <a:t>Present ordered information to decision makers</a:t>
            </a:r>
          </a:p>
          <a:p>
            <a:pPr lvl="2"/>
            <a:r>
              <a:rPr lang="en-US" dirty="0" smtClean="0"/>
              <a:t>Business leaders, industry, government, education</a:t>
            </a:r>
          </a:p>
          <a:p>
            <a:pPr lvl="1"/>
            <a:r>
              <a:rPr lang="en-US" dirty="0" smtClean="0"/>
              <a:t>Key to providing the data needed to make decisions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Preparing to write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Researching secondary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Generating primary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Organizing and outlining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Illustrating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Presenting final report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Preparing to write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Preparing to write: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Definition of the project</a:t>
            </a:r>
          </a:p>
          <a:p>
            <a:pPr marL="1314450" lvl="2" indent="-514350"/>
            <a:r>
              <a:rPr lang="en-US" dirty="0" smtClean="0"/>
              <a:t>Most important to identify the scope of the report</a:t>
            </a:r>
          </a:p>
          <a:p>
            <a:pPr marL="1314450" lvl="2" indent="-514350"/>
            <a:r>
              <a:rPr lang="en-US" dirty="0" smtClean="0"/>
              <a:t>Identify limitations, constraints</a:t>
            </a:r>
          </a:p>
          <a:p>
            <a:pPr marL="1314450" lvl="2" indent="-514350"/>
            <a:r>
              <a:rPr lang="en-US" dirty="0" smtClean="0"/>
              <a:t>Timeline</a:t>
            </a:r>
          </a:p>
          <a:p>
            <a:pPr marL="1314450" lvl="2" indent="-514350"/>
            <a:r>
              <a:rPr lang="en-US" dirty="0" smtClean="0"/>
              <a:t>Accessibility of information/data sources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Write a statement of purpose</a:t>
            </a:r>
          </a:p>
          <a:p>
            <a:pPr marL="1314450" lvl="2" indent="-514350"/>
            <a:r>
              <a:rPr lang="en-US" dirty="0" smtClean="0"/>
              <a:t>Identify the goals, significance, and limitations</a:t>
            </a:r>
          </a:p>
          <a:p>
            <a:pPr marL="1314450" lvl="2" indent="-514350"/>
            <a:r>
              <a:rPr lang="en-US" dirty="0" smtClean="0"/>
              <a:t>Use action verbs – </a:t>
            </a:r>
            <a:r>
              <a:rPr lang="en-US" i="1" dirty="0" smtClean="0"/>
              <a:t>analyze, choose, investigate, compare, justify, evaluate</a:t>
            </a:r>
            <a:r>
              <a:rPr lang="en-US" dirty="0" smtClean="0"/>
              <a:t> etc.</a:t>
            </a:r>
          </a:p>
          <a:p>
            <a:pPr marL="1771650" lvl="3" indent="-514350"/>
            <a:r>
              <a:rPr lang="en-US" dirty="0" smtClean="0"/>
              <a:t>“The purpose of this report is to explore. . . .”</a:t>
            </a:r>
          </a:p>
          <a:p>
            <a:pPr marL="1771650" lvl="3" indent="-514350"/>
            <a:r>
              <a:rPr lang="en-US" dirty="0" smtClean="0"/>
              <a:t>“This report will evaluate and compare two….” </a:t>
            </a:r>
          </a:p>
          <a:p>
            <a:pPr marL="1771650" lvl="3" indent="-514350"/>
            <a:r>
              <a:rPr lang="en-US" dirty="0" smtClean="0"/>
              <a:t>“This research will address the following hypothesis….”</a:t>
            </a:r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Researching Secondary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Secondary data: secondary data is collecting information that others have experienced, observed or written down (published)</a:t>
            </a:r>
          </a:p>
          <a:p>
            <a:pPr marL="914400" lvl="1" indent="-514350"/>
            <a:r>
              <a:rPr lang="en-US" dirty="0" smtClean="0"/>
              <a:t>Print sources – books, periodicals, bibliographic indexes</a:t>
            </a:r>
          </a:p>
          <a:p>
            <a:pPr marL="914400" lvl="1" indent="-514350"/>
            <a:r>
              <a:rPr lang="en-US" dirty="0" smtClean="0"/>
              <a:t>Electronic Databases</a:t>
            </a:r>
          </a:p>
          <a:p>
            <a:pPr marL="1314450" lvl="2" indent="-514350"/>
            <a:r>
              <a:rPr lang="en-US" dirty="0" smtClean="0"/>
              <a:t>ABI/INFORM Complete (</a:t>
            </a:r>
            <a:r>
              <a:rPr lang="en-US" dirty="0" err="1" smtClean="0"/>
              <a:t>ProQuest</a:t>
            </a:r>
            <a:r>
              <a:rPr lang="en-US" dirty="0" smtClean="0"/>
              <a:t>)</a:t>
            </a:r>
          </a:p>
          <a:p>
            <a:pPr marL="1314450" lvl="2" indent="-514350"/>
            <a:r>
              <a:rPr lang="en-US" dirty="0" smtClean="0"/>
              <a:t>Factiva (Dow Jones) </a:t>
            </a:r>
          </a:p>
          <a:p>
            <a:pPr marL="1314450" lvl="2" indent="-514350"/>
            <a:r>
              <a:rPr lang="en-US" dirty="0" smtClean="0"/>
              <a:t>LexisNexis Academic</a:t>
            </a:r>
          </a:p>
          <a:p>
            <a:pPr marL="1314450" lvl="2" indent="-514350"/>
            <a:r>
              <a:rPr lang="en-US" dirty="0" smtClean="0"/>
              <a:t>Academic Search Premier (EBSCO)</a:t>
            </a:r>
          </a:p>
          <a:p>
            <a:pPr marL="914400" lvl="1" indent="-514350"/>
            <a:r>
              <a:rPr lang="en-US" dirty="0" smtClean="0"/>
              <a:t>The Web</a:t>
            </a:r>
          </a:p>
          <a:p>
            <a:pPr marL="1314450" lvl="2" indent="-514350"/>
            <a:r>
              <a:rPr lang="en-US" dirty="0" smtClean="0"/>
              <a:t>Risk of inaccurate or misleading information</a:t>
            </a:r>
          </a:p>
          <a:p>
            <a:pPr marL="1314450" lvl="2" indent="-514350"/>
            <a:r>
              <a:rPr lang="en-US" dirty="0" smtClean="0"/>
              <a:t>Ensure proper accreditation, track citations </a:t>
            </a:r>
          </a:p>
          <a:p>
            <a:pPr marL="914400" lvl="1" indent="-514350"/>
            <a:r>
              <a:rPr lang="en-US" dirty="0" smtClean="0"/>
              <a:t>Blogs and Social networks</a:t>
            </a:r>
          </a:p>
          <a:p>
            <a:pPr marL="914400" lvl="1" indent="-514350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Generating Primary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Generating Primary data: since most business reports are required for very specific and current problems, primary data is usually essential</a:t>
            </a:r>
          </a:p>
          <a:p>
            <a:pPr marL="914400" lvl="1" indent="-514350"/>
            <a:r>
              <a:rPr lang="en-US" dirty="0" smtClean="0"/>
              <a:t>Surveys/ questionnaires – collect data from groups of people</a:t>
            </a:r>
          </a:p>
          <a:p>
            <a:pPr marL="1314450" lvl="2" indent="-514350"/>
            <a:r>
              <a:rPr lang="en-US" dirty="0" smtClean="0"/>
              <a:t>Online</a:t>
            </a:r>
          </a:p>
          <a:p>
            <a:pPr marL="1314450" lvl="2" indent="-514350"/>
            <a:r>
              <a:rPr lang="en-US" dirty="0" smtClean="0"/>
              <a:t>In-person</a:t>
            </a:r>
          </a:p>
          <a:p>
            <a:pPr marL="1314450" lvl="2" indent="-514350"/>
            <a:r>
              <a:rPr lang="en-US" dirty="0" smtClean="0"/>
              <a:t>Email, letter etc.</a:t>
            </a:r>
          </a:p>
          <a:p>
            <a:pPr marL="914400" lvl="1" indent="-514350"/>
            <a:r>
              <a:rPr lang="en-US" dirty="0" smtClean="0"/>
              <a:t>Interviews – of experts, target audience, etc.</a:t>
            </a:r>
          </a:p>
          <a:p>
            <a:pPr marL="914400" lvl="1" indent="-514350"/>
            <a:r>
              <a:rPr lang="en-US" dirty="0" smtClean="0"/>
              <a:t>Observation and experimentation</a:t>
            </a:r>
          </a:p>
          <a:p>
            <a:pPr marL="1314450" lvl="2" indent="-514350"/>
            <a:r>
              <a:rPr lang="en-US" dirty="0" smtClean="0"/>
              <a:t>Firsthand observation</a:t>
            </a:r>
          </a:p>
          <a:p>
            <a:pPr marL="1314450" lvl="2" indent="-514350"/>
            <a:r>
              <a:rPr lang="en-US" dirty="0" smtClean="0"/>
              <a:t>Time/motion studies</a:t>
            </a:r>
          </a:p>
          <a:p>
            <a:pPr marL="1314450" lvl="2" indent="-514350"/>
            <a:endParaRPr lang="en-US" dirty="0" smtClean="0"/>
          </a:p>
          <a:p>
            <a:pPr marL="1314450" lvl="2" indent="-514350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Documenting Information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Documenting gathered information: Since research builds on ideas and words of others, credit has to be given to the original</a:t>
            </a:r>
          </a:p>
          <a:p>
            <a:pPr lvl="1"/>
            <a:r>
              <a:rPr lang="en-US" dirty="0" smtClean="0"/>
              <a:t>Plagiarism – using the ideas/words of someone else without giving credit</a:t>
            </a:r>
          </a:p>
          <a:p>
            <a:pPr lvl="1"/>
            <a:r>
              <a:rPr lang="en-US" dirty="0" smtClean="0"/>
              <a:t>Credit must be given even when you paraphrase</a:t>
            </a:r>
          </a:p>
          <a:p>
            <a:pPr lvl="1"/>
            <a:r>
              <a:rPr lang="en-US" dirty="0" smtClean="0"/>
              <a:t>Accreditation strengthens arguments, instructs readers about sources, and protects against plagiarism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Credit must be given whenever</a:t>
            </a:r>
          </a:p>
          <a:p>
            <a:pPr lvl="1"/>
            <a:r>
              <a:rPr lang="en-US" dirty="0" smtClean="0"/>
              <a:t>You use another person’s ideas, opinions, examples or theory</a:t>
            </a:r>
          </a:p>
          <a:p>
            <a:pPr lvl="1"/>
            <a:r>
              <a:rPr lang="en-US" dirty="0" smtClean="0"/>
              <a:t>Any facts, statistics, graphs, and drawings</a:t>
            </a:r>
          </a:p>
          <a:p>
            <a:pPr lvl="1"/>
            <a:r>
              <a:rPr lang="en-US" dirty="0" smtClean="0"/>
              <a:t>Quotations of spoken or written words</a:t>
            </a:r>
          </a:p>
          <a:p>
            <a:pPr lvl="1"/>
            <a:r>
              <a:rPr lang="en-US" dirty="0" smtClean="0"/>
              <a:t>Paraphrases of spoken or written words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Documenting information (cont.)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Books: record title, author, publisher, place of publication, and pages cited</a:t>
            </a:r>
          </a:p>
          <a:p>
            <a:r>
              <a:rPr lang="en-US" dirty="0" smtClean="0"/>
              <a:t>Newspaper, periodical: publication title, article title, author, issue/volume number, date, and pages cited</a:t>
            </a:r>
          </a:p>
          <a:p>
            <a:r>
              <a:rPr lang="en-US" dirty="0" smtClean="0"/>
              <a:t>Website: record name of company, organization, and URL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***** Remember: accreditation must be given for both exact citations and paraphrases!****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Feasibility studies</a:t>
            </a:r>
            <a:r>
              <a:rPr lang="en-US" dirty="0" smtClean="0"/>
              <a:t> determine whether to go ahead with the business or with another idea.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Business plans</a:t>
            </a:r>
            <a:r>
              <a:rPr lang="en-US" dirty="0" smtClean="0"/>
              <a:t> are designed </a:t>
            </a:r>
            <a:r>
              <a:rPr lang="en-US" b="1" dirty="0" smtClean="0"/>
              <a:t>after</a:t>
            </a:r>
            <a:r>
              <a:rPr lang="en-US" dirty="0" smtClean="0"/>
              <a:t> the decision to go ahead has already been made. </a:t>
            </a:r>
          </a:p>
          <a:p>
            <a:endParaRPr lang="en-US" dirty="0" smtClean="0"/>
          </a:p>
          <a:p>
            <a:r>
              <a:rPr lang="en-US" dirty="0" smtClean="0"/>
              <a:t>Essentially, feasibility studies are </a:t>
            </a:r>
            <a:r>
              <a:rPr lang="en-US" b="1" dirty="0" smtClean="0"/>
              <a:t>research projects</a:t>
            </a:r>
            <a:r>
              <a:rPr lang="en-US" dirty="0" smtClean="0"/>
              <a:t>, whereas business plans are </a:t>
            </a:r>
            <a:r>
              <a:rPr lang="en-US" b="1" dirty="0" smtClean="0"/>
              <a:t>projections for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Feasibility studies are submitted as (analytical) </a:t>
            </a:r>
            <a:r>
              <a:rPr lang="en-US" b="1" dirty="0" smtClean="0"/>
              <a:t>reports</a:t>
            </a:r>
          </a:p>
          <a:p>
            <a:r>
              <a:rPr lang="en-US" dirty="0" smtClean="0"/>
              <a:t>Business plans can be either a </a:t>
            </a:r>
            <a:r>
              <a:rPr lang="en-US" b="1" dirty="0" smtClean="0"/>
              <a:t>report</a:t>
            </a:r>
            <a:r>
              <a:rPr lang="en-US" dirty="0" smtClean="0"/>
              <a:t>, or a </a:t>
            </a:r>
            <a:r>
              <a:rPr lang="en-US" b="1" dirty="0" smtClean="0"/>
              <a:t>proposal</a:t>
            </a:r>
            <a:r>
              <a:rPr lang="en-US" dirty="0" smtClean="0"/>
              <a:t> or a hybrid, depending on </a:t>
            </a:r>
            <a:r>
              <a:rPr lang="en-US" smtClean="0"/>
              <a:t>the audience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Documenting information (cont.)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exact quotes:</a:t>
            </a:r>
          </a:p>
          <a:p>
            <a:pPr lvl="2"/>
            <a:r>
              <a:rPr lang="en-US" dirty="0" smtClean="0"/>
              <a:t>To provide objective background data</a:t>
            </a:r>
          </a:p>
          <a:p>
            <a:pPr lvl="2"/>
            <a:r>
              <a:rPr lang="en-US" dirty="0" smtClean="0"/>
              <a:t>To repeat identical phrasing</a:t>
            </a:r>
          </a:p>
          <a:p>
            <a:pPr lvl="2"/>
            <a:r>
              <a:rPr lang="en-US" dirty="0" smtClean="0"/>
              <a:t>To duplicate exact wording before criticizing</a:t>
            </a:r>
          </a:p>
          <a:p>
            <a:pPr lvl="1"/>
            <a:r>
              <a:rPr lang="en-US" dirty="0" smtClean="0"/>
              <a:t>Do not overuse! Summarize or paraphrase in most cases. </a:t>
            </a:r>
          </a:p>
          <a:p>
            <a:pPr lvl="1"/>
            <a:r>
              <a:rPr lang="en-US" dirty="0" smtClean="0"/>
              <a:t>Use quotation marks and introductory phrase:</a:t>
            </a:r>
          </a:p>
          <a:p>
            <a:pPr lvl="2"/>
            <a:r>
              <a:rPr lang="en-US" dirty="0" smtClean="0"/>
              <a:t>According to Walker, the effect of pre-quotes on sales. .</a:t>
            </a:r>
          </a:p>
          <a:p>
            <a:pPr lvl="2"/>
            <a:r>
              <a:rPr lang="en-US" dirty="0" smtClean="0"/>
              <a:t>Walker writes: “The effect of pre-quotes on sales is..”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Organizing and Outlining Data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Organizational Strategies: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Where to place Findings, Conclusions, and Recommendations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How to organize findings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r>
              <a:rPr lang="en-US" dirty="0" smtClean="0"/>
              <a:t>Most formal reports tend to be persuasive, so an indirect approach works best</a:t>
            </a:r>
          </a:p>
          <a:p>
            <a:pPr marL="914400" lvl="1" indent="-514350"/>
            <a:r>
              <a:rPr lang="en-US" dirty="0" smtClean="0"/>
              <a:t>Data is presented first, and conclusions last</a:t>
            </a:r>
          </a:p>
          <a:p>
            <a:pPr marL="514350" indent="-514350"/>
            <a:r>
              <a:rPr lang="en-US" dirty="0" smtClean="0"/>
              <a:t>A direct approach may be used where reader is already informed, or supportive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Organizing and Outlining Data (cont)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Outlines and Headings</a:t>
            </a:r>
          </a:p>
          <a:p>
            <a:r>
              <a:rPr lang="en-US" dirty="0" smtClean="0"/>
              <a:t>Outlines are not included in the final report, but help organize information and divide it into useful segments and </a:t>
            </a:r>
            <a:r>
              <a:rPr lang="en-US" dirty="0" err="1" smtClean="0"/>
              <a:t>subpoints</a:t>
            </a:r>
            <a:endParaRPr lang="en-US" dirty="0" smtClean="0"/>
          </a:p>
          <a:p>
            <a:r>
              <a:rPr lang="en-US" dirty="0" smtClean="0"/>
              <a:t>The main points of the outline usually become the main headings of the written report</a:t>
            </a:r>
          </a:p>
          <a:p>
            <a:pPr lvl="1"/>
            <a:r>
              <a:rPr lang="en-US" dirty="0" smtClean="0"/>
              <a:t>Major headings (Titles, etc) are centered in bold font</a:t>
            </a:r>
          </a:p>
          <a:p>
            <a:pPr lvl="1"/>
            <a:r>
              <a:rPr lang="en-US" dirty="0" smtClean="0"/>
              <a:t>Subheadings (second-level headings) are left justified</a:t>
            </a:r>
          </a:p>
          <a:p>
            <a:pPr lvl="1"/>
            <a:r>
              <a:rPr lang="en-US" dirty="0" smtClean="0"/>
              <a:t>Third level headings are indented (line drop) and part of the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and Reports</a:t>
            </a:r>
            <a:endParaRPr lang="en-US" dirty="0"/>
          </a:p>
        </p:txBody>
      </p:sp>
      <p:pic>
        <p:nvPicPr>
          <p:cNvPr id="4" name="Content Placeholder 3" descr="Screenshot (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458200" cy="5580746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74674" y="0"/>
            <a:ext cx="9371074" cy="6861288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Final Report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reports are organized into three major divisions: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Front matter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 matter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 Matter: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page</a:t>
            </a:r>
          </a:p>
          <a:p>
            <a:r>
              <a:rPr lang="en-US" dirty="0" smtClean="0"/>
              <a:t>Letter/memo of transmittal</a:t>
            </a:r>
          </a:p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List of figures</a:t>
            </a:r>
          </a:p>
          <a:p>
            <a:r>
              <a:rPr lang="en-US" dirty="0" smtClean="0"/>
              <a:t>Executive 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 Page</a:t>
            </a:r>
            <a:endParaRPr lang="en-US" dirty="0"/>
          </a:p>
        </p:txBody>
      </p:sp>
      <p:pic>
        <p:nvPicPr>
          <p:cNvPr id="4" name="Content Placeholder 3" descr="Screenshot (3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892990"/>
            <a:ext cx="6248399" cy="596501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4" name="Content Placeholder 3" descr="Screenshot (3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894571"/>
            <a:ext cx="7010400" cy="5937221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pic>
        <p:nvPicPr>
          <p:cNvPr id="6" name="Content Placeholder 5" descr="Screenshot (4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408" y="838200"/>
            <a:ext cx="8695992" cy="6043575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are a routine standard of business communication in the corporate world</a:t>
            </a:r>
          </a:p>
          <a:p>
            <a:pPr lvl="1"/>
            <a:r>
              <a:rPr lang="en-US" dirty="0" smtClean="0"/>
              <a:t>Vertical communication – upwards and downwards in hierarchy</a:t>
            </a:r>
          </a:p>
          <a:p>
            <a:pPr lvl="1"/>
            <a:r>
              <a:rPr lang="en-US" dirty="0" smtClean="0"/>
              <a:t>Horizontal communication – between departments</a:t>
            </a:r>
          </a:p>
          <a:p>
            <a:pPr lvl="1"/>
            <a:r>
              <a:rPr lang="en-US" dirty="0" smtClean="0"/>
              <a:t>Outside interests – stakeholders, Govt. etc.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Body of report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of report contains the following: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Discussion of Findings – main section</a:t>
            </a:r>
          </a:p>
          <a:p>
            <a:pPr lvl="2"/>
            <a:r>
              <a:rPr lang="en-US" dirty="0" smtClean="0"/>
              <a:t>Heading and subheadings used to divide into readable sections</a:t>
            </a:r>
          </a:p>
          <a:p>
            <a:pPr lvl="2"/>
            <a:r>
              <a:rPr lang="en-US" dirty="0" smtClean="0"/>
              <a:t>Analysis and interpretations</a:t>
            </a:r>
          </a:p>
          <a:p>
            <a:pPr lvl="2"/>
            <a:r>
              <a:rPr lang="en-US" dirty="0" smtClean="0"/>
              <a:t>Graphs, tables etc. </a:t>
            </a:r>
          </a:p>
          <a:p>
            <a:pPr lvl="1"/>
            <a:r>
              <a:rPr lang="en-US" dirty="0" smtClean="0"/>
              <a:t>Conclusions and Recommendations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Body of Report – Introduction/Opening</a:t>
            </a:r>
            <a:endParaRPr lang="en-US" sz="3600" dirty="0"/>
          </a:p>
        </p:txBody>
      </p:sp>
      <p:pic>
        <p:nvPicPr>
          <p:cNvPr id="4" name="Content Placeholder 3" descr="Screenshot (3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897980"/>
            <a:ext cx="8001000" cy="5660838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Body: Discussion</a:t>
            </a:r>
            <a:endParaRPr lang="en-US" dirty="0"/>
          </a:p>
        </p:txBody>
      </p:sp>
      <p:pic>
        <p:nvPicPr>
          <p:cNvPr id="4" name="Content Placeholder 3" descr="Screenshot (4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8275108" cy="570348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Body: Discussion</a:t>
            </a:r>
            <a:endParaRPr lang="en-US" dirty="0"/>
          </a:p>
        </p:txBody>
      </p:sp>
      <p:pic>
        <p:nvPicPr>
          <p:cNvPr id="4" name="Content Placeholder 3" descr="Screenshot (4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61044" y="914400"/>
            <a:ext cx="8178156" cy="552451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Body: Conclusion</a:t>
            </a:r>
            <a:endParaRPr lang="en-US" dirty="0"/>
          </a:p>
        </p:txBody>
      </p:sp>
      <p:pic>
        <p:nvPicPr>
          <p:cNvPr id="4" name="Content Placeholder 3" descr="Screenshot (4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8385233" cy="5181600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Business Reports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Back Matter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matter:</a:t>
            </a:r>
          </a:p>
          <a:p>
            <a:pPr lvl="1"/>
            <a:r>
              <a:rPr lang="en-US" dirty="0" smtClean="0"/>
              <a:t>Supplementary Parts</a:t>
            </a:r>
          </a:p>
          <a:p>
            <a:pPr lvl="2"/>
            <a:r>
              <a:rPr lang="en-US" dirty="0" smtClean="0"/>
              <a:t>Works cited, References, Bibliography</a:t>
            </a:r>
          </a:p>
          <a:p>
            <a:pPr lvl="2"/>
            <a:r>
              <a:rPr lang="en-US" smtClean="0"/>
              <a:t>Appendixes</a:t>
            </a:r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Report: Back Matter</a:t>
            </a:r>
            <a:endParaRPr lang="en-US" dirty="0"/>
          </a:p>
        </p:txBody>
      </p:sp>
      <p:pic>
        <p:nvPicPr>
          <p:cNvPr id="5" name="Content Placeholder 4" descr="Screenshot (4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914400"/>
            <a:ext cx="8458200" cy="575327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</p:spPr>
        <p:txBody>
          <a:bodyPr/>
          <a:lstStyle/>
          <a:p>
            <a:r>
              <a:rPr lang="en-US" dirty="0" smtClean="0"/>
              <a:t>BUSINESS PROPOSALS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 are written to solve problems, provide services, or sell products</a:t>
            </a:r>
          </a:p>
          <a:p>
            <a:pPr lvl="1"/>
            <a:r>
              <a:rPr lang="en-US" dirty="0" smtClean="0"/>
              <a:t>May be internal or external (90%)</a:t>
            </a:r>
          </a:p>
          <a:p>
            <a:pPr lvl="1"/>
            <a:r>
              <a:rPr lang="en-US" dirty="0" smtClean="0"/>
              <a:t>Solicited or unsolicited</a:t>
            </a:r>
          </a:p>
          <a:p>
            <a:pPr lvl="2"/>
            <a:r>
              <a:rPr lang="en-US" dirty="0" smtClean="0"/>
              <a:t>Solicited proposals are usually preceded by a Request for Proposal (RFP) </a:t>
            </a:r>
          </a:p>
          <a:p>
            <a:r>
              <a:rPr lang="en-US" dirty="0" smtClean="0"/>
              <a:t>Most proposals use a persuasive strategy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often in the form of a letter – letter proposal</a:t>
            </a:r>
          </a:p>
          <a:p>
            <a:r>
              <a:rPr lang="en-US" dirty="0" smtClean="0"/>
              <a:t>Six principal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Proposal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Staffing (usually for internal proposals)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Budget (costs)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Authorization request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Reports are generated whenever results need to communicated</a:t>
            </a:r>
          </a:p>
          <a:p>
            <a:pPr lvl="2"/>
            <a:r>
              <a:rPr lang="en-US" dirty="0" smtClean="0"/>
              <a:t>End of year reports</a:t>
            </a:r>
          </a:p>
          <a:p>
            <a:pPr lvl="2"/>
            <a:r>
              <a:rPr lang="en-US" dirty="0" smtClean="0"/>
              <a:t>Project updates (work in progress) and results</a:t>
            </a:r>
          </a:p>
          <a:p>
            <a:pPr lvl="2"/>
            <a:r>
              <a:rPr lang="en-US" dirty="0" smtClean="0"/>
              <a:t>Summation of events (meetings, projects, analysis, business trips, etc)</a:t>
            </a:r>
          </a:p>
          <a:p>
            <a:r>
              <a:rPr lang="en-US" dirty="0" smtClean="0"/>
              <a:t>Reports may be </a:t>
            </a:r>
          </a:p>
          <a:p>
            <a:pPr lvl="1"/>
            <a:r>
              <a:rPr lang="en-US" dirty="0" smtClean="0"/>
              <a:t>informal or formal </a:t>
            </a:r>
          </a:p>
          <a:p>
            <a:pPr lvl="1"/>
            <a:r>
              <a:rPr lang="en-US" dirty="0" smtClean="0"/>
              <a:t>Oral or written</a:t>
            </a:r>
            <a:r>
              <a:rPr lang="en-US" dirty="0"/>
              <a:t>:</a:t>
            </a:r>
            <a:r>
              <a:rPr lang="en-US" dirty="0" smtClean="0"/>
              <a:t> email, letter, memo, full document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Proposals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Introduction:	</a:t>
            </a:r>
          </a:p>
          <a:p>
            <a:pPr lvl="1"/>
            <a:r>
              <a:rPr lang="en-US" dirty="0" smtClean="0"/>
              <a:t>Begin with a brief explanation of reasons for the proposal and highlight writer’s qualifications</a:t>
            </a:r>
          </a:p>
          <a:p>
            <a:pPr lvl="1"/>
            <a:r>
              <a:rPr lang="en-US" dirty="0" smtClean="0"/>
              <a:t>Finding a “hook” makes the introduction more persuasive</a:t>
            </a:r>
          </a:p>
          <a:p>
            <a:pPr lvl="2"/>
            <a:r>
              <a:rPr lang="en-US" dirty="0" smtClean="0"/>
              <a:t>Extraordinary results</a:t>
            </a:r>
          </a:p>
          <a:p>
            <a:pPr lvl="2"/>
            <a:r>
              <a:rPr lang="en-US" dirty="0" smtClean="0"/>
              <a:t>Low costs or fast results</a:t>
            </a:r>
          </a:p>
          <a:p>
            <a:pPr lvl="2"/>
            <a:r>
              <a:rPr lang="en-US" dirty="0" smtClean="0"/>
              <a:t>Exclusive resources</a:t>
            </a:r>
          </a:p>
          <a:p>
            <a:pPr lvl="2"/>
            <a:r>
              <a:rPr lang="en-US" dirty="0" smtClean="0"/>
              <a:t>Identified problem</a:t>
            </a:r>
          </a:p>
          <a:p>
            <a:pPr lvl="2"/>
            <a:r>
              <a:rPr lang="en-US" dirty="0" smtClean="0"/>
              <a:t>Key issues that need resolving or benefits. 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Background, Problem or Purpose</a:t>
            </a:r>
          </a:p>
          <a:p>
            <a:pPr lvl="1"/>
            <a:r>
              <a:rPr lang="en-US" dirty="0" smtClean="0"/>
              <a:t>This section identifies the problem and discusses goals or purpose of the project</a:t>
            </a:r>
          </a:p>
          <a:p>
            <a:pPr lvl="2"/>
            <a:r>
              <a:rPr lang="en-US" dirty="0" smtClean="0"/>
              <a:t>With unsolicited proposals, the more detailed your description of the problem, the more persuasive your argument</a:t>
            </a:r>
          </a:p>
          <a:p>
            <a:pPr lvl="3"/>
            <a:r>
              <a:rPr lang="en-US" dirty="0" smtClean="0"/>
              <a:t>Monetary losses, failure to comply, regulations, </a:t>
            </a:r>
          </a:p>
          <a:p>
            <a:pPr lvl="2"/>
            <a:r>
              <a:rPr lang="en-US" dirty="0" smtClean="0"/>
              <a:t>With solicited proposals, you need to show complete understanding of the problem</a:t>
            </a:r>
          </a:p>
          <a:p>
            <a:pPr lvl="3"/>
            <a:r>
              <a:rPr lang="en-US" dirty="0" smtClean="0"/>
              <a:t>Repeating language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Proposal, Plan and Schedule: In this section, discuss plans for solving the problem</a:t>
            </a:r>
          </a:p>
          <a:p>
            <a:pPr lvl="2"/>
            <a:r>
              <a:rPr lang="en-US" dirty="0" smtClean="0"/>
              <a:t>Paradox: how does one disclose enough of plan without giving away too much information?</a:t>
            </a:r>
          </a:p>
          <a:p>
            <a:pPr lvl="2"/>
            <a:r>
              <a:rPr lang="en-US" dirty="0" smtClean="0"/>
              <a:t>Indicate what you propose to do/provide and how it will benefit reader</a:t>
            </a:r>
          </a:p>
          <a:p>
            <a:pPr lvl="2"/>
            <a:r>
              <a:rPr lang="en-US" dirty="0" smtClean="0"/>
              <a:t>Identify deliverables</a:t>
            </a:r>
          </a:p>
          <a:p>
            <a:pPr lvl="2"/>
            <a:r>
              <a:rPr lang="en-US" dirty="0" smtClean="0"/>
              <a:t>Identify timeline</a:t>
            </a:r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Staffing: Numbers, credentials and expertise of staff</a:t>
            </a:r>
          </a:p>
          <a:p>
            <a:pPr marL="1314450" lvl="2" indent="-514350"/>
            <a:r>
              <a:rPr lang="en-US" dirty="0" smtClean="0"/>
              <a:t>If possible, tie staff resumes to RFP requirements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Informal 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Budget: a list of proposed project costs</a:t>
            </a:r>
          </a:p>
          <a:p>
            <a:pPr lvl="1"/>
            <a:r>
              <a:rPr lang="en-US" dirty="0" smtClean="0"/>
              <a:t>A proposal represents a contract – cannot raise price later</a:t>
            </a:r>
          </a:p>
          <a:p>
            <a:pPr lvl="2"/>
            <a:r>
              <a:rPr lang="en-US" dirty="0" smtClean="0"/>
              <a:t>Include deadline for acceptance</a:t>
            </a:r>
          </a:p>
          <a:p>
            <a:pPr lvl="2"/>
            <a:r>
              <a:rPr lang="en-US" dirty="0" smtClean="0"/>
              <a:t>Itemize hours and costs if possible, or line-by-line budget</a:t>
            </a:r>
          </a:p>
          <a:p>
            <a:pPr lvl="2"/>
            <a:r>
              <a:rPr lang="en-US" dirty="0" smtClean="0"/>
              <a:t>A lump sum budget might be more useful for minor proposals</a:t>
            </a:r>
          </a:p>
          <a:p>
            <a:pPr lvl="2"/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Authorization request: Closing</a:t>
            </a:r>
          </a:p>
          <a:p>
            <a:pPr lvl="1"/>
            <a:r>
              <a:rPr lang="en-US" dirty="0" smtClean="0"/>
              <a:t>Close with a request for approval or authorization </a:t>
            </a:r>
          </a:p>
          <a:p>
            <a:pPr lvl="1"/>
            <a:r>
              <a:rPr lang="en-US" dirty="0" smtClean="0"/>
              <a:t>A model contract might be included that responds to requirements specified in the RFP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Formal Proposals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Formal proposals differ from informal proposals not in content, but in size</a:t>
            </a:r>
          </a:p>
          <a:p>
            <a:pPr lvl="1"/>
            <a:r>
              <a:rPr lang="en-US" dirty="0" smtClean="0"/>
              <a:t>Large projects</a:t>
            </a:r>
          </a:p>
          <a:p>
            <a:pPr lvl="1"/>
            <a:r>
              <a:rPr lang="en-US" dirty="0" smtClean="0"/>
              <a:t>Multibillion dollar contract bids</a:t>
            </a:r>
          </a:p>
          <a:p>
            <a:pPr lvl="1"/>
            <a:r>
              <a:rPr lang="en-US" dirty="0" smtClean="0"/>
              <a:t>Usually prepared professionally using a team of experts and organized into multiple parts</a:t>
            </a:r>
          </a:p>
          <a:p>
            <a:pPr lvl="1"/>
            <a:r>
              <a:rPr lang="en-US" dirty="0" smtClean="0"/>
              <a:t>Usually contain additional elements</a:t>
            </a:r>
          </a:p>
          <a:p>
            <a:pPr lvl="2"/>
            <a:r>
              <a:rPr lang="en-US" dirty="0" smtClean="0"/>
              <a:t>Copy of original RFP</a:t>
            </a:r>
          </a:p>
          <a:p>
            <a:pPr lvl="2"/>
            <a:r>
              <a:rPr lang="en-US" dirty="0" smtClean="0"/>
              <a:t>Letter of transmittal</a:t>
            </a:r>
          </a:p>
          <a:p>
            <a:pPr lvl="2"/>
            <a:r>
              <a:rPr lang="en-US" dirty="0" smtClean="0"/>
              <a:t>Abstract or executive summary</a:t>
            </a:r>
          </a:p>
          <a:p>
            <a:pPr lvl="2"/>
            <a:r>
              <a:rPr lang="en-US" dirty="0" smtClean="0"/>
              <a:t>Title page, table of contents, list of figures and tables, appendix and index</a:t>
            </a:r>
          </a:p>
          <a:p>
            <a:pPr lvl="1"/>
            <a:r>
              <a:rPr lang="en-US" dirty="0" smtClean="0"/>
              <a:t>Transmitted either in hardcopy or electronically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8600"/>
            <a:ext cx="7811577" cy="6454747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Letter: Additional Pages</a:t>
            </a:r>
            <a:endParaRPr lang="en-US" dirty="0"/>
          </a:p>
        </p:txBody>
      </p:sp>
      <p:pic>
        <p:nvPicPr>
          <p:cNvPr id="4" name="Content Placeholder 3" descr="Screenshot (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18851"/>
            <a:ext cx="8401818" cy="5739149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Letters: Concluding</a:t>
            </a:r>
            <a:endParaRPr lang="en-US" dirty="0"/>
          </a:p>
        </p:txBody>
      </p:sp>
      <p:pic>
        <p:nvPicPr>
          <p:cNvPr id="4" name="Content Placeholder 3" descr="Screenshot (3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093" y="1524000"/>
            <a:ext cx="9069907" cy="5059363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Formal Business Proposals: Unsolicited</a:t>
            </a:r>
            <a:endParaRPr lang="en-US" sz="3200" dirty="0"/>
          </a:p>
        </p:txBody>
      </p:sp>
      <p:pic>
        <p:nvPicPr>
          <p:cNvPr id="4" name="Content Placeholder 3" descr="Screenshot (3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38077"/>
            <a:ext cx="8229600" cy="574384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Reports: Function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Reports fit into two broad categories:</a:t>
            </a:r>
          </a:p>
          <a:p>
            <a:pPr lvl="1"/>
            <a:r>
              <a:rPr lang="en-US" dirty="0" smtClean="0"/>
              <a:t>Informational reports</a:t>
            </a:r>
          </a:p>
          <a:p>
            <a:pPr lvl="2"/>
            <a:r>
              <a:rPr lang="en-US" dirty="0" smtClean="0"/>
              <a:t>Present data without analysis or recommendations</a:t>
            </a:r>
          </a:p>
          <a:p>
            <a:pPr lvl="3"/>
            <a:r>
              <a:rPr lang="en-US" dirty="0" smtClean="0"/>
              <a:t>Trip reports</a:t>
            </a:r>
          </a:p>
          <a:p>
            <a:pPr lvl="3"/>
            <a:r>
              <a:rPr lang="en-US" dirty="0" smtClean="0"/>
              <a:t>Meeting minutes</a:t>
            </a:r>
          </a:p>
          <a:p>
            <a:pPr lvl="3"/>
            <a:r>
              <a:rPr lang="en-US" dirty="0" smtClean="0"/>
              <a:t>Status reports</a:t>
            </a:r>
          </a:p>
          <a:p>
            <a:pPr lvl="3"/>
            <a:r>
              <a:rPr lang="en-US" dirty="0" smtClean="0"/>
              <a:t>Routine operational reports</a:t>
            </a:r>
          </a:p>
          <a:p>
            <a:pPr lvl="3"/>
            <a:r>
              <a:rPr lang="en-US" dirty="0" smtClean="0"/>
              <a:t>Regulation compliance</a:t>
            </a:r>
          </a:p>
          <a:p>
            <a:pPr lvl="3"/>
            <a:r>
              <a:rPr lang="en-US" dirty="0" smtClean="0"/>
              <a:t>Policy, procedural reports</a:t>
            </a:r>
          </a:p>
          <a:p>
            <a:pPr lvl="1"/>
            <a:r>
              <a:rPr lang="en-US" dirty="0" smtClean="0"/>
              <a:t>Analytical reports</a:t>
            </a:r>
          </a:p>
          <a:p>
            <a:pPr lvl="2"/>
            <a:r>
              <a:rPr lang="en-US" dirty="0" smtClean="0"/>
              <a:t>Provide data, findings, analysis, recommendations, conclusions</a:t>
            </a:r>
          </a:p>
          <a:p>
            <a:pPr lvl="3"/>
            <a:r>
              <a:rPr lang="en-US" dirty="0" smtClean="0"/>
              <a:t>Feasibility reports, investment reports, etc</a:t>
            </a:r>
          </a:p>
          <a:p>
            <a:pPr lvl="3"/>
            <a:r>
              <a:rPr lang="en-US" dirty="0" smtClean="0"/>
              <a:t>Need to be persuasive</a:t>
            </a:r>
          </a:p>
          <a:p>
            <a:pPr lvl="3"/>
            <a:r>
              <a:rPr lang="en-US" dirty="0" smtClean="0"/>
              <a:t>Provide supporting information, pros, cons,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Reports and Strategy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Like any other communication, reports also need a well thought out strategy to accomplish goals (objectives)</a:t>
            </a:r>
          </a:p>
          <a:p>
            <a:pPr lvl="1"/>
            <a:r>
              <a:rPr lang="en-US" dirty="0" smtClean="0"/>
              <a:t>Direct: purpose of report given first</a:t>
            </a:r>
          </a:p>
          <a:p>
            <a:pPr lvl="2"/>
            <a:r>
              <a:rPr lang="en-US" dirty="0" smtClean="0"/>
              <a:t>Informational reports</a:t>
            </a:r>
          </a:p>
          <a:p>
            <a:pPr lvl="2"/>
            <a:r>
              <a:rPr lang="en-US" dirty="0" smtClean="0"/>
              <a:t>Analytical reports where readers are already supportive of idea</a:t>
            </a:r>
          </a:p>
          <a:p>
            <a:pPr lvl="1"/>
            <a:r>
              <a:rPr lang="en-US" dirty="0" smtClean="0"/>
              <a:t>Indirect</a:t>
            </a:r>
          </a:p>
          <a:p>
            <a:pPr lvl="2"/>
            <a:r>
              <a:rPr lang="en-US" dirty="0" smtClean="0"/>
              <a:t>Analytical reports where some persuasion is needed</a:t>
            </a:r>
          </a:p>
          <a:p>
            <a:pPr lvl="2"/>
            <a:r>
              <a:rPr lang="en-US" dirty="0" smtClean="0"/>
              <a:t>Where information and supporting data is needed to inform or educate (uninformed audience, hostile audience)</a:t>
            </a:r>
          </a:p>
          <a:p>
            <a:pPr lvl="2"/>
            <a:r>
              <a:rPr lang="en-US" dirty="0" smtClean="0"/>
              <a:t>When conclusions and recommendations are included</a:t>
            </a:r>
          </a:p>
          <a:p>
            <a:pPr lvl="2"/>
            <a:r>
              <a:rPr lang="en-US" dirty="0" smtClean="0"/>
              <a:t>Problem -&gt; facts and alternatives -&gt; solutions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Formats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Format depends on several factors: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Typical formats:</a:t>
            </a:r>
          </a:p>
          <a:p>
            <a:pPr lvl="1"/>
            <a:r>
              <a:rPr lang="en-US" dirty="0" smtClean="0"/>
              <a:t>Letter</a:t>
            </a:r>
          </a:p>
          <a:p>
            <a:pPr lvl="1"/>
            <a:r>
              <a:rPr lang="en-US" dirty="0" smtClean="0"/>
              <a:t>Memo / email</a:t>
            </a:r>
          </a:p>
          <a:p>
            <a:pPr lvl="1"/>
            <a:r>
              <a:rPr lang="en-US" dirty="0" smtClean="0"/>
              <a:t>Manuscript</a:t>
            </a:r>
          </a:p>
          <a:p>
            <a:pPr lvl="1"/>
            <a:r>
              <a:rPr lang="en-US" dirty="0" smtClean="0"/>
              <a:t>Preprinted forms</a:t>
            </a:r>
          </a:p>
          <a:p>
            <a:pPr lvl="1"/>
            <a:r>
              <a:rPr lang="en-US" dirty="0" smtClean="0"/>
              <a:t>Digital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Report Formats: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</a:t>
            </a:r>
          </a:p>
          <a:p>
            <a:pPr lvl="1"/>
            <a:r>
              <a:rPr lang="en-US" dirty="0" smtClean="0"/>
              <a:t>Short, (8 pages or less) </a:t>
            </a:r>
          </a:p>
          <a:p>
            <a:pPr lvl="1"/>
            <a:r>
              <a:rPr lang="en-US" dirty="0" smtClean="0"/>
              <a:t>Used for outside audience (customers, stakeholders etc)</a:t>
            </a:r>
          </a:p>
          <a:p>
            <a:pPr lvl="1"/>
            <a:r>
              <a:rPr lang="en-US" dirty="0" smtClean="0"/>
              <a:t>Usually informal, but must include date, address, salutation, close, etc</a:t>
            </a:r>
          </a:p>
          <a:p>
            <a:pPr lvl="1"/>
            <a:r>
              <a:rPr lang="en-US" dirty="0" smtClean="0"/>
              <a:t>Usually include heading and subheadings</a:t>
            </a:r>
          </a:p>
          <a:p>
            <a:pPr lvl="1"/>
            <a:r>
              <a:rPr lang="en-US" dirty="0" smtClean="0"/>
              <a:t>Information needs to be well organized, flow logically, and in business language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2485</Words>
  <Application>Microsoft Office PowerPoint</Application>
  <PresentationFormat>On-screen Show (4:3)</PresentationFormat>
  <Paragraphs>383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Entrepreneurship Business Communication II</vt:lpstr>
      <vt:lpstr>Question:</vt:lpstr>
      <vt:lpstr>Answer:</vt:lpstr>
      <vt:lpstr>Reports:</vt:lpstr>
      <vt:lpstr>Reports:</vt:lpstr>
      <vt:lpstr>Reports: Function</vt:lpstr>
      <vt:lpstr>Reports and Strategy</vt:lpstr>
      <vt:lpstr>Report Formats</vt:lpstr>
      <vt:lpstr>Report Formats:</vt:lpstr>
      <vt:lpstr>Report Formats:</vt:lpstr>
      <vt:lpstr>Report Formats:</vt:lpstr>
      <vt:lpstr>Reports – Writing process</vt:lpstr>
      <vt:lpstr>Reports – Writing process</vt:lpstr>
      <vt:lpstr>Informal Reports - Categories</vt:lpstr>
      <vt:lpstr>Informal Reports –  Informational Reports</vt:lpstr>
      <vt:lpstr>Informal Reports – Progress Reports</vt:lpstr>
      <vt:lpstr>Informal Reports –  Justification/Recommendation Reports </vt:lpstr>
      <vt:lpstr>Informal Reports –  Justification/Recommendation Reports </vt:lpstr>
      <vt:lpstr>Informal Reports –  Feasibility reports</vt:lpstr>
      <vt:lpstr>Informal Reports –  Feasibility reports</vt:lpstr>
      <vt:lpstr>Informal Reports – Minutes of Meetings</vt:lpstr>
      <vt:lpstr>Informal Reports Summaries</vt:lpstr>
      <vt:lpstr>Formal Business reports</vt:lpstr>
      <vt:lpstr>Formal Business reports Process</vt:lpstr>
      <vt:lpstr>Formal Business reports Preparing to write</vt:lpstr>
      <vt:lpstr>Formal Business reports Researching Secondary Data</vt:lpstr>
      <vt:lpstr>Formal Business reports Generating Primary Data</vt:lpstr>
      <vt:lpstr>Formal Business reports Documenting Information</vt:lpstr>
      <vt:lpstr>Formal Business Reports Documenting information (cont.)</vt:lpstr>
      <vt:lpstr>Formal Business Reports Documenting information (cont.)</vt:lpstr>
      <vt:lpstr>Formal Business Reports Organizing and Outlining Data</vt:lpstr>
      <vt:lpstr>Formal Business Reports Organizing and Outlining Data (cont)</vt:lpstr>
      <vt:lpstr>Proposal and Reports</vt:lpstr>
      <vt:lpstr>Slide 34</vt:lpstr>
      <vt:lpstr>Formal Business Reports Final Report</vt:lpstr>
      <vt:lpstr>Front Matter:</vt:lpstr>
      <vt:lpstr>Title Page</vt:lpstr>
      <vt:lpstr>Table of Contents</vt:lpstr>
      <vt:lpstr>Executive Summary</vt:lpstr>
      <vt:lpstr>Formal Business Reports Body of report</vt:lpstr>
      <vt:lpstr>Body of Report – Introduction/Opening</vt:lpstr>
      <vt:lpstr>Body: Discussion</vt:lpstr>
      <vt:lpstr>Body: Discussion</vt:lpstr>
      <vt:lpstr>Body: Conclusion</vt:lpstr>
      <vt:lpstr>Formal Business Reports Back Matter</vt:lpstr>
      <vt:lpstr>Report: Back Matter</vt:lpstr>
      <vt:lpstr>BUSINESS PROPOSALS</vt:lpstr>
      <vt:lpstr>Proposals</vt:lpstr>
      <vt:lpstr>Informal Proposals</vt:lpstr>
      <vt:lpstr>Informal Proposals </vt:lpstr>
      <vt:lpstr>Informal Proposals</vt:lpstr>
      <vt:lpstr>Informal Proposals</vt:lpstr>
      <vt:lpstr>Informal Proposals</vt:lpstr>
      <vt:lpstr>Formal Proposals</vt:lpstr>
      <vt:lpstr>Slide 55</vt:lpstr>
      <vt:lpstr>Letter: Additional Pages</vt:lpstr>
      <vt:lpstr>Letters: Concluding</vt:lpstr>
      <vt:lpstr>Formal Business Proposals: Unsolicited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Communication II</dc:title>
  <dc:creator>Windows User</dc:creator>
  <cp:lastModifiedBy>Windows User</cp:lastModifiedBy>
  <cp:revision>55</cp:revision>
  <dcterms:created xsi:type="dcterms:W3CDTF">2019-04-15T20:25:51Z</dcterms:created>
  <dcterms:modified xsi:type="dcterms:W3CDTF">2021-06-11T22:15:23Z</dcterms:modified>
</cp:coreProperties>
</file>