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5" r:id="rId3"/>
    <p:sldId id="287" r:id="rId4"/>
    <p:sldId id="277" r:id="rId5"/>
    <p:sldId id="279" r:id="rId6"/>
    <p:sldId id="278" r:id="rId7"/>
    <p:sldId id="281" r:id="rId8"/>
    <p:sldId id="289" r:id="rId9"/>
    <p:sldId id="282" r:id="rId10"/>
    <p:sldId id="283" r:id="rId11"/>
    <p:sldId id="284" r:id="rId12"/>
    <p:sldId id="288" r:id="rId13"/>
    <p:sldId id="286" r:id="rId14"/>
    <p:sldId id="285"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B7D4E63-0509-4A85-84B5-74300A7F217F}">
          <p14:sldIdLst>
            <p14:sldId id="257"/>
            <p14:sldId id="275"/>
            <p14:sldId id="287"/>
            <p14:sldId id="277"/>
            <p14:sldId id="279"/>
            <p14:sldId id="278"/>
            <p14:sldId id="281"/>
            <p14:sldId id="289"/>
            <p14:sldId id="282"/>
            <p14:sldId id="283"/>
            <p14:sldId id="284"/>
            <p14:sldId id="288"/>
            <p14:sldId id="286"/>
            <p14:sldId id="285"/>
            <p14:sldId id="29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5587" autoAdjust="0"/>
  </p:normalViewPr>
  <p:slideViewPr>
    <p:cSldViewPr snapToGrid="0">
      <p:cViewPr>
        <p:scale>
          <a:sx n="80" d="100"/>
          <a:sy n="80" d="100"/>
        </p:scale>
        <p:origin x="-312" y="51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2DB17-8B36-49B1-8AE5-09758BFEB4D2}"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64D55-341C-46DB-8686-83D78B872EFD}" type="slidenum">
              <a:rPr lang="en-US" smtClean="0"/>
              <a:t>‹#›</a:t>
            </a:fld>
            <a:endParaRPr lang="en-US"/>
          </a:p>
        </p:txBody>
      </p:sp>
    </p:spTree>
    <p:extLst>
      <p:ext uri="{BB962C8B-B14F-4D97-AF65-F5344CB8AC3E}">
        <p14:creationId xmlns:p14="http://schemas.microsoft.com/office/powerpoint/2010/main" val="325353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an online survey, respondents were asked to indicate, among other things, which would be more essential to business success in five years—social skills or skills in using the Internet. Seventy two </a:t>
            </a:r>
            <a:r>
              <a:rPr lang="sv-SE" sz="1200" b="0" i="0" u="none" strike="noStrike" kern="1200" baseline="0" dirty="0" smtClean="0">
                <a:solidFill>
                  <a:schemeClr val="tx1"/>
                </a:solidFill>
                <a:latin typeface="+mn-lt"/>
                <a:ea typeface="+mn-ea"/>
                <a:cs typeface="+mn-cs"/>
              </a:rPr>
              <a:t>percent selected social skills; 28 percent, Internet skills </a:t>
            </a:r>
            <a:r>
              <a:rPr lang="en-US" sz="1200" b="0" i="0" u="none" strike="noStrike" kern="1200" baseline="0" dirty="0" smtClean="0">
                <a:solidFill>
                  <a:schemeClr val="tx1"/>
                </a:solidFill>
                <a:latin typeface="+mn-lt"/>
                <a:ea typeface="+mn-ea"/>
                <a:cs typeface="+mn-cs"/>
              </a:rPr>
              <a:t>it’s not the web of technology that matters the most, it’s the web of people.</a:t>
            </a:r>
          </a:p>
          <a:p>
            <a:r>
              <a:rPr lang="en-US" sz="1200" b="1" i="0" u="none" strike="noStrike" kern="1200" baseline="0" dirty="0" smtClean="0">
                <a:solidFill>
                  <a:schemeClr val="tx1"/>
                </a:solidFill>
                <a:latin typeface="+mn-lt"/>
                <a:ea typeface="+mn-ea"/>
                <a:cs typeface="+mn-cs"/>
              </a:rPr>
              <a:t>Another Survey. </a:t>
            </a:r>
            <a:r>
              <a:rPr lang="en-US" sz="1200" b="0" i="0" u="none" strike="noStrike" kern="1200" baseline="0" dirty="0" smtClean="0">
                <a:solidFill>
                  <a:schemeClr val="tx1"/>
                </a:solidFill>
                <a:latin typeface="+mn-lt"/>
                <a:ea typeface="+mn-ea"/>
                <a:cs typeface="+mn-cs"/>
              </a:rPr>
              <a:t>Topping the respondents’ list is “Being able to see a situation from someone else’s point of view.” In second place is “Getting along well with other people.”</a:t>
            </a:r>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2</a:t>
            </a:fld>
            <a:endParaRPr lang="en-US"/>
          </a:p>
        </p:txBody>
      </p:sp>
    </p:spTree>
    <p:extLst>
      <p:ext uri="{BB962C8B-B14F-4D97-AF65-F5344CB8AC3E}">
        <p14:creationId xmlns:p14="http://schemas.microsoft.com/office/powerpoint/2010/main" val="2570637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11</a:t>
            </a:fld>
            <a:endParaRPr lang="en-US"/>
          </a:p>
        </p:txBody>
      </p:sp>
    </p:spTree>
    <p:extLst>
      <p:ext uri="{BB962C8B-B14F-4D97-AF65-F5344CB8AC3E}">
        <p14:creationId xmlns:p14="http://schemas.microsoft.com/office/powerpoint/2010/main" val="284130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Lets do the survey here. I will show 25 qualities. You will pick four which are most essential.</a:t>
            </a:r>
          </a:p>
          <a:p>
            <a:r>
              <a:rPr lang="en-US" sz="1200" b="0" i="0" u="none" strike="noStrike" kern="1200" baseline="0" dirty="0" smtClean="0">
                <a:solidFill>
                  <a:schemeClr val="tx1"/>
                </a:solidFill>
                <a:latin typeface="+mn-lt"/>
                <a:ea typeface="+mn-ea"/>
                <a:cs typeface="+mn-cs"/>
              </a:rPr>
              <a:t>We will see which quality gets highest score.</a:t>
            </a:r>
          </a:p>
          <a:p>
            <a:r>
              <a:rPr lang="en-US" sz="1200" b="0" i="0" u="none" strike="noStrike" kern="1200" baseline="0" dirty="0" smtClean="0">
                <a:solidFill>
                  <a:schemeClr val="tx1"/>
                </a:solidFill>
                <a:latin typeface="+mn-lt"/>
                <a:ea typeface="+mn-ea"/>
                <a:cs typeface="+mn-cs"/>
              </a:rPr>
              <a:t>We will note against each quality how many students have selected that quality.</a:t>
            </a:r>
          </a:p>
          <a:p>
            <a:r>
              <a:rPr lang="en-US" sz="1200" b="0" i="0" u="none" strike="noStrike" kern="1200" baseline="0" dirty="0" smtClean="0">
                <a:solidFill>
                  <a:schemeClr val="tx1"/>
                </a:solidFill>
                <a:latin typeface="+mn-lt"/>
                <a:ea typeface="+mn-ea"/>
                <a:cs typeface="+mn-cs"/>
              </a:rPr>
              <a:t>I will show the slides you may note all and then short list to four.</a:t>
            </a:r>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12</a:t>
            </a:fld>
            <a:endParaRPr lang="en-US"/>
          </a:p>
        </p:txBody>
      </p:sp>
    </p:spTree>
    <p:extLst>
      <p:ext uri="{BB962C8B-B14F-4D97-AF65-F5344CB8AC3E}">
        <p14:creationId xmlns:p14="http://schemas.microsoft.com/office/powerpoint/2010/main" val="2218781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Although every characteristic receives some votes, and therefore each is important to some people, what is most striking and most evident is that only four over time (with the exception of Inspiring in 1987) have always received over 60 percent of the votes.</a:t>
            </a:r>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14</a:t>
            </a:fld>
            <a:endParaRPr lang="en-US"/>
          </a:p>
        </p:txBody>
      </p:sp>
    </p:spTree>
    <p:extLst>
      <p:ext uri="{BB962C8B-B14F-4D97-AF65-F5344CB8AC3E}">
        <p14:creationId xmlns:p14="http://schemas.microsoft.com/office/powerpoint/2010/main" val="2902523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Although every characteristic receives some votes, and therefore each is important to some people, what is most striking and most evident is that only four over time (with the exception of Inspiring in 1987) have always received over 60 percent of the votes.</a:t>
            </a:r>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15</a:t>
            </a:fld>
            <a:endParaRPr lang="en-US"/>
          </a:p>
        </p:txBody>
      </p:sp>
    </p:spTree>
    <p:extLst>
      <p:ext uri="{BB962C8B-B14F-4D97-AF65-F5344CB8AC3E}">
        <p14:creationId xmlns:p14="http://schemas.microsoft.com/office/powerpoint/2010/main" val="290252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3</a:t>
            </a:fld>
            <a:endParaRPr lang="en-US"/>
          </a:p>
        </p:txBody>
      </p:sp>
    </p:spTree>
    <p:extLst>
      <p:ext uri="{BB962C8B-B14F-4D97-AF65-F5344CB8AC3E}">
        <p14:creationId xmlns:p14="http://schemas.microsoft.com/office/powerpoint/2010/main" val="257063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If leadership is a relationship, as we have discovered, then what do people expect from that relationship? What do people look for and admire in a leader? What do people want from someone whose direction they’d be willing to follow?</a:t>
            </a:r>
            <a:endParaRPr lang="en-US" dirty="0" smtClean="0"/>
          </a:p>
          <a:p>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4</a:t>
            </a:fld>
            <a:endParaRPr lang="en-US"/>
          </a:p>
        </p:txBody>
      </p:sp>
    </p:spTree>
    <p:extLst>
      <p:ext uri="{BB962C8B-B14F-4D97-AF65-F5344CB8AC3E}">
        <p14:creationId xmlns:p14="http://schemas.microsoft.com/office/powerpoint/2010/main" val="103437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Leadership is a </a:t>
            </a:r>
            <a:r>
              <a:rPr lang="en-US" sz="1200" b="1" i="0" u="none" strike="noStrike" kern="1200" baseline="0" dirty="0" smtClean="0">
                <a:solidFill>
                  <a:schemeClr val="tx1"/>
                </a:solidFill>
                <a:latin typeface="+mn-lt"/>
                <a:ea typeface="+mn-ea"/>
                <a:cs typeface="+mn-cs"/>
              </a:rPr>
              <a:t>reciprocal </a:t>
            </a:r>
            <a:r>
              <a:rPr lang="en-US" sz="1200" b="0" i="0" u="none" strike="noStrike" kern="1200" baseline="0" dirty="0" smtClean="0">
                <a:solidFill>
                  <a:schemeClr val="tx1"/>
                </a:solidFill>
                <a:latin typeface="+mn-lt"/>
                <a:ea typeface="+mn-ea"/>
                <a:cs typeface="+mn-cs"/>
              </a:rPr>
              <a:t>process between leaders and their constituents, any discussion of leadership must attend to the </a:t>
            </a:r>
            <a:r>
              <a:rPr lang="en-US" sz="1200" b="1" i="0" u="none" strike="noStrike" kern="1200" baseline="0" dirty="0" smtClean="0">
                <a:solidFill>
                  <a:schemeClr val="tx1"/>
                </a:solidFill>
                <a:latin typeface="+mn-lt"/>
                <a:ea typeface="+mn-ea"/>
                <a:cs typeface="+mn-cs"/>
              </a:rPr>
              <a:t>dynamics of this relationship</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Strategies, tactics, skills, and practices </a:t>
            </a:r>
            <a:r>
              <a:rPr lang="en-US" sz="1200" b="1" i="0" u="none" strike="noStrike" kern="1200" baseline="0" dirty="0" smtClean="0">
                <a:solidFill>
                  <a:schemeClr val="tx1"/>
                </a:solidFill>
                <a:latin typeface="+mn-lt"/>
                <a:ea typeface="+mn-ea"/>
                <a:cs typeface="+mn-cs"/>
              </a:rPr>
              <a:t>are empty </a:t>
            </a:r>
            <a:r>
              <a:rPr lang="en-US" sz="1200" b="0" i="0" u="none" strike="noStrike" kern="1200" baseline="0" dirty="0" smtClean="0">
                <a:solidFill>
                  <a:schemeClr val="tx1"/>
                </a:solidFill>
                <a:latin typeface="+mn-lt"/>
                <a:ea typeface="+mn-ea"/>
                <a:cs typeface="+mn-cs"/>
              </a:rPr>
              <a:t>without an understanding of the fundamental</a:t>
            </a:r>
          </a:p>
          <a:p>
            <a:r>
              <a:rPr lang="en-US" sz="1200" b="0" i="0" u="none" strike="noStrike" kern="1200" baseline="0" dirty="0" smtClean="0">
                <a:solidFill>
                  <a:schemeClr val="tx1"/>
                </a:solidFill>
                <a:latin typeface="+mn-lt"/>
                <a:ea typeface="+mn-ea"/>
                <a:cs typeface="+mn-cs"/>
              </a:rPr>
              <a:t>human aspirations that connect leaders and constituents.</a:t>
            </a:r>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5</a:t>
            </a:fld>
            <a:endParaRPr lang="en-US"/>
          </a:p>
        </p:txBody>
      </p:sp>
    </p:spTree>
    <p:extLst>
      <p:ext uri="{BB962C8B-B14F-4D97-AF65-F5344CB8AC3E}">
        <p14:creationId xmlns:p14="http://schemas.microsoft.com/office/powerpoint/2010/main" val="1232247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Survey research across countries, cultures, ethnicities, organizational functions and hierarchies, gender, educational, and age groups.</a:t>
            </a:r>
          </a:p>
          <a:p>
            <a:r>
              <a:rPr lang="en-US" sz="1200" b="0" i="0" u="none" strike="noStrike" kern="1200" baseline="0" dirty="0" smtClean="0">
                <a:solidFill>
                  <a:schemeClr val="tx1"/>
                </a:solidFill>
                <a:latin typeface="+mn-lt"/>
                <a:ea typeface="+mn-ea"/>
                <a:cs typeface="+mn-cs"/>
              </a:rPr>
              <a:t>asked </a:t>
            </a:r>
            <a:r>
              <a:rPr lang="en-US" sz="1200" b="0" i="1" u="none" strike="noStrike" kern="1200" baseline="0" dirty="0" smtClean="0">
                <a:solidFill>
                  <a:schemeClr val="tx1"/>
                </a:solidFill>
                <a:latin typeface="+mn-lt"/>
                <a:ea typeface="+mn-ea"/>
                <a:cs typeface="+mn-cs"/>
              </a:rPr>
              <a:t>open-ended </a:t>
            </a:r>
            <a:r>
              <a:rPr lang="en-US" sz="1200" b="0" i="0" u="none" strike="noStrike" kern="1200" baseline="0" dirty="0" smtClean="0">
                <a:solidFill>
                  <a:schemeClr val="tx1"/>
                </a:solidFill>
                <a:latin typeface="+mn-lt"/>
                <a:ea typeface="+mn-ea"/>
                <a:cs typeface="+mn-cs"/>
              </a:rPr>
              <a:t>question: “What values, personal traits, or characteristics do you look for and admire in a leader?”</a:t>
            </a:r>
          </a:p>
          <a:p>
            <a:r>
              <a:rPr lang="en-US" sz="1200" b="0" i="0" u="none" strike="noStrike" kern="1200" baseline="0" dirty="0" smtClean="0">
                <a:solidFill>
                  <a:schemeClr val="tx1"/>
                </a:solidFill>
                <a:latin typeface="+mn-lt"/>
                <a:ea typeface="+mn-ea"/>
                <a:cs typeface="+mn-cs"/>
              </a:rPr>
              <a:t>Several hundreds values were identified. Shortlisted most frequent to 25. </a:t>
            </a:r>
          </a:p>
          <a:p>
            <a:r>
              <a:rPr lang="en-US" sz="1200" b="0" i="0" u="none" strike="noStrike" kern="1200" baseline="0" dirty="0" smtClean="0">
                <a:solidFill>
                  <a:schemeClr val="tx1"/>
                </a:solidFill>
                <a:latin typeface="+mn-lt"/>
                <a:ea typeface="+mn-ea"/>
                <a:cs typeface="+mn-cs"/>
              </a:rPr>
              <a:t>75000 respondents were asked to identify seven qualities that they “most look for and admire in a leader, someone whose direction they would willingly follow.”</a:t>
            </a:r>
          </a:p>
        </p:txBody>
      </p:sp>
      <p:sp>
        <p:nvSpPr>
          <p:cNvPr id="4" name="Slide Number Placeholder 3"/>
          <p:cNvSpPr>
            <a:spLocks noGrp="1"/>
          </p:cNvSpPr>
          <p:nvPr>
            <p:ph type="sldNum" sz="quarter" idx="10"/>
          </p:nvPr>
        </p:nvSpPr>
        <p:spPr/>
        <p:txBody>
          <a:bodyPr/>
          <a:lstStyle/>
          <a:p>
            <a:fld id="{30764D55-341C-46DB-8686-83D78B872EFD}" type="slidenum">
              <a:rPr lang="en-US" smtClean="0"/>
              <a:t>6</a:t>
            </a:fld>
            <a:endParaRPr lang="en-US"/>
          </a:p>
        </p:txBody>
      </p:sp>
    </p:spTree>
    <p:extLst>
      <p:ext uri="{BB962C8B-B14F-4D97-AF65-F5344CB8AC3E}">
        <p14:creationId xmlns:p14="http://schemas.microsoft.com/office/powerpoint/2010/main" val="236492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7</a:t>
            </a:fld>
            <a:endParaRPr lang="en-US"/>
          </a:p>
        </p:txBody>
      </p:sp>
    </p:spTree>
    <p:extLst>
      <p:ext uri="{BB962C8B-B14F-4D97-AF65-F5344CB8AC3E}">
        <p14:creationId xmlns:p14="http://schemas.microsoft.com/office/powerpoint/2010/main" val="1632756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8</a:t>
            </a:fld>
            <a:endParaRPr lang="en-US"/>
          </a:p>
        </p:txBody>
      </p:sp>
    </p:spTree>
    <p:extLst>
      <p:ext uri="{BB962C8B-B14F-4D97-AF65-F5344CB8AC3E}">
        <p14:creationId xmlns:p14="http://schemas.microsoft.com/office/powerpoint/2010/main" val="1632756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9</a:t>
            </a:fld>
            <a:endParaRPr lang="en-US"/>
          </a:p>
        </p:txBody>
      </p:sp>
    </p:spTree>
    <p:extLst>
      <p:ext uri="{BB962C8B-B14F-4D97-AF65-F5344CB8AC3E}">
        <p14:creationId xmlns:p14="http://schemas.microsoft.com/office/powerpoint/2010/main" val="1821383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0764D55-341C-46DB-8686-83D78B872EFD}" type="slidenum">
              <a:rPr lang="en-US" smtClean="0"/>
              <a:t>10</a:t>
            </a:fld>
            <a:endParaRPr lang="en-US"/>
          </a:p>
        </p:txBody>
      </p:sp>
    </p:spTree>
    <p:extLst>
      <p:ext uri="{BB962C8B-B14F-4D97-AF65-F5344CB8AC3E}">
        <p14:creationId xmlns:p14="http://schemas.microsoft.com/office/powerpoint/2010/main" val="113312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90A57F-DC34-4784-8F01-0CB737F63E6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162572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0A57F-DC34-4784-8F01-0CB737F63E6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393033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0A57F-DC34-4784-8F01-0CB737F63E6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96565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0A57F-DC34-4784-8F01-0CB737F63E6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231770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90A57F-DC34-4784-8F01-0CB737F63E65}"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281170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90A57F-DC34-4784-8F01-0CB737F63E65}"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285854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90A57F-DC34-4784-8F01-0CB737F63E65}" type="datetimeFigureOut">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283966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90A57F-DC34-4784-8F01-0CB737F63E65}" type="datetimeFigureOut">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341677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0A57F-DC34-4784-8F01-0CB737F63E65}" type="datetimeFigureOut">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375296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0A57F-DC34-4784-8F01-0CB737F63E65}"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333331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90A57F-DC34-4784-8F01-0CB737F63E65}"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F20E91-9F2A-477B-9F1C-F102732536F0}" type="slidenum">
              <a:rPr lang="en-US" smtClean="0"/>
              <a:t>‹#›</a:t>
            </a:fld>
            <a:endParaRPr lang="en-US"/>
          </a:p>
        </p:txBody>
      </p:sp>
    </p:spTree>
    <p:extLst>
      <p:ext uri="{BB962C8B-B14F-4D97-AF65-F5344CB8AC3E}">
        <p14:creationId xmlns:p14="http://schemas.microsoft.com/office/powerpoint/2010/main" val="227118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0A57F-DC34-4784-8F01-0CB737F63E65}" type="datetimeFigureOut">
              <a:rPr lang="en-US" smtClean="0"/>
              <a:t>11/11/2021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20E91-9F2A-477B-9F1C-F102732536F0}" type="slidenum">
              <a:rPr lang="en-US" smtClean="0"/>
              <a:t>‹#›</a:t>
            </a:fld>
            <a:endParaRPr lang="en-US"/>
          </a:p>
        </p:txBody>
      </p:sp>
    </p:spTree>
    <p:extLst>
      <p:ext uri="{BB962C8B-B14F-4D97-AF65-F5344CB8AC3E}">
        <p14:creationId xmlns:p14="http://schemas.microsoft.com/office/powerpoint/2010/main" val="3134107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thuluth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8305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0515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Competent</a:t>
            </a:r>
            <a:endParaRPr lang="en-US" sz="5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Caring</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Curious</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Soft spoken</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Well read</a:t>
            </a:r>
          </a:p>
        </p:txBody>
      </p:sp>
    </p:spTree>
    <p:extLst>
      <p:ext uri="{BB962C8B-B14F-4D97-AF65-F5344CB8AC3E}">
        <p14:creationId xmlns:p14="http://schemas.microsoft.com/office/powerpoint/2010/main" val="1294038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Experienced</a:t>
            </a:r>
            <a:endParaRPr lang="en-US" sz="5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Mature</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Tactful</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Confident</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Task oriented </a:t>
            </a:r>
          </a:p>
        </p:txBody>
      </p:sp>
    </p:spTree>
    <p:extLst>
      <p:ext uri="{BB962C8B-B14F-4D97-AF65-F5344CB8AC3E}">
        <p14:creationId xmlns:p14="http://schemas.microsoft.com/office/powerpoint/2010/main" val="7574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endParaRPr lang="en-US" dirty="0"/>
          </a:p>
        </p:txBody>
      </p:sp>
      <p:sp>
        <p:nvSpPr>
          <p:cNvPr id="3" name="Content Placeholder 2"/>
          <p:cNvSpPr>
            <a:spLocks noGrp="1"/>
          </p:cNvSpPr>
          <p:nvPr>
            <p:ph sz="half" idx="2"/>
          </p:nvPr>
        </p:nvSpPr>
        <p:spPr>
          <a:xfrm>
            <a:off x="839789" y="2505075"/>
            <a:ext cx="2675308" cy="3684588"/>
          </a:xfrm>
        </p:spPr>
        <p:txBody>
          <a:bodyPr>
            <a:norm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Honest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Intelligent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Smart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Hardworking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Kind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Task oriented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Confident 0</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172200" y="2505075"/>
            <a:ext cx="2211779" cy="3684588"/>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Inspiring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Male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Female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Same </a:t>
            </a:r>
            <a:r>
              <a:rPr lang="en-US" dirty="0" smtClean="0">
                <a:latin typeface="Times New Roman" panose="02020603050405020304" pitchFamily="18" charset="0"/>
                <a:cs typeface="Times New Roman" panose="02020603050405020304" pitchFamily="18" charset="0"/>
              </a:rPr>
              <a:t>culture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Tolerant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Mature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
        <p:nvSpPr>
          <p:cNvPr id="7" name="Content Placeholder 2"/>
          <p:cNvSpPr txBox="1">
            <a:spLocks/>
          </p:cNvSpPr>
          <p:nvPr/>
        </p:nvSpPr>
        <p:spPr>
          <a:xfrm>
            <a:off x="3545384" y="2657475"/>
            <a:ext cx="2675308"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Forward- looking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Brave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Fatherly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Religious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a:t>
            </a:r>
            <a:r>
              <a:rPr lang="en-US" dirty="0" smtClean="0">
                <a:latin typeface="Times New Roman" panose="02020603050405020304" pitchFamily="18" charset="0"/>
                <a:cs typeface="Times New Roman" panose="02020603050405020304" pitchFamily="18" charset="0"/>
              </a:rPr>
              <a:t>intellect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Tactful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Content Placeholder 5"/>
          <p:cNvSpPr txBox="1">
            <a:spLocks/>
          </p:cNvSpPr>
          <p:nvPr/>
        </p:nvSpPr>
        <p:spPr>
          <a:xfrm>
            <a:off x="8877795" y="2526847"/>
            <a:ext cx="2211779"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Competent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Caring</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Curious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 </a:t>
            </a:r>
            <a:r>
              <a:rPr lang="en-US" dirty="0" smtClean="0">
                <a:latin typeface="Times New Roman" panose="02020603050405020304" pitchFamily="18" charset="0"/>
                <a:cs typeface="Times New Roman" panose="02020603050405020304" pitchFamily="18" charset="0"/>
              </a:rPr>
              <a:t>spoken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Well </a:t>
            </a:r>
            <a:r>
              <a:rPr lang="en-US" dirty="0" smtClean="0">
                <a:latin typeface="Times New Roman" panose="02020603050405020304" pitchFamily="18" charset="0"/>
                <a:cs typeface="Times New Roman" panose="02020603050405020304" pitchFamily="18" charset="0"/>
              </a:rPr>
              <a:t>read</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Experienced</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0251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8000" dirty="0" smtClean="0">
                <a:latin typeface="Times New Roman" panose="02020603050405020304" pitchFamily="18" charset="0"/>
                <a:cs typeface="Times New Roman" panose="02020603050405020304" pitchFamily="18" charset="0"/>
              </a:rPr>
              <a:t>I </a:t>
            </a:r>
            <a:r>
              <a:rPr lang="en-US" sz="8000" dirty="0">
                <a:latin typeface="Times New Roman" panose="02020603050405020304" pitchFamily="18" charset="0"/>
                <a:cs typeface="Times New Roman" panose="02020603050405020304" pitchFamily="18" charset="0"/>
              </a:rPr>
              <a:t>will now show the </a:t>
            </a:r>
            <a:r>
              <a:rPr lang="en-US" sz="8000" dirty="0" smtClean="0">
                <a:latin typeface="Times New Roman" panose="02020603050405020304" pitchFamily="18" charset="0"/>
                <a:cs typeface="Times New Roman" panose="02020603050405020304" pitchFamily="18" charset="0"/>
              </a:rPr>
              <a:t>result of previous survey</a:t>
            </a:r>
          </a:p>
        </p:txBody>
      </p:sp>
    </p:spTree>
    <p:extLst>
      <p:ext uri="{BB962C8B-B14F-4D97-AF65-F5344CB8AC3E}">
        <p14:creationId xmlns:p14="http://schemas.microsoft.com/office/powerpoint/2010/main" val="3095591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Honest</a:t>
            </a:r>
            <a:endParaRPr lang="en-US" sz="5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Forward-looking</a:t>
            </a:r>
            <a:endParaRPr lang="en-US" sz="5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Inspiring</a:t>
            </a:r>
            <a:endParaRPr lang="en-US" sz="5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Competent</a:t>
            </a:r>
            <a:endParaRPr lang="en-US"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377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r>
              <a:rPr lang="en-US" dirty="0" smtClean="0">
                <a:solidFill>
                  <a:srgbClr val="FF0000"/>
                </a:solidFill>
                <a:latin typeface="Times New Roman" panose="02020603050405020304" pitchFamily="18" charset="0"/>
                <a:cs typeface="Times New Roman" panose="02020603050405020304" pitchFamily="18" charset="0"/>
              </a:rPr>
              <a:t>? Result of </a:t>
            </a:r>
            <a:r>
              <a:rPr lang="en-US" smtClean="0">
                <a:solidFill>
                  <a:srgbClr val="FF0000"/>
                </a:solidFill>
                <a:latin typeface="Times New Roman" panose="02020603050405020304" pitchFamily="18" charset="0"/>
                <a:cs typeface="Times New Roman" panose="02020603050405020304" pitchFamily="18" charset="0"/>
              </a:rPr>
              <a:t>students Survey</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5400" dirty="0">
                <a:latin typeface="Times New Roman" panose="02020603050405020304" pitchFamily="18" charset="0"/>
                <a:cs typeface="Times New Roman" panose="02020603050405020304" pitchFamily="18" charset="0"/>
              </a:rPr>
              <a:t>Inspiring</a:t>
            </a:r>
          </a:p>
          <a:p>
            <a:pPr>
              <a:buFont typeface="Wingdings" panose="05000000000000000000" pitchFamily="2" charset="2"/>
              <a:buChar char="Ø"/>
            </a:pPr>
            <a:r>
              <a:rPr lang="en-US" sz="5400" dirty="0">
                <a:latin typeface="Times New Roman" panose="02020603050405020304" pitchFamily="18" charset="0"/>
                <a:cs typeface="Times New Roman" panose="02020603050405020304" pitchFamily="18" charset="0"/>
              </a:rPr>
              <a:t>Competent</a:t>
            </a:r>
            <a:endParaRPr lang="en-US" sz="9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Intelligent</a:t>
            </a:r>
            <a:endParaRPr lang="en-US" sz="5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Honest</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805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LEADERSHIP IS RELATIONSHIP</a:t>
            </a:r>
            <a:endParaRPr lang="en-US" b="1" dirty="0">
              <a:solidFill>
                <a:srgbClr val="FF0000"/>
              </a:solidFill>
            </a:endParaRPr>
          </a:p>
        </p:txBody>
      </p:sp>
      <p:sp>
        <p:nvSpPr>
          <p:cNvPr id="3" name="Content Placeholder 2"/>
          <p:cNvSpPr>
            <a:spLocks noGrp="1"/>
          </p:cNvSpPr>
          <p:nvPr>
            <p:ph idx="1"/>
          </p:nvPr>
        </p:nvSpPr>
        <p:spPr/>
        <p:txBody>
          <a:bodyPr>
            <a:noAutofit/>
          </a:bodyPr>
          <a:lstStyle/>
          <a:p>
            <a:r>
              <a:rPr lang="en-US" sz="4400" dirty="0" smtClean="0">
                <a:solidFill>
                  <a:srgbClr val="002060"/>
                </a:solidFill>
              </a:rPr>
              <a:t>Leadership not only at the highest levels of organizations and society. It is everywhere.</a:t>
            </a:r>
          </a:p>
          <a:p>
            <a:r>
              <a:rPr lang="en-US" sz="4400" dirty="0" smtClean="0">
                <a:solidFill>
                  <a:srgbClr val="002060"/>
                </a:solidFill>
              </a:rPr>
              <a:t>Not a select list.</a:t>
            </a:r>
          </a:p>
          <a:p>
            <a:r>
              <a:rPr lang="en-US" sz="4400" dirty="0" smtClean="0">
                <a:solidFill>
                  <a:srgbClr val="002060"/>
                </a:solidFill>
              </a:rPr>
              <a:t>They are the everyday heroes of our world. Leaders that extraordinary things get done on a regular basis, especially in extraordinary times.</a:t>
            </a:r>
            <a:endParaRPr lang="en-US" sz="4400" b="1" dirty="0">
              <a:solidFill>
                <a:srgbClr val="002060"/>
              </a:solidFill>
            </a:endParaRPr>
          </a:p>
        </p:txBody>
      </p:sp>
    </p:spTree>
    <p:extLst>
      <p:ext uri="{BB962C8B-B14F-4D97-AF65-F5344CB8AC3E}">
        <p14:creationId xmlns:p14="http://schemas.microsoft.com/office/powerpoint/2010/main" val="4241156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LEADERSHIP IS RELATIONSHIP</a:t>
            </a:r>
            <a:endParaRPr lang="en-US" b="1" dirty="0">
              <a:solidFill>
                <a:srgbClr val="FF0000"/>
              </a:solidFill>
            </a:endParaRPr>
          </a:p>
        </p:txBody>
      </p:sp>
      <p:sp>
        <p:nvSpPr>
          <p:cNvPr id="3" name="Content Placeholder 2"/>
          <p:cNvSpPr>
            <a:spLocks noGrp="1"/>
          </p:cNvSpPr>
          <p:nvPr>
            <p:ph idx="1"/>
          </p:nvPr>
        </p:nvSpPr>
        <p:spPr/>
        <p:txBody>
          <a:bodyPr>
            <a:noAutofit/>
          </a:bodyPr>
          <a:lstStyle/>
          <a:p>
            <a:r>
              <a:rPr lang="en-US" sz="4400" i="1" dirty="0" smtClean="0">
                <a:solidFill>
                  <a:srgbClr val="002060"/>
                </a:solidFill>
              </a:rPr>
              <a:t>Leadership </a:t>
            </a:r>
            <a:r>
              <a:rPr lang="en-US" sz="4400" i="1" dirty="0">
                <a:solidFill>
                  <a:srgbClr val="002060"/>
                </a:solidFill>
              </a:rPr>
              <a:t>is a </a:t>
            </a:r>
            <a:r>
              <a:rPr lang="en-US" sz="4400" i="1" dirty="0" smtClean="0">
                <a:solidFill>
                  <a:srgbClr val="002060"/>
                </a:solidFill>
              </a:rPr>
              <a:t>relationship </a:t>
            </a:r>
            <a:r>
              <a:rPr lang="en-US" sz="4400" dirty="0" smtClean="0">
                <a:solidFill>
                  <a:srgbClr val="002060"/>
                </a:solidFill>
              </a:rPr>
              <a:t>between </a:t>
            </a:r>
            <a:r>
              <a:rPr lang="en-US" sz="4400" dirty="0">
                <a:solidFill>
                  <a:srgbClr val="002060"/>
                </a:solidFill>
              </a:rPr>
              <a:t>those </a:t>
            </a:r>
            <a:r>
              <a:rPr lang="en-US" sz="4400" dirty="0" smtClean="0">
                <a:solidFill>
                  <a:srgbClr val="002060"/>
                </a:solidFill>
              </a:rPr>
              <a:t>who aspire </a:t>
            </a:r>
            <a:r>
              <a:rPr lang="en-US" sz="4400" dirty="0">
                <a:solidFill>
                  <a:srgbClr val="002060"/>
                </a:solidFill>
              </a:rPr>
              <a:t>to lead and those who choose to follow</a:t>
            </a:r>
            <a:r>
              <a:rPr lang="en-US" sz="4400" dirty="0" smtClean="0">
                <a:solidFill>
                  <a:srgbClr val="002060"/>
                </a:solidFill>
              </a:rPr>
              <a:t>.</a:t>
            </a:r>
          </a:p>
          <a:p>
            <a:r>
              <a:rPr lang="en-US" sz="4400" dirty="0" smtClean="0">
                <a:solidFill>
                  <a:srgbClr val="002060"/>
                </a:solidFill>
              </a:rPr>
              <a:t>Relationship </a:t>
            </a:r>
            <a:r>
              <a:rPr lang="en-US" sz="4400" dirty="0">
                <a:solidFill>
                  <a:srgbClr val="002060"/>
                </a:solidFill>
              </a:rPr>
              <a:t>that’s characterized </a:t>
            </a:r>
            <a:r>
              <a:rPr lang="en-US" sz="4400" dirty="0" smtClean="0">
                <a:solidFill>
                  <a:srgbClr val="002060"/>
                </a:solidFill>
              </a:rPr>
              <a:t>by fear </a:t>
            </a:r>
            <a:r>
              <a:rPr lang="en-US" sz="4400" dirty="0">
                <a:solidFill>
                  <a:srgbClr val="002060"/>
                </a:solidFill>
              </a:rPr>
              <a:t>and distrust will never, ever produce anything</a:t>
            </a:r>
            <a:endParaRPr lang="en-US" sz="4400" b="1" dirty="0">
              <a:solidFill>
                <a:srgbClr val="002060"/>
              </a:solidFill>
            </a:endParaRPr>
          </a:p>
        </p:txBody>
      </p:sp>
    </p:spTree>
    <p:extLst>
      <p:ext uri="{BB962C8B-B14F-4D97-AF65-F5344CB8AC3E}">
        <p14:creationId xmlns:p14="http://schemas.microsoft.com/office/powerpoint/2010/main" val="2556785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ctr"/>
            <a:r>
              <a:rPr lang="en-US" sz="5400" i="1" dirty="0">
                <a:latin typeface="Times New Roman" panose="02020603050405020304" pitchFamily="18" charset="0"/>
                <a:cs typeface="Times New Roman" panose="02020603050405020304" pitchFamily="18" charset="0"/>
              </a:rPr>
              <a:t>“Leadership is in the eyes of other people</a:t>
            </a:r>
            <a:r>
              <a:rPr lang="en-US" sz="5400" i="1" dirty="0" smtClean="0">
                <a:latin typeface="Times New Roman" panose="02020603050405020304" pitchFamily="18" charset="0"/>
                <a:cs typeface="Times New Roman" panose="02020603050405020304" pitchFamily="18" charset="0"/>
              </a:rPr>
              <a:t>; it </a:t>
            </a:r>
            <a:r>
              <a:rPr lang="en-US" sz="5400" i="1" dirty="0">
                <a:latin typeface="Times New Roman" panose="02020603050405020304" pitchFamily="18" charset="0"/>
                <a:cs typeface="Times New Roman" panose="02020603050405020304" pitchFamily="18" charset="0"/>
              </a:rPr>
              <a:t>is they who proclaim you as a leader</a:t>
            </a:r>
            <a:r>
              <a:rPr lang="en-US" sz="5400" i="1" dirty="0" smtClean="0">
                <a:latin typeface="Times New Roman" panose="02020603050405020304" pitchFamily="18" charset="0"/>
                <a:cs typeface="Times New Roman" panose="02020603050405020304" pitchFamily="18" charset="0"/>
              </a:rPr>
              <a:t>.”</a:t>
            </a:r>
          </a:p>
          <a:p>
            <a:pPr marL="0" indent="0" algn="ctr">
              <a:buNone/>
            </a:pPr>
            <a:r>
              <a:rPr lang="en-US" sz="5400" i="1" dirty="0">
                <a:latin typeface="Times New Roman" panose="02020603050405020304" pitchFamily="18" charset="0"/>
                <a:cs typeface="Times New Roman" panose="02020603050405020304" pitchFamily="18" charset="0"/>
              </a:rPr>
              <a:t>(</a:t>
            </a:r>
            <a:r>
              <a:rPr lang="en-US" sz="5400" i="1" dirty="0" smtClean="0">
                <a:latin typeface="Times New Roman" panose="02020603050405020304" pitchFamily="18" charset="0"/>
                <a:cs typeface="Times New Roman" panose="02020603050405020304" pitchFamily="18" charset="0"/>
              </a:rPr>
              <a:t>Carrie </a:t>
            </a:r>
            <a:r>
              <a:rPr lang="en-US" sz="5400" i="1" dirty="0" err="1">
                <a:latin typeface="Times New Roman" panose="02020603050405020304" pitchFamily="18" charset="0"/>
                <a:cs typeface="Times New Roman" panose="02020603050405020304" pitchFamily="18" charset="0"/>
              </a:rPr>
              <a:t>Gilstrap</a:t>
            </a:r>
            <a:r>
              <a:rPr lang="en-US" sz="5400" i="1" dirty="0">
                <a:latin typeface="Times New Roman" panose="02020603050405020304" pitchFamily="18" charset="0"/>
                <a:cs typeface="Times New Roman" panose="02020603050405020304" pitchFamily="18" charset="0"/>
              </a:rPr>
              <a:t>, </a:t>
            </a:r>
            <a:r>
              <a:rPr lang="en-US" sz="5400" i="1" dirty="0" smtClean="0">
                <a:latin typeface="Times New Roman" panose="02020603050405020304" pitchFamily="18" charset="0"/>
                <a:cs typeface="Times New Roman" panose="02020603050405020304" pitchFamily="18" charset="0"/>
              </a:rPr>
              <a:t>Hewlett-Packard)</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030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ctr"/>
            <a:r>
              <a:rPr lang="en-US" sz="5400" i="1" dirty="0">
                <a:latin typeface="Times New Roman" panose="02020603050405020304" pitchFamily="18" charset="0"/>
                <a:cs typeface="Times New Roman" panose="02020603050405020304" pitchFamily="18" charset="0"/>
              </a:rPr>
              <a:t>“Leadership is in the eyes of other people</a:t>
            </a:r>
            <a:r>
              <a:rPr lang="en-US" sz="5400" i="1" dirty="0" smtClean="0">
                <a:latin typeface="Times New Roman" panose="02020603050405020304" pitchFamily="18" charset="0"/>
                <a:cs typeface="Times New Roman" panose="02020603050405020304" pitchFamily="18" charset="0"/>
              </a:rPr>
              <a:t>; it </a:t>
            </a:r>
            <a:r>
              <a:rPr lang="en-US" sz="5400" i="1" dirty="0">
                <a:latin typeface="Times New Roman" panose="02020603050405020304" pitchFamily="18" charset="0"/>
                <a:cs typeface="Times New Roman" panose="02020603050405020304" pitchFamily="18" charset="0"/>
              </a:rPr>
              <a:t>is they who proclaim you as a leader</a:t>
            </a:r>
            <a:r>
              <a:rPr lang="en-US" sz="5400" i="1" dirty="0" smtClean="0">
                <a:latin typeface="Times New Roman" panose="02020603050405020304" pitchFamily="18" charset="0"/>
                <a:cs typeface="Times New Roman" panose="02020603050405020304" pitchFamily="18" charset="0"/>
              </a:rPr>
              <a:t>.”</a:t>
            </a:r>
          </a:p>
          <a:p>
            <a:pPr marL="0" indent="0" algn="ctr">
              <a:buNone/>
            </a:pPr>
            <a:r>
              <a:rPr lang="en-US" sz="5400" i="1" dirty="0">
                <a:latin typeface="Times New Roman" panose="02020603050405020304" pitchFamily="18" charset="0"/>
                <a:cs typeface="Times New Roman" panose="02020603050405020304" pitchFamily="18" charset="0"/>
              </a:rPr>
              <a:t>(</a:t>
            </a:r>
            <a:r>
              <a:rPr lang="en-US" sz="5400" i="1" dirty="0" smtClean="0">
                <a:latin typeface="Times New Roman" panose="02020603050405020304" pitchFamily="18" charset="0"/>
                <a:cs typeface="Times New Roman" panose="02020603050405020304" pitchFamily="18" charset="0"/>
              </a:rPr>
              <a:t>Carrie </a:t>
            </a:r>
            <a:r>
              <a:rPr lang="en-US" sz="5400" i="1" dirty="0" err="1">
                <a:latin typeface="Times New Roman" panose="02020603050405020304" pitchFamily="18" charset="0"/>
                <a:cs typeface="Times New Roman" panose="02020603050405020304" pitchFamily="18" charset="0"/>
              </a:rPr>
              <a:t>Gilstrap</a:t>
            </a:r>
            <a:r>
              <a:rPr lang="en-US" sz="5400" i="1" dirty="0">
                <a:latin typeface="Times New Roman" panose="02020603050405020304" pitchFamily="18" charset="0"/>
                <a:cs typeface="Times New Roman" panose="02020603050405020304" pitchFamily="18" charset="0"/>
              </a:rPr>
              <a:t>, </a:t>
            </a:r>
            <a:r>
              <a:rPr lang="en-US" sz="5400" i="1" dirty="0" smtClean="0">
                <a:latin typeface="Times New Roman" panose="02020603050405020304" pitchFamily="18" charset="0"/>
                <a:cs typeface="Times New Roman" panose="02020603050405020304" pitchFamily="18" charset="0"/>
              </a:rPr>
              <a:t>Hewlett-Packard)</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23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ct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256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5400" dirty="0">
                <a:latin typeface="Times New Roman" panose="02020603050405020304" pitchFamily="18" charset="0"/>
                <a:cs typeface="Times New Roman" panose="02020603050405020304" pitchFamily="18" charset="0"/>
              </a:rPr>
              <a:t>Honest </a:t>
            </a:r>
          </a:p>
          <a:p>
            <a:pPr>
              <a:buFont typeface="Wingdings" panose="05000000000000000000" pitchFamily="2" charset="2"/>
              <a:buChar char="Ø"/>
            </a:pPr>
            <a:r>
              <a:rPr lang="en-US" sz="5400" dirty="0">
                <a:latin typeface="Times New Roman" panose="02020603050405020304" pitchFamily="18" charset="0"/>
                <a:cs typeface="Times New Roman" panose="02020603050405020304" pitchFamily="18" charset="0"/>
              </a:rPr>
              <a:t>Intelligent  </a:t>
            </a:r>
          </a:p>
          <a:p>
            <a:pPr>
              <a:buFont typeface="Wingdings" panose="05000000000000000000" pitchFamily="2" charset="2"/>
              <a:buChar char="Ø"/>
            </a:pPr>
            <a:r>
              <a:rPr lang="en-US" sz="5400" dirty="0">
                <a:latin typeface="Times New Roman" panose="02020603050405020304" pitchFamily="18" charset="0"/>
                <a:cs typeface="Times New Roman" panose="02020603050405020304" pitchFamily="18" charset="0"/>
              </a:rPr>
              <a:t>Smart </a:t>
            </a:r>
          </a:p>
          <a:p>
            <a:pPr>
              <a:buFont typeface="Wingdings" panose="05000000000000000000" pitchFamily="2" charset="2"/>
              <a:buChar char="Ø"/>
            </a:pPr>
            <a:r>
              <a:rPr lang="en-US" sz="5400" dirty="0">
                <a:latin typeface="Times New Roman" panose="02020603050405020304" pitchFamily="18" charset="0"/>
                <a:cs typeface="Times New Roman" panose="02020603050405020304" pitchFamily="18" charset="0"/>
              </a:rPr>
              <a:t>Hardworking</a:t>
            </a:r>
          </a:p>
          <a:p>
            <a:pPr>
              <a:buFont typeface="Wingdings" panose="05000000000000000000" pitchFamily="2" charset="2"/>
              <a:buChar char="Ø"/>
            </a:pPr>
            <a:r>
              <a:rPr lang="en-US" sz="5400" dirty="0">
                <a:latin typeface="Times New Roman" panose="02020603050405020304" pitchFamily="18" charset="0"/>
                <a:cs typeface="Times New Roman" panose="02020603050405020304" pitchFamily="18" charset="0"/>
              </a:rPr>
              <a:t>Kind</a:t>
            </a:r>
          </a:p>
        </p:txBody>
      </p:sp>
    </p:spTree>
    <p:extLst>
      <p:ext uri="{BB962C8B-B14F-4D97-AF65-F5344CB8AC3E}">
        <p14:creationId xmlns:p14="http://schemas.microsoft.com/office/powerpoint/2010/main" val="2696423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Forward-looking</a:t>
            </a:r>
            <a:endParaRPr lang="en-US" sz="5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Brave</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Fatherly </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Religious</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High intellect</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767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WHAT DO PEOPLE EXPECT FROM THAT RELATIONSHIP?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Inspiring</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Male</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Female</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Same culture</a:t>
            </a:r>
          </a:p>
          <a:p>
            <a:pPr>
              <a:buFont typeface="Wingdings" panose="05000000000000000000" pitchFamily="2" charset="2"/>
              <a:buChar char="Ø"/>
            </a:pPr>
            <a:r>
              <a:rPr lang="en-US" sz="5400" dirty="0" smtClean="0">
                <a:latin typeface="Times New Roman" panose="02020603050405020304" pitchFamily="18" charset="0"/>
                <a:cs typeface="Times New Roman" panose="02020603050405020304" pitchFamily="18" charset="0"/>
              </a:rPr>
              <a:t>Tolerant</a:t>
            </a:r>
          </a:p>
          <a:p>
            <a:pPr>
              <a:buFont typeface="Wingdings" panose="05000000000000000000" pitchFamily="2" charset="2"/>
              <a:buChar char="Ø"/>
            </a:pP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240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752</Words>
  <Application>Microsoft Office PowerPoint</Application>
  <PresentationFormat>Custom</PresentationFormat>
  <Paragraphs>112</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LEADERSHIP IS RELATIONSHIP</vt:lpstr>
      <vt:lpstr>LEADERSHIP IS RELATIONSHIP</vt:lpstr>
      <vt:lpstr>WHAT DO PEOPLE EXPECT FROM THAT RELATIONSHIP?</vt:lpstr>
      <vt:lpstr>WHAT DO PEOPLE EXPECT FROM THAT RELATIONSHIP?</vt:lpstr>
      <vt:lpstr>WHAT DO PEOPLE EXPECT FROM THAT RELATIONSHIP?</vt:lpstr>
      <vt:lpstr>WHAT DO PEOPLE EXPECT FROM THAT RELATIONSHIP?</vt:lpstr>
      <vt:lpstr>WHAT DO PEOPLE EXPECT FROM THAT RELATIONSHIP?</vt:lpstr>
      <vt:lpstr>WHAT DO PEOPLE EXPECT FROM THAT RELATIONSHIP?</vt:lpstr>
      <vt:lpstr>WHAT DO PEOPLE EXPECT FROM THAT RELATIONSHIP?</vt:lpstr>
      <vt:lpstr>WHAT DO PEOPLE EXPECT FROM THAT RELATIONSHIP?</vt:lpstr>
      <vt:lpstr>WHAT DO PEOPLE EXPECT FROM THAT RELATIONSHIP?</vt:lpstr>
      <vt:lpstr>PowerPoint Presentation</vt:lpstr>
      <vt:lpstr>WHAT DO PEOPLE EXPECT FROM THAT RELATIONSHIP?</vt:lpstr>
      <vt:lpstr>WHAT DO PEOPLE EXPECT FROM THAT RELATIONSHIP? Result of students Survey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Mujahid Hussain</dc:creator>
  <cp:lastModifiedBy>Hp</cp:lastModifiedBy>
  <cp:revision>43</cp:revision>
  <dcterms:created xsi:type="dcterms:W3CDTF">2020-02-10T17:55:13Z</dcterms:created>
  <dcterms:modified xsi:type="dcterms:W3CDTF">2021-11-11T11:44:20Z</dcterms:modified>
</cp:coreProperties>
</file>