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60" r:id="rId4"/>
    <p:sldId id="261" r:id="rId5"/>
    <p:sldId id="262" r:id="rId6"/>
    <p:sldId id="263" r:id="rId7"/>
    <p:sldId id="269" r:id="rId8"/>
    <p:sldId id="264" r:id="rId9"/>
    <p:sldId id="265" r:id="rId10"/>
    <p:sldId id="266" r:id="rId11"/>
    <p:sldId id="267" r:id="rId12"/>
    <p:sldId id="268" r:id="rId13"/>
    <p:sldId id="258" r:id="rId14"/>
    <p:sldId id="25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0" autoAdjust="0"/>
    <p:restoredTop sz="77936" autoAdjust="0"/>
  </p:normalViewPr>
  <p:slideViewPr>
    <p:cSldViewPr>
      <p:cViewPr>
        <p:scale>
          <a:sx n="60" d="100"/>
          <a:sy n="60" d="100"/>
        </p:scale>
        <p:origin x="-318"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509D0-8A4B-4E1B-B4C7-6A21CB5ACF99}" type="datetimeFigureOut">
              <a:rPr lang="en-US" smtClean="0"/>
              <a:t>5/2/2021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E651B-C05F-4C57-943D-6AFD6A49AB01}" type="slidenum">
              <a:rPr lang="en-US" smtClean="0"/>
              <a:t>‹#›</a:t>
            </a:fld>
            <a:endParaRPr lang="en-US"/>
          </a:p>
        </p:txBody>
      </p:sp>
    </p:spTree>
    <p:extLst>
      <p:ext uri="{BB962C8B-B14F-4D97-AF65-F5344CB8AC3E}">
        <p14:creationId xmlns:p14="http://schemas.microsoft.com/office/powerpoint/2010/main" val="21479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Wise decisions are not made as solo flight. </a:t>
            </a:r>
          </a:p>
          <a:p>
            <a:r>
              <a:rPr lang="en-US" dirty="0" smtClean="0"/>
              <a:t>You reach at good decisions because problem is looked at from all possible angles</a:t>
            </a:r>
          </a:p>
          <a:p>
            <a:r>
              <a:rPr lang="en-US" dirty="0" smtClean="0"/>
              <a:t>If wrong people don’t blame you for that</a:t>
            </a:r>
          </a:p>
          <a:p>
            <a:r>
              <a:rPr lang="en-US" dirty="0" smtClean="0"/>
              <a:t>If right celebrations shared as own decision</a:t>
            </a:r>
          </a:p>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2</a:t>
            </a:fld>
            <a:endParaRPr lang="en-US"/>
          </a:p>
        </p:txBody>
      </p:sp>
    </p:spTree>
    <p:extLst>
      <p:ext uri="{BB962C8B-B14F-4D97-AF65-F5344CB8AC3E}">
        <p14:creationId xmlns:p14="http://schemas.microsoft.com/office/powerpoint/2010/main" val="348176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7E651B-C05F-4C57-943D-6AFD6A49AB01}" type="slidenum">
              <a:rPr lang="en-US" smtClean="0"/>
              <a:t>3</a:t>
            </a:fld>
            <a:endParaRPr lang="en-US"/>
          </a:p>
        </p:txBody>
      </p:sp>
    </p:spTree>
    <p:extLst>
      <p:ext uri="{BB962C8B-B14F-4D97-AF65-F5344CB8AC3E}">
        <p14:creationId xmlns:p14="http://schemas.microsoft.com/office/powerpoint/2010/main" val="1897622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Deliberate on</a:t>
            </a:r>
            <a:r>
              <a:rPr lang="en-US" baseline="0" dirty="0" smtClean="0"/>
              <a:t> innovative thinking</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5</a:t>
            </a:fld>
            <a:endParaRPr lang="en-US"/>
          </a:p>
        </p:txBody>
      </p:sp>
    </p:spTree>
    <p:extLst>
      <p:ext uri="{BB962C8B-B14F-4D97-AF65-F5344CB8AC3E}">
        <p14:creationId xmlns:p14="http://schemas.microsoft.com/office/powerpoint/2010/main" val="3202332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decisions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6</a:t>
            </a:fld>
            <a:endParaRPr lang="en-US"/>
          </a:p>
        </p:txBody>
      </p:sp>
    </p:spTree>
    <p:extLst>
      <p:ext uri="{BB962C8B-B14F-4D97-AF65-F5344CB8AC3E}">
        <p14:creationId xmlns:p14="http://schemas.microsoft.com/office/powerpoint/2010/main" val="395415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decisions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7</a:t>
            </a:fld>
            <a:endParaRPr lang="en-US"/>
          </a:p>
        </p:txBody>
      </p:sp>
    </p:spTree>
    <p:extLst>
      <p:ext uri="{BB962C8B-B14F-4D97-AF65-F5344CB8AC3E}">
        <p14:creationId xmlns:p14="http://schemas.microsoft.com/office/powerpoint/2010/main" val="3954154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extended evaluation phase is necessary.</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8</a:t>
            </a:fld>
            <a:endParaRPr lang="en-US"/>
          </a:p>
        </p:txBody>
      </p:sp>
    </p:spTree>
    <p:extLst>
      <p:ext uri="{BB962C8B-B14F-4D97-AF65-F5344CB8AC3E}">
        <p14:creationId xmlns:p14="http://schemas.microsoft.com/office/powerpoint/2010/main" val="3954154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10</a:t>
            </a:fld>
            <a:endParaRPr lang="en-US"/>
          </a:p>
        </p:txBody>
      </p:sp>
    </p:spTree>
    <p:extLst>
      <p:ext uri="{BB962C8B-B14F-4D97-AF65-F5344CB8AC3E}">
        <p14:creationId xmlns:p14="http://schemas.microsoft.com/office/powerpoint/2010/main" val="100517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11</a:t>
            </a:fld>
            <a:endParaRPr lang="en-US"/>
          </a:p>
        </p:txBody>
      </p:sp>
    </p:spTree>
    <p:extLst>
      <p:ext uri="{BB962C8B-B14F-4D97-AF65-F5344CB8AC3E}">
        <p14:creationId xmlns:p14="http://schemas.microsoft.com/office/powerpoint/2010/main" val="100517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12</a:t>
            </a:fld>
            <a:endParaRPr lang="en-US"/>
          </a:p>
        </p:txBody>
      </p:sp>
    </p:spTree>
    <p:extLst>
      <p:ext uri="{BB962C8B-B14F-4D97-AF65-F5344CB8AC3E}">
        <p14:creationId xmlns:p14="http://schemas.microsoft.com/office/powerpoint/2010/main" val="100517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thuluth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8305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621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b="1" dirty="0" smtClean="0"/>
              <a:t>Risky  Decisions </a:t>
            </a:r>
            <a:r>
              <a:rPr lang="en-US" dirty="0" smtClean="0"/>
              <a:t>involve uncertainties. One solution best in one situation and another in second situation. For example whether to take along an umbrella or not. Investment decisions are of same kind. If markets goes up investment proves good otherwise bad. Tradeoff involved here also but across futures and not values. </a:t>
            </a:r>
          </a:p>
          <a:p>
            <a:r>
              <a:rPr lang="en-US" b="1" dirty="0" smtClean="0"/>
              <a:t>Great deal </a:t>
            </a:r>
            <a:r>
              <a:rPr lang="en-US" dirty="0" smtClean="0"/>
              <a:t> of thinking required. Wrong thinking can cost businesses and wars. Good thinking requires supplementing intuition with analysis.</a:t>
            </a:r>
          </a:p>
          <a:p>
            <a:r>
              <a:rPr lang="en-US" b="1" dirty="0" smtClean="0"/>
              <a:t>Analysis</a:t>
            </a:r>
            <a:r>
              <a:rPr lang="en-US" dirty="0" smtClean="0"/>
              <a:t> is not a gift of evolution but a human achievement. Such are called wise people and are held in high regards.</a:t>
            </a:r>
            <a:endParaRPr lang="en-US" b="1" dirty="0"/>
          </a:p>
        </p:txBody>
      </p:sp>
    </p:spTree>
    <p:extLst>
      <p:ext uri="{BB962C8B-B14F-4D97-AF65-F5344CB8AC3E}">
        <p14:creationId xmlns:p14="http://schemas.microsoft.com/office/powerpoint/2010/main" val="1947987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a:bodyPr>
          <a:lstStyle/>
          <a:p>
            <a:r>
              <a:rPr lang="en-US" b="1" dirty="0" smtClean="0"/>
              <a:t>Wisdom </a:t>
            </a:r>
            <a:r>
              <a:rPr lang="en-US" dirty="0" smtClean="0"/>
              <a:t>is capacity of judging rightly in matters related to life and conduct; soundness of judgment in the choice of means and ends.</a:t>
            </a:r>
          </a:p>
          <a:p>
            <a:r>
              <a:rPr lang="en-US" b="1" dirty="0" smtClean="0"/>
              <a:t>Wisdom </a:t>
            </a:r>
            <a:r>
              <a:rPr lang="en-US" dirty="0" smtClean="0"/>
              <a:t>requires courage to be rational, creativity and balanced judgment.</a:t>
            </a:r>
            <a:endParaRPr lang="en-US" b="1" dirty="0"/>
          </a:p>
        </p:txBody>
      </p:sp>
    </p:spTree>
    <p:extLst>
      <p:ext uri="{BB962C8B-B14F-4D97-AF65-F5344CB8AC3E}">
        <p14:creationId xmlns:p14="http://schemas.microsoft.com/office/powerpoint/2010/main" val="257700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DECISION CHECKLIST</a:t>
            </a:r>
            <a:endParaRPr lang="en-US" b="1"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b="1" dirty="0" smtClean="0"/>
              <a:t>Approach problem rationally</a:t>
            </a:r>
          </a:p>
          <a:p>
            <a:r>
              <a:rPr lang="en-US" b="1" dirty="0" smtClean="0"/>
              <a:t>Make list of values</a:t>
            </a:r>
          </a:p>
          <a:p>
            <a:r>
              <a:rPr lang="en-US" b="1" dirty="0" smtClean="0"/>
              <a:t>Make a list of alternatives</a:t>
            </a:r>
          </a:p>
          <a:p>
            <a:r>
              <a:rPr lang="en-US" b="1" dirty="0" smtClean="0"/>
              <a:t>Make a decision table</a:t>
            </a:r>
          </a:p>
          <a:p>
            <a:r>
              <a:rPr lang="en-US" b="1" dirty="0" smtClean="0"/>
              <a:t>Try to create a win-win alternative</a:t>
            </a:r>
          </a:p>
          <a:p>
            <a:r>
              <a:rPr lang="en-US" b="1" dirty="0" smtClean="0"/>
              <a:t>Try to create an uncertainty proof alternative</a:t>
            </a:r>
          </a:p>
          <a:p>
            <a:r>
              <a:rPr lang="en-US" b="1" dirty="0" smtClean="0"/>
              <a:t>If your decision isn’t clear by this point, compute the total value and select alternative with highest total value.</a:t>
            </a:r>
            <a:endParaRPr lang="en-US" b="1" dirty="0"/>
          </a:p>
        </p:txBody>
      </p:sp>
    </p:spTree>
    <p:extLst>
      <p:ext uri="{BB962C8B-B14F-4D97-AF65-F5344CB8AC3E}">
        <p14:creationId xmlns:p14="http://schemas.microsoft.com/office/powerpoint/2010/main" val="1979494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bwMode="auto">
          <a:xfrm>
            <a:off x="3124200" y="6248400"/>
            <a:ext cx="2895600" cy="457200"/>
          </a:xfrm>
          <a:prstGeom prst="rect">
            <a:avLst/>
          </a:prstGeom>
          <a:extLst/>
        </p:spPr>
        <p:txBody>
          <a:bodyPr/>
          <a:lstStyle/>
          <a:p>
            <a:pPr algn="ctr" eaLnBrk="1" hangingPunct="1">
              <a:defRPr/>
            </a:pPr>
            <a:r>
              <a:rPr lang="en-US" sz="1400">
                <a:latin typeface="+mn-lt"/>
              </a:rPr>
              <a:t>8/2/2012</a:t>
            </a:r>
          </a:p>
        </p:txBody>
      </p:sp>
      <p:sp>
        <p:nvSpPr>
          <p:cNvPr id="31747" name="Slide Number Placeholder 5"/>
          <p:cNvSpPr>
            <a:spLocks noGrp="1"/>
          </p:cNvSpPr>
          <p:nvPr>
            <p:ph type="sldNum" sz="quarter" idx="4294967295"/>
          </p:nvPr>
        </p:nvSpPr>
        <p:spPr bwMode="auto">
          <a:xfrm>
            <a:off x="645795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A4092E-D986-479A-AEF2-FEF9B3317225}" type="slidenum">
              <a:rPr lang="en-US" altLang="en-US"/>
              <a:pPr/>
              <a:t>13</a:t>
            </a:fld>
            <a:endParaRPr lang="en-US" altLang="en-US"/>
          </a:p>
        </p:txBody>
      </p:sp>
      <p:pic>
        <p:nvPicPr>
          <p:cNvPr id="31748" name="Picture 2" descr="https://encrypted-tbn3.google.com/images?q=tbn:ANd9GcSvz-WPuYKoPOZ-o1qDagMfEXB7_s8iElQj5Dj_KWIp-62fNC0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57250"/>
            <a:ext cx="6858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5"/>
          <p:cNvSpPr>
            <a:spLocks noGrp="1"/>
          </p:cNvSpPr>
          <p:nvPr>
            <p:ph type="ftr" sz="quarter" idx="4294967295"/>
          </p:nvPr>
        </p:nvSpPr>
        <p:spPr>
          <a:xfrm>
            <a:off x="6553200" y="6248400"/>
            <a:ext cx="1905000" cy="457200"/>
          </a:xfrm>
          <a:prstGeom prst="rect">
            <a:avLst/>
          </a:prstGeom>
        </p:spPr>
        <p:style>
          <a:lnRef idx="0">
            <a:scrgbClr r="0" g="0" b="0"/>
          </a:lnRef>
          <a:fillRef idx="1001">
            <a:schemeClr val="lt2"/>
          </a:fillRef>
          <a:effectRef idx="0">
            <a:scrgbClr r="0" g="0" b="0"/>
          </a:effectRef>
          <a:fontRef idx="major"/>
        </p:style>
        <p:txBody>
          <a:bodyPr>
            <a:scene3d>
              <a:camera prst="orthographicFront"/>
              <a:lightRig rig="flat" dir="tl"/>
            </a:scene3d>
            <a:sp3d contourW="19050" prstMaterial="clear">
              <a:bevelT w="50800" h="50800"/>
              <a:contourClr>
                <a:schemeClr val="accent5">
                  <a:tint val="70000"/>
                  <a:satMod val="180000"/>
                  <a:alpha val="70000"/>
                </a:schemeClr>
              </a:contourClr>
            </a:sp3d>
          </a:bodyPr>
          <a:lstStyle/>
          <a:p>
            <a:pPr algn="r">
              <a:defRPr/>
            </a:pPr>
            <a:r>
              <a:rPr lang="en-US" b="1" dirty="0">
                <a:ln/>
                <a:solidFill>
                  <a:schemeClr val="accent5">
                    <a:tint val="50000"/>
                    <a:satMod val="180000"/>
                  </a:schemeClr>
                </a:solidFill>
              </a:rPr>
              <a:t>RAMEELA IZZAT</a:t>
            </a:r>
          </a:p>
          <a:p>
            <a:pPr algn="r">
              <a:defRPr/>
            </a:pPr>
            <a:endParaRPr lang="en-US" b="1" dirty="0">
              <a:ln/>
              <a:solidFill>
                <a:schemeClr val="accent5">
                  <a:tint val="50000"/>
                  <a:satMod val="180000"/>
                </a:schemeClr>
              </a:solidFill>
            </a:endParaRPr>
          </a:p>
        </p:txBody>
      </p:sp>
    </p:spTree>
    <p:extLst>
      <p:ext uri="{BB962C8B-B14F-4D97-AF65-F5344CB8AC3E}">
        <p14:creationId xmlns:p14="http://schemas.microsoft.com/office/powerpoint/2010/main" val="151364553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43050" y="3600450"/>
            <a:ext cx="6172200" cy="1600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fontScale="97500"/>
          </a:bodyPr>
          <a:lstStyle/>
          <a:p>
            <a:pPr algn="ctr" eaLnBrk="1" fontAlgn="auto" hangingPunct="1">
              <a:spcBef>
                <a:spcPts val="0"/>
              </a:spcBef>
              <a:spcAft>
                <a:spcPts val="0"/>
              </a:spcAft>
              <a:defRPr/>
            </a:pPr>
            <a:r>
              <a:rPr lang="ur-PK" sz="6600" dirty="0">
                <a:solidFill>
                  <a:srgbClr val="006666"/>
                </a:solidFill>
                <a:latin typeface="+mj-lt"/>
                <a:ea typeface="+mj-ea"/>
                <a:cs typeface="+mj-cs"/>
              </a:rPr>
              <a:t>پاکستان زندہ باد</a:t>
            </a:r>
            <a:endParaRPr lang="en-US" sz="6600" dirty="0">
              <a:solidFill>
                <a:srgbClr val="006666"/>
              </a:solidFill>
              <a:latin typeface="+mj-lt"/>
              <a:ea typeface="+mj-ea"/>
              <a:cs typeface="+mj-cs"/>
            </a:endParaRPr>
          </a:p>
        </p:txBody>
      </p:sp>
      <p:sp>
        <p:nvSpPr>
          <p:cNvPr id="32773" name="Title 3"/>
          <p:cNvSpPr>
            <a:spLocks noGrp="1"/>
          </p:cNvSpPr>
          <p:nvPr>
            <p:ph type="title"/>
          </p:nvPr>
        </p:nvSpPr>
        <p:spPr bwMode="auto">
          <a:xfrm>
            <a:off x="628650" y="1417638"/>
            <a:ext cx="7886700" cy="132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PAKISTAN ZINDABAD</a:t>
            </a:r>
          </a:p>
        </p:txBody>
      </p:sp>
    </p:spTree>
    <p:extLst>
      <p:ext uri="{BB962C8B-B14F-4D97-AF65-F5344CB8AC3E}">
        <p14:creationId xmlns:p14="http://schemas.microsoft.com/office/powerpoint/2010/main" val="28839453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4038600"/>
          </a:xfrm>
        </p:spPr>
        <p:txBody>
          <a:bodyPr>
            <a:normAutofit fontScale="90000"/>
          </a:bodyPr>
          <a:lstStyle/>
          <a:p>
            <a:r>
              <a:rPr lang="en-US" dirty="0"/>
              <a:t>27:32 She added: </a:t>
            </a:r>
            <a:r>
              <a:rPr lang="en-US" dirty="0" smtClean="0"/>
              <a:t>O </a:t>
            </a:r>
            <a:r>
              <a:rPr lang="en-US" dirty="0"/>
              <a:t>you nobles! Give me your opinion on the problem with which I am now faced</a:t>
            </a:r>
            <a:r>
              <a:rPr lang="en-US" dirty="0" smtClean="0"/>
              <a:t>;</a:t>
            </a:r>
            <a:r>
              <a:rPr lang="en-US" dirty="0"/>
              <a:t> I would never make a [weighty] decision unless you are present with me.</a:t>
            </a:r>
          </a:p>
        </p:txBody>
      </p:sp>
    </p:spTree>
    <p:extLst>
      <p:ext uri="{BB962C8B-B14F-4D97-AF65-F5344CB8AC3E}">
        <p14:creationId xmlns:p14="http://schemas.microsoft.com/office/powerpoint/2010/main" val="1446835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b="1" dirty="0" smtClean="0">
                <a:solidFill>
                  <a:srgbClr val="FF0000"/>
                </a:solidFill>
              </a:rPr>
              <a:t>INTRODUCTION</a:t>
            </a:r>
            <a:br>
              <a:rPr lang="en-US" b="1" dirty="0" smtClean="0">
                <a:solidFill>
                  <a:srgbClr val="FF0000"/>
                </a:solidFill>
              </a:rPr>
            </a:br>
            <a:r>
              <a:rPr lang="en-US" b="1" dirty="0" smtClean="0">
                <a:solidFill>
                  <a:srgbClr val="FF0000"/>
                </a:solidFill>
              </a:rPr>
              <a:t>Chap1. BOOK-2</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2590800"/>
            <a:ext cx="8229600" cy="3535363"/>
          </a:xfrm>
        </p:spPr>
        <p:txBody>
          <a:bodyPr>
            <a:normAutofit lnSpcReduction="10000"/>
          </a:bodyPr>
          <a:lstStyle/>
          <a:p>
            <a:r>
              <a:rPr lang="en-US" dirty="0" smtClean="0"/>
              <a:t>No two decisions are quite alike</a:t>
            </a:r>
          </a:p>
          <a:p>
            <a:r>
              <a:rPr lang="en-US" dirty="0" smtClean="0"/>
              <a:t>However some similarities include</a:t>
            </a:r>
          </a:p>
          <a:p>
            <a:pPr lvl="1"/>
            <a:r>
              <a:rPr lang="en-US" dirty="0" smtClean="0"/>
              <a:t>Involve </a:t>
            </a:r>
            <a:r>
              <a:rPr lang="en-US" dirty="0" smtClean="0"/>
              <a:t>choice</a:t>
            </a:r>
          </a:p>
          <a:p>
            <a:pPr lvl="1"/>
            <a:r>
              <a:rPr lang="en-US" dirty="0" smtClean="0"/>
              <a:t>Values </a:t>
            </a:r>
            <a:endParaRPr lang="en-US" dirty="0" smtClean="0"/>
          </a:p>
          <a:p>
            <a:pPr lvl="1"/>
            <a:r>
              <a:rPr lang="en-US" dirty="0" smtClean="0"/>
              <a:t>Limited knowledge</a:t>
            </a:r>
          </a:p>
          <a:p>
            <a:pPr lvl="1"/>
            <a:r>
              <a:rPr lang="en-US" dirty="0" smtClean="0"/>
              <a:t>Uncertainties of </a:t>
            </a:r>
            <a:r>
              <a:rPr lang="en-US" dirty="0" smtClean="0"/>
              <a:t>consequences</a:t>
            </a:r>
          </a:p>
          <a:p>
            <a:pPr lvl="1"/>
            <a:r>
              <a:rPr lang="en-US" dirty="0" smtClean="0"/>
              <a:t>Constant Features</a:t>
            </a:r>
            <a:endParaRPr lang="en-US" dirty="0"/>
          </a:p>
        </p:txBody>
      </p:sp>
    </p:spTree>
    <p:extLst>
      <p:ext uri="{BB962C8B-B14F-4D97-AF65-F5344CB8AC3E}">
        <p14:creationId xmlns:p14="http://schemas.microsoft.com/office/powerpoint/2010/main" val="223614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0070C0"/>
                </a:solidFill>
              </a:rPr>
              <a:t>Decision Making Phases</a:t>
            </a:r>
          </a:p>
          <a:p>
            <a:pPr lvl="1"/>
            <a:r>
              <a:rPr lang="en-US" b="1" dirty="0" smtClean="0"/>
              <a:t>Problem structuring</a:t>
            </a:r>
            <a:r>
              <a:rPr lang="en-US" dirty="0" smtClean="0"/>
              <a:t>-involves identification of alternatives and</a:t>
            </a:r>
            <a:r>
              <a:rPr lang="en-US" b="1" dirty="0" smtClean="0"/>
              <a:t> values </a:t>
            </a:r>
            <a:r>
              <a:rPr lang="en-US" dirty="0" smtClean="0"/>
              <a:t>that distinguish alternatives from one another and uncertain events that can affect </a:t>
            </a:r>
            <a:r>
              <a:rPr lang="en-US" b="1" dirty="0" smtClean="0"/>
              <a:t>values</a:t>
            </a:r>
            <a:r>
              <a:rPr lang="en-US" dirty="0" smtClean="0"/>
              <a:t> associated with a particular alternative.</a:t>
            </a:r>
          </a:p>
          <a:p>
            <a:pPr lvl="1"/>
            <a:r>
              <a:rPr lang="en-US" b="1" dirty="0" smtClean="0"/>
              <a:t>Evaluation</a:t>
            </a:r>
            <a:r>
              <a:rPr lang="en-US" dirty="0" smtClean="0"/>
              <a:t>-is weighing relative desirability various outcomes and likely impacts of various uncertainties in deciding which alternative is on balance preferable.</a:t>
            </a:r>
            <a:endParaRPr lang="en-US" dirty="0"/>
          </a:p>
        </p:txBody>
      </p:sp>
    </p:spTree>
    <p:extLst>
      <p:ext uri="{BB962C8B-B14F-4D97-AF65-F5344CB8AC3E}">
        <p14:creationId xmlns:p14="http://schemas.microsoft.com/office/powerpoint/2010/main" val="491870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solidFill>
                  <a:srgbClr val="0070C0"/>
                </a:solidFill>
              </a:rPr>
              <a:t>Decision Making Problems involves where the problem solver is and where she wants to go and yet she </a:t>
            </a:r>
            <a:r>
              <a:rPr lang="en-US" b="1" dirty="0" smtClean="0">
                <a:solidFill>
                  <a:srgbClr val="0070C0"/>
                </a:solidFill>
              </a:rPr>
              <a:t>doesn’t know</a:t>
            </a:r>
            <a:r>
              <a:rPr lang="en-US" dirty="0" smtClean="0">
                <a:solidFill>
                  <a:srgbClr val="0070C0"/>
                </a:solidFill>
              </a:rPr>
              <a:t> how to get there. So you need creative thinking about ways to get from where you are to where we want to be.</a:t>
            </a:r>
            <a:endParaRPr lang="en-US" dirty="0"/>
          </a:p>
        </p:txBody>
      </p:sp>
    </p:spTree>
    <p:extLst>
      <p:ext uri="{BB962C8B-B14F-4D97-AF65-F5344CB8AC3E}">
        <p14:creationId xmlns:p14="http://schemas.microsoft.com/office/powerpoint/2010/main" val="165118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solidFill>
                  <a:srgbClr val="0070C0"/>
                </a:solidFill>
              </a:rPr>
              <a:t>A typical problem- you got flat tire. To change removed lug nuts and places in hubcap. Suddenly you knocked over the hub cap and saw all five nuts fell into stream irretrievably. </a:t>
            </a:r>
            <a:r>
              <a:rPr lang="en-US" b="1" dirty="0" smtClean="0">
                <a:solidFill>
                  <a:srgbClr val="0070C0"/>
                </a:solidFill>
              </a:rPr>
              <a:t>What to </a:t>
            </a:r>
            <a:r>
              <a:rPr lang="en-US" b="1" smtClean="0">
                <a:solidFill>
                  <a:srgbClr val="0070C0"/>
                </a:solidFill>
              </a:rPr>
              <a:t>do</a:t>
            </a:r>
            <a:r>
              <a:rPr lang="en-US" b="1" smtClean="0">
                <a:solidFill>
                  <a:srgbClr val="0070C0"/>
                </a:solidFill>
              </a:rPr>
              <a:t>?</a:t>
            </a:r>
            <a:endParaRPr lang="en-US" b="1" dirty="0" smtClean="0">
              <a:solidFill>
                <a:srgbClr val="0070C0"/>
              </a:solidFill>
            </a:endParaRPr>
          </a:p>
        </p:txBody>
      </p:sp>
    </p:spTree>
    <p:extLst>
      <p:ext uri="{BB962C8B-B14F-4D97-AF65-F5344CB8AC3E}">
        <p14:creationId xmlns:p14="http://schemas.microsoft.com/office/powerpoint/2010/main" val="4057591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dirty="0" smtClean="0">
                <a:solidFill>
                  <a:srgbClr val="0070C0"/>
                </a:solidFill>
              </a:rPr>
              <a:t>A typical problem- you got flat tire. To change removed lug nuts and places in hubcap. Suddenly you knocked over the hub cap and saw all five nuts fell into stream irretrievably. </a:t>
            </a:r>
            <a:r>
              <a:rPr lang="en-US" b="1" dirty="0" smtClean="0">
                <a:solidFill>
                  <a:srgbClr val="0070C0"/>
                </a:solidFill>
              </a:rPr>
              <a:t>What to do</a:t>
            </a:r>
            <a:r>
              <a:rPr lang="en-US" b="1" dirty="0" smtClean="0">
                <a:solidFill>
                  <a:srgbClr val="0070C0"/>
                </a:solidFill>
              </a:rPr>
              <a:t>?</a:t>
            </a:r>
          </a:p>
          <a:p>
            <a:r>
              <a:rPr lang="en-US" b="1" dirty="0" smtClean="0">
                <a:solidFill>
                  <a:srgbClr val="0070C0"/>
                </a:solidFill>
              </a:rPr>
              <a:t>Get a lug nut from other three tires and try to reach nearby shop and buy new lug nuts</a:t>
            </a:r>
            <a:endParaRPr lang="en-US" b="1" dirty="0" smtClean="0">
              <a:solidFill>
                <a:srgbClr val="0070C0"/>
              </a:solidFill>
            </a:endParaRPr>
          </a:p>
        </p:txBody>
      </p:sp>
    </p:spTree>
    <p:extLst>
      <p:ext uri="{BB962C8B-B14F-4D97-AF65-F5344CB8AC3E}">
        <p14:creationId xmlns:p14="http://schemas.microsoft.com/office/powerpoint/2010/main" val="3829789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457200" y="1646237"/>
            <a:ext cx="8229600" cy="4525963"/>
          </a:xfrm>
        </p:spPr>
        <p:txBody>
          <a:bodyPr>
            <a:normAutofit fontScale="92500" lnSpcReduction="10000"/>
          </a:bodyPr>
          <a:lstStyle/>
          <a:p>
            <a:r>
              <a:rPr lang="en-US" dirty="0" smtClean="0">
                <a:solidFill>
                  <a:srgbClr val="0070C0"/>
                </a:solidFill>
              </a:rPr>
              <a:t>In many situations no such clear cut solutions.</a:t>
            </a:r>
          </a:p>
          <a:p>
            <a:r>
              <a:rPr lang="en-US" dirty="0" smtClean="0">
                <a:solidFill>
                  <a:srgbClr val="0070C0"/>
                </a:solidFill>
              </a:rPr>
              <a:t>many options will be available with number of criteria, possible futures or both to weigh.</a:t>
            </a:r>
          </a:p>
          <a:p>
            <a:r>
              <a:rPr lang="en-US" dirty="0" smtClean="0">
                <a:solidFill>
                  <a:srgbClr val="0070C0"/>
                </a:solidFill>
              </a:rPr>
              <a:t>Many problems very difficult when </a:t>
            </a:r>
            <a:r>
              <a:rPr lang="en-US" dirty="0" err="1" smtClean="0">
                <a:solidFill>
                  <a:srgbClr val="0070C0"/>
                </a:solidFill>
              </a:rPr>
              <a:t>multifactors</a:t>
            </a:r>
            <a:r>
              <a:rPr lang="en-US" dirty="0" smtClean="0">
                <a:solidFill>
                  <a:srgbClr val="0070C0"/>
                </a:solidFill>
              </a:rPr>
              <a:t> are involved. Need lot of deliberations in evaluation stage. Few days of research, quantification of values and perhaps use computers.</a:t>
            </a:r>
          </a:p>
          <a:p>
            <a:r>
              <a:rPr lang="en-US" dirty="0" smtClean="0">
                <a:solidFill>
                  <a:srgbClr val="0070C0"/>
                </a:solidFill>
              </a:rPr>
              <a:t>Decisions are difficult when </a:t>
            </a:r>
            <a:r>
              <a:rPr lang="en-US" dirty="0" err="1" smtClean="0">
                <a:solidFill>
                  <a:srgbClr val="0070C0"/>
                </a:solidFill>
              </a:rPr>
              <a:t>multifactors</a:t>
            </a:r>
            <a:r>
              <a:rPr lang="en-US" dirty="0" smtClean="0">
                <a:solidFill>
                  <a:srgbClr val="0070C0"/>
                </a:solidFill>
              </a:rPr>
              <a:t> are involved or when are outcomes are risky</a:t>
            </a:r>
            <a:endParaRPr lang="en-US" dirty="0"/>
          </a:p>
        </p:txBody>
      </p:sp>
    </p:spTree>
    <p:extLst>
      <p:ext uri="{BB962C8B-B14F-4D97-AF65-F5344CB8AC3E}">
        <p14:creationId xmlns:p14="http://schemas.microsoft.com/office/powerpoint/2010/main" val="1315490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p:txBody>
          <a:bodyPr/>
          <a:lstStyle/>
          <a:p>
            <a:r>
              <a:rPr lang="en-US" dirty="0" err="1" smtClean="0"/>
              <a:t>Multiattribute</a:t>
            </a:r>
            <a:r>
              <a:rPr lang="en-US" dirty="0" smtClean="0"/>
              <a:t> decisions involve tradeoffs. Difficulty arises when one solution is best in some aspects and another in rest of the aspects.</a:t>
            </a:r>
          </a:p>
          <a:p>
            <a:r>
              <a:rPr lang="en-US" dirty="0" smtClean="0"/>
              <a:t>For example purchasing a car. Cars differ in cost, safety, reliability, aesthetics and comforts. Tradeoffs are required</a:t>
            </a:r>
            <a:endParaRPr lang="en-US" dirty="0"/>
          </a:p>
        </p:txBody>
      </p:sp>
    </p:spTree>
    <p:extLst>
      <p:ext uri="{BB962C8B-B14F-4D97-AF65-F5344CB8AC3E}">
        <p14:creationId xmlns:p14="http://schemas.microsoft.com/office/powerpoint/2010/main" val="1788925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619</Words>
  <Application>Microsoft Office PowerPoint</Application>
  <PresentationFormat>On-screen Show (4:3)</PresentationFormat>
  <Paragraphs>65</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27:32 She added: O you nobles! Give me your opinion on the problem with which I am now faced; I would never make a [weighty] decision unless you are present with me.</vt:lpstr>
      <vt:lpstr>INTRODUCTION Chap1. BOOK-2 </vt:lpstr>
      <vt:lpstr>INTRODUCTION</vt:lpstr>
      <vt:lpstr>INTRODUCTION</vt:lpstr>
      <vt:lpstr>INTRODUCTION</vt:lpstr>
      <vt:lpstr>INTRODUCTION</vt:lpstr>
      <vt:lpstr>INTRODUCTION</vt:lpstr>
      <vt:lpstr>INTRODUCTION</vt:lpstr>
      <vt:lpstr>INTRODUCTION</vt:lpstr>
      <vt:lpstr>INTRODUCTION</vt:lpstr>
      <vt:lpstr>DECISION CHECKLIST</vt:lpstr>
      <vt:lpstr>PowerPoint Presentation</vt:lpstr>
      <vt:lpstr>PAKISTAN ZINDABAD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27:32 She added: O you nobles! Give me your opinion on the problem with which I am now faced; I would never make a [weighty] decision unless you are present with me.</dc:title>
  <dc:creator>Hp</dc:creator>
  <cp:lastModifiedBy>Hp</cp:lastModifiedBy>
  <cp:revision>24</cp:revision>
  <dcterms:created xsi:type="dcterms:W3CDTF">2006-08-16T00:00:00Z</dcterms:created>
  <dcterms:modified xsi:type="dcterms:W3CDTF">2021-05-02T07:43:52Z</dcterms:modified>
</cp:coreProperties>
</file>