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1" r:id="rId3"/>
    <p:sldId id="260" r:id="rId4"/>
    <p:sldId id="268" r:id="rId5"/>
    <p:sldId id="281" r:id="rId6"/>
    <p:sldId id="269" r:id="rId7"/>
    <p:sldId id="262" r:id="rId8"/>
    <p:sldId id="271" r:id="rId9"/>
    <p:sldId id="277" r:id="rId10"/>
    <p:sldId id="282" r:id="rId11"/>
    <p:sldId id="263" r:id="rId12"/>
    <p:sldId id="278" r:id="rId13"/>
    <p:sldId id="279" r:id="rId14"/>
    <p:sldId id="280" r:id="rId15"/>
    <p:sldId id="274" r:id="rId16"/>
    <p:sldId id="264" r:id="rId17"/>
    <p:sldId id="265" r:id="rId18"/>
    <p:sldId id="258" r:id="rId19"/>
    <p:sldId id="25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77" autoAdjust="0"/>
    <p:restoredTop sz="72064" autoAdjust="0"/>
  </p:normalViewPr>
  <p:slideViewPr>
    <p:cSldViewPr>
      <p:cViewPr>
        <p:scale>
          <a:sx n="60" d="100"/>
          <a:sy n="60" d="100"/>
        </p:scale>
        <p:origin x="-630"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9509D0-8A4B-4E1B-B4C7-6A21CB5ACF99}" type="datetimeFigureOut">
              <a:rPr lang="en-US" smtClean="0"/>
              <a:t>12/21/2021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7E651B-C05F-4C57-943D-6AFD6A49AB01}" type="slidenum">
              <a:rPr lang="en-US" smtClean="0"/>
              <a:t>‹#›</a:t>
            </a:fld>
            <a:endParaRPr lang="en-US"/>
          </a:p>
        </p:txBody>
      </p:sp>
    </p:spTree>
    <p:extLst>
      <p:ext uri="{BB962C8B-B14F-4D97-AF65-F5344CB8AC3E}">
        <p14:creationId xmlns:p14="http://schemas.microsoft.com/office/powerpoint/2010/main" val="2147942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a:t>
            </a:fld>
            <a:endParaRPr lang="en-US"/>
          </a:p>
        </p:txBody>
      </p:sp>
    </p:spTree>
    <p:extLst>
      <p:ext uri="{BB962C8B-B14F-4D97-AF65-F5344CB8AC3E}">
        <p14:creationId xmlns:p14="http://schemas.microsoft.com/office/powerpoint/2010/main" val="2395167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Defensive avoidance is</a:t>
            </a:r>
            <a:r>
              <a:rPr lang="en-US" sz="1200" b="0" i="0" kern="1200" baseline="0" dirty="0" smtClean="0">
                <a:solidFill>
                  <a:schemeClr val="tx1"/>
                </a:solidFill>
                <a:effectLst/>
                <a:latin typeface="+mn-lt"/>
                <a:ea typeface="+mn-ea"/>
                <a:cs typeface="+mn-cs"/>
              </a:rPr>
              <a:t> a</a:t>
            </a:r>
            <a:r>
              <a:rPr lang="en-US" sz="1200" b="0" i="0" kern="1200" dirty="0" smtClean="0">
                <a:solidFill>
                  <a:schemeClr val="tx1"/>
                </a:solidFill>
                <a:effectLst/>
                <a:latin typeface="+mn-lt"/>
                <a:ea typeface="+mn-ea"/>
                <a:cs typeface="+mn-cs"/>
              </a:rPr>
              <a:t> condition </a:t>
            </a:r>
            <a:r>
              <a:rPr lang="en-US" sz="1200" b="1" i="0" kern="1200" dirty="0" smtClean="0">
                <a:solidFill>
                  <a:srgbClr val="FF0000"/>
                </a:solidFill>
                <a:effectLst/>
                <a:latin typeface="+mn-lt"/>
                <a:ea typeface="+mn-ea"/>
                <a:cs typeface="+mn-cs"/>
              </a:rPr>
              <a:t>preventing</a:t>
            </a:r>
            <a:r>
              <a:rPr lang="en-US" sz="1200" b="0" i="0" kern="1200" dirty="0" smtClean="0">
                <a:solidFill>
                  <a:schemeClr val="tx1"/>
                </a:solidFill>
                <a:effectLst/>
                <a:latin typeface="+mn-lt"/>
                <a:ea typeface="+mn-ea"/>
                <a:cs typeface="+mn-cs"/>
              </a:rPr>
              <a:t> effective decision-making in which individuals either </a:t>
            </a:r>
            <a:r>
              <a:rPr lang="en-US" sz="1200" b="1" i="0" kern="1200" dirty="0" smtClean="0">
                <a:solidFill>
                  <a:schemeClr val="tx1"/>
                </a:solidFill>
                <a:effectLst/>
                <a:latin typeface="+mn-lt"/>
                <a:ea typeface="+mn-ea"/>
                <a:cs typeface="+mn-cs"/>
              </a:rPr>
              <a:t>deny</a:t>
            </a:r>
            <a:r>
              <a:rPr lang="en-US" sz="1200" b="0" i="0" kern="1200" dirty="0" smtClean="0">
                <a:solidFill>
                  <a:schemeClr val="tx1"/>
                </a:solidFill>
                <a:effectLst/>
                <a:latin typeface="+mn-lt"/>
                <a:ea typeface="+mn-ea"/>
                <a:cs typeface="+mn-cs"/>
              </a:rPr>
              <a:t> the importance of a danger or an opportunity, or deny any </a:t>
            </a:r>
            <a:r>
              <a:rPr lang="en-US" sz="1200" b="1" i="0" kern="1200" dirty="0" smtClean="0">
                <a:solidFill>
                  <a:schemeClr val="tx1"/>
                </a:solidFill>
                <a:effectLst/>
                <a:latin typeface="+mn-lt"/>
                <a:ea typeface="+mn-ea"/>
                <a:cs typeface="+mn-cs"/>
              </a:rPr>
              <a:t>responsibility</a:t>
            </a:r>
            <a:r>
              <a:rPr lang="en-US" sz="1200" b="0" i="0" kern="1200" dirty="0" smtClean="0">
                <a:solidFill>
                  <a:schemeClr val="tx1"/>
                </a:solidFill>
                <a:effectLst/>
                <a:latin typeface="+mn-lt"/>
                <a:ea typeface="+mn-ea"/>
                <a:cs typeface="+mn-cs"/>
              </a:rPr>
              <a:t> for taking action. </a:t>
            </a:r>
            <a:r>
              <a:rPr lang="en-US" dirty="0" smtClean="0"/>
              <a:t>For example if I am told my car is missing from garage, and</a:t>
            </a:r>
            <a:r>
              <a:rPr lang="en-US" baseline="0" dirty="0" smtClean="0"/>
              <a:t> someone suggests to go and see for it, I will not avoid. My rationalization process is good enough for that decision. Rationalization is also avoided by shifting responsibility </a:t>
            </a:r>
            <a:r>
              <a:rPr lang="en-US" baseline="0" dirty="0" err="1" smtClean="0"/>
              <a:t>e.g</a:t>
            </a:r>
            <a:r>
              <a:rPr lang="en-US" baseline="0" dirty="0" smtClean="0"/>
              <a:t> my boss told me or by procrastination where you shift responsibility of some future self, by seeking social support, avoiding falsifiability, actively seeking idea to support your view. With practice we can master </a:t>
            </a:r>
            <a:r>
              <a:rPr lang="en-US" baseline="0" dirty="0" smtClean="0"/>
              <a:t>this</a:t>
            </a:r>
          </a:p>
          <a:p>
            <a:r>
              <a:rPr lang="en-US" b="1" baseline="0" dirty="0" smtClean="0"/>
              <a:t>Bolstering- sweet lemon thinking or sour grapes thinking- </a:t>
            </a:r>
            <a:r>
              <a:rPr lang="en-US" b="0" baseline="0" dirty="0" smtClean="0"/>
              <a:t>devoting more thought to positive features of alternative we are committed to or to negative features of competing alternative </a:t>
            </a:r>
            <a:endParaRPr lang="en-US" b="1" baseline="0" dirty="0" smtClean="0"/>
          </a:p>
          <a:p>
            <a:r>
              <a:rPr lang="en-US" b="1" baseline="0" dirty="0" smtClean="0"/>
              <a:t>Magic Ring</a:t>
            </a:r>
          </a:p>
          <a:p>
            <a:r>
              <a:rPr lang="en-US" b="1" baseline="0" dirty="0" smtClean="0"/>
              <a:t>Close encounter Club</a:t>
            </a:r>
            <a:endParaRPr lang="en-US" b="1" dirty="0"/>
          </a:p>
        </p:txBody>
      </p:sp>
      <p:sp>
        <p:nvSpPr>
          <p:cNvPr id="4" name="Slide Number Placeholder 3"/>
          <p:cNvSpPr>
            <a:spLocks noGrp="1"/>
          </p:cNvSpPr>
          <p:nvPr>
            <p:ph type="sldNum" sz="quarter" idx="10"/>
          </p:nvPr>
        </p:nvSpPr>
        <p:spPr/>
        <p:txBody>
          <a:bodyPr/>
          <a:lstStyle/>
          <a:p>
            <a:fld id="{017E651B-C05F-4C57-943D-6AFD6A49AB01}" type="slidenum">
              <a:rPr lang="en-US" smtClean="0"/>
              <a:t>12</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13</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is second highest </a:t>
            </a:r>
            <a:r>
              <a:rPr lang="en-US" smtClean="0"/>
              <a:t>bidder auction.</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14</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End of the world cult</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15</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16</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are most likely to be successful if we are uncommitted</a:t>
            </a:r>
            <a:r>
              <a:rPr lang="en-US" baseline="0" dirty="0" smtClean="0"/>
              <a:t> during decision making and committed afterwards</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17</a:t>
            </a:fld>
            <a:endParaRPr lang="en-US"/>
          </a:p>
        </p:txBody>
      </p:sp>
    </p:spTree>
    <p:extLst>
      <p:ext uri="{BB962C8B-B14F-4D97-AF65-F5344CB8AC3E}">
        <p14:creationId xmlns:p14="http://schemas.microsoft.com/office/powerpoint/2010/main" val="80135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3</a:t>
            </a:fld>
            <a:endParaRPr lang="en-US"/>
          </a:p>
        </p:txBody>
      </p:sp>
    </p:spTree>
    <p:extLst>
      <p:ext uri="{BB962C8B-B14F-4D97-AF65-F5344CB8AC3E}">
        <p14:creationId xmlns:p14="http://schemas.microsoft.com/office/powerpoint/2010/main" val="2755079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4</a:t>
            </a:fld>
            <a:endParaRPr lang="en-US"/>
          </a:p>
        </p:txBody>
      </p:sp>
    </p:spTree>
    <p:extLst>
      <p:ext uri="{BB962C8B-B14F-4D97-AF65-F5344CB8AC3E}">
        <p14:creationId xmlns:p14="http://schemas.microsoft.com/office/powerpoint/2010/main" val="2755079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Courage to be rational faces up to complexity in order to get the problem solved, creativity</a:t>
            </a:r>
            <a:r>
              <a:rPr lang="en-US" baseline="0" dirty="0" smtClean="0"/>
              <a:t> adds to complexity in order to achieve a more complex understanding of the problem and balanced judgment evaluates complexity in an even handed manner in order to reduce it to a choice of the single best alternative. Why we are often less wise, irrational, less creative, biased in judgment, and how can we correct these deficiencies? We will answer these questions in these lessons </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5</a:t>
            </a:fld>
            <a:endParaRPr lang="en-US"/>
          </a:p>
        </p:txBody>
      </p:sp>
    </p:spTree>
    <p:extLst>
      <p:ext uri="{BB962C8B-B14F-4D97-AF65-F5344CB8AC3E}">
        <p14:creationId xmlns:p14="http://schemas.microsoft.com/office/powerpoint/2010/main" val="3192300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Rationality</a:t>
            </a:r>
            <a:r>
              <a:rPr lang="en-US" baseline="0" dirty="0" smtClean="0"/>
              <a:t> is matter of direction in thought. Rational DM begins with facts and values premises and proceeds from there to logical conclusions as which alternative is to be preferred.</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6</a:t>
            </a:fld>
            <a:endParaRPr lang="en-US"/>
          </a:p>
        </p:txBody>
      </p:sp>
    </p:spTree>
    <p:extLst>
      <p:ext uri="{BB962C8B-B14F-4D97-AF65-F5344CB8AC3E}">
        <p14:creationId xmlns:p14="http://schemas.microsoft.com/office/powerpoint/2010/main" val="263768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Alford </a:t>
            </a:r>
            <a:r>
              <a:rPr lang="en-US" dirty="0" err="1" smtClean="0"/>
              <a:t>Saloan</a:t>
            </a:r>
            <a:r>
              <a:rPr lang="en-US" baseline="0" dirty="0" smtClean="0"/>
              <a:t> </a:t>
            </a:r>
            <a:r>
              <a:rPr lang="en-US" baseline="0" dirty="0" err="1" smtClean="0"/>
              <a:t>Chiarman</a:t>
            </a:r>
            <a:r>
              <a:rPr lang="en-US" baseline="0" dirty="0" smtClean="0"/>
              <a:t> Gen Motors once said in meeting we all are in agreement. All said yes. He said lets postpone the meeting till the time we develop some disagreement and gain some understanding of the decision is all about. All gave deeper thought, and led rejection of his proposal. If Sloan hadn’t given importance to disagreement they were about to make a decision which they all would have regretted  </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7</a:t>
            </a:fld>
            <a:endParaRPr lang="en-US"/>
          </a:p>
        </p:txBody>
      </p:sp>
    </p:spTree>
    <p:extLst>
      <p:ext uri="{BB962C8B-B14F-4D97-AF65-F5344CB8AC3E}">
        <p14:creationId xmlns:p14="http://schemas.microsoft.com/office/powerpoint/2010/main" val="2436770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8</a:t>
            </a:fld>
            <a:endParaRPr lang="en-US"/>
          </a:p>
        </p:txBody>
      </p:sp>
    </p:spTree>
    <p:extLst>
      <p:ext uri="{BB962C8B-B14F-4D97-AF65-F5344CB8AC3E}">
        <p14:creationId xmlns:p14="http://schemas.microsoft.com/office/powerpoint/2010/main" val="2436770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9</a:t>
            </a:fld>
            <a:endParaRPr lang="en-US"/>
          </a:p>
        </p:txBody>
      </p:sp>
    </p:spTree>
    <p:extLst>
      <p:ext uri="{BB962C8B-B14F-4D97-AF65-F5344CB8AC3E}">
        <p14:creationId xmlns:p14="http://schemas.microsoft.com/office/powerpoint/2010/main" val="2436770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Lets discuss one by one</a:t>
            </a:r>
            <a:endParaRPr lang="en-US" dirty="0"/>
          </a:p>
        </p:txBody>
      </p:sp>
      <p:sp>
        <p:nvSpPr>
          <p:cNvPr id="4" name="Slide Number Placeholder 3"/>
          <p:cNvSpPr>
            <a:spLocks noGrp="1"/>
          </p:cNvSpPr>
          <p:nvPr>
            <p:ph type="sldNum" sz="quarter" idx="10"/>
          </p:nvPr>
        </p:nvSpPr>
        <p:spPr/>
        <p:txBody>
          <a:bodyPr/>
          <a:lstStyle/>
          <a:p>
            <a:fld id="{017E651B-C05F-4C57-943D-6AFD6A49AB01}" type="slidenum">
              <a:rPr lang="en-US" smtClean="0"/>
              <a:t>11</a:t>
            </a:fld>
            <a:endParaRPr lang="en-US"/>
          </a:p>
        </p:txBody>
      </p:sp>
    </p:spTree>
    <p:extLst>
      <p:ext uri="{BB962C8B-B14F-4D97-AF65-F5344CB8AC3E}">
        <p14:creationId xmlns:p14="http://schemas.microsoft.com/office/powerpoint/2010/main" val="801350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thuluth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95400"/>
            <a:ext cx="8305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86212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What are the reasons of too high cognitive conflict. How can you overcome them?</a:t>
            </a:r>
            <a:endParaRPr lang="en-US" dirty="0"/>
          </a:p>
        </p:txBody>
      </p:sp>
    </p:spTree>
    <p:extLst>
      <p:ext uri="{BB962C8B-B14F-4D97-AF65-F5344CB8AC3E}">
        <p14:creationId xmlns:p14="http://schemas.microsoft.com/office/powerpoint/2010/main" val="23965274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Secret one- courage to be rational</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46237"/>
            <a:ext cx="8229600" cy="4525963"/>
          </a:xfrm>
        </p:spPr>
        <p:txBody>
          <a:bodyPr>
            <a:normAutofit/>
          </a:bodyPr>
          <a:lstStyle/>
          <a:p>
            <a:r>
              <a:rPr lang="en-US" dirty="0" smtClean="0">
                <a:latin typeface="Times New Roman" pitchFamily="18" charset="0"/>
                <a:cs typeface="Times New Roman" pitchFamily="18" charset="0"/>
              </a:rPr>
              <a:t>Hurdles to courage to be rational </a:t>
            </a:r>
          </a:p>
          <a:p>
            <a:pPr lvl="1"/>
            <a:r>
              <a:rPr lang="en-US" dirty="0" smtClean="0">
                <a:latin typeface="Times New Roman" pitchFamily="18" charset="0"/>
                <a:cs typeface="Times New Roman" pitchFamily="18" charset="0"/>
              </a:rPr>
              <a:t>Defensive avoidance- </a:t>
            </a:r>
            <a:r>
              <a:rPr lang="en-US" sz="1400" dirty="0" smtClean="0">
                <a:latin typeface="Times New Roman" pitchFamily="18" charset="0"/>
                <a:cs typeface="Times New Roman" pitchFamily="18" charset="0"/>
              </a:rPr>
              <a:t>22</a:t>
            </a:r>
          </a:p>
          <a:p>
            <a:pPr lvl="1"/>
            <a:r>
              <a:rPr lang="en-US" dirty="0" smtClean="0">
                <a:latin typeface="Times New Roman" pitchFamily="18" charset="0"/>
                <a:cs typeface="Times New Roman" pitchFamily="18" charset="0"/>
              </a:rPr>
              <a:t>Escalating commitment</a:t>
            </a:r>
          </a:p>
        </p:txBody>
      </p:sp>
    </p:spTree>
    <p:extLst>
      <p:ext uri="{BB962C8B-B14F-4D97-AF65-F5344CB8AC3E}">
        <p14:creationId xmlns:p14="http://schemas.microsoft.com/office/powerpoint/2010/main" val="35063914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Secret one- courage to be rational</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24000"/>
            <a:ext cx="8229600" cy="4525963"/>
          </a:xfrm>
        </p:spPr>
        <p:txBody>
          <a:bodyPr>
            <a:normAutofit fontScale="77500" lnSpcReduction="20000"/>
          </a:bodyPr>
          <a:lstStyle/>
          <a:p>
            <a:r>
              <a:rPr lang="en-US" dirty="0" smtClean="0">
                <a:latin typeface="Times New Roman" pitchFamily="18" charset="0"/>
                <a:cs typeface="Times New Roman" pitchFamily="18" charset="0"/>
              </a:rPr>
              <a:t>Hurdles to courage to be rational </a:t>
            </a:r>
          </a:p>
          <a:p>
            <a:pPr lvl="1"/>
            <a:r>
              <a:rPr lang="en-US" dirty="0" smtClean="0">
                <a:latin typeface="Times New Roman" pitchFamily="18" charset="0"/>
                <a:cs typeface="Times New Roman" pitchFamily="18" charset="0"/>
              </a:rPr>
              <a:t>Defensive avoidance- </a:t>
            </a:r>
            <a:r>
              <a:rPr lang="en-US" sz="1400" dirty="0" smtClean="0">
                <a:latin typeface="Times New Roman" pitchFamily="18" charset="0"/>
                <a:cs typeface="Times New Roman" pitchFamily="18" charset="0"/>
              </a:rPr>
              <a:t>22</a:t>
            </a:r>
            <a:endParaRPr lang="en-US" dirty="0">
              <a:latin typeface="Times New Roman" pitchFamily="18" charset="0"/>
              <a:cs typeface="Times New Roman" pitchFamily="18" charset="0"/>
            </a:endParaRPr>
          </a:p>
          <a:p>
            <a:pPr marL="457200" lvl="1" indent="0">
              <a:buNone/>
            </a:pPr>
            <a:r>
              <a:rPr lang="en-US" dirty="0" smtClean="0">
                <a:latin typeface="Times New Roman" pitchFamily="18" charset="0"/>
                <a:cs typeface="Times New Roman" pitchFamily="18" charset="0"/>
              </a:rPr>
              <a:t>When people are required to make major decisions, </a:t>
            </a:r>
            <a:r>
              <a:rPr lang="en-US" b="1" dirty="0" smtClean="0">
                <a:solidFill>
                  <a:srgbClr val="FF0000"/>
                </a:solidFill>
                <a:latin typeface="Times New Roman" pitchFamily="18" charset="0"/>
                <a:cs typeface="Times New Roman" pitchFamily="18" charset="0"/>
              </a:rPr>
              <a:t>defensive avoidance </a:t>
            </a:r>
            <a:r>
              <a:rPr lang="en-US" dirty="0" smtClean="0">
                <a:latin typeface="Times New Roman" pitchFamily="18" charset="0"/>
                <a:cs typeface="Times New Roman" pitchFamily="18" charset="0"/>
              </a:rPr>
              <a:t>is probably the most pervasive defective pattern as well as most difficult to prevent or correct. Examples of defensive avoidance (lack of rationality) </a:t>
            </a:r>
          </a:p>
          <a:p>
            <a:pPr lvl="1"/>
            <a:r>
              <a:rPr lang="en-US" b="1" dirty="0" smtClean="0">
                <a:latin typeface="Times New Roman" pitchFamily="18" charset="0"/>
                <a:cs typeface="Times New Roman" pitchFamily="18" charset="0"/>
              </a:rPr>
              <a:t>Shifting responsibility</a:t>
            </a:r>
            <a:r>
              <a:rPr lang="en-US" sz="1200" dirty="0" smtClean="0">
                <a:latin typeface="Times New Roman" pitchFamily="18" charset="0"/>
                <a:cs typeface="Times New Roman" pitchFamily="18" charset="0"/>
              </a:rPr>
              <a:t>23</a:t>
            </a:r>
            <a:endParaRPr lang="en-US" dirty="0" smtClean="0">
              <a:latin typeface="Times New Roman" pitchFamily="18" charset="0"/>
              <a:cs typeface="Times New Roman" pitchFamily="18" charset="0"/>
            </a:endParaRPr>
          </a:p>
          <a:p>
            <a:pPr lvl="1"/>
            <a:r>
              <a:rPr lang="en-US" b="1" dirty="0" smtClean="0">
                <a:latin typeface="Times New Roman" pitchFamily="18" charset="0"/>
                <a:cs typeface="Times New Roman" pitchFamily="18" charset="0"/>
              </a:rPr>
              <a:t>Procrastination</a:t>
            </a:r>
          </a:p>
          <a:p>
            <a:pPr lvl="1"/>
            <a:r>
              <a:rPr lang="en-US" b="1" dirty="0" smtClean="0">
                <a:latin typeface="Times New Roman" pitchFamily="18" charset="0"/>
                <a:cs typeface="Times New Roman" pitchFamily="18" charset="0"/>
              </a:rPr>
              <a:t>Bolstering</a:t>
            </a:r>
          </a:p>
          <a:p>
            <a:pPr lvl="1"/>
            <a:r>
              <a:rPr lang="en-US" b="1" dirty="0" smtClean="0">
                <a:latin typeface="Times New Roman" pitchFamily="18" charset="0"/>
                <a:cs typeface="Times New Roman" pitchFamily="18" charset="0"/>
              </a:rPr>
              <a:t>Seeking social support for beliefs</a:t>
            </a:r>
          </a:p>
          <a:p>
            <a:pPr lvl="1"/>
            <a:r>
              <a:rPr lang="en-US" b="1" dirty="0" smtClean="0">
                <a:latin typeface="Times New Roman" pitchFamily="18" charset="0"/>
                <a:cs typeface="Times New Roman" pitchFamily="18" charset="0"/>
              </a:rPr>
              <a:t>Avoiding falsifiability</a:t>
            </a:r>
          </a:p>
          <a:p>
            <a:pPr lvl="1"/>
            <a:r>
              <a:rPr lang="en-US" b="1" dirty="0" smtClean="0">
                <a:latin typeface="Times New Roman" pitchFamily="18" charset="0"/>
                <a:cs typeface="Times New Roman" pitchFamily="18" charset="0"/>
              </a:rPr>
              <a:t>Seeking supporting ideas</a:t>
            </a:r>
          </a:p>
          <a:p>
            <a:pPr lvl="1"/>
            <a:r>
              <a:rPr lang="en-US" b="1" dirty="0" smtClean="0">
                <a:latin typeface="Times New Roman" pitchFamily="18" charset="0"/>
                <a:cs typeface="Times New Roman" pitchFamily="18" charset="0"/>
              </a:rPr>
              <a:t>Reacting with emotionality when challenged</a:t>
            </a:r>
          </a:p>
          <a:p>
            <a:pPr lvl="1"/>
            <a:endParaRPr lang="en-US" b="1"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05409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Secret one- courage to be rational</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46237"/>
            <a:ext cx="8229600" cy="4525963"/>
          </a:xfrm>
        </p:spPr>
        <p:txBody>
          <a:bodyPr>
            <a:normAutofit/>
          </a:bodyPr>
          <a:lstStyle/>
          <a:p>
            <a:r>
              <a:rPr lang="en-US" dirty="0" smtClean="0">
                <a:latin typeface="Times New Roman" pitchFamily="18" charset="0"/>
                <a:cs typeface="Times New Roman" pitchFamily="18" charset="0"/>
              </a:rPr>
              <a:t>Hurdles to courage to be rational </a:t>
            </a:r>
          </a:p>
          <a:p>
            <a:pPr lvl="1"/>
            <a:r>
              <a:rPr lang="en-US" dirty="0" smtClean="0">
                <a:latin typeface="Times New Roman" pitchFamily="18" charset="0"/>
                <a:cs typeface="Times New Roman" pitchFamily="18" charset="0"/>
              </a:rPr>
              <a:t>Defensive avoidance- </a:t>
            </a:r>
            <a:r>
              <a:rPr lang="en-US" sz="1400" dirty="0" smtClean="0">
                <a:latin typeface="Times New Roman" pitchFamily="18" charset="0"/>
                <a:cs typeface="Times New Roman" pitchFamily="18" charset="0"/>
              </a:rPr>
              <a:t>22</a:t>
            </a:r>
            <a:endParaRPr lang="en-US" dirty="0">
              <a:latin typeface="Times New Roman" pitchFamily="18" charset="0"/>
              <a:cs typeface="Times New Roman" pitchFamily="18" charset="0"/>
            </a:endParaRPr>
          </a:p>
          <a:p>
            <a:pPr marL="457200" lvl="1" indent="0">
              <a:buNone/>
            </a:pPr>
            <a:r>
              <a:rPr lang="en-US" b="1" dirty="0" smtClean="0">
                <a:latin typeface="Times New Roman" pitchFamily="18" charset="0"/>
                <a:cs typeface="Times New Roman" pitchFamily="18" charset="0"/>
              </a:rPr>
              <a:t>Test </a:t>
            </a:r>
            <a:r>
              <a:rPr lang="en-US" b="1" dirty="0">
                <a:latin typeface="Times New Roman" pitchFamily="18" charset="0"/>
                <a:cs typeface="Times New Roman" pitchFamily="18" charset="0"/>
              </a:rPr>
              <a:t>for the courage to be rational </a:t>
            </a:r>
            <a:r>
              <a:rPr lang="en-US" dirty="0">
                <a:latin typeface="Times New Roman" pitchFamily="18" charset="0"/>
                <a:cs typeface="Times New Roman" pitchFamily="18" charset="0"/>
              </a:rPr>
              <a:t>is to ask yourself would I be willing to commit to and actually follow through on whichever of the alternatives the analysis indicates is the best.</a:t>
            </a:r>
          </a:p>
        </p:txBody>
      </p:sp>
    </p:spTree>
    <p:extLst>
      <p:ext uri="{BB962C8B-B14F-4D97-AF65-F5344CB8AC3E}">
        <p14:creationId xmlns:p14="http://schemas.microsoft.com/office/powerpoint/2010/main" val="8425606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Secret one- courage to be rational</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646237"/>
            <a:ext cx="8229600" cy="4525963"/>
          </a:xfrm>
        </p:spPr>
        <p:txBody>
          <a:bodyPr>
            <a:normAutofit/>
          </a:bodyPr>
          <a:lstStyle/>
          <a:p>
            <a:r>
              <a:rPr lang="en-US" dirty="0" smtClean="0">
                <a:latin typeface="Times New Roman" pitchFamily="18" charset="0"/>
                <a:cs typeface="Times New Roman" pitchFamily="18" charset="0"/>
              </a:rPr>
              <a:t>Hurdles to courage to be rational </a:t>
            </a:r>
          </a:p>
          <a:p>
            <a:pPr lvl="1"/>
            <a:r>
              <a:rPr lang="en-US" dirty="0" smtClean="0">
                <a:latin typeface="Times New Roman" pitchFamily="18" charset="0"/>
                <a:cs typeface="Times New Roman" pitchFamily="18" charset="0"/>
              </a:rPr>
              <a:t>Escalating commitment- unwillingness </a:t>
            </a:r>
            <a:r>
              <a:rPr lang="en-US" dirty="0">
                <a:latin typeface="Times New Roman" pitchFamily="18" charset="0"/>
                <a:cs typeface="Times New Roman" pitchFamily="18" charset="0"/>
              </a:rPr>
              <a:t>to admit that initial decision was wrong. Also called sunk cost effect. Can avoid by:</a:t>
            </a:r>
          </a:p>
          <a:p>
            <a:pPr lvl="2"/>
            <a:r>
              <a:rPr lang="en-US" dirty="0">
                <a:latin typeface="Times New Roman" pitchFamily="18" charset="0"/>
                <a:cs typeface="Times New Roman" pitchFamily="18" charset="0"/>
              </a:rPr>
              <a:t>Reducing importance</a:t>
            </a:r>
          </a:p>
          <a:p>
            <a:pPr lvl="2"/>
            <a:r>
              <a:rPr lang="en-US" dirty="0">
                <a:latin typeface="Times New Roman" pitchFamily="18" charset="0"/>
                <a:cs typeface="Times New Roman" pitchFamily="18" charset="0"/>
              </a:rPr>
              <a:t>Discuss with a person who has no investment</a:t>
            </a:r>
          </a:p>
          <a:p>
            <a:pPr lvl="2"/>
            <a:r>
              <a:rPr lang="en-US" dirty="0">
                <a:latin typeface="Times New Roman" pitchFamily="18" charset="0"/>
                <a:cs typeface="Times New Roman" pitchFamily="18" charset="0"/>
              </a:rPr>
              <a:t>View decision from competitor’s perspective</a:t>
            </a:r>
          </a:p>
          <a:p>
            <a:pPr lvl="1"/>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19817568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Secret one- courage to be rational</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Test of Courage to be Rational </a:t>
            </a:r>
            <a:r>
              <a:rPr lang="en-US" dirty="0" smtClean="0">
                <a:latin typeface="Times New Roman" pitchFamily="18" charset="0"/>
                <a:cs typeface="Times New Roman" pitchFamily="18" charset="0"/>
              </a:rPr>
              <a:t>is willingness to put our believes or values to test</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6313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Secret one- courage to be rational</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itchFamily="18" charset="0"/>
                <a:cs typeface="Times New Roman" pitchFamily="18" charset="0"/>
              </a:rPr>
              <a:t>How to Avoid Irrationality.</a:t>
            </a:r>
          </a:p>
          <a:p>
            <a:pPr lvl="1"/>
            <a:r>
              <a:rPr lang="en-US" b="1" dirty="0" smtClean="0">
                <a:solidFill>
                  <a:srgbClr val="FF0000"/>
                </a:solidFill>
                <a:latin typeface="Times New Roman" pitchFamily="18" charset="0"/>
                <a:cs typeface="Times New Roman" pitchFamily="18" charset="0"/>
              </a:rPr>
              <a:t>Optimum level of cognitive conflict </a:t>
            </a:r>
          </a:p>
          <a:p>
            <a:pPr lvl="2"/>
            <a:r>
              <a:rPr lang="en-US" b="1" dirty="0">
                <a:latin typeface="Times New Roman" pitchFamily="18" charset="0"/>
                <a:cs typeface="Times New Roman" pitchFamily="18" charset="0"/>
              </a:rPr>
              <a:t>Reduce </a:t>
            </a:r>
            <a:r>
              <a:rPr lang="en-US" b="1" dirty="0" smtClean="0">
                <a:latin typeface="Times New Roman" pitchFamily="18" charset="0"/>
                <a:cs typeface="Times New Roman" pitchFamily="18" charset="0"/>
              </a:rPr>
              <a:t>/increase importance</a:t>
            </a:r>
            <a:endParaRPr lang="en-US" b="1" dirty="0">
              <a:latin typeface="Times New Roman" pitchFamily="18" charset="0"/>
              <a:cs typeface="Times New Roman" pitchFamily="18" charset="0"/>
            </a:endParaRPr>
          </a:p>
          <a:p>
            <a:pPr lvl="2"/>
            <a:r>
              <a:rPr lang="en-US" b="1" dirty="0" smtClean="0">
                <a:latin typeface="Times New Roman" pitchFamily="18" charset="0"/>
                <a:cs typeface="Times New Roman" pitchFamily="18" charset="0"/>
              </a:rPr>
              <a:t>Reduce/increase uncertainty</a:t>
            </a:r>
          </a:p>
          <a:p>
            <a:pPr lvl="1"/>
            <a:r>
              <a:rPr lang="en-US" b="1" dirty="0" smtClean="0">
                <a:solidFill>
                  <a:srgbClr val="FF0000"/>
                </a:solidFill>
                <a:latin typeface="Times New Roman" pitchFamily="18" charset="0"/>
                <a:cs typeface="Times New Roman" pitchFamily="18" charset="0"/>
              </a:rPr>
              <a:t>Increase Hope. Hope </a:t>
            </a:r>
            <a:r>
              <a:rPr lang="en-US" dirty="0" smtClean="0">
                <a:latin typeface="Times New Roman" pitchFamily="18" charset="0"/>
                <a:cs typeface="Times New Roman" pitchFamily="18" charset="0"/>
              </a:rPr>
              <a:t>means the belief that a rational, unbiased approach to decision making is likely to result in the best outcome. Hope is important for creative people. It will be justifiable if we have good problem solving skills, adequate resources and similar problems have yielded to rational approaches in past. Finally practice will help to have hope.</a:t>
            </a:r>
          </a:p>
        </p:txBody>
      </p:sp>
    </p:spTree>
    <p:extLst>
      <p:ext uri="{BB962C8B-B14F-4D97-AF65-F5344CB8AC3E}">
        <p14:creationId xmlns:p14="http://schemas.microsoft.com/office/powerpoint/2010/main" val="35601805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latin typeface="Times New Roman" pitchFamily="18" charset="0"/>
                <a:cs typeface="Times New Roman" pitchFamily="18" charset="0"/>
              </a:rPr>
              <a:t>Secret one- courage to be rational</a:t>
            </a:r>
            <a:endParaRPr lang="en-US" b="1" dirty="0">
              <a:solidFill>
                <a:srgbClr val="0070C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r>
              <a:rPr lang="en-US" b="1" dirty="0" smtClean="0">
                <a:latin typeface="Times New Roman" pitchFamily="18" charset="0"/>
                <a:cs typeface="Times New Roman" pitchFamily="18" charset="0"/>
              </a:rPr>
              <a:t>Correct Attitude for Expert Decision Making</a:t>
            </a:r>
          </a:p>
          <a:p>
            <a:pPr lvl="1"/>
            <a:r>
              <a:rPr lang="en-US" dirty="0" smtClean="0">
                <a:latin typeface="Times New Roman" pitchFamily="18" charset="0"/>
                <a:cs typeface="Times New Roman" pitchFamily="18" charset="0"/>
              </a:rPr>
              <a:t>we don’t have to make decisions by ourselves</a:t>
            </a:r>
          </a:p>
          <a:p>
            <a:pPr lvl="1"/>
            <a:r>
              <a:rPr lang="en-US" dirty="0" smtClean="0">
                <a:latin typeface="Times New Roman" pitchFamily="18" charset="0"/>
                <a:cs typeface="Times New Roman" pitchFamily="18" charset="0"/>
              </a:rPr>
              <a:t>We don’t have to be right on the first try</a:t>
            </a:r>
          </a:p>
          <a:p>
            <a:pPr lvl="1"/>
            <a:r>
              <a:rPr lang="en-US" dirty="0" smtClean="0">
                <a:latin typeface="Times New Roman" pitchFamily="18" charset="0"/>
                <a:cs typeface="Times New Roman" pitchFamily="18" charset="0"/>
              </a:rPr>
              <a:t>We don’t have to be exactly right even in the end</a:t>
            </a:r>
          </a:p>
          <a:p>
            <a:pPr lvl="1"/>
            <a:r>
              <a:rPr lang="en-US" dirty="0" smtClean="0">
                <a:latin typeface="Times New Roman" pitchFamily="18" charset="0"/>
                <a:cs typeface="Times New Roman" pitchFamily="18" charset="0"/>
              </a:rPr>
              <a:t>We don’t have to be able to think everything at once</a:t>
            </a:r>
          </a:p>
          <a:p>
            <a:pPr lvl="1"/>
            <a:r>
              <a:rPr lang="en-US" dirty="0" smtClean="0">
                <a:latin typeface="Times New Roman" pitchFamily="18" charset="0"/>
                <a:cs typeface="Times New Roman" pitchFamily="18" charset="0"/>
              </a:rPr>
              <a:t>We can learn from our mistakes</a:t>
            </a:r>
          </a:p>
          <a:p>
            <a:pPr lvl="1"/>
            <a:r>
              <a:rPr lang="en-US" dirty="0" smtClean="0">
                <a:latin typeface="Times New Roman" pitchFamily="18" charset="0"/>
                <a:cs typeface="Times New Roman" pitchFamily="18" charset="0"/>
              </a:rPr>
              <a:t>Openness in decision making, commitment in decision implementation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830681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bwMode="auto">
          <a:xfrm>
            <a:off x="3124200" y="6248400"/>
            <a:ext cx="2895600" cy="457200"/>
          </a:xfrm>
          <a:prstGeom prst="rect">
            <a:avLst/>
          </a:prstGeom>
          <a:extLst/>
        </p:spPr>
        <p:txBody>
          <a:bodyPr/>
          <a:lstStyle/>
          <a:p>
            <a:pPr algn="ctr" eaLnBrk="1" hangingPunct="1">
              <a:defRPr/>
            </a:pPr>
            <a:r>
              <a:rPr lang="en-US" sz="1400">
                <a:latin typeface="+mn-lt"/>
              </a:rPr>
              <a:t>8/2/2012</a:t>
            </a:r>
          </a:p>
        </p:txBody>
      </p:sp>
      <p:sp>
        <p:nvSpPr>
          <p:cNvPr id="31747" name="Slide Number Placeholder 5"/>
          <p:cNvSpPr>
            <a:spLocks noGrp="1"/>
          </p:cNvSpPr>
          <p:nvPr>
            <p:ph type="sldNum" sz="quarter" idx="4294967295"/>
          </p:nvPr>
        </p:nvSpPr>
        <p:spPr bwMode="auto">
          <a:xfrm>
            <a:off x="6457950" y="5624513"/>
            <a:ext cx="2057400" cy="2746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9A4092E-D986-479A-AEF2-FEF9B3317225}" type="slidenum">
              <a:rPr lang="en-US" altLang="en-US"/>
              <a:pPr/>
              <a:t>18</a:t>
            </a:fld>
            <a:endParaRPr lang="en-US" altLang="en-US"/>
          </a:p>
        </p:txBody>
      </p:sp>
      <p:pic>
        <p:nvPicPr>
          <p:cNvPr id="31748" name="Picture 2" descr="https://encrypted-tbn3.google.com/images?q=tbn:ANd9GcSvz-WPuYKoPOZ-o1qDagMfEXB7_s8iElQj5Dj_KWIp-62fNC0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857250"/>
            <a:ext cx="68580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Footer Placeholder 5"/>
          <p:cNvSpPr>
            <a:spLocks noGrp="1"/>
          </p:cNvSpPr>
          <p:nvPr>
            <p:ph type="ftr" sz="quarter" idx="4294967295"/>
          </p:nvPr>
        </p:nvSpPr>
        <p:spPr>
          <a:xfrm>
            <a:off x="6553200" y="6248400"/>
            <a:ext cx="1905000" cy="457200"/>
          </a:xfrm>
          <a:prstGeom prst="rect">
            <a:avLst/>
          </a:prstGeom>
        </p:spPr>
        <p:style>
          <a:lnRef idx="0">
            <a:scrgbClr r="0" g="0" b="0"/>
          </a:lnRef>
          <a:fillRef idx="1001">
            <a:schemeClr val="lt2"/>
          </a:fillRef>
          <a:effectRef idx="0">
            <a:scrgbClr r="0" g="0" b="0"/>
          </a:effectRef>
          <a:fontRef idx="major"/>
        </p:style>
        <p:txBody>
          <a:bodyPr>
            <a:scene3d>
              <a:camera prst="orthographicFront"/>
              <a:lightRig rig="flat" dir="tl"/>
            </a:scene3d>
            <a:sp3d contourW="19050" prstMaterial="clear">
              <a:bevelT w="50800" h="50800"/>
              <a:contourClr>
                <a:schemeClr val="accent5">
                  <a:tint val="70000"/>
                  <a:satMod val="180000"/>
                  <a:alpha val="70000"/>
                </a:schemeClr>
              </a:contourClr>
            </a:sp3d>
          </a:bodyPr>
          <a:lstStyle/>
          <a:p>
            <a:pPr algn="r">
              <a:defRPr/>
            </a:pPr>
            <a:r>
              <a:rPr lang="en-US" b="1" dirty="0">
                <a:ln/>
                <a:solidFill>
                  <a:schemeClr val="accent5">
                    <a:tint val="50000"/>
                    <a:satMod val="180000"/>
                  </a:schemeClr>
                </a:solidFill>
              </a:rPr>
              <a:t>RAMEELA IZZAT</a:t>
            </a:r>
          </a:p>
          <a:p>
            <a:pPr algn="r">
              <a:defRPr/>
            </a:pPr>
            <a:endParaRPr lang="en-US" b="1" dirty="0">
              <a:ln/>
              <a:solidFill>
                <a:schemeClr val="accent5">
                  <a:tint val="50000"/>
                  <a:satMod val="180000"/>
                </a:schemeClr>
              </a:solidFill>
            </a:endParaRPr>
          </a:p>
        </p:txBody>
      </p:sp>
    </p:spTree>
    <p:extLst>
      <p:ext uri="{BB962C8B-B14F-4D97-AF65-F5344CB8AC3E}">
        <p14:creationId xmlns:p14="http://schemas.microsoft.com/office/powerpoint/2010/main" val="1513645532"/>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543050" y="3600450"/>
            <a:ext cx="6172200" cy="16002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ormAutofit fontScale="97500"/>
          </a:bodyPr>
          <a:lstStyle/>
          <a:p>
            <a:pPr algn="ctr" eaLnBrk="1" fontAlgn="auto" hangingPunct="1">
              <a:spcBef>
                <a:spcPts val="0"/>
              </a:spcBef>
              <a:spcAft>
                <a:spcPts val="0"/>
              </a:spcAft>
              <a:defRPr/>
            </a:pPr>
            <a:r>
              <a:rPr lang="ur-PK" sz="6600" dirty="0">
                <a:solidFill>
                  <a:srgbClr val="006666"/>
                </a:solidFill>
                <a:latin typeface="+mj-lt"/>
                <a:ea typeface="+mj-ea"/>
                <a:cs typeface="+mj-cs"/>
              </a:rPr>
              <a:t>پاکستان زندہ باد</a:t>
            </a:r>
            <a:endParaRPr lang="en-US" sz="6600" dirty="0">
              <a:solidFill>
                <a:srgbClr val="006666"/>
              </a:solidFill>
              <a:latin typeface="+mj-lt"/>
              <a:ea typeface="+mj-ea"/>
              <a:cs typeface="+mj-cs"/>
            </a:endParaRPr>
          </a:p>
        </p:txBody>
      </p:sp>
      <p:sp>
        <p:nvSpPr>
          <p:cNvPr id="32773" name="Title 3"/>
          <p:cNvSpPr>
            <a:spLocks noGrp="1"/>
          </p:cNvSpPr>
          <p:nvPr>
            <p:ph type="title"/>
          </p:nvPr>
        </p:nvSpPr>
        <p:spPr bwMode="auto">
          <a:xfrm>
            <a:off x="628650" y="1417638"/>
            <a:ext cx="7886700" cy="1325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mtClean="0"/>
              <a:t>PAKISTAN ZINDABAD</a:t>
            </a:r>
          </a:p>
        </p:txBody>
      </p:sp>
    </p:spTree>
    <p:extLst>
      <p:ext uri="{BB962C8B-B14F-4D97-AF65-F5344CB8AC3E}">
        <p14:creationId xmlns:p14="http://schemas.microsoft.com/office/powerpoint/2010/main" val="2883945359"/>
      </p:ext>
    </p:extLst>
  </p:cSld>
  <p:clrMapOvr>
    <a:masterClrMapping/>
  </p:clrMapOvr>
  <p:transition spd="slow" advClick="0" advTm="200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nodeType="afterEffect">
                                  <p:stCondLst>
                                    <p:cond delay="0"/>
                                  </p:stCondLst>
                                  <p:iterate type="lt">
                                    <p:tmAbs val="0"/>
                                  </p:iterate>
                                  <p:childTnLst>
                                    <p:set>
                                      <p:cBhvr>
                                        <p:cTn id="6" dur="1" fill="hold">
                                          <p:stCondLst>
                                            <p:cond delay="0"/>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THREE SECRETS OF GOOD DECISION MAKING</a:t>
            </a:r>
            <a:endParaRPr lang="en-US" b="1" dirty="0">
              <a:solidFill>
                <a:srgbClr val="FF0000"/>
              </a:solidFill>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r>
              <a:rPr lang="en-US" b="1" dirty="0" smtClean="0">
                <a:solidFill>
                  <a:srgbClr val="0070C0"/>
                </a:solidFill>
                <a:latin typeface="Times New Roman" pitchFamily="18" charset="0"/>
                <a:cs typeface="Times New Roman" pitchFamily="18" charset="0"/>
              </a:rPr>
              <a:t>COURAGE TO BE RATIONAL, </a:t>
            </a:r>
            <a:r>
              <a:rPr lang="en-US" b="1" dirty="0">
                <a:solidFill>
                  <a:srgbClr val="0070C0"/>
                </a:solidFill>
                <a:latin typeface="Times New Roman" pitchFamily="18" charset="0"/>
                <a:cs typeface="Times New Roman" pitchFamily="18" charset="0"/>
              </a:rPr>
              <a:t>CREATIVITY AND </a:t>
            </a:r>
            <a:r>
              <a:rPr lang="en-US" b="1" dirty="0" smtClean="0">
                <a:solidFill>
                  <a:srgbClr val="0070C0"/>
                </a:solidFill>
                <a:latin typeface="Times New Roman" pitchFamily="18" charset="0"/>
                <a:cs typeface="Times New Roman" pitchFamily="18" charset="0"/>
              </a:rPr>
              <a:t>BALANCE </a:t>
            </a:r>
            <a:r>
              <a:rPr lang="en-US" b="1" dirty="0">
                <a:solidFill>
                  <a:srgbClr val="0070C0"/>
                </a:solidFill>
                <a:latin typeface="Times New Roman" pitchFamily="18" charset="0"/>
                <a:cs typeface="Times New Roman" pitchFamily="18" charset="0"/>
              </a:rPr>
              <a:t>IN DECISION MAKING</a:t>
            </a:r>
            <a:endParaRPr lang="en-US" dirty="0"/>
          </a:p>
        </p:txBody>
      </p:sp>
    </p:spTree>
    <p:extLst>
      <p:ext uri="{BB962C8B-B14F-4D97-AF65-F5344CB8AC3E}">
        <p14:creationId xmlns:p14="http://schemas.microsoft.com/office/powerpoint/2010/main" val="102255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11962"/>
          </a:xfrm>
        </p:spPr>
        <p:txBody>
          <a:bodyPr>
            <a:normAutofit/>
          </a:bodyPr>
          <a:lstStyle/>
          <a:p>
            <a:pPr algn="just"/>
            <a:r>
              <a:rPr lang="en-US" sz="3200" dirty="0"/>
              <a:t>2:247 And their prophet said unto those </a:t>
            </a:r>
            <a:r>
              <a:rPr lang="en-US" sz="3200" dirty="0">
                <a:solidFill>
                  <a:srgbClr val="FF0000"/>
                </a:solidFill>
              </a:rPr>
              <a:t>elders</a:t>
            </a:r>
            <a:r>
              <a:rPr lang="en-US" sz="3200" dirty="0"/>
              <a:t>: </a:t>
            </a:r>
            <a:r>
              <a:rPr lang="en-US" sz="3200" b="1" baseline="30000" dirty="0"/>
              <a:t>[237]</a:t>
            </a:r>
            <a:r>
              <a:rPr lang="en-US" sz="3200" dirty="0"/>
              <a:t> "Behold, now God has raised up </a:t>
            </a:r>
            <a:r>
              <a:rPr lang="en-US" sz="3200" dirty="0" err="1" smtClean="0"/>
              <a:t>Taloot</a:t>
            </a:r>
            <a:r>
              <a:rPr lang="en-US" sz="3200" dirty="0" smtClean="0"/>
              <a:t> </a:t>
            </a:r>
            <a:r>
              <a:rPr lang="en-US" sz="3200" dirty="0"/>
              <a:t>to be your king." They said: "How can he have dominion over us when we have a better claim to dominion than he, and he has not [even] been endowed with abundant wealth?" [The prophet] replied: "Behold, God has exalted </a:t>
            </a:r>
            <a:r>
              <a:rPr lang="en-US" sz="3200" dirty="0" smtClean="0"/>
              <a:t>(</a:t>
            </a:r>
            <a:r>
              <a:rPr lang="en-US" sz="3200" dirty="0" err="1" smtClean="0"/>
              <a:t>istafa</a:t>
            </a:r>
            <a:r>
              <a:rPr lang="en-US" sz="3200" dirty="0" smtClean="0"/>
              <a:t>) him </a:t>
            </a:r>
            <a:r>
              <a:rPr lang="en-US" sz="3200" dirty="0"/>
              <a:t>above you, and endowed him abundantly with knowledge and bodily perfection. And God bestows His </a:t>
            </a:r>
            <a:r>
              <a:rPr lang="en-US" sz="3200" dirty="0" smtClean="0"/>
              <a:t>dominion</a:t>
            </a:r>
            <a:r>
              <a:rPr lang="en-US" sz="3200" dirty="0"/>
              <a:t> upon whom He wills: for God is infinite, all-knowing."</a:t>
            </a:r>
          </a:p>
        </p:txBody>
      </p:sp>
    </p:spTree>
    <p:extLst>
      <p:ext uri="{BB962C8B-B14F-4D97-AF65-F5344CB8AC3E}">
        <p14:creationId xmlns:p14="http://schemas.microsoft.com/office/powerpoint/2010/main" val="403620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78562"/>
          </a:xfrm>
        </p:spPr>
        <p:txBody>
          <a:bodyPr>
            <a:normAutofit/>
          </a:bodyPr>
          <a:lstStyle/>
          <a:p>
            <a:r>
              <a:rPr lang="en-US" sz="4800" b="1" dirty="0" smtClean="0">
                <a:solidFill>
                  <a:srgbClr val="FF0000"/>
                </a:solidFill>
                <a:latin typeface="Times New Roman" pitchFamily="18" charset="0"/>
                <a:cs typeface="Times New Roman" pitchFamily="18" charset="0"/>
              </a:rPr>
              <a:t>FEAR THE FEAR ONLY</a:t>
            </a:r>
            <a:endParaRPr lang="en-US" sz="4800" b="1"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1327425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b="1" dirty="0" smtClean="0">
                <a:solidFill>
                  <a:srgbClr val="FF0000"/>
                </a:solidFill>
                <a:latin typeface="Times New Roman" pitchFamily="18" charset="0"/>
                <a:cs typeface="Times New Roman" pitchFamily="18" charset="0"/>
              </a:rPr>
              <a:t>THREE SECRETS OF GOOD DECISION MAKING</a:t>
            </a:r>
            <a:endParaRPr lang="en-US" b="1" dirty="0">
              <a:solidFill>
                <a:srgbClr val="FF0000"/>
              </a:solidFill>
              <a:latin typeface="Times New Roman" pitchFamily="18" charset="0"/>
              <a:cs typeface="Times New Roman" pitchFamily="18" charset="0"/>
            </a:endParaRPr>
          </a:p>
        </p:txBody>
      </p:sp>
      <p:sp>
        <p:nvSpPr>
          <p:cNvPr id="2" name="Content Placeholder 1"/>
          <p:cNvSpPr>
            <a:spLocks noGrp="1"/>
          </p:cNvSpPr>
          <p:nvPr>
            <p:ph idx="1"/>
          </p:nvPr>
        </p:nvSpPr>
        <p:spPr/>
        <p:txBody>
          <a:bodyPr/>
          <a:lstStyle/>
          <a:p>
            <a:r>
              <a:rPr lang="en-US" b="1" dirty="0" smtClean="0">
                <a:solidFill>
                  <a:srgbClr val="0070C0"/>
                </a:solidFill>
                <a:latin typeface="Times New Roman" pitchFamily="18" charset="0"/>
                <a:cs typeface="Times New Roman" pitchFamily="18" charset="0"/>
              </a:rPr>
              <a:t>COURAGE TO BE RATIONAL, </a:t>
            </a:r>
            <a:r>
              <a:rPr lang="en-US" b="1" dirty="0">
                <a:solidFill>
                  <a:srgbClr val="0070C0"/>
                </a:solidFill>
                <a:latin typeface="Times New Roman" pitchFamily="18" charset="0"/>
                <a:cs typeface="Times New Roman" pitchFamily="18" charset="0"/>
              </a:rPr>
              <a:t>CREATIVITY AND </a:t>
            </a:r>
            <a:r>
              <a:rPr lang="en-US" b="1" dirty="0" smtClean="0">
                <a:solidFill>
                  <a:srgbClr val="0070C0"/>
                </a:solidFill>
                <a:latin typeface="Times New Roman" pitchFamily="18" charset="0"/>
                <a:cs typeface="Times New Roman" pitchFamily="18" charset="0"/>
              </a:rPr>
              <a:t>BALANCE </a:t>
            </a:r>
            <a:r>
              <a:rPr lang="en-US" b="1" dirty="0">
                <a:solidFill>
                  <a:srgbClr val="0070C0"/>
                </a:solidFill>
                <a:latin typeface="Times New Roman" pitchFamily="18" charset="0"/>
                <a:cs typeface="Times New Roman" pitchFamily="18" charset="0"/>
              </a:rPr>
              <a:t>IN DECISION MAKING</a:t>
            </a:r>
            <a:endParaRPr lang="en-US" dirty="0"/>
          </a:p>
        </p:txBody>
      </p:sp>
    </p:spTree>
    <p:extLst>
      <p:ext uri="{BB962C8B-B14F-4D97-AF65-F5344CB8AC3E}">
        <p14:creationId xmlns:p14="http://schemas.microsoft.com/office/powerpoint/2010/main" val="4115246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64162"/>
          </a:xfrm>
        </p:spPr>
        <p:txBody>
          <a:bodyPr>
            <a:normAutofit/>
          </a:bodyPr>
          <a:lstStyle/>
          <a:p>
            <a:r>
              <a:rPr lang="en-US" b="1" dirty="0"/>
              <a:t>The courage to be </a:t>
            </a:r>
            <a:r>
              <a:rPr lang="en-US" b="1" dirty="0" smtClean="0"/>
              <a:t>rational </a:t>
            </a:r>
            <a:r>
              <a:rPr lang="en-US" sz="1100" b="1" dirty="0" smtClean="0"/>
              <a:t>12/L</a:t>
            </a:r>
            <a:r>
              <a:rPr lang="en-US" b="1" dirty="0"/>
              <a:t/>
            </a:r>
            <a:br>
              <a:rPr lang="en-US" b="1" dirty="0"/>
            </a:br>
            <a:endParaRPr lang="en-US" b="1" dirty="0">
              <a:solidFill>
                <a:srgbClr val="FF0000"/>
              </a:solidFill>
            </a:endParaRPr>
          </a:p>
        </p:txBody>
      </p:sp>
    </p:spTree>
    <p:extLst>
      <p:ext uri="{BB962C8B-B14F-4D97-AF65-F5344CB8AC3E}">
        <p14:creationId xmlns:p14="http://schemas.microsoft.com/office/powerpoint/2010/main" val="30146732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b="1" dirty="0" smtClean="0">
                <a:solidFill>
                  <a:srgbClr val="0070C0"/>
                </a:solidFill>
              </a:rPr>
              <a:t>COGNITIVE CONFLICT</a:t>
            </a:r>
            <a:endParaRPr lang="en-US" b="1" dirty="0">
              <a:solidFill>
                <a:srgbClr val="0070C0"/>
              </a:solidFill>
            </a:endParaRPr>
          </a:p>
        </p:txBody>
      </p:sp>
      <p:sp>
        <p:nvSpPr>
          <p:cNvPr id="3" name="Content Placeholder 2"/>
          <p:cNvSpPr>
            <a:spLocks noGrp="1"/>
          </p:cNvSpPr>
          <p:nvPr>
            <p:ph idx="1"/>
          </p:nvPr>
        </p:nvSpPr>
        <p:spPr/>
        <p:txBody>
          <a:bodyPr>
            <a:noAutofit/>
          </a:bodyPr>
          <a:lstStyle/>
          <a:p>
            <a:r>
              <a:rPr lang="en-US" sz="2800" dirty="0"/>
              <a:t>It is the state of having inconsistent thoughts, beliefs, or attitudes, especially as relating to behavioral decisions and attitude change.</a:t>
            </a:r>
          </a:p>
          <a:p>
            <a:r>
              <a:rPr lang="en-US" sz="2800" dirty="0" smtClean="0"/>
              <a:t>Amount of Uncertainty about consequences of various alternatives and importance of those consequences. </a:t>
            </a:r>
            <a:r>
              <a:rPr lang="en-US" sz="2800" dirty="0"/>
              <a:t>To express in </a:t>
            </a:r>
            <a:r>
              <a:rPr lang="en-US" sz="2800" dirty="0" smtClean="0"/>
              <a:t>equation:</a:t>
            </a:r>
          </a:p>
          <a:p>
            <a:pPr marL="0" indent="0">
              <a:buNone/>
            </a:pPr>
            <a:r>
              <a:rPr lang="en-US" sz="2800" dirty="0"/>
              <a:t>	</a:t>
            </a:r>
            <a:r>
              <a:rPr lang="en-US" sz="2800" dirty="0" smtClean="0"/>
              <a:t>Cognitive Conflict=Importance x Uncertainty (if either of them is zero then no CC) </a:t>
            </a:r>
          </a:p>
          <a:p>
            <a:r>
              <a:rPr lang="en-US" sz="2800" dirty="0" smtClean="0"/>
              <a:t>CC plays important role in successful Decision Making</a:t>
            </a:r>
            <a:endParaRPr lang="en-US" sz="2800" dirty="0"/>
          </a:p>
        </p:txBody>
      </p:sp>
    </p:spTree>
    <p:extLst>
      <p:ext uri="{BB962C8B-B14F-4D97-AF65-F5344CB8AC3E}">
        <p14:creationId xmlns:p14="http://schemas.microsoft.com/office/powerpoint/2010/main" val="36831199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COGNITIVE CONFLICT</a:t>
            </a:r>
            <a:endParaRPr lang="en-US" b="1" dirty="0">
              <a:solidFill>
                <a:srgbClr val="0070C0"/>
              </a:solidFill>
            </a:endParaRPr>
          </a:p>
        </p:txBody>
      </p:sp>
      <p:sp>
        <p:nvSpPr>
          <p:cNvPr id="3" name="Content Placeholder 2"/>
          <p:cNvSpPr>
            <a:spLocks noGrp="1"/>
          </p:cNvSpPr>
          <p:nvPr>
            <p:ph idx="1"/>
          </p:nvPr>
        </p:nvSpPr>
        <p:spPr/>
        <p:txBody>
          <a:bodyPr/>
          <a:lstStyle/>
          <a:p>
            <a:r>
              <a:rPr lang="en-US" dirty="0" smtClean="0"/>
              <a:t>Too high</a:t>
            </a:r>
          </a:p>
          <a:p>
            <a:r>
              <a:rPr lang="en-US" dirty="0" smtClean="0"/>
              <a:t>Too low</a:t>
            </a:r>
          </a:p>
          <a:p>
            <a:r>
              <a:rPr lang="en-US" dirty="0"/>
              <a:t>M</a:t>
            </a:r>
            <a:r>
              <a:rPr lang="en-US" dirty="0" smtClean="0"/>
              <a:t>oderate</a:t>
            </a:r>
            <a:endParaRPr lang="en-US" dirty="0"/>
          </a:p>
        </p:txBody>
      </p:sp>
    </p:spTree>
    <p:extLst>
      <p:ext uri="{BB962C8B-B14F-4D97-AF65-F5344CB8AC3E}">
        <p14:creationId xmlns:p14="http://schemas.microsoft.com/office/powerpoint/2010/main" val="33314302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70C0"/>
                </a:solidFill>
              </a:rPr>
              <a:t>COGNITIVE CONFLICT</a:t>
            </a:r>
            <a:endParaRPr lang="en-US" b="1" dirty="0">
              <a:solidFill>
                <a:srgbClr val="0070C0"/>
              </a:solidFill>
            </a:endParaRPr>
          </a:p>
        </p:txBody>
      </p:sp>
      <p:sp>
        <p:nvSpPr>
          <p:cNvPr id="3" name="Content Placeholder 2"/>
          <p:cNvSpPr>
            <a:spLocks noGrp="1"/>
          </p:cNvSpPr>
          <p:nvPr>
            <p:ph idx="1"/>
          </p:nvPr>
        </p:nvSpPr>
        <p:spPr/>
        <p:txBody>
          <a:bodyPr>
            <a:normAutofit lnSpcReduction="10000"/>
          </a:bodyPr>
          <a:lstStyle/>
          <a:p>
            <a:r>
              <a:rPr lang="en-US" dirty="0" smtClean="0">
                <a:solidFill>
                  <a:srgbClr val="FF0000"/>
                </a:solidFill>
              </a:rPr>
              <a:t>If uncertainty is too low- </a:t>
            </a:r>
            <a:r>
              <a:rPr lang="en-US" dirty="0" smtClean="0"/>
              <a:t>creative thinking </a:t>
            </a:r>
            <a:r>
              <a:rPr lang="en-US" sz="1400" dirty="0" smtClean="0"/>
              <a:t>15</a:t>
            </a:r>
            <a:endParaRPr lang="en-US" dirty="0" smtClean="0"/>
          </a:p>
          <a:p>
            <a:r>
              <a:rPr lang="en-US" dirty="0" smtClean="0">
                <a:solidFill>
                  <a:srgbClr val="FF0000"/>
                </a:solidFill>
              </a:rPr>
              <a:t>If importance is too low- </a:t>
            </a:r>
            <a:r>
              <a:rPr lang="en-US" dirty="0" smtClean="0"/>
              <a:t>emotional engagement (time, responsibility, effect us)</a:t>
            </a:r>
          </a:p>
          <a:p>
            <a:r>
              <a:rPr lang="en-US" dirty="0">
                <a:solidFill>
                  <a:srgbClr val="FF0000"/>
                </a:solidFill>
              </a:rPr>
              <a:t>If uncertainty is too </a:t>
            </a:r>
            <a:r>
              <a:rPr lang="en-US" dirty="0" smtClean="0">
                <a:solidFill>
                  <a:srgbClr val="FF0000"/>
                </a:solidFill>
              </a:rPr>
              <a:t>high- </a:t>
            </a:r>
            <a:r>
              <a:rPr lang="en-US" dirty="0" smtClean="0"/>
              <a:t>external memory, heuristics or decomposition</a:t>
            </a:r>
            <a:endParaRPr lang="en-US" dirty="0"/>
          </a:p>
          <a:p>
            <a:r>
              <a:rPr lang="en-US" dirty="0">
                <a:solidFill>
                  <a:srgbClr val="FF0000"/>
                </a:solidFill>
              </a:rPr>
              <a:t>If importance is too </a:t>
            </a:r>
            <a:r>
              <a:rPr lang="en-US" dirty="0" smtClean="0">
                <a:solidFill>
                  <a:srgbClr val="FF0000"/>
                </a:solidFill>
              </a:rPr>
              <a:t>high- </a:t>
            </a:r>
            <a:r>
              <a:rPr lang="en-US" dirty="0" smtClean="0"/>
              <a:t>distance ourselves, relax deadlines</a:t>
            </a:r>
          </a:p>
          <a:p>
            <a:r>
              <a:rPr lang="en-US" dirty="0" smtClean="0">
                <a:solidFill>
                  <a:srgbClr val="00B050"/>
                </a:solidFill>
              </a:rPr>
              <a:t>Process Orientation</a:t>
            </a:r>
            <a:r>
              <a:rPr lang="en-US" dirty="0" smtClean="0"/>
              <a:t>- (can reduce/increase both)</a:t>
            </a:r>
            <a:endParaRPr lang="en-US" dirty="0"/>
          </a:p>
          <a:p>
            <a:pPr marL="0" indent="0">
              <a:buNone/>
            </a:pPr>
            <a:endParaRPr lang="en-US" dirty="0"/>
          </a:p>
        </p:txBody>
      </p:sp>
    </p:spTree>
    <p:extLst>
      <p:ext uri="{BB962C8B-B14F-4D97-AF65-F5344CB8AC3E}">
        <p14:creationId xmlns:p14="http://schemas.microsoft.com/office/powerpoint/2010/main" val="36174719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3342</TotalTime>
  <Words>932</Words>
  <Application>Microsoft Office PowerPoint</Application>
  <PresentationFormat>On-screen Show (4:3)</PresentationFormat>
  <Paragraphs>95</Paragraphs>
  <Slides>19</Slides>
  <Notes>15</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PowerPoint Presentation</vt:lpstr>
      <vt:lpstr>THREE SECRETS OF GOOD DECISION MAKING</vt:lpstr>
      <vt:lpstr>2:247 And their prophet said unto those elders: [237] "Behold, now God has raised up Taloot to be your king." They said: "How can he have dominion over us when we have a better claim to dominion than he, and he has not [even] been endowed with abundant wealth?" [The prophet] replied: "Behold, God has exalted (istafa) him above you, and endowed him abundantly with knowledge and bodily perfection. And God bestows His dominion upon whom He wills: for God is infinite, all-knowing."</vt:lpstr>
      <vt:lpstr>FEAR THE FEAR ONLY</vt:lpstr>
      <vt:lpstr>THREE SECRETS OF GOOD DECISION MAKING</vt:lpstr>
      <vt:lpstr>The courage to be rational 12/L </vt:lpstr>
      <vt:lpstr>COGNITIVE CONFLICT</vt:lpstr>
      <vt:lpstr>COGNITIVE CONFLICT</vt:lpstr>
      <vt:lpstr>COGNITIVE CONFLICT</vt:lpstr>
      <vt:lpstr>PowerPoint Presentation</vt:lpstr>
      <vt:lpstr>Secret one- courage to be rational</vt:lpstr>
      <vt:lpstr>Secret one- courage to be rational</vt:lpstr>
      <vt:lpstr>Secret one- courage to be rational</vt:lpstr>
      <vt:lpstr>Secret one- courage to be rational</vt:lpstr>
      <vt:lpstr>Secret one- courage to be rational</vt:lpstr>
      <vt:lpstr>Secret one- courage to be rational</vt:lpstr>
      <vt:lpstr>Secret one- courage to be rational</vt:lpstr>
      <vt:lpstr>PowerPoint Presentation</vt:lpstr>
      <vt:lpstr>PAKISTAN ZINDABAD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27:32 She added: O you nobles! Give me your opinion on the problem with which I am now faced; I would never make a [weighty] decision unless you are present with me.</dc:title>
  <dc:creator>Hp</dc:creator>
  <cp:lastModifiedBy>Hp</cp:lastModifiedBy>
  <cp:revision>80</cp:revision>
  <dcterms:created xsi:type="dcterms:W3CDTF">2006-08-16T00:00:00Z</dcterms:created>
  <dcterms:modified xsi:type="dcterms:W3CDTF">2021-12-21T09:39:54Z</dcterms:modified>
</cp:coreProperties>
</file>