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1" r:id="rId3"/>
    <p:sldId id="272" r:id="rId4"/>
    <p:sldId id="273" r:id="rId5"/>
    <p:sldId id="266" r:id="rId6"/>
    <p:sldId id="285" r:id="rId7"/>
    <p:sldId id="286" r:id="rId8"/>
    <p:sldId id="287" r:id="rId9"/>
    <p:sldId id="275" r:id="rId10"/>
    <p:sldId id="280" r:id="rId11"/>
    <p:sldId id="279" r:id="rId12"/>
    <p:sldId id="284" r:id="rId13"/>
    <p:sldId id="283" r:id="rId14"/>
    <p:sldId id="258"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0" autoAdjust="0"/>
    <p:restoredTop sz="70819" autoAdjust="0"/>
  </p:normalViewPr>
  <p:slideViewPr>
    <p:cSldViewPr>
      <p:cViewPr>
        <p:scale>
          <a:sx n="70" d="100"/>
          <a:sy n="70" d="100"/>
        </p:scale>
        <p:origin x="576" y="5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9509D0-8A4B-4E1B-B4C7-6A21CB5ACF99}" type="datetimeFigureOut">
              <a:rPr lang="en-US" smtClean="0"/>
              <a:t>12/21/2021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E651B-C05F-4C57-943D-6AFD6A49AB01}" type="slidenum">
              <a:rPr lang="en-US" smtClean="0"/>
              <a:t>‹#›</a:t>
            </a:fld>
            <a:endParaRPr lang="en-US"/>
          </a:p>
        </p:txBody>
      </p:sp>
    </p:spTree>
    <p:extLst>
      <p:ext uri="{BB962C8B-B14F-4D97-AF65-F5344CB8AC3E}">
        <p14:creationId xmlns:p14="http://schemas.microsoft.com/office/powerpoint/2010/main" val="21479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a:t>
            </a:fld>
            <a:endParaRPr lang="en-US"/>
          </a:p>
        </p:txBody>
      </p:sp>
    </p:spTree>
    <p:extLst>
      <p:ext uri="{BB962C8B-B14F-4D97-AF65-F5344CB8AC3E}">
        <p14:creationId xmlns:p14="http://schemas.microsoft.com/office/powerpoint/2010/main" val="239516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Maleness</a:t>
            </a:r>
            <a:r>
              <a:rPr lang="en-US" baseline="0" dirty="0" smtClean="0"/>
              <a:t> was primed by the words father, son, he</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10</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Page 36</a:t>
            </a:r>
          </a:p>
          <a:p>
            <a:pPr marL="228600" indent="-228600">
              <a:buAutoNum type="arabicPeriod"/>
            </a:pPr>
            <a:r>
              <a:rPr lang="en-US" dirty="0" smtClean="0"/>
              <a:t>Tech of foolishness- why would Columbus</a:t>
            </a:r>
            <a:r>
              <a:rPr lang="en-US" baseline="0" dirty="0" smtClean="0"/>
              <a:t> sail west to reach east, why to burn forests to have healthy forests?</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11</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Ask students to think of a word. Tell them the problem. Try to force fit this in the solution</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12</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Teaching: when you trying to explain a hypothesis to be wrong you suddenly feel that actually it was right</a:t>
            </a:r>
          </a:p>
          <a:p>
            <a:pPr marL="228600" indent="-228600">
              <a:buAutoNum type="arabicPeriod"/>
            </a:pPr>
            <a:r>
              <a:rPr lang="en-US" dirty="0" smtClean="0"/>
              <a:t>Creative thinking: Chinese proverb: A wise man learns more from a fool than</a:t>
            </a:r>
            <a:r>
              <a:rPr lang="en-US" baseline="0" dirty="0" smtClean="0"/>
              <a:t> a fools learns from a </a:t>
            </a:r>
            <a:r>
              <a:rPr lang="en-US" baseline="0" dirty="0" err="1" smtClean="0"/>
              <a:t>wiseman</a:t>
            </a:r>
            <a:endParaRPr lang="en-US" baseline="0" dirty="0" smtClean="0"/>
          </a:p>
          <a:p>
            <a:pPr marL="228600" indent="-228600">
              <a:buAutoNum type="arabicPeriod"/>
            </a:pPr>
            <a:r>
              <a:rPr lang="en-US" baseline="0" dirty="0" smtClean="0"/>
              <a:t>Appointing a priest used devils advocate. He would give negative points of would be priest. When this practice was put off it was found that number of priest suddenly increased.</a:t>
            </a:r>
          </a:p>
          <a:p>
            <a:pPr marL="228600" indent="-228600">
              <a:buAutoNum type="arabicPeriod"/>
            </a:pPr>
            <a:r>
              <a:rPr lang="en-US" baseline="0" dirty="0" smtClean="0"/>
              <a:t>Giant fighters tech: buying a car. Discuss with seller of car A and then seller of car B.</a:t>
            </a:r>
          </a:p>
          <a:p>
            <a:pPr marL="228600" indent="-228600">
              <a:buAutoNum type="arabicPeriod"/>
            </a:pPr>
            <a:r>
              <a:rPr lang="en-US" baseline="0" dirty="0" smtClean="0"/>
              <a:t>Pilots use check lists</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13</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 hast not created this without meaning and purpose. What is the meaning and purpose can be known by creative</a:t>
            </a:r>
            <a:r>
              <a:rPr lang="en-US" baseline="0" dirty="0" smtClean="0"/>
              <a:t> thinking.</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2</a:t>
            </a:fld>
            <a:endParaRPr lang="en-US"/>
          </a:p>
        </p:txBody>
      </p:sp>
    </p:spTree>
    <p:extLst>
      <p:ext uri="{BB962C8B-B14F-4D97-AF65-F5344CB8AC3E}">
        <p14:creationId xmlns:p14="http://schemas.microsoft.com/office/powerpoint/2010/main" val="421256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a:t>
            </a:r>
            <a:r>
              <a:rPr lang="en-US" baseline="0" dirty="0" smtClean="0"/>
              <a:t> your heart open to new ideas</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3</a:t>
            </a:fld>
            <a:endParaRPr lang="en-US"/>
          </a:p>
        </p:txBody>
      </p:sp>
    </p:spTree>
    <p:extLst>
      <p:ext uri="{BB962C8B-B14F-4D97-AF65-F5344CB8AC3E}">
        <p14:creationId xmlns:p14="http://schemas.microsoft.com/office/powerpoint/2010/main" val="4212560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a:t>
            </a:r>
            <a:r>
              <a:rPr lang="en-US" baseline="0" dirty="0" smtClean="0"/>
              <a:t> your heart open to new ideas</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4</a:t>
            </a:fld>
            <a:endParaRPr lang="en-US"/>
          </a:p>
        </p:txBody>
      </p:sp>
    </p:spTree>
    <p:extLst>
      <p:ext uri="{BB962C8B-B14F-4D97-AF65-F5344CB8AC3E}">
        <p14:creationId xmlns:p14="http://schemas.microsoft.com/office/powerpoint/2010/main" val="421256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Tow ladies</a:t>
            </a:r>
            <a:r>
              <a:rPr lang="en-US" baseline="0" dirty="0" smtClean="0"/>
              <a:t> claim a baby. </a:t>
            </a:r>
            <a:r>
              <a:rPr lang="en-US" baseline="0" dirty="0" err="1" smtClean="0"/>
              <a:t>Hazrat</a:t>
            </a:r>
            <a:r>
              <a:rPr lang="en-US" baseline="0" dirty="0" smtClean="0"/>
              <a:t> Ali decided to cut the baby into two and give half to each. The real mother gives up claim</a:t>
            </a:r>
          </a:p>
          <a:p>
            <a:pPr marL="228600" indent="-228600">
              <a:buAutoNum type="arabicPeriod"/>
            </a:pPr>
            <a:r>
              <a:rPr lang="en-US" baseline="0" dirty="0" smtClean="0"/>
              <a:t>To say half of 8 is 4 is correct but not new. Half of 8 is 100 is new but not correct. Both not creativity. To say half of 8 is 0 when cut horizontally or 3 when cut vertically seems to be somewhat creative.</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5</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6</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Explain automatic and controlled cognitive processes</a:t>
            </a:r>
          </a:p>
          <a:p>
            <a:pPr marL="228600" indent="-228600">
              <a:buAutoNum type="arabicPeriod"/>
            </a:pPr>
            <a:r>
              <a:rPr lang="en-US" sz="1200" b="1" i="0" kern="1200" dirty="0" smtClean="0">
                <a:solidFill>
                  <a:schemeClr val="tx1"/>
                </a:solidFill>
                <a:effectLst/>
                <a:latin typeface="+mn-lt"/>
                <a:ea typeface="+mn-ea"/>
                <a:cs typeface="+mn-cs"/>
              </a:rPr>
              <a:t>Controlled</a:t>
            </a:r>
            <a:r>
              <a:rPr lang="en-US" sz="1200" b="0" i="0" kern="1200" dirty="0" smtClean="0">
                <a:solidFill>
                  <a:schemeClr val="tx1"/>
                </a:solidFill>
                <a:effectLst/>
                <a:latin typeface="+mn-lt"/>
                <a:ea typeface="+mn-ea"/>
                <a:cs typeface="+mn-cs"/>
              </a:rPr>
              <a:t> processing is intentionally done while we are consciously aware of what we are doing. ... </a:t>
            </a:r>
            <a:r>
              <a:rPr lang="en-US" sz="1200" b="1" i="0" kern="1200" dirty="0" smtClean="0">
                <a:solidFill>
                  <a:schemeClr val="tx1"/>
                </a:solidFill>
                <a:effectLst/>
                <a:latin typeface="+mn-lt"/>
                <a:ea typeface="+mn-ea"/>
                <a:cs typeface="+mn-cs"/>
              </a:rPr>
              <a:t>Automatic</a:t>
            </a:r>
            <a:r>
              <a:rPr lang="en-US" sz="1200" b="0" i="0" kern="1200" dirty="0" smtClean="0">
                <a:solidFill>
                  <a:schemeClr val="tx1"/>
                </a:solidFill>
                <a:effectLst/>
                <a:latin typeface="+mn-lt"/>
                <a:ea typeface="+mn-ea"/>
                <a:cs typeface="+mn-cs"/>
              </a:rPr>
              <a:t> processing does not require us to pay attention, nor do we have to deliberately put in effort to control </a:t>
            </a:r>
            <a:r>
              <a:rPr lang="en-US" sz="1200" b="1" i="0" kern="1200" dirty="0" smtClean="0">
                <a:solidFill>
                  <a:schemeClr val="tx1"/>
                </a:solidFill>
                <a:effectLst/>
                <a:latin typeface="+mn-lt"/>
                <a:ea typeface="+mn-ea"/>
                <a:cs typeface="+mn-cs"/>
              </a:rPr>
              <a:t>automatic</a:t>
            </a:r>
            <a:r>
              <a:rPr lang="en-US" sz="1200" b="0" i="0" kern="1200" dirty="0" smtClean="0">
                <a:solidFill>
                  <a:schemeClr val="tx1"/>
                </a:solidFill>
                <a:effectLst/>
                <a:latin typeface="+mn-lt"/>
                <a:ea typeface="+mn-ea"/>
                <a:cs typeface="+mn-cs"/>
              </a:rPr>
              <a:t> processes. </a:t>
            </a:r>
            <a:r>
              <a:rPr lang="en-US" sz="1200" b="1" i="0" kern="1200" dirty="0" smtClean="0">
                <a:solidFill>
                  <a:schemeClr val="tx1"/>
                </a:solidFill>
                <a:effectLst/>
                <a:latin typeface="+mn-lt"/>
                <a:ea typeface="+mn-ea"/>
                <a:cs typeface="+mn-cs"/>
              </a:rPr>
              <a:t>Automatic</a:t>
            </a:r>
            <a:r>
              <a:rPr lang="en-US" sz="1200" b="0" i="0" kern="1200" dirty="0" smtClean="0">
                <a:solidFill>
                  <a:schemeClr val="tx1"/>
                </a:solidFill>
                <a:effectLst/>
                <a:latin typeface="+mn-lt"/>
                <a:ea typeface="+mn-ea"/>
                <a:cs typeface="+mn-cs"/>
              </a:rPr>
              <a:t> processing occurs without us giving much thought to it.</a:t>
            </a:r>
          </a:p>
          <a:p>
            <a:pPr marL="228600" indent="-228600">
              <a:buAutoNum type="arabicPeriod"/>
            </a:pPr>
            <a:r>
              <a:rPr lang="en-US" sz="1200" b="0" i="0" kern="1200" dirty="0" smtClean="0">
                <a:solidFill>
                  <a:schemeClr val="tx1"/>
                </a:solidFill>
                <a:effectLst/>
                <a:latin typeface="+mn-lt"/>
                <a:ea typeface="+mn-ea"/>
                <a:cs typeface="+mn-cs"/>
              </a:rPr>
              <a:t>Controlled process is reporting position of each word. Automatic process is reading each word aloud. Left table is easy because controlled and automatic process are same where as right one difficult because they are in conflict.</a:t>
            </a:r>
          </a:p>
          <a:p>
            <a:pPr marL="228600" indent="-228600">
              <a:buAutoNum type="arabicPeriod"/>
            </a:pPr>
            <a:r>
              <a:rPr lang="en-US" sz="1200" b="0" i="0" kern="1200" dirty="0" smtClean="0">
                <a:solidFill>
                  <a:schemeClr val="tx1"/>
                </a:solidFill>
                <a:effectLst/>
                <a:latin typeface="+mn-lt"/>
                <a:ea typeface="+mn-ea"/>
                <a:cs typeface="+mn-cs"/>
              </a:rPr>
              <a:t>Some </a:t>
            </a:r>
            <a:r>
              <a:rPr lang="en-US" sz="1200" b="1" i="0" kern="1200" dirty="0" smtClean="0">
                <a:solidFill>
                  <a:schemeClr val="tx1"/>
                </a:solidFill>
                <a:effectLst/>
                <a:latin typeface="+mn-lt"/>
                <a:ea typeface="+mn-ea"/>
                <a:cs typeface="+mn-cs"/>
              </a:rPr>
              <a:t>examples</a:t>
            </a:r>
            <a:r>
              <a:rPr lang="en-US" sz="1200" b="0" i="0" kern="1200" dirty="0" smtClean="0">
                <a:solidFill>
                  <a:schemeClr val="tx1"/>
                </a:solidFill>
                <a:effectLst/>
                <a:latin typeface="+mn-lt"/>
                <a:ea typeface="+mn-ea"/>
                <a:cs typeface="+mn-cs"/>
              </a:rPr>
              <a:t> of </a:t>
            </a:r>
            <a:r>
              <a:rPr lang="en-US" sz="1200" b="1" i="0" kern="1200" dirty="0" smtClean="0">
                <a:solidFill>
                  <a:schemeClr val="tx1"/>
                </a:solidFill>
                <a:effectLst/>
                <a:latin typeface="+mn-lt"/>
                <a:ea typeface="+mn-ea"/>
                <a:cs typeface="+mn-cs"/>
              </a:rPr>
              <a:t>automatic processes</a:t>
            </a:r>
            <a:r>
              <a:rPr lang="en-US" sz="1200" b="0" i="0" kern="1200" dirty="0" smtClean="0">
                <a:solidFill>
                  <a:schemeClr val="tx1"/>
                </a:solidFill>
                <a:effectLst/>
                <a:latin typeface="+mn-lt"/>
                <a:ea typeface="+mn-ea"/>
                <a:cs typeface="+mn-cs"/>
              </a:rPr>
              <a:t> include motor skills, implicit biases, procedural tasks, and priming. The tasks that are listed can be done without the need for conscious attention. Implicit biases are snap judgments that people make without being aware that they made them.</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7</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8</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For explanation see example on next slide</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9</a:t>
            </a:fld>
            <a:endParaRPr lang="en-US"/>
          </a:p>
        </p:txBody>
      </p:sp>
    </p:spTree>
    <p:extLst>
      <p:ext uri="{BB962C8B-B14F-4D97-AF65-F5344CB8AC3E}">
        <p14:creationId xmlns:p14="http://schemas.microsoft.com/office/powerpoint/2010/main" val="80135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thuluth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305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621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Recognizing lack of creativity</a:t>
            </a:r>
          </a:p>
          <a:p>
            <a:pPr lvl="1"/>
            <a:r>
              <a:rPr lang="en-US" b="1" dirty="0" smtClean="0">
                <a:latin typeface="Times New Roman" pitchFamily="18" charset="0"/>
                <a:cs typeface="Times New Roman" pitchFamily="18" charset="0"/>
              </a:rPr>
              <a:t>Consider </a:t>
            </a:r>
            <a:r>
              <a:rPr lang="en-US" b="1" dirty="0">
                <a:latin typeface="Times New Roman" pitchFamily="18" charset="0"/>
                <a:cs typeface="Times New Roman" pitchFamily="18" charset="0"/>
              </a:rPr>
              <a:t>the following problem</a:t>
            </a:r>
          </a:p>
          <a:p>
            <a:pPr marL="0" indent="0">
              <a:buNone/>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 father and his son were driving a sports car down a mountain road, when suddenly car spun off the road and crashed. Father was killed and son was seriously injured. Son was rushed to best hospital in the town, where the hospital’s surgeon summoned from a hunting trip was already waiting. On seeing the injured man, the surgeon said, I can’t operate on this boy he is my son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0547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latin typeface="Times New Roman" pitchFamily="18" charset="0"/>
                <a:cs typeface="Times New Roman" pitchFamily="18" charset="0"/>
              </a:rPr>
              <a:t>Overcoming lack of creativity</a:t>
            </a:r>
          </a:p>
          <a:p>
            <a:pPr lvl="1"/>
            <a:r>
              <a:rPr lang="en-US" b="1" dirty="0" smtClean="0"/>
              <a:t>Stimulus variation</a:t>
            </a:r>
            <a:r>
              <a:rPr lang="en-US" dirty="0" smtClean="0"/>
              <a:t> is a technique of teaching and refers to those teacher's actions which develop and maintain a high level or maximum attention on the part of the pupils during the course of a lesson e.g. mannerisms, voice, personality, media and materials </a:t>
            </a:r>
            <a:r>
              <a:rPr lang="en-US" b="1" dirty="0" smtClean="0"/>
              <a:t>used</a:t>
            </a:r>
            <a:r>
              <a:rPr lang="en-US" dirty="0" smtClean="0"/>
              <a:t> during instruction</a:t>
            </a:r>
          </a:p>
          <a:p>
            <a:pPr lvl="1"/>
            <a:r>
              <a:rPr lang="en-US" b="1" dirty="0"/>
              <a:t>Technology of </a:t>
            </a:r>
            <a:r>
              <a:rPr lang="en-US" b="1" dirty="0" smtClean="0"/>
              <a:t>Foolishness. </a:t>
            </a:r>
            <a:r>
              <a:rPr lang="en-US" dirty="0" smtClean="0"/>
              <a:t>Look beyond reasonable possibilities</a:t>
            </a:r>
          </a:p>
          <a:p>
            <a:pPr lvl="1"/>
            <a:r>
              <a:rPr lang="en-US" dirty="0" smtClean="0">
                <a:latin typeface="Times New Roman" pitchFamily="18" charset="0"/>
                <a:cs typeface="Times New Roman" pitchFamily="18" charset="0"/>
              </a:rPr>
              <a:t>Force fit </a:t>
            </a:r>
            <a:r>
              <a:rPr lang="en-US" b="1" dirty="0"/>
              <a:t>Technology of Foolishness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48541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Times New Roman" pitchFamily="18" charset="0"/>
                <a:cs typeface="Times New Roman" pitchFamily="18" charset="0"/>
              </a:rPr>
              <a:t>Overcoming lack of creativity</a:t>
            </a:r>
          </a:p>
          <a:p>
            <a:pPr lvl="1"/>
            <a:r>
              <a:rPr lang="en-US" b="1" dirty="0" smtClean="0"/>
              <a:t>Force fitting and suspension of judgment. </a:t>
            </a:r>
          </a:p>
          <a:p>
            <a:pPr lvl="2"/>
            <a:r>
              <a:rPr lang="en-US" b="1" dirty="0" smtClean="0">
                <a:latin typeface="Times New Roman" pitchFamily="18" charset="0"/>
                <a:cs typeface="Times New Roman" pitchFamily="18" charset="0"/>
              </a:rPr>
              <a:t>Phase 1. </a:t>
            </a:r>
            <a:r>
              <a:rPr lang="en-US" dirty="0" smtClean="0">
                <a:latin typeface="Times New Roman" pitchFamily="18" charset="0"/>
                <a:cs typeface="Times New Roman" pitchFamily="18" charset="0"/>
              </a:rPr>
              <a:t>In coming up with foolish stepping stone no evaluation</a:t>
            </a:r>
          </a:p>
          <a:p>
            <a:pPr lvl="2"/>
            <a:r>
              <a:rPr lang="en-US" b="1" dirty="0" smtClean="0">
                <a:latin typeface="Times New Roman" pitchFamily="18" charset="0"/>
                <a:cs typeface="Times New Roman" pitchFamily="18" charset="0"/>
              </a:rPr>
              <a:t>Phase 2. </a:t>
            </a:r>
            <a:r>
              <a:rPr lang="en-US" dirty="0">
                <a:latin typeface="Times New Roman" pitchFamily="18" charset="0"/>
                <a:cs typeface="Times New Roman" pitchFamily="18" charset="0"/>
              </a:rPr>
              <a:t>Moving from foolish stepping </a:t>
            </a:r>
            <a:r>
              <a:rPr lang="en-US" dirty="0" smtClean="0">
                <a:latin typeface="Times New Roman" pitchFamily="18" charset="0"/>
                <a:cs typeface="Times New Roman" pitchFamily="18" charset="0"/>
              </a:rPr>
              <a:t>stone to possible solution positive evaluation be employed.</a:t>
            </a:r>
          </a:p>
          <a:p>
            <a:pPr lvl="2"/>
            <a:r>
              <a:rPr lang="en-US" b="1" dirty="0" smtClean="0">
                <a:latin typeface="Times New Roman" pitchFamily="18" charset="0"/>
                <a:cs typeface="Times New Roman" pitchFamily="18" charset="0"/>
              </a:rPr>
              <a:t>Phase 3. </a:t>
            </a:r>
            <a:r>
              <a:rPr lang="en-US" dirty="0" smtClean="0">
                <a:latin typeface="Times New Roman" pitchFamily="18" charset="0"/>
                <a:cs typeface="Times New Roman" pitchFamily="18" charset="0"/>
              </a:rPr>
              <a:t>In valuating potential solution both positive and negative evaluation </a:t>
            </a:r>
            <a:r>
              <a:rPr lang="en-US" dirty="0">
                <a:latin typeface="Times New Roman" pitchFamily="18" charset="0"/>
                <a:cs typeface="Times New Roman" pitchFamily="18" charset="0"/>
              </a:rPr>
              <a:t>be employed.</a:t>
            </a:r>
          </a:p>
          <a:p>
            <a:pPr lvl="2"/>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253350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latin typeface="Times New Roman" pitchFamily="18" charset="0"/>
                <a:cs typeface="Times New Roman" pitchFamily="18" charset="0"/>
              </a:rPr>
              <a:t>Overcoming lack of creativity</a:t>
            </a:r>
          </a:p>
          <a:p>
            <a:pPr lvl="1"/>
            <a:r>
              <a:rPr lang="en-US" dirty="0" smtClean="0">
                <a:latin typeface="Times New Roman" pitchFamily="18" charset="0"/>
                <a:cs typeface="Times New Roman" pitchFamily="18" charset="0"/>
              </a:rPr>
              <a:t>Mood</a:t>
            </a:r>
          </a:p>
          <a:p>
            <a:pPr lvl="2"/>
            <a:r>
              <a:rPr lang="en-US" dirty="0" smtClean="0">
                <a:latin typeface="Times New Roman" pitchFamily="18" charset="0"/>
                <a:cs typeface="Times New Roman" pitchFamily="18" charset="0"/>
              </a:rPr>
              <a:t>Good mood</a:t>
            </a:r>
          </a:p>
          <a:p>
            <a:pPr lvl="2"/>
            <a:r>
              <a:rPr lang="en-US" dirty="0" smtClean="0">
                <a:latin typeface="Times New Roman" pitchFamily="18" charset="0"/>
                <a:cs typeface="Times New Roman" pitchFamily="18" charset="0"/>
              </a:rPr>
              <a:t>Put off if in bad mood</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Observation- mindful observation of world around us,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artist, writer, scientist</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Creative conversation</a:t>
            </a:r>
          </a:p>
          <a:p>
            <a:pPr lvl="2"/>
            <a:r>
              <a:rPr lang="en-US" dirty="0" smtClean="0">
                <a:latin typeface="Times New Roman" pitchFamily="18" charset="0"/>
                <a:cs typeface="Times New Roman" pitchFamily="18" charset="0"/>
              </a:rPr>
              <a:t>Teaching </a:t>
            </a:r>
          </a:p>
          <a:p>
            <a:pPr lvl="2"/>
            <a:r>
              <a:rPr lang="en-US" dirty="0" smtClean="0">
                <a:latin typeface="Times New Roman" pitchFamily="18" charset="0"/>
                <a:cs typeface="Times New Roman" pitchFamily="18" charset="0"/>
              </a:rPr>
              <a:t>Devil’s </a:t>
            </a:r>
            <a:r>
              <a:rPr lang="en-US" dirty="0">
                <a:latin typeface="Times New Roman" pitchFamily="18" charset="0"/>
                <a:cs typeface="Times New Roman" pitchFamily="18" charset="0"/>
              </a:rPr>
              <a:t>advocate</a:t>
            </a:r>
          </a:p>
          <a:p>
            <a:pPr lvl="2"/>
            <a:r>
              <a:rPr lang="en-US" dirty="0">
                <a:latin typeface="Times New Roman" pitchFamily="18" charset="0"/>
                <a:cs typeface="Times New Roman" pitchFamily="18" charset="0"/>
              </a:rPr>
              <a:t>Giant fighter’s </a:t>
            </a:r>
            <a:r>
              <a:rPr lang="en-US" dirty="0" smtClean="0">
                <a:latin typeface="Times New Roman" pitchFamily="18" charset="0"/>
                <a:cs typeface="Times New Roman" pitchFamily="18" charset="0"/>
              </a:rPr>
              <a:t>stratagem- redirecting superior force of another to one’s own advantage. </a:t>
            </a:r>
            <a:endParaRPr lang="en-US" dirty="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Networking- who else do you suggest, I talk with. </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Breaks- wake life or dream. Dreams are effect </a:t>
            </a:r>
            <a:r>
              <a:rPr lang="en-US" smtClean="0">
                <a:latin typeface="Times New Roman" pitchFamily="18" charset="0"/>
                <a:cs typeface="Times New Roman" pitchFamily="18" charset="0"/>
              </a:rPr>
              <a:t>of priming</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Check Lists</a:t>
            </a:r>
          </a:p>
        </p:txBody>
      </p:sp>
    </p:spTree>
    <p:extLst>
      <p:ext uri="{BB962C8B-B14F-4D97-AF65-F5344CB8AC3E}">
        <p14:creationId xmlns:p14="http://schemas.microsoft.com/office/powerpoint/2010/main" val="1961120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bwMode="auto">
          <a:xfrm>
            <a:off x="3124200" y="6248400"/>
            <a:ext cx="2895600" cy="457200"/>
          </a:xfrm>
          <a:prstGeom prst="rect">
            <a:avLst/>
          </a:prstGeom>
          <a:extLst/>
        </p:spPr>
        <p:txBody>
          <a:bodyPr/>
          <a:lstStyle/>
          <a:p>
            <a:pPr algn="ctr" eaLnBrk="1" hangingPunct="1">
              <a:defRPr/>
            </a:pPr>
            <a:r>
              <a:rPr lang="en-US" sz="1400">
                <a:latin typeface="+mn-lt"/>
              </a:rPr>
              <a:t>8/2/2012</a:t>
            </a:r>
          </a:p>
        </p:txBody>
      </p:sp>
      <p:sp>
        <p:nvSpPr>
          <p:cNvPr id="31747" name="Slide Number Placeholder 5"/>
          <p:cNvSpPr>
            <a:spLocks noGrp="1"/>
          </p:cNvSpPr>
          <p:nvPr>
            <p:ph type="sldNum" sz="quarter" idx="4294967295"/>
          </p:nvPr>
        </p:nvSpPr>
        <p:spPr bwMode="auto">
          <a:xfrm>
            <a:off x="645795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A4092E-D986-479A-AEF2-FEF9B3317225}" type="slidenum">
              <a:rPr lang="en-US" altLang="en-US"/>
              <a:pPr/>
              <a:t>14</a:t>
            </a:fld>
            <a:endParaRPr lang="en-US" altLang="en-US"/>
          </a:p>
        </p:txBody>
      </p:sp>
      <p:pic>
        <p:nvPicPr>
          <p:cNvPr id="31748" name="Picture 2" descr="https://encrypted-tbn3.google.com/images?q=tbn:ANd9GcSvz-WPuYKoPOZ-o1qDagMfEXB7_s8iElQj5Dj_KWIp-62fNC0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57250"/>
            <a:ext cx="68580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5"/>
          <p:cNvSpPr>
            <a:spLocks noGrp="1"/>
          </p:cNvSpPr>
          <p:nvPr>
            <p:ph type="ftr" sz="quarter" idx="4294967295"/>
          </p:nvPr>
        </p:nvSpPr>
        <p:spPr>
          <a:xfrm>
            <a:off x="6553200" y="6248400"/>
            <a:ext cx="1905000" cy="457200"/>
          </a:xfrm>
          <a:prstGeom prst="rect">
            <a:avLst/>
          </a:prstGeom>
        </p:spPr>
        <p:style>
          <a:lnRef idx="0">
            <a:scrgbClr r="0" g="0" b="0"/>
          </a:lnRef>
          <a:fillRef idx="1001">
            <a:schemeClr val="lt2"/>
          </a:fillRef>
          <a:effectRef idx="0">
            <a:scrgbClr r="0" g="0" b="0"/>
          </a:effectRef>
          <a:fontRef idx="major"/>
        </p:style>
        <p:txBody>
          <a:bodyPr>
            <a:scene3d>
              <a:camera prst="orthographicFront"/>
              <a:lightRig rig="flat" dir="tl"/>
            </a:scene3d>
            <a:sp3d contourW="19050" prstMaterial="clear">
              <a:bevelT w="50800" h="50800"/>
              <a:contourClr>
                <a:schemeClr val="accent5">
                  <a:tint val="70000"/>
                  <a:satMod val="180000"/>
                  <a:alpha val="70000"/>
                </a:schemeClr>
              </a:contourClr>
            </a:sp3d>
          </a:bodyPr>
          <a:lstStyle/>
          <a:p>
            <a:pPr algn="r">
              <a:defRPr/>
            </a:pPr>
            <a:r>
              <a:rPr lang="en-US" b="1" dirty="0">
                <a:ln/>
                <a:solidFill>
                  <a:schemeClr val="accent5">
                    <a:tint val="50000"/>
                    <a:satMod val="180000"/>
                  </a:schemeClr>
                </a:solidFill>
              </a:rPr>
              <a:t>RAMEELA IZZAT</a:t>
            </a:r>
          </a:p>
          <a:p>
            <a:pPr algn="r">
              <a:defRPr/>
            </a:pPr>
            <a:endParaRPr lang="en-US" b="1" dirty="0">
              <a:ln/>
              <a:solidFill>
                <a:schemeClr val="accent5">
                  <a:tint val="50000"/>
                  <a:satMod val="180000"/>
                </a:schemeClr>
              </a:solidFill>
            </a:endParaRPr>
          </a:p>
        </p:txBody>
      </p:sp>
    </p:spTree>
    <p:extLst>
      <p:ext uri="{BB962C8B-B14F-4D97-AF65-F5344CB8AC3E}">
        <p14:creationId xmlns:p14="http://schemas.microsoft.com/office/powerpoint/2010/main" val="151364553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43050" y="3600450"/>
            <a:ext cx="6172200" cy="1600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rmAutofit fontScale="97500"/>
          </a:bodyPr>
          <a:lstStyle/>
          <a:p>
            <a:pPr algn="ctr" eaLnBrk="1" fontAlgn="auto" hangingPunct="1">
              <a:spcBef>
                <a:spcPts val="0"/>
              </a:spcBef>
              <a:spcAft>
                <a:spcPts val="0"/>
              </a:spcAft>
              <a:defRPr/>
            </a:pPr>
            <a:r>
              <a:rPr lang="ur-PK" sz="6600" dirty="0">
                <a:solidFill>
                  <a:srgbClr val="006666"/>
                </a:solidFill>
                <a:latin typeface="+mj-lt"/>
                <a:ea typeface="+mj-ea"/>
                <a:cs typeface="+mj-cs"/>
              </a:rPr>
              <a:t>پاکستان زندہ باد</a:t>
            </a:r>
            <a:endParaRPr lang="en-US" sz="6600" dirty="0">
              <a:solidFill>
                <a:srgbClr val="006666"/>
              </a:solidFill>
              <a:latin typeface="+mj-lt"/>
              <a:ea typeface="+mj-ea"/>
              <a:cs typeface="+mj-cs"/>
            </a:endParaRPr>
          </a:p>
        </p:txBody>
      </p:sp>
      <p:sp>
        <p:nvSpPr>
          <p:cNvPr id="32773" name="Title 3"/>
          <p:cNvSpPr>
            <a:spLocks noGrp="1"/>
          </p:cNvSpPr>
          <p:nvPr>
            <p:ph type="title"/>
          </p:nvPr>
        </p:nvSpPr>
        <p:spPr bwMode="auto">
          <a:xfrm>
            <a:off x="628650" y="1417638"/>
            <a:ext cx="7886700" cy="1325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PAKISTAN ZINDABAD</a:t>
            </a:r>
          </a:p>
        </p:txBody>
      </p:sp>
    </p:spTree>
    <p:extLst>
      <p:ext uri="{BB962C8B-B14F-4D97-AF65-F5344CB8AC3E}">
        <p14:creationId xmlns:p14="http://schemas.microsoft.com/office/powerpoint/2010/main" val="28839453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just"/>
            <a:r>
              <a:rPr lang="en-US" sz="3600" dirty="0">
                <a:solidFill>
                  <a:srgbClr val="00B050"/>
                </a:solidFill>
              </a:rPr>
              <a:t>3:191 [and] who remember God when they stand, and when they sit, and when they lie down to sleep, </a:t>
            </a:r>
            <a:r>
              <a:rPr lang="en-US" sz="3600" b="1" baseline="30000" dirty="0">
                <a:solidFill>
                  <a:srgbClr val="00B050"/>
                </a:solidFill>
              </a:rPr>
              <a:t>[146]</a:t>
            </a:r>
            <a:r>
              <a:rPr lang="en-US" sz="3600" dirty="0">
                <a:solidFill>
                  <a:srgbClr val="00B050"/>
                </a:solidFill>
              </a:rPr>
              <a:t> </a:t>
            </a:r>
            <a:r>
              <a:rPr lang="en-US" sz="3600" dirty="0">
                <a:solidFill>
                  <a:srgbClr val="FF0000"/>
                </a:solidFill>
              </a:rPr>
              <a:t>and [thus] reflect on the creation of the heavens and the earth: </a:t>
            </a:r>
            <a:r>
              <a:rPr lang="en-US" sz="3600" dirty="0">
                <a:solidFill>
                  <a:srgbClr val="00B050"/>
                </a:solidFill>
              </a:rPr>
              <a:t>"O our Sustainer! Thou hast not created [aught of] this </a:t>
            </a:r>
            <a:r>
              <a:rPr lang="en-US" sz="3600" dirty="0">
                <a:solidFill>
                  <a:srgbClr val="FF0000"/>
                </a:solidFill>
              </a:rPr>
              <a:t>without meaning and purpose.</a:t>
            </a:r>
            <a:r>
              <a:rPr lang="en-US" sz="3600" dirty="0">
                <a:solidFill>
                  <a:srgbClr val="00B050"/>
                </a:solidFill>
              </a:rPr>
              <a:t> </a:t>
            </a:r>
            <a:r>
              <a:rPr lang="en-US" sz="3600" b="1" baseline="30000" dirty="0">
                <a:solidFill>
                  <a:srgbClr val="00B050"/>
                </a:solidFill>
              </a:rPr>
              <a:t>[147]</a:t>
            </a:r>
            <a:r>
              <a:rPr lang="en-US" sz="3600" dirty="0">
                <a:solidFill>
                  <a:srgbClr val="00B050"/>
                </a:solidFill>
              </a:rPr>
              <a:t> Limitless art Thou in Thy glory! Keep us safe, then, from suffering through fire!</a:t>
            </a:r>
          </a:p>
        </p:txBody>
      </p:sp>
    </p:spTree>
    <p:extLst>
      <p:ext uri="{BB962C8B-B14F-4D97-AF65-F5344CB8AC3E}">
        <p14:creationId xmlns:p14="http://schemas.microsoft.com/office/powerpoint/2010/main" val="2788606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just"/>
            <a:r>
              <a:rPr lang="en-US" dirty="0"/>
              <a:t>47:24 Will they not, then, </a:t>
            </a:r>
            <a:r>
              <a:rPr lang="en-US" dirty="0">
                <a:solidFill>
                  <a:srgbClr val="FF0000"/>
                </a:solidFill>
              </a:rPr>
              <a:t>ponder over this </a:t>
            </a:r>
            <a:r>
              <a:rPr lang="en-US" dirty="0" err="1" smtClean="0">
                <a:solidFill>
                  <a:srgbClr val="FF0000"/>
                </a:solidFill>
              </a:rPr>
              <a:t>Quraan</a:t>
            </a:r>
            <a:r>
              <a:rPr lang="en-US" dirty="0">
                <a:solidFill>
                  <a:srgbClr val="FF0000"/>
                </a:solidFill>
              </a:rPr>
              <a:t>? </a:t>
            </a:r>
            <a:r>
              <a:rPr lang="en-US" dirty="0"/>
              <a:t>- or are there locks upon their hearts?</a:t>
            </a:r>
          </a:p>
        </p:txBody>
      </p:sp>
    </p:spTree>
    <p:extLst>
      <p:ext uri="{BB962C8B-B14F-4D97-AF65-F5344CB8AC3E}">
        <p14:creationId xmlns:p14="http://schemas.microsoft.com/office/powerpoint/2010/main" val="1201582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just"/>
            <a:r>
              <a:rPr lang="en-US" dirty="0" smtClean="0"/>
              <a:t>It is no failure not to realize what you visualized. The failure is not to visualize what you might realize.</a:t>
            </a:r>
            <a:br>
              <a:rPr lang="en-US" dirty="0" smtClean="0"/>
            </a:br>
            <a:r>
              <a:rPr lang="en-US" dirty="0"/>
              <a:t>	</a:t>
            </a:r>
            <a:r>
              <a:rPr lang="en-US" dirty="0" smtClean="0"/>
              <a:t>				Dee W Hock</a:t>
            </a:r>
            <a:endParaRPr lang="en-US" dirty="0"/>
          </a:p>
        </p:txBody>
      </p:sp>
    </p:spTree>
    <p:extLst>
      <p:ext uri="{BB962C8B-B14F-4D97-AF65-F5344CB8AC3E}">
        <p14:creationId xmlns:p14="http://schemas.microsoft.com/office/powerpoint/2010/main" val="827846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Creativity </a:t>
            </a:r>
            <a:r>
              <a:rPr lang="en-US" dirty="0" smtClean="0">
                <a:latin typeface="Times New Roman" pitchFamily="18" charset="0"/>
                <a:cs typeface="Times New Roman" pitchFamily="18" charset="0"/>
              </a:rPr>
              <a:t>is generation of new ideas that satisfy some standard of value. </a:t>
            </a:r>
            <a:r>
              <a:rPr lang="en-US" sz="1600" dirty="0" smtClean="0">
                <a:latin typeface="Times New Roman" pitchFamily="18" charset="0"/>
                <a:cs typeface="Times New Roman" pitchFamily="18" charset="0"/>
              </a:rPr>
              <a:t>31</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We must consider all alternatives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583068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Reason for lack of creativity</a:t>
            </a:r>
          </a:p>
          <a:p>
            <a:pPr lvl="1"/>
            <a:r>
              <a:rPr lang="en-US" b="1" dirty="0" smtClean="0">
                <a:solidFill>
                  <a:srgbClr val="00B0F0"/>
                </a:solidFill>
                <a:latin typeface="Times New Roman" pitchFamily="18" charset="0"/>
                <a:cs typeface="Times New Roman" pitchFamily="18" charset="0"/>
              </a:rPr>
              <a:t>Lack of courage to be rationale-Fear. </a:t>
            </a:r>
            <a:r>
              <a:rPr lang="en-US" sz="2400" b="1" dirty="0" smtClean="0">
                <a:solidFill>
                  <a:srgbClr val="FF0000"/>
                </a:solidFill>
                <a:latin typeface="Times New Roman" pitchFamily="18" charset="0"/>
                <a:cs typeface="Times New Roman" pitchFamily="18" charset="0"/>
              </a:rPr>
              <a:t>(already discussed)</a:t>
            </a:r>
            <a:endParaRPr lang="en-US" b="1" dirty="0" smtClean="0">
              <a:solidFill>
                <a:srgbClr val="FF0000"/>
              </a:solidFill>
              <a:latin typeface="Times New Roman" pitchFamily="18" charset="0"/>
              <a:cs typeface="Times New Roman" pitchFamily="18" charset="0"/>
            </a:endParaRPr>
          </a:p>
          <a:p>
            <a:pPr lvl="1"/>
            <a:r>
              <a:rPr lang="en-US" b="1" dirty="0" smtClean="0">
                <a:solidFill>
                  <a:srgbClr val="00B0F0"/>
                </a:solidFill>
                <a:latin typeface="Times New Roman" pitchFamily="18" charset="0"/>
                <a:cs typeface="Times New Roman" pitchFamily="18" charset="0"/>
              </a:rPr>
              <a:t>Inability to come up with new ideas</a:t>
            </a:r>
            <a:r>
              <a:rPr lang="en-US" b="1" dirty="0" smtClean="0">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(focus of this lesson)</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64738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Recognizing lack of creativity</a:t>
            </a:r>
          </a:p>
          <a:p>
            <a:pPr lvl="2"/>
            <a:r>
              <a:rPr lang="en-US" b="1" dirty="0" smtClean="0">
                <a:latin typeface="Times New Roman" pitchFamily="18" charset="0"/>
                <a:cs typeface="Times New Roman" pitchFamily="18" charset="0"/>
              </a:rPr>
              <a:t>Automatic Processes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controlled process </a:t>
            </a:r>
            <a:r>
              <a:rPr lang="en-US" b="1" dirty="0" smtClean="0">
                <a:solidFill>
                  <a:srgbClr val="FF0000"/>
                </a:solidFill>
                <a:latin typeface="Times New Roman" pitchFamily="18" charset="0"/>
                <a:cs typeface="Times New Roman" pitchFamily="18" charset="0"/>
              </a:rPr>
              <a:t>(better self </a:t>
            </a:r>
            <a:r>
              <a:rPr lang="en-US" b="1" dirty="0" err="1" smtClean="0">
                <a:solidFill>
                  <a:srgbClr val="FF0000"/>
                </a:solidFill>
                <a:latin typeface="Times New Roman" pitchFamily="18" charset="0"/>
                <a:cs typeface="Times New Roman" pitchFamily="18" charset="0"/>
              </a:rPr>
              <a:t>vs</a:t>
            </a:r>
            <a:r>
              <a:rPr lang="en-US" b="1" dirty="0" smtClean="0">
                <a:solidFill>
                  <a:srgbClr val="FF0000"/>
                </a:solidFill>
                <a:latin typeface="Times New Roman" pitchFamily="18" charset="0"/>
                <a:cs typeface="Times New Roman" pitchFamily="18" charset="0"/>
              </a:rPr>
              <a:t> habitual self.)</a:t>
            </a:r>
          </a:p>
          <a:p>
            <a:pPr lvl="1"/>
            <a:endParaRPr lang="en-US" b="1"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1534394"/>
              </p:ext>
            </p:extLst>
          </p:nvPr>
        </p:nvGraphicFramePr>
        <p:xfrm>
          <a:off x="609600" y="3581400"/>
          <a:ext cx="7620001" cy="3474720"/>
        </p:xfrm>
        <a:graphic>
          <a:graphicData uri="http://schemas.openxmlformats.org/drawingml/2006/table">
            <a:tbl>
              <a:tblPr firstRow="1" bandRow="1">
                <a:tableStyleId>{5C22544A-7EE6-4342-B048-85BDC9FD1C3A}</a:tableStyleId>
              </a:tblPr>
              <a:tblGrid>
                <a:gridCol w="3048000"/>
                <a:gridCol w="1524000"/>
                <a:gridCol w="3048001"/>
              </a:tblGrid>
              <a:tr h="350519">
                <a:tc>
                  <a:txBody>
                    <a:bodyPr/>
                    <a:lstStyle/>
                    <a:p>
                      <a:r>
                        <a:rPr lang="en-US" sz="3200" b="1" dirty="0" smtClean="0"/>
                        <a:t>LEFT</a:t>
                      </a:r>
                      <a:endParaRPr lang="en-US" sz="3200" b="1" dirty="0"/>
                    </a:p>
                  </a:txBody>
                  <a:tcPr>
                    <a:solidFill>
                      <a:srgbClr val="FFC000"/>
                    </a:solidFill>
                  </a:tcPr>
                </a:tc>
                <a:tc>
                  <a:txBody>
                    <a:bodyPr/>
                    <a:lstStyle/>
                    <a:p>
                      <a:endParaRPr lang="en-US" sz="3200" b="1" dirty="0"/>
                    </a:p>
                  </a:txBody>
                  <a:tcPr>
                    <a:solidFill>
                      <a:schemeClr val="bg1"/>
                    </a:solidFill>
                  </a:tcPr>
                </a:tc>
                <a:tc>
                  <a:txBody>
                    <a:bodyPr/>
                    <a:lstStyle/>
                    <a:p>
                      <a:pPr algn="r"/>
                      <a:r>
                        <a:rPr lang="en-US" sz="3200" b="1" dirty="0" smtClean="0"/>
                        <a:t>LEFT</a:t>
                      </a:r>
                      <a:endParaRPr lang="en-US" sz="3200" b="1" dirty="0"/>
                    </a:p>
                  </a:txBody>
                  <a:tcPr>
                    <a:solidFill>
                      <a:srgbClr val="FF0000"/>
                    </a:solidFill>
                  </a:tcPr>
                </a:tc>
              </a:tr>
              <a:tr h="515620">
                <a:tc>
                  <a:txBody>
                    <a:bodyPr/>
                    <a:lstStyle/>
                    <a:p>
                      <a:pPr algn="r"/>
                      <a:r>
                        <a:rPr lang="en-US" sz="3200" b="1" dirty="0" smtClean="0"/>
                        <a:t>RIGHT</a:t>
                      </a:r>
                      <a:endParaRPr lang="en-US" sz="3200" b="1" dirty="0"/>
                    </a:p>
                  </a:txBody>
                  <a:tcPr>
                    <a:solidFill>
                      <a:srgbClr val="FFC000"/>
                    </a:solidFill>
                  </a:tcPr>
                </a:tc>
                <a:tc>
                  <a:txBody>
                    <a:bodyPr/>
                    <a:lstStyle/>
                    <a:p>
                      <a:endParaRPr lang="en-US" sz="3200" b="1" dirty="0"/>
                    </a:p>
                  </a:txBody>
                  <a:tcPr>
                    <a:solidFill>
                      <a:schemeClr val="bg1"/>
                    </a:solidFill>
                  </a:tcPr>
                </a:tc>
                <a:tc>
                  <a:txBody>
                    <a:bodyPr/>
                    <a:lstStyle/>
                    <a:p>
                      <a:r>
                        <a:rPr lang="en-US" sz="3200" b="1" dirty="0" smtClean="0"/>
                        <a:t>RIGHT</a:t>
                      </a:r>
                      <a:endParaRPr lang="en-US" sz="3200" b="1" dirty="0"/>
                    </a:p>
                  </a:txBody>
                  <a:tcPr>
                    <a:solidFill>
                      <a:srgbClr val="FF0000"/>
                    </a:solidFill>
                  </a:tcPr>
                </a:tc>
              </a:tr>
              <a:tr h="515620">
                <a:tc>
                  <a:txBody>
                    <a:bodyPr/>
                    <a:lstStyle/>
                    <a:p>
                      <a:pPr algn="r"/>
                      <a:r>
                        <a:rPr lang="en-US" sz="3200" b="1" dirty="0" smtClean="0"/>
                        <a:t>RIGHT</a:t>
                      </a:r>
                      <a:endParaRPr lang="en-US" sz="3200" b="1" dirty="0"/>
                    </a:p>
                  </a:txBody>
                  <a:tcPr>
                    <a:solidFill>
                      <a:srgbClr val="FFC000"/>
                    </a:solidFill>
                  </a:tcPr>
                </a:tc>
                <a:tc>
                  <a:txBody>
                    <a:bodyPr/>
                    <a:lstStyle/>
                    <a:p>
                      <a:endParaRPr lang="en-US" sz="3200" b="1" dirty="0"/>
                    </a:p>
                  </a:txBody>
                  <a:tcPr>
                    <a:solidFill>
                      <a:schemeClr val="bg1"/>
                    </a:solidFill>
                  </a:tcPr>
                </a:tc>
                <a:tc>
                  <a:txBody>
                    <a:bodyPr/>
                    <a:lstStyle/>
                    <a:p>
                      <a:pPr algn="r"/>
                      <a:r>
                        <a:rPr lang="en-US" sz="3200" b="1" dirty="0" smtClean="0"/>
                        <a:t>RIGHT</a:t>
                      </a:r>
                      <a:endParaRPr lang="en-US" sz="3200" b="1" dirty="0"/>
                    </a:p>
                  </a:txBody>
                  <a:tcPr>
                    <a:solidFill>
                      <a:srgbClr val="FF0000"/>
                    </a:solidFill>
                  </a:tcPr>
                </a:tc>
              </a:tr>
              <a:tr h="515620">
                <a:tc>
                  <a:txBody>
                    <a:bodyPr/>
                    <a:lstStyle/>
                    <a:p>
                      <a:r>
                        <a:rPr lang="en-US" sz="3200" b="1" dirty="0" smtClean="0"/>
                        <a:t>LEFT</a:t>
                      </a:r>
                      <a:endParaRPr lang="en-US" sz="3200" b="1" dirty="0"/>
                    </a:p>
                  </a:txBody>
                  <a:tcPr>
                    <a:solidFill>
                      <a:srgbClr val="FFC000"/>
                    </a:solidFill>
                  </a:tcPr>
                </a:tc>
                <a:tc>
                  <a:txBody>
                    <a:bodyPr/>
                    <a:lstStyle/>
                    <a:p>
                      <a:endParaRPr lang="en-US" sz="3200" b="1" dirty="0"/>
                    </a:p>
                  </a:txBody>
                  <a:tcPr>
                    <a:solidFill>
                      <a:schemeClr val="bg1"/>
                    </a:solidFill>
                  </a:tcPr>
                </a:tc>
                <a:tc>
                  <a:txBody>
                    <a:bodyPr/>
                    <a:lstStyle/>
                    <a:p>
                      <a:r>
                        <a:rPr lang="en-US" sz="3200" b="1" dirty="0" smtClean="0"/>
                        <a:t>LEFT</a:t>
                      </a:r>
                      <a:endParaRPr lang="en-US" sz="3200" b="1" dirty="0"/>
                    </a:p>
                  </a:txBody>
                  <a:tcPr>
                    <a:solidFill>
                      <a:srgbClr val="FF0000"/>
                    </a:solidFill>
                  </a:tcPr>
                </a:tc>
              </a:tr>
              <a:tr h="515620">
                <a:tc>
                  <a:txBody>
                    <a:bodyPr/>
                    <a:lstStyle/>
                    <a:p>
                      <a:pPr algn="r"/>
                      <a:r>
                        <a:rPr lang="en-US" sz="3200" b="1" dirty="0" smtClean="0"/>
                        <a:t>RIGHT</a:t>
                      </a:r>
                      <a:endParaRPr lang="en-US" sz="3200" b="1" dirty="0"/>
                    </a:p>
                  </a:txBody>
                  <a:tcPr>
                    <a:solidFill>
                      <a:srgbClr val="FFC000"/>
                    </a:solidFill>
                  </a:tcPr>
                </a:tc>
                <a:tc>
                  <a:txBody>
                    <a:bodyPr/>
                    <a:lstStyle/>
                    <a:p>
                      <a:endParaRPr lang="en-US" sz="3200" b="1" dirty="0"/>
                    </a:p>
                  </a:txBody>
                  <a:tcPr>
                    <a:solidFill>
                      <a:schemeClr val="bg1"/>
                    </a:solidFill>
                  </a:tcPr>
                </a:tc>
                <a:tc>
                  <a:txBody>
                    <a:bodyPr/>
                    <a:lstStyle/>
                    <a:p>
                      <a:r>
                        <a:rPr lang="en-US" sz="3200" b="1" dirty="0" smtClean="0"/>
                        <a:t>RIGHT</a:t>
                      </a:r>
                      <a:endParaRPr lang="en-US" sz="3200" b="1" dirty="0"/>
                    </a:p>
                  </a:txBody>
                  <a:tcPr>
                    <a:solidFill>
                      <a:srgbClr val="FF0000"/>
                    </a:solidFill>
                  </a:tcPr>
                </a:tc>
              </a:tr>
              <a:tr h="274320">
                <a:tc>
                  <a:txBody>
                    <a:bodyPr/>
                    <a:lstStyle/>
                    <a:p>
                      <a:r>
                        <a:rPr lang="en-US" sz="3200" b="1" dirty="0" smtClean="0"/>
                        <a:t>LEFT</a:t>
                      </a:r>
                      <a:endParaRPr lang="en-US" sz="3200" b="1" dirty="0"/>
                    </a:p>
                  </a:txBody>
                  <a:tcPr>
                    <a:solidFill>
                      <a:srgbClr val="FFC000"/>
                    </a:solidFill>
                  </a:tcPr>
                </a:tc>
                <a:tc>
                  <a:txBody>
                    <a:bodyPr/>
                    <a:lstStyle/>
                    <a:p>
                      <a:endParaRPr lang="en-US" sz="3200" b="1" dirty="0"/>
                    </a:p>
                  </a:txBody>
                  <a:tcPr>
                    <a:solidFill>
                      <a:schemeClr val="bg1"/>
                    </a:solidFill>
                  </a:tcPr>
                </a:tc>
                <a:tc>
                  <a:txBody>
                    <a:bodyPr/>
                    <a:lstStyle/>
                    <a:p>
                      <a:pPr algn="r"/>
                      <a:r>
                        <a:rPr lang="en-US" sz="3200" b="1" dirty="0" smtClean="0"/>
                        <a:t>LEFT</a:t>
                      </a:r>
                      <a:endParaRPr lang="en-US" sz="3200" b="1" dirty="0"/>
                    </a:p>
                  </a:txBody>
                  <a:tcPr>
                    <a:solidFill>
                      <a:srgbClr val="FF0000"/>
                    </a:solidFill>
                  </a:tcPr>
                </a:tc>
              </a:tr>
            </a:tbl>
          </a:graphicData>
        </a:graphic>
      </p:graphicFrame>
    </p:spTree>
    <p:extLst>
      <p:ext uri="{BB962C8B-B14F-4D97-AF65-F5344CB8AC3E}">
        <p14:creationId xmlns:p14="http://schemas.microsoft.com/office/powerpoint/2010/main" val="321098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Understanding lack of creativity</a:t>
            </a:r>
          </a:p>
          <a:p>
            <a:pPr lvl="2"/>
            <a:r>
              <a:rPr lang="en-US" b="1" dirty="0" smtClean="0">
                <a:latin typeface="Times New Roman" pitchFamily="18" charset="0"/>
                <a:cs typeface="Times New Roman" pitchFamily="18" charset="0"/>
              </a:rPr>
              <a:t>Automatic Processes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controlled process </a:t>
            </a:r>
            <a:r>
              <a:rPr lang="en-US" b="1" dirty="0" smtClean="0">
                <a:solidFill>
                  <a:schemeClr val="tx2">
                    <a:lumMod val="60000"/>
                    <a:lumOff val="40000"/>
                  </a:schemeClr>
                </a:solidFill>
                <a:latin typeface="Times New Roman" pitchFamily="18" charset="0"/>
                <a:cs typeface="Times New Roman" pitchFamily="18" charset="0"/>
              </a:rPr>
              <a:t>(better self </a:t>
            </a:r>
            <a:r>
              <a:rPr lang="en-US" b="1" dirty="0" err="1" smtClean="0">
                <a:solidFill>
                  <a:schemeClr val="tx2">
                    <a:lumMod val="60000"/>
                    <a:lumOff val="40000"/>
                  </a:schemeClr>
                </a:solidFill>
                <a:latin typeface="Times New Roman" pitchFamily="18" charset="0"/>
                <a:cs typeface="Times New Roman" pitchFamily="18" charset="0"/>
              </a:rPr>
              <a:t>vs</a:t>
            </a:r>
            <a:r>
              <a:rPr lang="en-US" b="1" dirty="0" smtClean="0">
                <a:solidFill>
                  <a:schemeClr val="tx2">
                    <a:lumMod val="60000"/>
                    <a:lumOff val="40000"/>
                  </a:schemeClr>
                </a:solidFill>
                <a:latin typeface="Times New Roman" pitchFamily="18" charset="0"/>
                <a:cs typeface="Times New Roman" pitchFamily="18" charset="0"/>
              </a:rPr>
              <a:t> habitual self.)</a:t>
            </a:r>
          </a:p>
          <a:p>
            <a:pPr lvl="2"/>
            <a:r>
              <a:rPr lang="en-US" b="1" dirty="0" smtClean="0">
                <a:solidFill>
                  <a:srgbClr val="FF0000"/>
                </a:solidFill>
                <a:latin typeface="Times New Roman" pitchFamily="18" charset="0"/>
                <a:cs typeface="Times New Roman" pitchFamily="18" charset="0"/>
              </a:rPr>
              <a:t>Controlled processing</a:t>
            </a:r>
          </a:p>
          <a:p>
            <a:pPr lvl="3"/>
            <a:r>
              <a:rPr lang="en-US" b="1" dirty="0">
                <a:latin typeface="Times New Roman" pitchFamily="18" charset="0"/>
                <a:cs typeface="Times New Roman" pitchFamily="18" charset="0"/>
              </a:rPr>
              <a:t>Working memory</a:t>
            </a:r>
          </a:p>
          <a:p>
            <a:pPr lvl="3"/>
            <a:r>
              <a:rPr lang="en-US" b="1" dirty="0">
                <a:latin typeface="Times New Roman" pitchFamily="18" charset="0"/>
                <a:cs typeface="Times New Roman" pitchFamily="18" charset="0"/>
              </a:rPr>
              <a:t>Capacity of working memory-</a:t>
            </a:r>
            <a:r>
              <a:rPr lang="en-US" b="1" dirty="0">
                <a:solidFill>
                  <a:srgbClr val="FF0000"/>
                </a:solidFill>
                <a:latin typeface="Times New Roman" pitchFamily="18" charset="0"/>
                <a:cs typeface="Times New Roman" pitchFamily="18" charset="0"/>
              </a:rPr>
              <a:t>7 numbers, 5 words, 3 thoughts</a:t>
            </a:r>
          </a:p>
          <a:p>
            <a:pPr lvl="2"/>
            <a:r>
              <a:rPr lang="en-US" b="1" dirty="0" smtClean="0">
                <a:solidFill>
                  <a:srgbClr val="FF0000"/>
                </a:solidFill>
                <a:latin typeface="Times New Roman" pitchFamily="18" charset="0"/>
                <a:cs typeface="Times New Roman" pitchFamily="18" charset="0"/>
              </a:rPr>
              <a:t>Automatic processing</a:t>
            </a:r>
            <a:endParaRPr lang="en-US" b="1" dirty="0" smtClean="0">
              <a:latin typeface="Times New Roman" pitchFamily="18" charset="0"/>
              <a:cs typeface="Times New Roman" pitchFamily="18" charset="0"/>
            </a:endParaRPr>
          </a:p>
          <a:p>
            <a:pPr lvl="3"/>
            <a:r>
              <a:rPr lang="en-US" b="1" dirty="0" smtClean="0">
                <a:latin typeface="Times New Roman" pitchFamily="18" charset="0"/>
                <a:cs typeface="Times New Roman" pitchFamily="18" charset="0"/>
              </a:rPr>
              <a:t>Long term memory</a:t>
            </a:r>
          </a:p>
          <a:p>
            <a:pPr lvl="3"/>
            <a:r>
              <a:rPr lang="en-US" b="1" dirty="0" smtClean="0">
                <a:latin typeface="Times New Roman" pitchFamily="18" charset="0"/>
                <a:cs typeface="Times New Roman" pitchFamily="18" charset="0"/>
              </a:rPr>
              <a:t>Chunks- laid out in long term memory</a:t>
            </a:r>
          </a:p>
          <a:p>
            <a:pPr lvl="3"/>
            <a:r>
              <a:rPr lang="en-US" b="1" dirty="0" smtClean="0">
                <a:latin typeface="Times New Roman" pitchFamily="18" charset="0"/>
                <a:cs typeface="Times New Roman" pitchFamily="18" charset="0"/>
              </a:rPr>
              <a:t>Chunks inclines us to think in familiar manner and disinclines us to think creatively</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lvl="2"/>
            <a:endParaRPr lang="en-US" b="1" dirty="0" smtClean="0">
              <a:solidFill>
                <a:srgbClr val="FF0000"/>
              </a:solidFill>
              <a:latin typeface="Times New Roman" pitchFamily="18" charset="0"/>
              <a:cs typeface="Times New Roman" pitchFamily="18" charset="0"/>
            </a:endParaRPr>
          </a:p>
          <a:p>
            <a:pPr lvl="3"/>
            <a:endParaRPr lang="en-US" b="1" dirty="0" smtClean="0">
              <a:latin typeface="Times New Roman" pitchFamily="18" charset="0"/>
              <a:cs typeface="Times New Roman" pitchFamily="18" charset="0"/>
            </a:endParaRPr>
          </a:p>
          <a:p>
            <a:pPr lvl="1"/>
            <a:endParaRPr lang="en-US" b="1"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11358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Secret Two- Creativity</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Reasons for lack of creativity</a:t>
            </a:r>
          </a:p>
          <a:p>
            <a:pPr lvl="1"/>
            <a:r>
              <a:rPr lang="en-US" dirty="0" smtClean="0">
                <a:latin typeface="Times New Roman" pitchFamily="18" charset="0"/>
                <a:cs typeface="Times New Roman" pitchFamily="18" charset="0"/>
              </a:rPr>
              <a:t>Limited capacity for controlled cognitive process- limited working memory (desktop memory)</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Priming</a:t>
            </a:r>
          </a:p>
          <a:p>
            <a:pPr lvl="2"/>
            <a:r>
              <a:rPr lang="en-US" dirty="0" smtClean="0">
                <a:latin typeface="Times New Roman" pitchFamily="18" charset="0"/>
                <a:cs typeface="Times New Roman" pitchFamily="18" charset="0"/>
              </a:rPr>
              <a:t>Priming is in between long term (indefinite) and short term memory (few seconds) </a:t>
            </a:r>
          </a:p>
          <a:p>
            <a:pPr lvl="2"/>
            <a:r>
              <a:rPr lang="en-US" dirty="0" smtClean="0">
                <a:latin typeface="Times New Roman" pitchFamily="18" charset="0"/>
                <a:cs typeface="Times New Roman" pitchFamily="18" charset="0"/>
              </a:rPr>
              <a:t>once ideas have been activated in working memory they tend to remain in a ready or primed state for a </a:t>
            </a:r>
            <a:r>
              <a:rPr lang="en-US" dirty="0" smtClean="0">
                <a:solidFill>
                  <a:srgbClr val="FF0000"/>
                </a:solidFill>
                <a:latin typeface="Times New Roman" pitchFamily="18" charset="0"/>
                <a:cs typeface="Times New Roman" pitchFamily="18" charset="0"/>
              </a:rPr>
              <a:t>few days</a:t>
            </a:r>
            <a:r>
              <a:rPr lang="en-US" dirty="0" smtClean="0">
                <a:latin typeface="Times New Roman" pitchFamily="18" charset="0"/>
                <a:cs typeface="Times New Roman" pitchFamily="18" charset="0"/>
              </a:rPr>
              <a:t>, so that our thoughts come back to them more readily.</a:t>
            </a:r>
          </a:p>
          <a:p>
            <a:pPr lvl="2"/>
            <a:r>
              <a:rPr lang="en-US" dirty="0" smtClean="0">
                <a:latin typeface="Times New Roman" pitchFamily="18" charset="0"/>
                <a:cs typeface="Times New Roman" pitchFamily="18" charset="0"/>
              </a:rPr>
              <a:t>Association and priming create intellectual box</a:t>
            </a:r>
          </a:p>
        </p:txBody>
      </p:sp>
    </p:spTree>
    <p:extLst>
      <p:ext uri="{BB962C8B-B14F-4D97-AF65-F5344CB8AC3E}">
        <p14:creationId xmlns:p14="http://schemas.microsoft.com/office/powerpoint/2010/main" val="3994690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3827</TotalTime>
  <Words>827</Words>
  <Application>Microsoft Office PowerPoint</Application>
  <PresentationFormat>On-screen Show (4:3)</PresentationFormat>
  <Paragraphs>109</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3:191 [and] who remember God when they stand, and when they sit, and when they lie down to sleep, [146] and [thus] reflect on the creation of the heavens and the earth: "O our Sustainer! Thou hast not created [aught of] this without meaning and purpose. [147] Limitless art Thou in Thy glory! Keep us safe, then, from suffering through fire!</vt:lpstr>
      <vt:lpstr>47:24 Will they not, then, ponder over this Quraan? - or are there locks upon their hearts?</vt:lpstr>
      <vt:lpstr>It is no failure not to realize what you visualized. The failure is not to visualize what you might realize.      Dee W Hock</vt:lpstr>
      <vt:lpstr>Secret Two- Creativity</vt:lpstr>
      <vt:lpstr>Secret Two- Creativity</vt:lpstr>
      <vt:lpstr>Secret Two- Creativity</vt:lpstr>
      <vt:lpstr>Secret Two- Creativity</vt:lpstr>
      <vt:lpstr>Secret Two- Creativity</vt:lpstr>
      <vt:lpstr>Secret Two- Creativity</vt:lpstr>
      <vt:lpstr>Secret Two- Creativity</vt:lpstr>
      <vt:lpstr>Secret Two- Creativity</vt:lpstr>
      <vt:lpstr>Secret Two- Creativity</vt:lpstr>
      <vt:lpstr>PowerPoint Presentation</vt:lpstr>
      <vt:lpstr>PAKISTAN ZINDABAD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27:32 She added: O you nobles! Give me your opinion on the problem with which I am now faced; I would never make a [weighty] decision unless you are present with me.</dc:title>
  <dc:creator>Hp</dc:creator>
  <cp:lastModifiedBy>Hp</cp:lastModifiedBy>
  <cp:revision>77</cp:revision>
  <dcterms:created xsi:type="dcterms:W3CDTF">2006-08-16T00:00:00Z</dcterms:created>
  <dcterms:modified xsi:type="dcterms:W3CDTF">2021-12-21T11:01:29Z</dcterms:modified>
</cp:coreProperties>
</file>