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1" r:id="rId7"/>
    <p:sldId id="262" r:id="rId8"/>
    <p:sldId id="260" r:id="rId9"/>
    <p:sldId id="257" r:id="rId10"/>
    <p:sldId id="258"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81E4CD-2E57-49E0-AF1C-826F146E4DFB}"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E93EE-642E-4D05-95C3-3D5A43175CAD}" type="slidenum">
              <a:rPr lang="en-US" smtClean="0"/>
              <a:t>‹#›</a:t>
            </a:fld>
            <a:endParaRPr lang="en-US"/>
          </a:p>
        </p:txBody>
      </p:sp>
    </p:spTree>
    <p:extLst>
      <p:ext uri="{BB962C8B-B14F-4D97-AF65-F5344CB8AC3E}">
        <p14:creationId xmlns:p14="http://schemas.microsoft.com/office/powerpoint/2010/main" val="9033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81E4CD-2E57-49E0-AF1C-826F146E4DFB}"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E93EE-642E-4D05-95C3-3D5A43175CAD}" type="slidenum">
              <a:rPr lang="en-US" smtClean="0"/>
              <a:t>‹#›</a:t>
            </a:fld>
            <a:endParaRPr lang="en-US"/>
          </a:p>
        </p:txBody>
      </p:sp>
    </p:spTree>
    <p:extLst>
      <p:ext uri="{BB962C8B-B14F-4D97-AF65-F5344CB8AC3E}">
        <p14:creationId xmlns:p14="http://schemas.microsoft.com/office/powerpoint/2010/main" val="154697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81E4CD-2E57-49E0-AF1C-826F146E4DFB}"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E93EE-642E-4D05-95C3-3D5A43175CAD}" type="slidenum">
              <a:rPr lang="en-US" smtClean="0"/>
              <a:t>‹#›</a:t>
            </a:fld>
            <a:endParaRPr lang="en-US"/>
          </a:p>
        </p:txBody>
      </p:sp>
    </p:spTree>
    <p:extLst>
      <p:ext uri="{BB962C8B-B14F-4D97-AF65-F5344CB8AC3E}">
        <p14:creationId xmlns:p14="http://schemas.microsoft.com/office/powerpoint/2010/main" val="43332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81E4CD-2E57-49E0-AF1C-826F146E4DFB}"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E93EE-642E-4D05-95C3-3D5A43175CAD}" type="slidenum">
              <a:rPr lang="en-US" smtClean="0"/>
              <a:t>‹#›</a:t>
            </a:fld>
            <a:endParaRPr lang="en-US"/>
          </a:p>
        </p:txBody>
      </p:sp>
    </p:spTree>
    <p:extLst>
      <p:ext uri="{BB962C8B-B14F-4D97-AF65-F5344CB8AC3E}">
        <p14:creationId xmlns:p14="http://schemas.microsoft.com/office/powerpoint/2010/main" val="233261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81E4CD-2E57-49E0-AF1C-826F146E4DFB}"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E93EE-642E-4D05-95C3-3D5A43175CAD}" type="slidenum">
              <a:rPr lang="en-US" smtClean="0"/>
              <a:t>‹#›</a:t>
            </a:fld>
            <a:endParaRPr lang="en-US"/>
          </a:p>
        </p:txBody>
      </p:sp>
    </p:spTree>
    <p:extLst>
      <p:ext uri="{BB962C8B-B14F-4D97-AF65-F5344CB8AC3E}">
        <p14:creationId xmlns:p14="http://schemas.microsoft.com/office/powerpoint/2010/main" val="408914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81E4CD-2E57-49E0-AF1C-826F146E4DFB}"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E93EE-642E-4D05-95C3-3D5A43175CAD}" type="slidenum">
              <a:rPr lang="en-US" smtClean="0"/>
              <a:t>‹#›</a:t>
            </a:fld>
            <a:endParaRPr lang="en-US"/>
          </a:p>
        </p:txBody>
      </p:sp>
    </p:spTree>
    <p:extLst>
      <p:ext uri="{BB962C8B-B14F-4D97-AF65-F5344CB8AC3E}">
        <p14:creationId xmlns:p14="http://schemas.microsoft.com/office/powerpoint/2010/main" val="20605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81E4CD-2E57-49E0-AF1C-826F146E4DFB}"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1E93EE-642E-4D05-95C3-3D5A43175CAD}" type="slidenum">
              <a:rPr lang="en-US" smtClean="0"/>
              <a:t>‹#›</a:t>
            </a:fld>
            <a:endParaRPr lang="en-US"/>
          </a:p>
        </p:txBody>
      </p:sp>
    </p:spTree>
    <p:extLst>
      <p:ext uri="{BB962C8B-B14F-4D97-AF65-F5344CB8AC3E}">
        <p14:creationId xmlns:p14="http://schemas.microsoft.com/office/powerpoint/2010/main" val="338700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81E4CD-2E57-49E0-AF1C-826F146E4DFB}"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E93EE-642E-4D05-95C3-3D5A43175CAD}" type="slidenum">
              <a:rPr lang="en-US" smtClean="0"/>
              <a:t>‹#›</a:t>
            </a:fld>
            <a:endParaRPr lang="en-US"/>
          </a:p>
        </p:txBody>
      </p:sp>
    </p:spTree>
    <p:extLst>
      <p:ext uri="{BB962C8B-B14F-4D97-AF65-F5344CB8AC3E}">
        <p14:creationId xmlns:p14="http://schemas.microsoft.com/office/powerpoint/2010/main" val="360127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1E4CD-2E57-49E0-AF1C-826F146E4DFB}"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1E93EE-642E-4D05-95C3-3D5A43175CAD}" type="slidenum">
              <a:rPr lang="en-US" smtClean="0"/>
              <a:t>‹#›</a:t>
            </a:fld>
            <a:endParaRPr lang="en-US"/>
          </a:p>
        </p:txBody>
      </p:sp>
    </p:spTree>
    <p:extLst>
      <p:ext uri="{BB962C8B-B14F-4D97-AF65-F5344CB8AC3E}">
        <p14:creationId xmlns:p14="http://schemas.microsoft.com/office/powerpoint/2010/main" val="364830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81E4CD-2E57-49E0-AF1C-826F146E4DFB}"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E93EE-642E-4D05-95C3-3D5A43175CAD}" type="slidenum">
              <a:rPr lang="en-US" smtClean="0"/>
              <a:t>‹#›</a:t>
            </a:fld>
            <a:endParaRPr lang="en-US"/>
          </a:p>
        </p:txBody>
      </p:sp>
    </p:spTree>
    <p:extLst>
      <p:ext uri="{BB962C8B-B14F-4D97-AF65-F5344CB8AC3E}">
        <p14:creationId xmlns:p14="http://schemas.microsoft.com/office/powerpoint/2010/main" val="105810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81E4CD-2E57-49E0-AF1C-826F146E4DFB}"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E93EE-642E-4D05-95C3-3D5A43175CAD}" type="slidenum">
              <a:rPr lang="en-US" smtClean="0"/>
              <a:t>‹#›</a:t>
            </a:fld>
            <a:endParaRPr lang="en-US"/>
          </a:p>
        </p:txBody>
      </p:sp>
    </p:spTree>
    <p:extLst>
      <p:ext uri="{BB962C8B-B14F-4D97-AF65-F5344CB8AC3E}">
        <p14:creationId xmlns:p14="http://schemas.microsoft.com/office/powerpoint/2010/main" val="69098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1E4CD-2E57-49E0-AF1C-826F146E4DFB}" type="datetimeFigureOut">
              <a:rPr lang="en-US" smtClean="0"/>
              <a:t>3/27/2019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E93EE-642E-4D05-95C3-3D5A43175CAD}" type="slidenum">
              <a:rPr lang="en-US" smtClean="0"/>
              <a:t>‹#›</a:t>
            </a:fld>
            <a:endParaRPr lang="en-US"/>
          </a:p>
        </p:txBody>
      </p:sp>
    </p:spTree>
    <p:extLst>
      <p:ext uri="{BB962C8B-B14F-4D97-AF65-F5344CB8AC3E}">
        <p14:creationId xmlns:p14="http://schemas.microsoft.com/office/powerpoint/2010/main" val="2131464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studies</a:t>
            </a:r>
            <a:endParaRPr lang="en-US" dirty="0"/>
          </a:p>
        </p:txBody>
      </p:sp>
      <p:sp>
        <p:nvSpPr>
          <p:cNvPr id="3" name="Subtitle 2"/>
          <p:cNvSpPr>
            <a:spLocks noGrp="1"/>
          </p:cNvSpPr>
          <p:nvPr>
            <p:ph type="subTitle" idx="1"/>
          </p:nvPr>
        </p:nvSpPr>
        <p:spPr/>
        <p:txBody>
          <a:bodyPr/>
          <a:lstStyle/>
          <a:p>
            <a:r>
              <a:rPr lang="en-US" dirty="0" smtClean="0"/>
              <a:t>Psychology topics</a:t>
            </a:r>
            <a:endParaRPr lang="en-US" dirty="0"/>
          </a:p>
        </p:txBody>
      </p:sp>
    </p:spTree>
    <p:extLst>
      <p:ext uri="{BB962C8B-B14F-4D97-AF65-F5344CB8AC3E}">
        <p14:creationId xmlns:p14="http://schemas.microsoft.com/office/powerpoint/2010/main" val="1812274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Rubrics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Which type of forgetting is this?</a:t>
            </a:r>
          </a:p>
          <a:p>
            <a:pPr lvl="1"/>
            <a:r>
              <a:rPr lang="en-US" dirty="0" smtClean="0"/>
              <a:t>Retrograde Amnesia</a:t>
            </a:r>
          </a:p>
          <a:p>
            <a:r>
              <a:rPr lang="en-US" dirty="0" smtClean="0"/>
              <a:t>Give rationale to explain your answer.</a:t>
            </a:r>
          </a:p>
          <a:p>
            <a:pPr lvl="1"/>
            <a:r>
              <a:rPr lang="en-US" dirty="0" smtClean="0"/>
              <a:t>Because the memory was lost about the events that has occurred before the trauma.</a:t>
            </a:r>
          </a:p>
          <a:p>
            <a:r>
              <a:rPr lang="en-US" dirty="0" smtClean="0"/>
              <a:t>Write symptoms that explain the type of forgetting in this case. </a:t>
            </a:r>
          </a:p>
          <a:p>
            <a:pPr lvl="1"/>
            <a:r>
              <a:rPr lang="en-US" dirty="0" smtClean="0"/>
              <a:t>Unable to remember</a:t>
            </a:r>
          </a:p>
          <a:p>
            <a:pPr lvl="1"/>
            <a:r>
              <a:rPr lang="en-US" dirty="0" smtClean="0"/>
              <a:t>Did not recognize her husband</a:t>
            </a:r>
          </a:p>
          <a:p>
            <a:pPr lvl="1"/>
            <a:r>
              <a:rPr lang="en-US" dirty="0" smtClean="0"/>
              <a:t>Did not remember her husband and job</a:t>
            </a:r>
          </a:p>
          <a:p>
            <a:pPr lvl="1"/>
            <a:r>
              <a:rPr lang="en-US" dirty="0" smtClean="0"/>
              <a:t>Did not remember her shift to new city</a:t>
            </a:r>
          </a:p>
          <a:p>
            <a:pPr lvl="1"/>
            <a:endParaRPr lang="en-US" dirty="0" smtClean="0"/>
          </a:p>
          <a:p>
            <a:endParaRPr lang="en-US" dirty="0"/>
          </a:p>
        </p:txBody>
      </p:sp>
    </p:spTree>
    <p:extLst>
      <p:ext uri="{BB962C8B-B14F-4D97-AF65-F5344CB8AC3E}">
        <p14:creationId xmlns:p14="http://schemas.microsoft.com/office/powerpoint/2010/main" val="131561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case studies</a:t>
            </a:r>
            <a:endParaRPr lang="en-US" dirty="0"/>
          </a:p>
        </p:txBody>
      </p:sp>
      <p:sp>
        <p:nvSpPr>
          <p:cNvPr id="3" name="Content Placeholder 2"/>
          <p:cNvSpPr>
            <a:spLocks noGrp="1"/>
          </p:cNvSpPr>
          <p:nvPr>
            <p:ph idx="1"/>
          </p:nvPr>
        </p:nvSpPr>
        <p:spPr>
          <a:xfrm>
            <a:off x="457200" y="1295400"/>
            <a:ext cx="8229600" cy="4830763"/>
          </a:xfrm>
        </p:spPr>
        <p:txBody>
          <a:bodyPr>
            <a:normAutofit fontScale="32500" lnSpcReduction="20000"/>
          </a:bodyPr>
          <a:lstStyle/>
          <a:p>
            <a:r>
              <a:rPr lang="en-US" dirty="0"/>
              <a:t>Cognitive psychology case studies</a:t>
            </a:r>
          </a:p>
          <a:p>
            <a:r>
              <a:rPr lang="en-US" b="1" dirty="0"/>
              <a:t>Differentiate between inductive and deductive reasoning. Give rationale</a:t>
            </a:r>
            <a:endParaRPr lang="en-US" dirty="0"/>
          </a:p>
          <a:p>
            <a:pPr lvl="0"/>
            <a:r>
              <a:rPr lang="en-US" dirty="0"/>
              <a:t>Mr. </a:t>
            </a:r>
            <a:r>
              <a:rPr lang="en-US" dirty="0" err="1"/>
              <a:t>Akram</a:t>
            </a:r>
            <a:r>
              <a:rPr lang="en-US" dirty="0"/>
              <a:t> always wears black shoes to work. </a:t>
            </a:r>
          </a:p>
          <a:p>
            <a:pPr lvl="0"/>
            <a:r>
              <a:rPr lang="en-US" dirty="0"/>
              <a:t>Mr. </a:t>
            </a:r>
            <a:r>
              <a:rPr lang="en-US" dirty="0" err="1"/>
              <a:t>Akram</a:t>
            </a:r>
            <a:r>
              <a:rPr lang="en-US" dirty="0"/>
              <a:t> will be coming to work on Friday.</a:t>
            </a:r>
          </a:p>
          <a:p>
            <a:pPr lvl="0"/>
            <a:r>
              <a:rPr lang="en-US" dirty="0"/>
              <a:t>Therefore, Mr. </a:t>
            </a:r>
            <a:r>
              <a:rPr lang="en-US" dirty="0" err="1"/>
              <a:t>Aslam</a:t>
            </a:r>
            <a:r>
              <a:rPr lang="en-US" dirty="0"/>
              <a:t> will wear black shoes on Friday. </a:t>
            </a:r>
          </a:p>
          <a:p>
            <a:r>
              <a:rPr lang="en-US" b="1" dirty="0"/>
              <a:t>Deductive reasoning: because it moves from general to specific. </a:t>
            </a:r>
            <a:endParaRPr lang="en-US" dirty="0"/>
          </a:p>
          <a:p>
            <a:r>
              <a:rPr lang="en-US" dirty="0"/>
              <a:t> </a:t>
            </a:r>
          </a:p>
          <a:p>
            <a:pPr lvl="0"/>
            <a:r>
              <a:rPr lang="en-US" dirty="0"/>
              <a:t>Mr. </a:t>
            </a:r>
            <a:r>
              <a:rPr lang="en-US" dirty="0" err="1"/>
              <a:t>Akram</a:t>
            </a:r>
            <a:r>
              <a:rPr lang="en-US" dirty="0"/>
              <a:t> wore black shoes to work on Monday.</a:t>
            </a:r>
          </a:p>
          <a:p>
            <a:pPr lvl="0"/>
            <a:r>
              <a:rPr lang="en-US" dirty="0"/>
              <a:t>Mr. </a:t>
            </a:r>
            <a:r>
              <a:rPr lang="en-US" dirty="0" err="1"/>
              <a:t>Akram</a:t>
            </a:r>
            <a:r>
              <a:rPr lang="en-US" dirty="0"/>
              <a:t> wore black shoes to work on Tuesday.</a:t>
            </a:r>
          </a:p>
          <a:p>
            <a:pPr lvl="0"/>
            <a:r>
              <a:rPr lang="en-US" dirty="0"/>
              <a:t>Mr. </a:t>
            </a:r>
            <a:r>
              <a:rPr lang="en-US" dirty="0" err="1"/>
              <a:t>Akram</a:t>
            </a:r>
            <a:r>
              <a:rPr lang="en-US" dirty="0"/>
              <a:t> wore black shoes to work on Wednesday.</a:t>
            </a:r>
          </a:p>
          <a:p>
            <a:pPr lvl="0"/>
            <a:r>
              <a:rPr lang="en-US" dirty="0"/>
              <a:t>Mr. </a:t>
            </a:r>
            <a:r>
              <a:rPr lang="en-US" dirty="0" err="1"/>
              <a:t>Akram</a:t>
            </a:r>
            <a:r>
              <a:rPr lang="en-US" dirty="0"/>
              <a:t> wore black shoes to work on Thursday.</a:t>
            </a:r>
          </a:p>
          <a:p>
            <a:pPr lvl="0"/>
            <a:r>
              <a:rPr lang="en-US" dirty="0"/>
              <a:t>Therefore, Mr. </a:t>
            </a:r>
            <a:r>
              <a:rPr lang="en-US" dirty="0" err="1"/>
              <a:t>Akram</a:t>
            </a:r>
            <a:r>
              <a:rPr lang="en-US" dirty="0"/>
              <a:t> always wears black shoes to work.</a:t>
            </a:r>
          </a:p>
          <a:p>
            <a:r>
              <a:rPr lang="en-US" b="1" dirty="0"/>
              <a:t>Inductive reasoning: because it moves from specific to general. </a:t>
            </a:r>
            <a:endParaRPr lang="en-US" dirty="0"/>
          </a:p>
          <a:p>
            <a:r>
              <a:rPr lang="en-US" dirty="0"/>
              <a:t> </a:t>
            </a:r>
          </a:p>
          <a:p>
            <a:r>
              <a:rPr lang="en-US" dirty="0"/>
              <a:t> </a:t>
            </a:r>
          </a:p>
          <a:p>
            <a:r>
              <a:rPr lang="en-US" dirty="0"/>
              <a:t>A Five-Minute IQ Test</a:t>
            </a:r>
          </a:p>
          <a:p>
            <a:pPr lvl="0"/>
            <a:r>
              <a:rPr lang="en-US" dirty="0"/>
              <a:t>Water lilies double in area every 24 hours.  At the beginning of the summer, there is one water lily on a lake.  It takes 60 days for the lake to become covered with water lilies.  On what day is the lake half-covered?</a:t>
            </a:r>
          </a:p>
          <a:p>
            <a:pPr lvl="0"/>
            <a:r>
              <a:rPr lang="en-US" dirty="0"/>
              <a:t>A farmer has 17 sheep.  All but 9 break through a hole in the fence and wander away.  How many are left?</a:t>
            </a:r>
          </a:p>
          <a:p>
            <a:pPr lvl="0"/>
            <a:r>
              <a:rPr lang="en-US" dirty="0"/>
              <a:t>If you have black socks and brown socks in your drawer, mixed in a ratio of 4 to 5.  How many socks will you have to take out in order to have a pair of the same color?</a:t>
            </a:r>
          </a:p>
          <a:p>
            <a:pPr lvl="0"/>
            <a:r>
              <a:rPr lang="en-US" dirty="0"/>
              <a:t>With a 7-minute hourglass, and an 11-minute hourglass, how can you time the boiling of an egg for 15-minutes?</a:t>
            </a:r>
          </a:p>
          <a:p>
            <a:r>
              <a:rPr lang="en-US" dirty="0"/>
              <a:t>Rubrics: </a:t>
            </a:r>
          </a:p>
          <a:p>
            <a:pPr lvl="0"/>
            <a:r>
              <a:rPr lang="en-US" dirty="0"/>
              <a:t>On day 59.  Remember, it doubles every day.</a:t>
            </a:r>
          </a:p>
          <a:p>
            <a:pPr lvl="0"/>
            <a:r>
              <a:rPr lang="en-US" dirty="0"/>
              <a:t>Nine sheep.  It is just a matter of careful reading.</a:t>
            </a:r>
          </a:p>
          <a:p>
            <a:pPr lvl="0"/>
            <a:r>
              <a:rPr lang="en-US" dirty="0"/>
              <a:t>Three socks.  The ratio information is irrelevant.</a:t>
            </a:r>
          </a:p>
          <a:p>
            <a:r>
              <a:rPr lang="en-US" dirty="0"/>
              <a:t>Allow both glasses to drain simultaneously.  As soon as the 7-minute glass empties, flip it over (7 minutes have expired).  Then, flip it over again after the 11-minute glass empties (11 minutes have expired).  Fifteen minutes will have passed when the 7-minute glass empties</a:t>
            </a:r>
          </a:p>
        </p:txBody>
      </p:sp>
    </p:spTree>
    <p:extLst>
      <p:ext uri="{BB962C8B-B14F-4D97-AF65-F5344CB8AC3E}">
        <p14:creationId xmlns:p14="http://schemas.microsoft.com/office/powerpoint/2010/main" val="250938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psychology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Which perspective explains the following case studies? Give rationale.</a:t>
            </a:r>
          </a:p>
          <a:p>
            <a:pPr marL="457200" indent="-457200">
              <a:buFont typeface="+mj-lt"/>
              <a:buAutoNum type="arabicPeriod"/>
            </a:pPr>
            <a:r>
              <a:rPr lang="en-US" dirty="0"/>
              <a:t>A 16 years old boy has continuous dreams about a man beating his mother. In his dream he sees himself as a 4 years old child crying and standing in one corner. After visiting the school counselor, when asked about his childhood memories, he explains that his father used to beat his mother when he was a child and he used to listen to the screams of his mother and was unable to do anything about it.</a:t>
            </a:r>
          </a:p>
          <a:p>
            <a:endParaRPr lang="en-US" dirty="0"/>
          </a:p>
        </p:txBody>
      </p:sp>
    </p:spTree>
    <p:extLst>
      <p:ext uri="{BB962C8B-B14F-4D97-AF65-F5344CB8AC3E}">
        <p14:creationId xmlns:p14="http://schemas.microsoft.com/office/powerpoint/2010/main" val="240236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rubrics</a:t>
            </a:r>
            <a:endParaRPr lang="en-US" dirty="0"/>
          </a:p>
        </p:txBody>
      </p:sp>
      <p:sp>
        <p:nvSpPr>
          <p:cNvPr id="3" name="Content Placeholder 2"/>
          <p:cNvSpPr>
            <a:spLocks noGrp="1"/>
          </p:cNvSpPr>
          <p:nvPr>
            <p:ph idx="1"/>
          </p:nvPr>
        </p:nvSpPr>
        <p:spPr/>
        <p:txBody>
          <a:bodyPr/>
          <a:lstStyle/>
          <a:p>
            <a:r>
              <a:rPr lang="en-US" dirty="0"/>
              <a:t>Perspective: Psychoanalytic</a:t>
            </a:r>
          </a:p>
          <a:p>
            <a:r>
              <a:rPr lang="en-US" dirty="0"/>
              <a:t>Rationale: </a:t>
            </a:r>
          </a:p>
          <a:p>
            <a:pPr marL="857250" lvl="1" indent="-457200">
              <a:buFont typeface="+mj-lt"/>
              <a:buAutoNum type="arabicPeriod"/>
            </a:pPr>
            <a:r>
              <a:rPr lang="en-US" dirty="0"/>
              <a:t>The boy’s experiences in the early childhood were governing his dreams and his unconscious mind was bringing the childhood memories in the form of dreams. </a:t>
            </a:r>
          </a:p>
          <a:p>
            <a:pPr marL="857250" lvl="1" indent="-457200">
              <a:buFont typeface="+mj-lt"/>
              <a:buAutoNum type="arabicPeriod"/>
            </a:pPr>
            <a:r>
              <a:rPr lang="en-US" dirty="0"/>
              <a:t>There are unconscious determinants (childhood memories) of his present behavior (dreams).</a:t>
            </a:r>
          </a:p>
          <a:p>
            <a:pPr marL="0" indent="0">
              <a:buNone/>
            </a:pPr>
            <a:endParaRPr lang="en-US" dirty="0"/>
          </a:p>
          <a:p>
            <a:endParaRPr lang="en-US" dirty="0"/>
          </a:p>
        </p:txBody>
      </p:sp>
    </p:spTree>
    <p:extLst>
      <p:ext uri="{BB962C8B-B14F-4D97-AF65-F5344CB8AC3E}">
        <p14:creationId xmlns:p14="http://schemas.microsoft.com/office/powerpoint/2010/main" val="186699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Which research methodology is being used in the following scenario? Give rationale.</a:t>
            </a:r>
          </a:p>
          <a:p>
            <a:pPr marL="457200" indent="-457200">
              <a:buFont typeface="+mj-lt"/>
              <a:buAutoNum type="arabicPeriod"/>
            </a:pPr>
            <a:r>
              <a:rPr lang="en-US" dirty="0"/>
              <a:t>A researcher wants to conduct a study on the impact of a relaxation therapy on anxiety. He makes two groups of participants, each group has 10 participants. All the participants of the study are experiencing anxiety. Group A (10 Participants) are given the relaxation therapy for one week whereas, Group B (10 Participants) are not given any therapy. Their responses and improvements are checked at the end of the week and compared with each other to check the impact of the therapy on the participants. </a:t>
            </a:r>
          </a:p>
          <a:p>
            <a:endParaRPr lang="en-US" dirty="0"/>
          </a:p>
        </p:txBody>
      </p:sp>
    </p:spTree>
    <p:extLst>
      <p:ext uri="{BB962C8B-B14F-4D97-AF65-F5344CB8AC3E}">
        <p14:creationId xmlns:p14="http://schemas.microsoft.com/office/powerpoint/2010/main" val="364081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Rubrics</a:t>
            </a:r>
            <a:endParaRPr lang="en-US" dirty="0"/>
          </a:p>
        </p:txBody>
      </p:sp>
      <p:sp>
        <p:nvSpPr>
          <p:cNvPr id="3" name="Content Placeholder 2"/>
          <p:cNvSpPr>
            <a:spLocks noGrp="1"/>
          </p:cNvSpPr>
          <p:nvPr>
            <p:ph idx="1"/>
          </p:nvPr>
        </p:nvSpPr>
        <p:spPr/>
        <p:txBody>
          <a:bodyPr/>
          <a:lstStyle/>
          <a:p>
            <a:r>
              <a:rPr lang="en-US" dirty="0"/>
              <a:t>Method: Experimental Method</a:t>
            </a:r>
          </a:p>
          <a:p>
            <a:r>
              <a:rPr lang="en-US" dirty="0"/>
              <a:t>Rationale:</a:t>
            </a:r>
          </a:p>
          <a:p>
            <a:pPr marL="857250" lvl="1" indent="-457200">
              <a:buFont typeface="+mj-lt"/>
              <a:buAutoNum type="arabicPeriod"/>
            </a:pPr>
            <a:r>
              <a:rPr lang="en-US" dirty="0"/>
              <a:t>Because there is an experiment being conducted.</a:t>
            </a:r>
          </a:p>
          <a:p>
            <a:pPr marL="857250" lvl="1" indent="-457200">
              <a:buFont typeface="+mj-lt"/>
              <a:buAutoNum type="arabicPeriod"/>
            </a:pPr>
            <a:r>
              <a:rPr lang="en-US" dirty="0"/>
              <a:t>Because there is an experimental and control group.</a:t>
            </a:r>
          </a:p>
          <a:p>
            <a:pPr marL="857250" lvl="1" indent="-457200">
              <a:buFont typeface="+mj-lt"/>
              <a:buAutoNum type="arabicPeriod"/>
            </a:pPr>
            <a:r>
              <a:rPr lang="en-US" dirty="0"/>
              <a:t>Because the impact of something is being observed on a problem. </a:t>
            </a:r>
          </a:p>
          <a:p>
            <a:pPr marL="857250" lvl="1" indent="-457200">
              <a:buFont typeface="+mj-lt"/>
              <a:buAutoNum type="arabicPeriod"/>
            </a:pPr>
            <a:r>
              <a:rPr lang="en-US" dirty="0"/>
              <a:t>Because only one group (experimental) is getting the therapy. </a:t>
            </a:r>
          </a:p>
          <a:p>
            <a:endParaRPr lang="en-US" dirty="0"/>
          </a:p>
        </p:txBody>
      </p:sp>
    </p:spTree>
    <p:extLst>
      <p:ext uri="{BB962C8B-B14F-4D97-AF65-F5344CB8AC3E}">
        <p14:creationId xmlns:p14="http://schemas.microsoft.com/office/powerpoint/2010/main" val="294110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Nervous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Read the following scenario and indicate which part of the nervous system is involved in displaying the particular behavior? Name the responses being indicated in this scenario.</a:t>
            </a:r>
          </a:p>
          <a:p>
            <a:pPr marL="0" indent="0">
              <a:buNone/>
            </a:pPr>
            <a:endParaRPr lang="en-US" dirty="0"/>
          </a:p>
          <a:p>
            <a:pPr marL="0" indent="0">
              <a:buNone/>
            </a:pPr>
            <a:r>
              <a:rPr lang="en-US" dirty="0"/>
              <a:t>Fire catches up on a building and every individual starts running out of the building to save their lives. While people are running out, one man rushed inside the building to save his eight years old daughter. </a:t>
            </a:r>
          </a:p>
          <a:p>
            <a:endParaRPr lang="en-US" dirty="0"/>
          </a:p>
          <a:p>
            <a:endParaRPr lang="en-US" dirty="0"/>
          </a:p>
        </p:txBody>
      </p:sp>
    </p:spTree>
    <p:extLst>
      <p:ext uri="{BB962C8B-B14F-4D97-AF65-F5344CB8AC3E}">
        <p14:creationId xmlns:p14="http://schemas.microsoft.com/office/powerpoint/2010/main" val="402240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Rubrics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The part of the brain involved in these responses is the </a:t>
            </a:r>
            <a:r>
              <a:rPr lang="en-US" b="1" dirty="0">
                <a:solidFill>
                  <a:srgbClr val="FFFF00"/>
                </a:solidFill>
              </a:rPr>
              <a:t>sympathetic nervous system</a:t>
            </a:r>
            <a:r>
              <a:rPr lang="en-US" dirty="0"/>
              <a:t>. It is a further division of </a:t>
            </a:r>
            <a:r>
              <a:rPr lang="en-US" b="1" dirty="0">
                <a:solidFill>
                  <a:srgbClr val="FFFF00"/>
                </a:solidFill>
              </a:rPr>
              <a:t>autonomic nervous system</a:t>
            </a:r>
            <a:r>
              <a:rPr lang="en-US" dirty="0">
                <a:solidFill>
                  <a:srgbClr val="FFFF00"/>
                </a:solidFill>
              </a:rPr>
              <a:t>. </a:t>
            </a:r>
            <a:r>
              <a:rPr lang="en-US" dirty="0"/>
              <a:t>The </a:t>
            </a:r>
            <a:r>
              <a:rPr lang="en-US" b="1" dirty="0">
                <a:solidFill>
                  <a:srgbClr val="FFFF00"/>
                </a:solidFill>
              </a:rPr>
              <a:t>rationale</a:t>
            </a:r>
            <a:r>
              <a:rPr lang="en-US" dirty="0"/>
              <a:t> to this is because sympathetic nervous system works in the emergencies situations and in the scenario there is an emergency situation. </a:t>
            </a:r>
          </a:p>
          <a:p>
            <a:pPr lvl="0"/>
            <a:r>
              <a:rPr lang="en-US" dirty="0"/>
              <a:t>These scenarios show the </a:t>
            </a:r>
            <a:r>
              <a:rPr lang="en-US" b="1" dirty="0">
                <a:solidFill>
                  <a:srgbClr val="FFFF00"/>
                </a:solidFill>
              </a:rPr>
              <a:t>fight and flight</a:t>
            </a:r>
            <a:r>
              <a:rPr lang="en-US" dirty="0">
                <a:solidFill>
                  <a:srgbClr val="FFFF00"/>
                </a:solidFill>
              </a:rPr>
              <a:t> </a:t>
            </a:r>
            <a:r>
              <a:rPr lang="en-US" dirty="0"/>
              <a:t>response. The people coming out of the building display flight response, whereas the man going inside the building to save his daughter displays fight response. </a:t>
            </a:r>
          </a:p>
          <a:p>
            <a:endParaRPr lang="en-US" dirty="0"/>
          </a:p>
        </p:txBody>
      </p:sp>
    </p:spTree>
    <p:extLst>
      <p:ext uri="{BB962C8B-B14F-4D97-AF65-F5344CB8AC3E}">
        <p14:creationId xmlns:p14="http://schemas.microsoft.com/office/powerpoint/2010/main" val="426660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23900"/>
          </a:xfrm>
        </p:spPr>
        <p:txBody>
          <a:bodyPr>
            <a:normAutofit fontScale="90000"/>
          </a:bodyPr>
          <a:lstStyle/>
          <a:p>
            <a:r>
              <a:rPr lang="en-US" dirty="0" smtClean="0"/>
              <a:t>learning</a:t>
            </a:r>
            <a:endParaRPr lang="en-US" dirty="0"/>
          </a:p>
        </p:txBody>
      </p:sp>
      <p:sp>
        <p:nvSpPr>
          <p:cNvPr id="3" name="Content Placeholder 2"/>
          <p:cNvSpPr>
            <a:spLocks noGrp="1"/>
          </p:cNvSpPr>
          <p:nvPr>
            <p:ph idx="1"/>
          </p:nvPr>
        </p:nvSpPr>
        <p:spPr>
          <a:xfrm>
            <a:off x="152400" y="1066800"/>
            <a:ext cx="8229600" cy="4525963"/>
          </a:xfrm>
        </p:spPr>
        <p:txBody>
          <a:bodyPr>
            <a:normAutofit fontScale="55000" lnSpcReduction="20000"/>
          </a:bodyPr>
          <a:lstStyle/>
          <a:p>
            <a:r>
              <a:rPr lang="en-US" dirty="0"/>
              <a:t>Case Studies (Learning)</a:t>
            </a:r>
          </a:p>
          <a:p>
            <a:r>
              <a:rPr lang="en-US" dirty="0"/>
              <a:t>Identify the UCS, UCR, CR, &amp; CS for the following:</a:t>
            </a:r>
          </a:p>
          <a:p>
            <a:r>
              <a:rPr lang="en-US" dirty="0"/>
              <a:t>1. You get stung by a bee and now you sweat when you hear a buzzing noise.</a:t>
            </a:r>
          </a:p>
          <a:p>
            <a:r>
              <a:rPr lang="en-US" dirty="0"/>
              <a:t>2. You turn left at an intersection and get hit by another car and are now feel your heart race anytime you turn left.</a:t>
            </a:r>
          </a:p>
          <a:p>
            <a:r>
              <a:rPr lang="en-US" dirty="0"/>
              <a:t> </a:t>
            </a:r>
          </a:p>
          <a:p>
            <a:r>
              <a:rPr lang="en-US" dirty="0"/>
              <a:t>Rubrics</a:t>
            </a:r>
          </a:p>
          <a:p>
            <a:r>
              <a:rPr lang="en-US" dirty="0"/>
              <a:t>1. The CR &amp; UCR are both fear (and the behavior that goes with fear—sweating). The learned stimulus for fear (CS) is the buzzing (it didn’t make you afraid before you were stung). The original fear causing-stimulus is the pain of the sting (UCS) </a:t>
            </a:r>
          </a:p>
          <a:p>
            <a:r>
              <a:rPr lang="en-US" dirty="0"/>
              <a:t>2. The CR &amp; UCR are fear (and any behaviors that go with fear—heart racing). The learned stimulus for fear (CS) is the turning left (it didn’t make you afraid before you were hit). The original fear causing-stimulus is the loud noise/physical shock of the accident (UCS).</a:t>
            </a:r>
          </a:p>
          <a:p>
            <a:r>
              <a:rPr lang="en-US" dirty="0"/>
              <a:t> </a:t>
            </a:r>
          </a:p>
          <a:p>
            <a:endParaRPr lang="en-US" dirty="0"/>
          </a:p>
        </p:txBody>
      </p:sp>
    </p:spTree>
    <p:extLst>
      <p:ext uri="{BB962C8B-B14F-4D97-AF65-F5344CB8AC3E}">
        <p14:creationId xmlns:p14="http://schemas.microsoft.com/office/powerpoint/2010/main" val="390300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forgetting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Miss X met an accident. She stayed in coma for over a month. After she woke up, she was unable to remember her husband and her job. She only remembered her life 5 years back from the current date. She was even unable to remember that she was married or has moved to another city to continue her passion for arts. </a:t>
            </a:r>
          </a:p>
          <a:p>
            <a:endParaRPr lang="en-US" dirty="0" smtClean="0"/>
          </a:p>
          <a:p>
            <a:r>
              <a:rPr lang="en-US" dirty="0" smtClean="0"/>
              <a:t>Which type of forgetting is this?</a:t>
            </a:r>
          </a:p>
          <a:p>
            <a:r>
              <a:rPr lang="en-US" dirty="0" smtClean="0"/>
              <a:t>Give rationale to explain your answer.</a:t>
            </a:r>
          </a:p>
          <a:p>
            <a:r>
              <a:rPr lang="en-US" dirty="0" smtClean="0"/>
              <a:t>Write symptoms that explain the type of forgetting in this case. </a:t>
            </a:r>
          </a:p>
          <a:p>
            <a:endParaRPr lang="en-US" dirty="0"/>
          </a:p>
        </p:txBody>
      </p:sp>
    </p:spTree>
    <p:extLst>
      <p:ext uri="{BB962C8B-B14F-4D97-AF65-F5344CB8AC3E}">
        <p14:creationId xmlns:p14="http://schemas.microsoft.com/office/powerpoint/2010/main" val="3525327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749</Words>
  <Application>Microsoft Office PowerPoint</Application>
  <PresentationFormat>On-screen Show (4:3)</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Case studies</vt:lpstr>
      <vt:lpstr>Intro to psychology</vt:lpstr>
      <vt:lpstr>rubrics</vt:lpstr>
      <vt:lpstr>methods</vt:lpstr>
      <vt:lpstr>Rubrics</vt:lpstr>
      <vt:lpstr>Nervous system</vt:lpstr>
      <vt:lpstr>Rubrics</vt:lpstr>
      <vt:lpstr>learning</vt:lpstr>
      <vt:lpstr>Memory forgetting</vt:lpstr>
      <vt:lpstr>Rubrics</vt:lpstr>
      <vt:lpstr>Cognitive case studies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dc:title>
  <dc:creator>Raheela Tariq</dc:creator>
  <cp:lastModifiedBy>Raheela Tariq</cp:lastModifiedBy>
  <cp:revision>4</cp:revision>
  <dcterms:created xsi:type="dcterms:W3CDTF">2019-03-25T07:21:53Z</dcterms:created>
  <dcterms:modified xsi:type="dcterms:W3CDTF">2019-03-27T08:09:04Z</dcterms:modified>
</cp:coreProperties>
</file>