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lvl1pPr>
      <a:buClr>
        <a:srgbClr val="000000"/>
      </a:buClr>
      <a:defRPr>
        <a:uFill>
          <a:solidFill/>
        </a:uFill>
        <a:latin typeface="+mn-lt"/>
        <a:ea typeface="+mn-ea"/>
        <a:cs typeface="+mn-cs"/>
        <a:sym typeface="Calibri"/>
      </a:defRPr>
    </a:lvl1pPr>
    <a:lvl2pPr indent="342900">
      <a:buClr>
        <a:srgbClr val="000000"/>
      </a:buClr>
      <a:defRPr>
        <a:uFill>
          <a:solidFill/>
        </a:uFill>
        <a:latin typeface="+mn-lt"/>
        <a:ea typeface="+mn-ea"/>
        <a:cs typeface="+mn-cs"/>
        <a:sym typeface="Calibri"/>
      </a:defRPr>
    </a:lvl2pPr>
    <a:lvl3pPr indent="685800">
      <a:buClr>
        <a:srgbClr val="000000"/>
      </a:buClr>
      <a:defRPr>
        <a:uFill>
          <a:solidFill/>
        </a:uFill>
        <a:latin typeface="+mn-lt"/>
        <a:ea typeface="+mn-ea"/>
        <a:cs typeface="+mn-cs"/>
        <a:sym typeface="Calibri"/>
      </a:defRPr>
    </a:lvl3pPr>
    <a:lvl4pPr indent="1028700">
      <a:buClr>
        <a:srgbClr val="000000"/>
      </a:buClr>
      <a:defRPr>
        <a:uFill>
          <a:solidFill/>
        </a:uFill>
        <a:latin typeface="+mn-lt"/>
        <a:ea typeface="+mn-ea"/>
        <a:cs typeface="+mn-cs"/>
        <a:sym typeface="Calibri"/>
      </a:defRPr>
    </a:lvl4pPr>
    <a:lvl5pPr indent="1371600">
      <a:buClr>
        <a:srgbClr val="000000"/>
      </a:buClr>
      <a:defRPr>
        <a:uFill>
          <a:solidFill/>
        </a:uFill>
        <a:latin typeface="+mn-lt"/>
        <a:ea typeface="+mn-ea"/>
        <a:cs typeface="+mn-cs"/>
        <a:sym typeface="Calibri"/>
      </a:defRPr>
    </a:lvl5pPr>
    <a:lvl6pPr indent="1714500">
      <a:buClr>
        <a:srgbClr val="000000"/>
      </a:buClr>
      <a:defRPr>
        <a:uFill>
          <a:solidFill/>
        </a:uFill>
        <a:latin typeface="+mn-lt"/>
        <a:ea typeface="+mn-ea"/>
        <a:cs typeface="+mn-cs"/>
        <a:sym typeface="Calibri"/>
      </a:defRPr>
    </a:lvl6pPr>
    <a:lvl7pPr indent="2057400">
      <a:buClr>
        <a:srgbClr val="000000"/>
      </a:buClr>
      <a:defRPr>
        <a:uFill>
          <a:solidFill/>
        </a:uFill>
        <a:latin typeface="+mn-lt"/>
        <a:ea typeface="+mn-ea"/>
        <a:cs typeface="+mn-cs"/>
        <a:sym typeface="Calibri"/>
      </a:defRPr>
    </a:lvl7pPr>
    <a:lvl8pPr indent="2400300">
      <a:buClr>
        <a:srgbClr val="000000"/>
      </a:buClr>
      <a:defRPr>
        <a:uFill>
          <a:solidFill/>
        </a:uFill>
        <a:latin typeface="+mn-lt"/>
        <a:ea typeface="+mn-ea"/>
        <a:cs typeface="+mn-cs"/>
        <a:sym typeface="Calibri"/>
      </a:defRPr>
    </a:lvl8pPr>
    <a:lvl9pPr indent="2743200">
      <a:buClr>
        <a:srgbClr val="000000"/>
      </a:buClr>
      <a:defRPr>
        <a:uFill>
          <a:solidFill/>
        </a:uFill>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AF4"/>
          </a:solidFill>
        </a:fill>
      </a:tcStyle>
    </a:wholeTbl>
    <a:band2H>
      <a:tcTxStyle/>
      <a:tcStyle>
        <a:tcBdr/>
        <a:fill>
          <a:solidFill>
            <a:srgbClr val="F1F5FA"/>
          </a:solidFill>
        </a:fill>
      </a:tcStyle>
    </a:band2H>
    <a:firstCol>
      <a:tcTxStyle b="on" i="off">
        <a:fontRef idx="minor">
          <a:srgbClr val="FFFFFF"/>
        </a:fontRef>
        <a:srgbClr val="FFFFFF"/>
      </a:tcTxStyle>
      <a:tcStyle>
        <a:tcBdr>
          <a:left>
            <a:ln w="12700" cap="flat">
              <a:solidFill>
                <a:srgbClr val="FFFFFF"/>
              </a:solidFill>
              <a:prstDash val="solid"/>
              <a:round/>
            </a:ln>
          </a:left>
          <a:right>
            <a:ln w="381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onn Browne" userId="44ab18ba66c1d9a9" providerId="LiveId" clId="{2B0DF6C8-0DBB-4645-9869-F98F5666C0D4}"/>
    <pc:docChg chg="undo custSel modSld">
      <pc:chgData name="Fionn Browne" userId="44ab18ba66c1d9a9" providerId="LiveId" clId="{2B0DF6C8-0DBB-4645-9869-F98F5666C0D4}" dt="2020-01-27T18:58:05.903" v="1663" actId="20577"/>
      <pc:docMkLst>
        <pc:docMk/>
      </pc:docMkLst>
      <pc:sldChg chg="modSp">
        <pc:chgData name="Fionn Browne" userId="44ab18ba66c1d9a9" providerId="LiveId" clId="{2B0DF6C8-0DBB-4645-9869-F98F5666C0D4}" dt="2020-01-27T18:20:56.524" v="320" actId="255"/>
        <pc:sldMkLst>
          <pc:docMk/>
          <pc:sldMk cId="0" sldId="259"/>
        </pc:sldMkLst>
        <pc:spChg chg="mod">
          <ac:chgData name="Fionn Browne" userId="44ab18ba66c1d9a9" providerId="LiveId" clId="{2B0DF6C8-0DBB-4645-9869-F98F5666C0D4}" dt="2020-01-27T18:20:56.524" v="320" actId="255"/>
          <ac:spMkLst>
            <pc:docMk/>
            <pc:sldMk cId="0" sldId="259"/>
            <ac:spMk id="40" creationId="{00000000-0000-0000-0000-000000000000}"/>
          </ac:spMkLst>
        </pc:spChg>
      </pc:sldChg>
      <pc:sldChg chg="addSp modSp">
        <pc:chgData name="Fionn Browne" userId="44ab18ba66c1d9a9" providerId="LiveId" clId="{2B0DF6C8-0DBB-4645-9869-F98F5666C0D4}" dt="2020-01-27T18:27:20.391" v="559" actId="1076"/>
        <pc:sldMkLst>
          <pc:docMk/>
          <pc:sldMk cId="0" sldId="260"/>
        </pc:sldMkLst>
        <pc:spChg chg="mod">
          <ac:chgData name="Fionn Browne" userId="44ab18ba66c1d9a9" providerId="LiveId" clId="{2B0DF6C8-0DBB-4645-9869-F98F5666C0D4}" dt="2020-01-27T18:25:39.753" v="457" actId="1076"/>
          <ac:spMkLst>
            <pc:docMk/>
            <pc:sldMk cId="0" sldId="260"/>
            <ac:spMk id="43" creationId="{00000000-0000-0000-0000-000000000000}"/>
          </ac:spMkLst>
        </pc:spChg>
        <pc:spChg chg="mod">
          <ac:chgData name="Fionn Browne" userId="44ab18ba66c1d9a9" providerId="LiveId" clId="{2B0DF6C8-0DBB-4645-9869-F98F5666C0D4}" dt="2020-01-27T18:21:55.749" v="350" actId="403"/>
          <ac:spMkLst>
            <pc:docMk/>
            <pc:sldMk cId="0" sldId="260"/>
            <ac:spMk id="45" creationId="{00000000-0000-0000-0000-000000000000}"/>
          </ac:spMkLst>
        </pc:spChg>
        <pc:spChg chg="mod">
          <ac:chgData name="Fionn Browne" userId="44ab18ba66c1d9a9" providerId="LiveId" clId="{2B0DF6C8-0DBB-4645-9869-F98F5666C0D4}" dt="2020-01-27T18:24:03.609" v="364" actId="14100"/>
          <ac:spMkLst>
            <pc:docMk/>
            <pc:sldMk cId="0" sldId="260"/>
            <ac:spMk id="46" creationId="{00000000-0000-0000-0000-000000000000}"/>
          </ac:spMkLst>
        </pc:spChg>
        <pc:spChg chg="mod">
          <ac:chgData name="Fionn Browne" userId="44ab18ba66c1d9a9" providerId="LiveId" clId="{2B0DF6C8-0DBB-4645-9869-F98F5666C0D4}" dt="2020-01-27T18:22:49.681" v="357" actId="14100"/>
          <ac:spMkLst>
            <pc:docMk/>
            <pc:sldMk cId="0" sldId="260"/>
            <ac:spMk id="47" creationId="{00000000-0000-0000-0000-000000000000}"/>
          </ac:spMkLst>
        </pc:spChg>
        <pc:spChg chg="mod">
          <ac:chgData name="Fionn Browne" userId="44ab18ba66c1d9a9" providerId="LiveId" clId="{2B0DF6C8-0DBB-4645-9869-F98F5666C0D4}" dt="2020-01-27T18:24:53.389" v="401" actId="20577"/>
          <ac:spMkLst>
            <pc:docMk/>
            <pc:sldMk cId="0" sldId="260"/>
            <ac:spMk id="48" creationId="{00000000-0000-0000-0000-000000000000}"/>
          </ac:spMkLst>
        </pc:spChg>
        <pc:spChg chg="mod">
          <ac:chgData name="Fionn Browne" userId="44ab18ba66c1d9a9" providerId="LiveId" clId="{2B0DF6C8-0DBB-4645-9869-F98F5666C0D4}" dt="2020-01-27T18:25:53.997" v="462" actId="255"/>
          <ac:spMkLst>
            <pc:docMk/>
            <pc:sldMk cId="0" sldId="260"/>
            <ac:spMk id="49" creationId="{00000000-0000-0000-0000-000000000000}"/>
          </ac:spMkLst>
        </pc:spChg>
        <pc:spChg chg="mod">
          <ac:chgData name="Fionn Browne" userId="44ab18ba66c1d9a9" providerId="LiveId" clId="{2B0DF6C8-0DBB-4645-9869-F98F5666C0D4}" dt="2020-01-27T18:26:34.501" v="507" actId="1076"/>
          <ac:spMkLst>
            <pc:docMk/>
            <pc:sldMk cId="0" sldId="260"/>
            <ac:spMk id="50" creationId="{00000000-0000-0000-0000-000000000000}"/>
          </ac:spMkLst>
        </pc:spChg>
        <pc:spChg chg="mod">
          <ac:chgData name="Fionn Browne" userId="44ab18ba66c1d9a9" providerId="LiveId" clId="{2B0DF6C8-0DBB-4645-9869-F98F5666C0D4}" dt="2020-01-27T18:27:20.391" v="559" actId="1076"/>
          <ac:spMkLst>
            <pc:docMk/>
            <pc:sldMk cId="0" sldId="260"/>
            <ac:spMk id="51" creationId="{00000000-0000-0000-0000-000000000000}"/>
          </ac:spMkLst>
        </pc:spChg>
        <pc:picChg chg="add mod">
          <ac:chgData name="Fionn Browne" userId="44ab18ba66c1d9a9" providerId="LiveId" clId="{2B0DF6C8-0DBB-4645-9869-F98F5666C0D4}" dt="2020-01-27T18:23:57.283" v="362" actId="14100"/>
          <ac:picMkLst>
            <pc:docMk/>
            <pc:sldMk cId="0" sldId="260"/>
            <ac:picMk id="3" creationId="{4CF6187D-D8B9-4408-AA9E-D28BF1AEE2E1}"/>
          </ac:picMkLst>
        </pc:picChg>
      </pc:sldChg>
      <pc:sldChg chg="modSp">
        <pc:chgData name="Fionn Browne" userId="44ab18ba66c1d9a9" providerId="LiveId" clId="{2B0DF6C8-0DBB-4645-9869-F98F5666C0D4}" dt="2020-01-27T18:47:27.915" v="1188" actId="313"/>
        <pc:sldMkLst>
          <pc:docMk/>
          <pc:sldMk cId="0" sldId="261"/>
        </pc:sldMkLst>
        <pc:graphicFrameChg chg="modGraphic">
          <ac:chgData name="Fionn Browne" userId="44ab18ba66c1d9a9" providerId="LiveId" clId="{2B0DF6C8-0DBB-4645-9869-F98F5666C0D4}" dt="2020-01-27T18:45:28.535" v="953" actId="20577"/>
          <ac:graphicFrameMkLst>
            <pc:docMk/>
            <pc:sldMk cId="0" sldId="261"/>
            <ac:graphicFrameMk id="59" creationId="{00000000-0000-0000-0000-000000000000}"/>
          </ac:graphicFrameMkLst>
        </pc:graphicFrameChg>
        <pc:graphicFrameChg chg="modGraphic">
          <ac:chgData name="Fionn Browne" userId="44ab18ba66c1d9a9" providerId="LiveId" clId="{2B0DF6C8-0DBB-4645-9869-F98F5666C0D4}" dt="2020-01-27T18:47:27.915" v="1188" actId="313"/>
          <ac:graphicFrameMkLst>
            <pc:docMk/>
            <pc:sldMk cId="0" sldId="261"/>
            <ac:graphicFrameMk id="60" creationId="{00000000-0000-0000-0000-000000000000}"/>
          </ac:graphicFrameMkLst>
        </pc:graphicFrameChg>
      </pc:sldChg>
      <pc:sldChg chg="modSp">
        <pc:chgData name="Fionn Browne" userId="44ab18ba66c1d9a9" providerId="LiveId" clId="{2B0DF6C8-0DBB-4645-9869-F98F5666C0D4}" dt="2020-01-27T18:50:09.942" v="1230" actId="20577"/>
        <pc:sldMkLst>
          <pc:docMk/>
          <pc:sldMk cId="0" sldId="262"/>
        </pc:sldMkLst>
        <pc:spChg chg="mod">
          <ac:chgData name="Fionn Browne" userId="44ab18ba66c1d9a9" providerId="LiveId" clId="{2B0DF6C8-0DBB-4645-9869-F98F5666C0D4}" dt="2020-01-27T18:48:54.036" v="1197" actId="1076"/>
          <ac:spMkLst>
            <pc:docMk/>
            <pc:sldMk cId="0" sldId="262"/>
            <ac:spMk id="67" creationId="{00000000-0000-0000-0000-000000000000}"/>
          </ac:spMkLst>
        </pc:spChg>
        <pc:spChg chg="mod">
          <ac:chgData name="Fionn Browne" userId="44ab18ba66c1d9a9" providerId="LiveId" clId="{2B0DF6C8-0DBB-4645-9869-F98F5666C0D4}" dt="2020-01-27T18:50:09.942" v="1230" actId="20577"/>
          <ac:spMkLst>
            <pc:docMk/>
            <pc:sldMk cId="0" sldId="262"/>
            <ac:spMk id="68" creationId="{00000000-0000-0000-0000-000000000000}"/>
          </ac:spMkLst>
        </pc:spChg>
        <pc:spChg chg="mod">
          <ac:chgData name="Fionn Browne" userId="44ab18ba66c1d9a9" providerId="LiveId" clId="{2B0DF6C8-0DBB-4645-9869-F98F5666C0D4}" dt="2020-01-27T18:49:46.800" v="1222" actId="1076"/>
          <ac:spMkLst>
            <pc:docMk/>
            <pc:sldMk cId="0" sldId="262"/>
            <ac:spMk id="69" creationId="{00000000-0000-0000-0000-000000000000}"/>
          </ac:spMkLst>
        </pc:spChg>
        <pc:spChg chg="mod">
          <ac:chgData name="Fionn Browne" userId="44ab18ba66c1d9a9" providerId="LiveId" clId="{2B0DF6C8-0DBB-4645-9869-F98F5666C0D4}" dt="2020-01-27T18:49:14.524" v="1205" actId="20577"/>
          <ac:spMkLst>
            <pc:docMk/>
            <pc:sldMk cId="0" sldId="262"/>
            <ac:spMk id="70" creationId="{00000000-0000-0000-0000-000000000000}"/>
          </ac:spMkLst>
        </pc:spChg>
      </pc:sldChg>
      <pc:sldChg chg="modSp">
        <pc:chgData name="Fionn Browne" userId="44ab18ba66c1d9a9" providerId="LiveId" clId="{2B0DF6C8-0DBB-4645-9869-F98F5666C0D4}" dt="2020-01-27T18:53:50.669" v="1580" actId="404"/>
        <pc:sldMkLst>
          <pc:docMk/>
          <pc:sldMk cId="0" sldId="264"/>
        </pc:sldMkLst>
        <pc:spChg chg="mod">
          <ac:chgData name="Fionn Browne" userId="44ab18ba66c1d9a9" providerId="LiveId" clId="{2B0DF6C8-0DBB-4645-9869-F98F5666C0D4}" dt="2020-01-27T18:53:50.669" v="1580" actId="404"/>
          <ac:spMkLst>
            <pc:docMk/>
            <pc:sldMk cId="0" sldId="264"/>
            <ac:spMk id="106" creationId="{00000000-0000-0000-0000-000000000000}"/>
          </ac:spMkLst>
        </pc:spChg>
      </pc:sldChg>
      <pc:sldChg chg="delSp modSp">
        <pc:chgData name="Fionn Browne" userId="44ab18ba66c1d9a9" providerId="LiveId" clId="{2B0DF6C8-0DBB-4645-9869-F98F5666C0D4}" dt="2020-01-27T18:55:21.565" v="1620" actId="20577"/>
        <pc:sldMkLst>
          <pc:docMk/>
          <pc:sldMk cId="0" sldId="266"/>
        </pc:sldMkLst>
        <pc:spChg chg="mod">
          <ac:chgData name="Fionn Browne" userId="44ab18ba66c1d9a9" providerId="LiveId" clId="{2B0DF6C8-0DBB-4645-9869-F98F5666C0D4}" dt="2020-01-27T18:55:03.318" v="1617" actId="20577"/>
          <ac:spMkLst>
            <pc:docMk/>
            <pc:sldMk cId="0" sldId="266"/>
            <ac:spMk id="129" creationId="{00000000-0000-0000-0000-000000000000}"/>
          </ac:spMkLst>
        </pc:spChg>
        <pc:spChg chg="mod">
          <ac:chgData name="Fionn Browne" userId="44ab18ba66c1d9a9" providerId="LiveId" clId="{2B0DF6C8-0DBB-4645-9869-F98F5666C0D4}" dt="2020-01-27T18:55:21.565" v="1620" actId="20577"/>
          <ac:spMkLst>
            <pc:docMk/>
            <pc:sldMk cId="0" sldId="266"/>
            <ac:spMk id="130" creationId="{00000000-0000-0000-0000-000000000000}"/>
          </ac:spMkLst>
        </pc:spChg>
        <pc:spChg chg="mod">
          <ac:chgData name="Fionn Browne" userId="44ab18ba66c1d9a9" providerId="LiveId" clId="{2B0DF6C8-0DBB-4645-9869-F98F5666C0D4}" dt="2020-01-27T18:54:49.430" v="1615" actId="6549"/>
          <ac:spMkLst>
            <pc:docMk/>
            <pc:sldMk cId="0" sldId="266"/>
            <ac:spMk id="132" creationId="{00000000-0000-0000-0000-000000000000}"/>
          </ac:spMkLst>
        </pc:spChg>
        <pc:spChg chg="del">
          <ac:chgData name="Fionn Browne" userId="44ab18ba66c1d9a9" providerId="LiveId" clId="{2B0DF6C8-0DBB-4645-9869-F98F5666C0D4}" dt="2020-01-27T18:54:42.541" v="1581" actId="478"/>
          <ac:spMkLst>
            <pc:docMk/>
            <pc:sldMk cId="0" sldId="266"/>
            <ac:spMk id="133" creationId="{00000000-0000-0000-0000-000000000000}"/>
          </ac:spMkLst>
        </pc:spChg>
      </pc:sldChg>
      <pc:sldChg chg="modSp">
        <pc:chgData name="Fionn Browne" userId="44ab18ba66c1d9a9" providerId="LiveId" clId="{2B0DF6C8-0DBB-4645-9869-F98F5666C0D4}" dt="2020-01-27T18:56:49.462" v="1641" actId="1076"/>
        <pc:sldMkLst>
          <pc:docMk/>
          <pc:sldMk cId="0" sldId="267"/>
        </pc:sldMkLst>
        <pc:spChg chg="mod">
          <ac:chgData name="Fionn Browne" userId="44ab18ba66c1d9a9" providerId="LiveId" clId="{2B0DF6C8-0DBB-4645-9869-F98F5666C0D4}" dt="2020-01-27T18:55:34.425" v="1621" actId="1076"/>
          <ac:spMkLst>
            <pc:docMk/>
            <pc:sldMk cId="0" sldId="267"/>
            <ac:spMk id="198" creationId="{00000000-0000-0000-0000-000000000000}"/>
          </ac:spMkLst>
        </pc:spChg>
        <pc:spChg chg="mod">
          <ac:chgData name="Fionn Browne" userId="44ab18ba66c1d9a9" providerId="LiveId" clId="{2B0DF6C8-0DBB-4645-9869-F98F5666C0D4}" dt="2020-01-27T18:55:54.628" v="1622" actId="1076"/>
          <ac:spMkLst>
            <pc:docMk/>
            <pc:sldMk cId="0" sldId="267"/>
            <ac:spMk id="200" creationId="{00000000-0000-0000-0000-000000000000}"/>
          </ac:spMkLst>
        </pc:spChg>
        <pc:spChg chg="mod">
          <ac:chgData name="Fionn Browne" userId="44ab18ba66c1d9a9" providerId="LiveId" clId="{2B0DF6C8-0DBB-4645-9869-F98F5666C0D4}" dt="2020-01-27T18:55:59.136" v="1623" actId="1076"/>
          <ac:spMkLst>
            <pc:docMk/>
            <pc:sldMk cId="0" sldId="267"/>
            <ac:spMk id="201" creationId="{00000000-0000-0000-0000-000000000000}"/>
          </ac:spMkLst>
        </pc:spChg>
        <pc:spChg chg="mod">
          <ac:chgData name="Fionn Browne" userId="44ab18ba66c1d9a9" providerId="LiveId" clId="{2B0DF6C8-0DBB-4645-9869-F98F5666C0D4}" dt="2020-01-27T18:56:09.995" v="1624" actId="1076"/>
          <ac:spMkLst>
            <pc:docMk/>
            <pc:sldMk cId="0" sldId="267"/>
            <ac:spMk id="202" creationId="{00000000-0000-0000-0000-000000000000}"/>
          </ac:spMkLst>
        </pc:spChg>
        <pc:spChg chg="mod">
          <ac:chgData name="Fionn Browne" userId="44ab18ba66c1d9a9" providerId="LiveId" clId="{2B0DF6C8-0DBB-4645-9869-F98F5666C0D4}" dt="2020-01-27T18:56:14.575" v="1625" actId="1076"/>
          <ac:spMkLst>
            <pc:docMk/>
            <pc:sldMk cId="0" sldId="267"/>
            <ac:spMk id="203" creationId="{00000000-0000-0000-0000-000000000000}"/>
          </ac:spMkLst>
        </pc:spChg>
        <pc:spChg chg="mod">
          <ac:chgData name="Fionn Browne" userId="44ab18ba66c1d9a9" providerId="LiveId" clId="{2B0DF6C8-0DBB-4645-9869-F98F5666C0D4}" dt="2020-01-27T18:56:23.015" v="1626" actId="1076"/>
          <ac:spMkLst>
            <pc:docMk/>
            <pc:sldMk cId="0" sldId="267"/>
            <ac:spMk id="204" creationId="{00000000-0000-0000-0000-000000000000}"/>
          </ac:spMkLst>
        </pc:spChg>
        <pc:spChg chg="mod">
          <ac:chgData name="Fionn Browne" userId="44ab18ba66c1d9a9" providerId="LiveId" clId="{2B0DF6C8-0DBB-4645-9869-F98F5666C0D4}" dt="2020-01-27T18:56:49.462" v="1641" actId="1076"/>
          <ac:spMkLst>
            <pc:docMk/>
            <pc:sldMk cId="0" sldId="267"/>
            <ac:spMk id="205" creationId="{00000000-0000-0000-0000-000000000000}"/>
          </ac:spMkLst>
        </pc:spChg>
        <pc:graphicFrameChg chg="modGraphic">
          <ac:chgData name="Fionn Browne" userId="44ab18ba66c1d9a9" providerId="LiveId" clId="{2B0DF6C8-0DBB-4645-9869-F98F5666C0D4}" dt="2020-01-27T18:56:38.533" v="1640" actId="20577"/>
          <ac:graphicFrameMkLst>
            <pc:docMk/>
            <pc:sldMk cId="0" sldId="267"/>
            <ac:graphicFrameMk id="148" creationId="{00000000-0000-0000-0000-000000000000}"/>
          </ac:graphicFrameMkLst>
        </pc:graphicFrameChg>
      </pc:sldChg>
      <pc:sldChg chg="modSp">
        <pc:chgData name="Fionn Browne" userId="44ab18ba66c1d9a9" providerId="LiveId" clId="{2B0DF6C8-0DBB-4645-9869-F98F5666C0D4}" dt="2020-01-27T18:58:05.903" v="1663" actId="20577"/>
        <pc:sldMkLst>
          <pc:docMk/>
          <pc:sldMk cId="0" sldId="268"/>
        </pc:sldMkLst>
        <pc:spChg chg="mod">
          <ac:chgData name="Fionn Browne" userId="44ab18ba66c1d9a9" providerId="LiveId" clId="{2B0DF6C8-0DBB-4645-9869-F98F5666C0D4}" dt="2020-01-27T18:57:02.166" v="1643" actId="20577"/>
          <ac:spMkLst>
            <pc:docMk/>
            <pc:sldMk cId="0" sldId="268"/>
            <ac:spMk id="219" creationId="{00000000-0000-0000-0000-000000000000}"/>
          </ac:spMkLst>
        </pc:spChg>
        <pc:spChg chg="mod">
          <ac:chgData name="Fionn Browne" userId="44ab18ba66c1d9a9" providerId="LiveId" clId="{2B0DF6C8-0DBB-4645-9869-F98F5666C0D4}" dt="2020-01-27T18:58:05.903" v="1663" actId="20577"/>
          <ac:spMkLst>
            <pc:docMk/>
            <pc:sldMk cId="0" sldId="268"/>
            <ac:spMk id="22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hape 1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6" name="Shape 16"/>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a:defRPr sz="1200">
        <a:uFill>
          <a:solidFill/>
        </a:uFill>
        <a:latin typeface="+mn-lt"/>
        <a:ea typeface="+mn-ea"/>
        <a:cs typeface="+mn-cs"/>
        <a:sym typeface="Calibri"/>
      </a:defRPr>
    </a:lvl1pPr>
    <a:lvl2pPr indent="228600">
      <a:defRPr sz="1200">
        <a:uFill>
          <a:solidFill/>
        </a:uFill>
        <a:latin typeface="+mn-lt"/>
        <a:ea typeface="+mn-ea"/>
        <a:cs typeface="+mn-cs"/>
        <a:sym typeface="Calibri"/>
      </a:defRPr>
    </a:lvl2pPr>
    <a:lvl3pPr indent="457200">
      <a:defRPr sz="1200">
        <a:uFill>
          <a:solidFill/>
        </a:uFill>
        <a:latin typeface="+mn-lt"/>
        <a:ea typeface="+mn-ea"/>
        <a:cs typeface="+mn-cs"/>
        <a:sym typeface="Calibri"/>
      </a:defRPr>
    </a:lvl3pPr>
    <a:lvl4pPr indent="685800">
      <a:defRPr sz="1200">
        <a:uFill>
          <a:solidFill/>
        </a:uFill>
        <a:latin typeface="+mn-lt"/>
        <a:ea typeface="+mn-ea"/>
        <a:cs typeface="+mn-cs"/>
        <a:sym typeface="Calibri"/>
      </a:defRPr>
    </a:lvl4pPr>
    <a:lvl5pPr indent="914400">
      <a:defRPr sz="1200">
        <a:uFill>
          <a:solidFill/>
        </a:uFill>
        <a:latin typeface="+mn-lt"/>
        <a:ea typeface="+mn-ea"/>
        <a:cs typeface="+mn-cs"/>
        <a:sym typeface="Calibri"/>
      </a:defRPr>
    </a:lvl5pPr>
    <a:lvl6pPr indent="1143000">
      <a:defRPr sz="1200">
        <a:uFill>
          <a:solidFill/>
        </a:uFill>
        <a:latin typeface="+mn-lt"/>
        <a:ea typeface="+mn-ea"/>
        <a:cs typeface="+mn-cs"/>
        <a:sym typeface="Calibri"/>
      </a:defRPr>
    </a:lvl6pPr>
    <a:lvl7pPr indent="1371600">
      <a:defRPr sz="1200">
        <a:uFill>
          <a:solidFill/>
        </a:uFill>
        <a:latin typeface="+mn-lt"/>
        <a:ea typeface="+mn-ea"/>
        <a:cs typeface="+mn-cs"/>
        <a:sym typeface="Calibri"/>
      </a:defRPr>
    </a:lvl7pPr>
    <a:lvl8pPr indent="1600200">
      <a:defRPr sz="1200">
        <a:uFill>
          <a:solidFill/>
        </a:uFill>
        <a:latin typeface="+mn-lt"/>
        <a:ea typeface="+mn-ea"/>
        <a:cs typeface="+mn-cs"/>
        <a:sym typeface="Calibri"/>
      </a:defRPr>
    </a:lvl8pPr>
    <a:lvl9pPr indent="1828800">
      <a:defRPr sz="1200">
        <a:uFill>
          <a:solidFill/>
        </a:uFill>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prstGeom prst="rect">
            <a:avLst/>
          </a:prstGeom>
        </p:spPr>
        <p:txBody>
          <a:bodyPr/>
          <a:lstStyle/>
          <a:p>
            <a:pPr lvl="0"/>
            <a:endParaRPr/>
          </a:p>
        </p:txBody>
      </p:sp>
      <p:sp>
        <p:nvSpPr>
          <p:cNvPr id="28" name="Shape 28"/>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Project name – pick a cool sounding name for your project</a:t>
            </a:r>
          </a:p>
          <a:p>
            <a:pPr lvl="0">
              <a:buClr>
                <a:srgbClr val="000000"/>
              </a:buClr>
              <a:defRPr sz="1800">
                <a:uFillTx/>
              </a:defRPr>
            </a:pPr>
            <a:r>
              <a:rPr sz="1200">
                <a:uFill>
                  <a:solidFill/>
                </a:uFill>
              </a:rPr>
              <a:t>Sponsors – list your project sponsors here (the people with the money)</a:t>
            </a:r>
          </a:p>
          <a:p>
            <a:pPr lvl="0">
              <a:buClr>
                <a:srgbClr val="000000"/>
              </a:buClr>
              <a:defRPr sz="1800">
                <a:uFillTx/>
              </a:defRPr>
            </a:pPr>
            <a:endParaRPr sz="1200">
              <a:uFill>
                <a:solidFill/>
              </a:uFill>
            </a:endParaRPr>
          </a:p>
          <a:p>
            <a:pPr lvl="0">
              <a:buClr>
                <a:srgbClr val="000000"/>
              </a:buClr>
              <a:defRPr sz="1800">
                <a:uFillTx/>
              </a:defRPr>
            </a:pPr>
            <a:r>
              <a:rPr sz="1200">
                <a:uFill>
                  <a:solidFill/>
                </a:uFill>
              </a:rPr>
              <a:t>Putting your sponsors name boldly out there for all to see is a great way to get their engagement and attention (necessary for any successful project).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prstGeom prst="rect">
            <a:avLst/>
          </a:prstGeom>
        </p:spPr>
        <p:txBody>
          <a:bodyPr/>
          <a:lstStyle/>
          <a:p>
            <a:pPr lvl="0"/>
            <a:endParaRPr/>
          </a:p>
        </p:txBody>
      </p:sp>
      <p:sp>
        <p:nvSpPr>
          <p:cNvPr id="207" name="Shape 207"/>
          <p:cNvSpPr>
            <a:spLocks noGrp="1"/>
          </p:cNvSpPr>
          <p:nvPr>
            <p:ph type="body" sz="quarter" idx="1"/>
          </p:nvPr>
        </p:nvSpPr>
        <p:spPr>
          <a:prstGeom prst="rect">
            <a:avLst/>
          </a:prstGeom>
        </p:spPr>
        <p:txBody>
          <a:bodyPr/>
          <a:lstStyle/>
          <a:p>
            <a:pPr lvl="0">
              <a:buClr>
                <a:srgbClr val="000000"/>
              </a:buClr>
              <a:defRPr sz="1800">
                <a:uFillTx/>
              </a:defRPr>
            </a:pPr>
            <a:r>
              <a:rPr sz="200">
                <a:uFill>
                  <a:solidFill/>
                </a:uFill>
              </a:rPr>
              <a:t>When push comes to shove, something has to give. Here we want to be clear on what that is.</a:t>
            </a:r>
            <a:endParaRPr sz="1200">
              <a:uFill>
                <a:solidFill/>
              </a:uFill>
            </a:endParaRPr>
          </a:p>
          <a:p>
            <a:pPr lvl="0">
              <a:buClr>
                <a:srgbClr val="000000"/>
              </a:buClr>
              <a:defRPr sz="1800">
                <a:uFillTx/>
              </a:defRPr>
            </a:pPr>
            <a:endParaRPr sz="200">
              <a:uFill>
                <a:solidFill/>
              </a:uFill>
            </a:endParaRPr>
          </a:p>
          <a:p>
            <a:pPr lvl="0">
              <a:buClr>
                <a:srgbClr val="000000"/>
              </a:buClr>
              <a:defRPr sz="1800">
                <a:uFillTx/>
              </a:defRPr>
            </a:pPr>
            <a:r>
              <a:rPr sz="200">
                <a:uFill>
                  <a:solidFill/>
                </a:uFill>
              </a:rPr>
              <a:t>On agile projects we flex on scope. But there could be others factors at play here so get ready to listen as you customer tells you which forces can bend (scope) and which are written in stone (usually budget).</a:t>
            </a:r>
            <a:endParaRPr sz="1200">
              <a:uFill>
                <a:solidFill/>
              </a:uFill>
            </a:endParaRPr>
          </a:p>
          <a:p>
            <a:pPr lvl="0">
              <a:buClr>
                <a:srgbClr val="000000"/>
              </a:buClr>
              <a:defRPr sz="1800">
                <a:uFillTx/>
              </a:defRPr>
            </a:pPr>
            <a:endParaRPr sz="200">
              <a:uFill>
                <a:solidFill/>
              </a:uFill>
            </a:endParaRPr>
          </a:p>
          <a:p>
            <a:pPr lvl="0">
              <a:buClr>
                <a:srgbClr val="000000"/>
              </a:buClr>
              <a:defRPr sz="1800">
                <a:uFillTx/>
              </a:defRPr>
            </a:pPr>
            <a:r>
              <a:rPr sz="1000">
                <a:uFill>
                  <a:solidFill/>
                </a:uFill>
              </a:rPr>
              <a:t>Slider rules:</a:t>
            </a:r>
            <a:endParaRPr sz="1200">
              <a:uFill>
                <a:solidFill/>
              </a:uFill>
            </a:endParaRPr>
          </a:p>
          <a:p>
            <a:pPr lvl="0">
              <a:buClr>
                <a:srgbClr val="000000"/>
              </a:buClr>
              <a:defRPr sz="1800">
                <a:uFillTx/>
              </a:defRPr>
            </a:pPr>
            <a:r>
              <a:rPr sz="1000">
                <a:uFill>
                  <a:solidFill/>
                </a:uFill>
              </a:rPr>
              <a:t>1. No two sliders can </a:t>
            </a:r>
            <a:r>
              <a:rPr sz="200">
                <a:uFill>
                  <a:solidFill/>
                </a:uFill>
              </a:rPr>
              <a:t>occupy the same level.</a:t>
            </a:r>
            <a:endParaRPr sz="1200">
              <a:uFill>
                <a:solidFill/>
              </a:uFill>
            </a:endParaRPr>
          </a:p>
          <a:p>
            <a:pPr lvl="0">
              <a:buClr>
                <a:srgbClr val="000000"/>
              </a:buClr>
              <a:defRPr sz="1800">
                <a:uFillTx/>
              </a:defRPr>
            </a:pPr>
            <a:r>
              <a:rPr sz="200">
                <a:uFill>
                  <a:solidFill/>
                </a:uFill>
              </a:rPr>
              <a:t>2. List other important project factors down below.</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24"/>
          <p:cNvSpPr>
            <a:spLocks noGrp="1" noRot="1" noChangeAspect="1"/>
          </p:cNvSpPr>
          <p:nvPr>
            <p:ph type="sldImg"/>
          </p:nvPr>
        </p:nvSpPr>
        <p:spPr>
          <a:prstGeom prst="rect">
            <a:avLst/>
          </a:prstGeom>
        </p:spPr>
        <p:txBody>
          <a:bodyPr/>
          <a:lstStyle/>
          <a:p>
            <a:pPr lvl="0"/>
            <a:endParaRPr/>
          </a:p>
        </p:txBody>
      </p:sp>
      <p:sp>
        <p:nvSpPr>
          <p:cNvPr id="225" name="Shape 225"/>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Stakeholders are usually interested in two things:</a:t>
            </a:r>
          </a:p>
          <a:p>
            <a:pPr marL="228600" lvl="0" indent="-228600">
              <a:buClr>
                <a:srgbClr val="000000"/>
              </a:buClr>
              <a:buSzPct val="100000"/>
              <a:buAutoNum type="arabicPeriod"/>
              <a:defRPr sz="1800">
                <a:uFillTx/>
              </a:defRPr>
            </a:pPr>
            <a:r>
              <a:rPr sz="1200">
                <a:uFill>
                  <a:solidFill/>
                </a:uFill>
              </a:rPr>
              <a:t>How much is this going to cost.</a:t>
            </a:r>
          </a:p>
          <a:p>
            <a:pPr marL="228600" lvl="0" indent="-228600">
              <a:buClr>
                <a:srgbClr val="000000"/>
              </a:buClr>
              <a:buSzPct val="100000"/>
              <a:buAutoNum type="arabicPeriod" startAt="2"/>
              <a:defRPr sz="1800">
                <a:uFillTx/>
              </a:defRPr>
            </a:pPr>
            <a:r>
              <a:rPr sz="1200">
                <a:uFill>
                  <a:solidFill/>
                </a:uFill>
              </a:rPr>
              <a:t>When is it going to be done.</a:t>
            </a:r>
          </a:p>
          <a:p>
            <a:pPr marL="228600" lvl="0" indent="-228600">
              <a:buClr>
                <a:srgbClr val="000000"/>
              </a:buClr>
              <a:buSzPct val="100000"/>
              <a:buAutoNum type="arabicPeriod" startAt="3"/>
              <a:defRPr sz="1800">
                <a:uFillTx/>
              </a:defRPr>
            </a:pPr>
            <a:endParaRPr sz="1200">
              <a:uFill>
                <a:solidFill/>
              </a:uFill>
            </a:endParaRPr>
          </a:p>
          <a:p>
            <a:pPr marL="228600" lvl="0" indent="-228600">
              <a:buClr>
                <a:srgbClr val="000000"/>
              </a:buClr>
              <a:defRPr sz="1800">
                <a:uFillTx/>
              </a:defRPr>
            </a:pPr>
            <a:r>
              <a:rPr sz="1200">
                <a:uFill>
                  <a:solidFill/>
                </a:uFill>
              </a:rPr>
              <a:t>Here we do our best to answer those two questions so they can decide if the project is still worth doing by showing them what it’s going to take.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noRot="1" noChangeAspect="1"/>
          </p:cNvSpPr>
          <p:nvPr>
            <p:ph type="sldImg"/>
          </p:nvPr>
        </p:nvSpPr>
        <p:spPr>
          <a:prstGeom prst="rect">
            <a:avLst/>
          </a:prstGeom>
        </p:spPr>
        <p:txBody>
          <a:bodyPr/>
          <a:lstStyle/>
          <a:p>
            <a:pPr lvl="0"/>
            <a:endParaRPr/>
          </a:p>
        </p:txBody>
      </p:sp>
      <p:sp>
        <p:nvSpPr>
          <p:cNvPr id="36" name="Shape 36"/>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Write down all the reasons why your company would want to spend money on this project in the first place.</a:t>
            </a:r>
          </a:p>
          <a:p>
            <a:pPr lvl="0">
              <a:buClr>
                <a:srgbClr val="000000"/>
              </a:buClr>
              <a:defRPr sz="1800">
                <a:uFillTx/>
              </a:defRPr>
            </a:pPr>
            <a:r>
              <a:rPr sz="1200">
                <a:uFill>
                  <a:solidFill/>
                </a:uFill>
              </a:rPr>
              <a:t>Then pick and highlight the most important one.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noRot="1" noChangeAspect="1"/>
          </p:cNvSpPr>
          <p:nvPr>
            <p:ph type="sldImg"/>
          </p:nvPr>
        </p:nvSpPr>
        <p:spPr>
          <a:prstGeom prst="rect">
            <a:avLst/>
          </a:prstGeom>
        </p:spPr>
        <p:txBody>
          <a:bodyPr/>
          <a:lstStyle/>
          <a:p>
            <a:pPr lvl="0"/>
            <a:endParaRPr/>
          </a:p>
        </p:txBody>
      </p:sp>
      <p:sp>
        <p:nvSpPr>
          <p:cNvPr id="53" name="Shape 53"/>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If you could walk into a store, and buy the shrink wrapped version of your software, what the design of the box look like and what would it say?</a:t>
            </a:r>
          </a:p>
          <a:p>
            <a:pPr lvl="0">
              <a:buClr>
                <a:srgbClr val="000000"/>
              </a:buClr>
              <a:defRPr sz="1800">
                <a:uFillTx/>
              </a:defRPr>
            </a:pPr>
            <a:r>
              <a:rPr sz="1200">
                <a:uFill>
                  <a:solidFill/>
                </a:uFill>
              </a:rPr>
              <a:t>Point here is to get your team looking at your project through the eyes of your end customer.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a:spLocks noGrp="1" noRot="1" noChangeAspect="1"/>
          </p:cNvSpPr>
          <p:nvPr>
            <p:ph type="sldImg"/>
          </p:nvPr>
        </p:nvSpPr>
        <p:spPr>
          <a:prstGeom prst="rect">
            <a:avLst/>
          </a:prstGeom>
        </p:spPr>
        <p:txBody>
          <a:bodyPr/>
          <a:lstStyle/>
          <a:p>
            <a:pPr lvl="0"/>
            <a:endParaRPr/>
          </a:p>
        </p:txBody>
      </p:sp>
      <p:sp>
        <p:nvSpPr>
          <p:cNvPr id="62" name="Shape 62"/>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List all the big ticket items you are (and are NOT) going to deliver within the scope of this project.</a:t>
            </a:r>
          </a:p>
          <a:p>
            <a:pPr lvl="0">
              <a:buClr>
                <a:srgbClr val="000000"/>
              </a:buClr>
              <a:defRPr sz="1800">
                <a:uFillTx/>
              </a:defRPr>
            </a:pPr>
            <a:r>
              <a:rPr sz="1200">
                <a:uFill>
                  <a:solidFill/>
                </a:uFill>
              </a:rPr>
              <a:t>Before starting your project move all the UNRESOLVED ones to either IN or OUT.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noRot="1" noChangeAspect="1"/>
          </p:cNvSpPr>
          <p:nvPr>
            <p:ph type="sldImg"/>
          </p:nvPr>
        </p:nvSpPr>
        <p:spPr>
          <a:prstGeom prst="rect">
            <a:avLst/>
          </a:prstGeom>
        </p:spPr>
        <p:txBody>
          <a:bodyPr/>
          <a:lstStyle/>
          <a:p>
            <a:pPr lvl="0"/>
            <a:endParaRPr/>
          </a:p>
        </p:txBody>
      </p:sp>
      <p:sp>
        <p:nvSpPr>
          <p:cNvPr id="77" name="Shape 77"/>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List everyone you are going to have to interact with at some point during the course of your project.</a:t>
            </a:r>
          </a:p>
          <a:p>
            <a:pPr lvl="0">
              <a:buClr>
                <a:srgbClr val="000000"/>
              </a:buClr>
              <a:defRPr sz="1800">
                <a:uFillTx/>
              </a:defRPr>
            </a:pPr>
            <a:endParaRPr sz="1200">
              <a:uFill>
                <a:solidFill/>
              </a:uFill>
            </a:endParaRPr>
          </a:p>
          <a:p>
            <a:pPr lvl="0">
              <a:buClr>
                <a:srgbClr val="000000"/>
              </a:buClr>
              <a:defRPr sz="1800">
                <a:uFillTx/>
              </a:defRPr>
            </a:pPr>
            <a:r>
              <a:rPr sz="1200">
                <a:uFill>
                  <a:solidFill/>
                </a:uFill>
              </a:rPr>
              <a:t>Goal is to start building relationships with these people and let them know we are coming down the tracks  (before we actually get there).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a:spLocks noGrp="1" noRot="1" noChangeAspect="1"/>
          </p:cNvSpPr>
          <p:nvPr>
            <p:ph type="sldImg"/>
          </p:nvPr>
        </p:nvSpPr>
        <p:spPr>
          <a:prstGeom prst="rect">
            <a:avLst/>
          </a:prstGeom>
        </p:spPr>
        <p:txBody>
          <a:bodyPr/>
          <a:lstStyle/>
          <a:p>
            <a:pPr lvl="0"/>
            <a:endParaRPr/>
          </a:p>
        </p:txBody>
      </p:sp>
      <p:sp>
        <p:nvSpPr>
          <p:cNvPr id="102" name="Shape 102"/>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This is about letting people know how we plan on building this thing.</a:t>
            </a:r>
          </a:p>
          <a:p>
            <a:pPr lvl="0">
              <a:buClr>
                <a:srgbClr val="000000"/>
              </a:buClr>
              <a:defRPr sz="1800">
                <a:uFillTx/>
              </a:defRPr>
            </a:pPr>
            <a:r>
              <a:rPr sz="1200">
                <a:uFill>
                  <a:solidFill/>
                </a:uFill>
              </a:rPr>
              <a:t>If there are any tools or libraries assumptions you are making list them here.</a:t>
            </a:r>
          </a:p>
          <a:p>
            <a:pPr lvl="0">
              <a:buClr>
                <a:srgbClr val="000000"/>
              </a:buClr>
              <a:defRPr sz="1800">
                <a:uFillTx/>
              </a:defRPr>
            </a:pPr>
            <a:r>
              <a:rPr sz="1200">
                <a:uFill>
                  <a:solidFill/>
                </a:uFill>
              </a:rPr>
              <a:t>Also if there are areas of the application architecture that are risky highlight those too.</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prstGeom prst="rect">
            <a:avLst/>
          </a:prstGeom>
        </p:spPr>
        <p:txBody>
          <a:bodyPr/>
          <a:lstStyle/>
          <a:p>
            <a:pPr lvl="0"/>
            <a:endParaRPr/>
          </a:p>
        </p:txBody>
      </p:sp>
      <p:sp>
        <p:nvSpPr>
          <p:cNvPr id="110" name="Shape 110"/>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This is your chance to call out any craziness you’ve heard while building the deck, and having a frank conversation with your sponsors and your team about how you are going to handle it.</a:t>
            </a:r>
          </a:p>
          <a:p>
            <a:pPr lvl="0">
              <a:buClr>
                <a:srgbClr val="000000"/>
              </a:buClr>
              <a:defRPr sz="1800">
                <a:uFillTx/>
              </a:defRPr>
            </a:pPr>
            <a:r>
              <a:rPr sz="1200">
                <a:uFill>
                  <a:solidFill/>
                </a:uFill>
              </a:rPr>
              <a:t>This is perhaps on of the most powerful slides in the deck – it’s your chance to ask for whatever you need to be successful and the consequences if you don’t get it.</a:t>
            </a:r>
          </a:p>
          <a:p>
            <a:pPr lvl="0">
              <a:buClr>
                <a:srgbClr val="000000"/>
              </a:buClr>
              <a:defRPr sz="1800">
                <a:uFillTx/>
              </a:defRPr>
            </a:pPr>
            <a:r>
              <a:rPr sz="1200">
                <a:uFill>
                  <a:solidFill/>
                </a:uFill>
              </a:rPr>
              <a:t>Use it!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a:spLocks noGrp="1" noRot="1" noChangeAspect="1"/>
          </p:cNvSpPr>
          <p:nvPr>
            <p:ph type="sldImg"/>
          </p:nvPr>
        </p:nvSpPr>
        <p:spPr>
          <a:prstGeom prst="rect">
            <a:avLst/>
          </a:prstGeom>
        </p:spPr>
        <p:txBody>
          <a:bodyPr/>
          <a:lstStyle/>
          <a:p>
            <a:pPr lvl="0"/>
            <a:endParaRPr/>
          </a:p>
        </p:txBody>
      </p:sp>
      <p:sp>
        <p:nvSpPr>
          <p:cNvPr id="116" name="Shape 116"/>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Set expectations around who you are going to need and what kind of skills they will need to have to pull this off.</a:t>
            </a:r>
          </a:p>
          <a:p>
            <a:pPr lvl="0">
              <a:buClr>
                <a:srgbClr val="000000"/>
              </a:buClr>
              <a:defRPr sz="1800">
                <a:uFillTx/>
              </a:defRPr>
            </a:pPr>
            <a:r>
              <a:rPr sz="1200">
                <a:uFill>
                  <a:solidFill/>
                </a:uFill>
              </a:rPr>
              <a:t>Use names if specific people are important (i.e. Billy is the only guy who can do X).</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prstGeom prst="rect">
            <a:avLst/>
          </a:prstGeom>
        </p:spPr>
        <p:txBody>
          <a:bodyPr/>
          <a:lstStyle/>
          <a:p>
            <a:pPr lvl="0"/>
            <a:endParaRPr/>
          </a:p>
        </p:txBody>
      </p:sp>
      <p:sp>
        <p:nvSpPr>
          <p:cNvPr id="135" name="Shape 135"/>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Give your sponsors some idea of how big this thing is (1, 3, or 6 monther).</a:t>
            </a:r>
          </a:p>
          <a:p>
            <a:pPr lvl="0">
              <a:buClr>
                <a:srgbClr val="000000"/>
              </a:buClr>
              <a:defRPr sz="1800">
                <a:uFillTx/>
              </a:defRPr>
            </a:pPr>
            <a:r>
              <a:rPr sz="1200">
                <a:uFill>
                  <a:solidFill/>
                </a:uFill>
              </a:rPr>
              <a:t>Before you can complete this slide you and the team should create and estimate a high-level story list for the project.</a:t>
            </a:r>
          </a:p>
          <a:p>
            <a:pPr lvl="0">
              <a:buClr>
                <a:srgbClr val="000000"/>
              </a:buClr>
              <a:defRPr sz="1800">
                <a:uFillTx/>
              </a:defRPr>
            </a:pPr>
            <a:r>
              <a:rPr sz="1200">
                <a:uFill>
                  <a:solidFill/>
                </a:uFill>
              </a:rPr>
              <a:t>This isn’t a commitment (too many unknowns). It’s just a really rough guess. Don’t treat it as anything else.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 Title Slide">
    <p:spTree>
      <p:nvGrpSpPr>
        <p:cNvPr id="1" name=""/>
        <p:cNvGrpSpPr/>
        <p:nvPr/>
      </p:nvGrpSpPr>
      <p:grpSpPr>
        <a:xfrm>
          <a:off x="0" y="0"/>
          <a:ext cx="0" cy="0"/>
          <a:chOff x="0" y="0"/>
          <a:chExt cx="0" cy="0"/>
        </a:xfrm>
      </p:grpSpPr>
      <p:pic>
        <p:nvPicPr>
          <p:cNvPr id="7" name="image1.png"/>
          <p:cNvPicPr/>
          <p:nvPr/>
        </p:nvPicPr>
        <p:blipFill>
          <a:blip r:embed="rId2"/>
          <a:stretch>
            <a:fillRect/>
          </a:stretch>
        </p:blipFill>
        <p:spPr>
          <a:xfrm>
            <a:off x="7848600" y="6311900"/>
            <a:ext cx="1117600" cy="393700"/>
          </a:xfrm>
          <a:prstGeom prst="rect">
            <a:avLst/>
          </a:prstGeom>
          <a:ln w="12700">
            <a:miter lim="400000"/>
          </a:ln>
        </p:spPr>
      </p:pic>
      <p:sp>
        <p:nvSpPr>
          <p:cNvPr id="8" name="Shape 8"/>
          <p:cNvSpPr>
            <a:spLocks noGrp="1"/>
          </p:cNvSpPr>
          <p:nvPr>
            <p:ph type="title"/>
          </p:nvPr>
        </p:nvSpPr>
        <p:spPr>
          <a:xfrm>
            <a:off x="685800" y="2130425"/>
            <a:ext cx="7772400" cy="1470025"/>
          </a:xfrm>
          <a:prstGeom prst="rect">
            <a:avLst/>
          </a:prstGeom>
        </p:spPr>
        <p:txBody>
          <a:bodyPr/>
          <a:lstStyle/>
          <a:p>
            <a:pPr lvl="0">
              <a:defRPr sz="1800">
                <a:solidFill>
                  <a:srgbClr val="000000"/>
                </a:solidFill>
                <a:uFillTx/>
              </a:defRPr>
            </a:pPr>
            <a:r>
              <a:rPr sz="4400">
                <a:solidFill>
                  <a:srgbClr val="1D4871"/>
                </a:solidFill>
                <a:uFill>
                  <a:solidFill>
                    <a:srgbClr val="1D4871"/>
                  </a:solidFill>
                </a:uFill>
              </a:rPr>
              <a:t>Title Text</a:t>
            </a:r>
          </a:p>
        </p:txBody>
      </p:sp>
      <p:sp>
        <p:nvSpPr>
          <p:cNvPr id="9" name="Shape 9"/>
          <p:cNvSpPr>
            <a:spLocks noGrp="1"/>
          </p:cNvSpPr>
          <p:nvPr>
            <p:ph type="body" idx="1"/>
          </p:nvPr>
        </p:nvSpPr>
        <p:spPr>
          <a:xfrm>
            <a:off x="1371600" y="3886200"/>
            <a:ext cx="6400800" cy="1752600"/>
          </a:xfrm>
          <a:prstGeom prst="rect">
            <a:avLst/>
          </a:prstGeom>
        </p:spPr>
        <p:txBody>
          <a:bodyPr/>
          <a:lstStyle>
            <a:lvl1pPr marL="0" indent="0" algn="ctr">
              <a:buClr>
                <a:srgbClr val="9A9A9A"/>
              </a:buClr>
              <a:buSzTx/>
              <a:buFontTx/>
              <a:buNone/>
              <a:defRPr>
                <a:solidFill>
                  <a:srgbClr val="9A9A9A"/>
                </a:solidFill>
                <a:uFill>
                  <a:solidFill>
                    <a:srgbClr val="9A9A9A"/>
                  </a:solidFill>
                </a:uFill>
              </a:defRPr>
            </a:lvl1pPr>
            <a:lvl2pPr marL="457200" indent="0" algn="ctr">
              <a:spcBef>
                <a:spcPts val="600"/>
              </a:spcBef>
              <a:buClr>
                <a:srgbClr val="9A9A9A"/>
              </a:buClr>
              <a:buSzTx/>
              <a:buFontTx/>
              <a:buNone/>
              <a:defRPr sz="2800">
                <a:solidFill>
                  <a:srgbClr val="9A9A9A"/>
                </a:solidFill>
                <a:uFill>
                  <a:solidFill>
                    <a:srgbClr val="9A9A9A"/>
                  </a:solidFill>
                </a:uFill>
              </a:defRPr>
            </a:lvl2pPr>
            <a:lvl3pPr marL="914400" indent="0" algn="ctr">
              <a:spcBef>
                <a:spcPts val="500"/>
              </a:spcBef>
              <a:buClr>
                <a:srgbClr val="9A9A9A"/>
              </a:buClr>
              <a:buSzTx/>
              <a:buFontTx/>
              <a:buNone/>
              <a:defRPr sz="2400">
                <a:solidFill>
                  <a:srgbClr val="9A9A9A"/>
                </a:solidFill>
                <a:uFill>
                  <a:solidFill>
                    <a:srgbClr val="9A9A9A"/>
                  </a:solidFill>
                </a:uFill>
              </a:defRPr>
            </a:lvl3pPr>
            <a:lvl4pPr marL="1371600" indent="0" algn="ctr">
              <a:spcBef>
                <a:spcPts val="400"/>
              </a:spcBef>
              <a:buClr>
                <a:srgbClr val="9A9A9A"/>
              </a:buClr>
              <a:buSzTx/>
              <a:buFontTx/>
              <a:buNone/>
              <a:defRPr sz="2000">
                <a:solidFill>
                  <a:srgbClr val="9A9A9A"/>
                </a:solidFill>
                <a:uFill>
                  <a:solidFill>
                    <a:srgbClr val="9A9A9A"/>
                  </a:solidFill>
                </a:uFill>
              </a:defRPr>
            </a:lvl4pPr>
            <a:lvl5pPr marL="1828800" indent="0" algn="ctr">
              <a:spcBef>
                <a:spcPts val="400"/>
              </a:spcBef>
              <a:buClr>
                <a:srgbClr val="9A9A9A"/>
              </a:buClr>
              <a:buSzTx/>
              <a:buFontTx/>
              <a:buNone/>
              <a:defRPr sz="2000">
                <a:solidFill>
                  <a:srgbClr val="9A9A9A"/>
                </a:solidFill>
                <a:uFill>
                  <a:solidFill>
                    <a:srgbClr val="9A9A9A"/>
                  </a:solidFill>
                </a:uFill>
              </a:defRPr>
            </a:lvl5pPr>
          </a:lstStyle>
          <a:p>
            <a:pPr lvl="0">
              <a:defRPr sz="1800">
                <a:solidFill>
                  <a:srgbClr val="000000"/>
                </a:solidFill>
                <a:uFillTx/>
              </a:defRPr>
            </a:pPr>
            <a:r>
              <a:rPr sz="3200">
                <a:solidFill>
                  <a:srgbClr val="9A9A9A"/>
                </a:solidFill>
                <a:uFill>
                  <a:solidFill>
                    <a:srgbClr val="9A9A9A"/>
                  </a:solidFill>
                </a:uFill>
              </a:rPr>
              <a:t>Body Level One</a:t>
            </a:r>
          </a:p>
          <a:p>
            <a:pPr lvl="1">
              <a:defRPr sz="1800">
                <a:solidFill>
                  <a:srgbClr val="000000"/>
                </a:solidFill>
                <a:uFillTx/>
              </a:defRPr>
            </a:pPr>
            <a:r>
              <a:rPr sz="2800">
                <a:solidFill>
                  <a:srgbClr val="9A9A9A"/>
                </a:solidFill>
                <a:uFill>
                  <a:solidFill>
                    <a:srgbClr val="9A9A9A"/>
                  </a:solidFill>
                </a:uFill>
              </a:rPr>
              <a:t>Body Level Two</a:t>
            </a:r>
          </a:p>
          <a:p>
            <a:pPr lvl="2">
              <a:defRPr sz="1800">
                <a:solidFill>
                  <a:srgbClr val="000000"/>
                </a:solidFill>
                <a:uFillTx/>
              </a:defRPr>
            </a:pPr>
            <a:r>
              <a:rPr sz="2400">
                <a:solidFill>
                  <a:srgbClr val="9A9A9A"/>
                </a:solidFill>
                <a:uFill>
                  <a:solidFill>
                    <a:srgbClr val="9A9A9A"/>
                  </a:solidFill>
                </a:uFill>
              </a:rPr>
              <a:t>Body Level Three</a:t>
            </a:r>
          </a:p>
          <a:p>
            <a:pPr lvl="3">
              <a:defRPr sz="1800">
                <a:solidFill>
                  <a:srgbClr val="000000"/>
                </a:solidFill>
                <a:uFillTx/>
              </a:defRPr>
            </a:pPr>
            <a:r>
              <a:rPr sz="2000">
                <a:solidFill>
                  <a:srgbClr val="9A9A9A"/>
                </a:solidFill>
                <a:uFill>
                  <a:solidFill>
                    <a:srgbClr val="9A9A9A"/>
                  </a:solidFill>
                </a:uFill>
              </a:rPr>
              <a:t>Body Level Four</a:t>
            </a:r>
          </a:p>
          <a:p>
            <a:pPr lvl="4">
              <a:defRPr sz="1800">
                <a:solidFill>
                  <a:srgbClr val="000000"/>
                </a:solidFill>
                <a:uFillTx/>
              </a:defRPr>
            </a:pPr>
            <a:r>
              <a:rPr sz="2000">
                <a:solidFill>
                  <a:srgbClr val="9A9A9A"/>
                </a:solidFill>
                <a:uFill>
                  <a:solidFill>
                    <a:srgbClr val="9A9A9A"/>
                  </a:solidFill>
                </a:uFill>
              </a:rPr>
              <a:t>Body Level Five</a:t>
            </a:r>
          </a:p>
        </p:txBody>
      </p:sp>
      <p:sp>
        <p:nvSpPr>
          <p:cNvPr id="10" name="Shape 1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 Title and Content">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Title Text</a:t>
            </a:r>
          </a:p>
        </p:txBody>
      </p:sp>
      <p:sp>
        <p:nvSpPr>
          <p:cNvPr id="13" name="Shape 13"/>
          <p:cNvSpPr>
            <a:spLocks noGrp="1"/>
          </p:cNvSpPr>
          <p:nvPr>
            <p:ph type="body" idx="1"/>
          </p:nvPr>
        </p:nvSpPr>
        <p:spPr>
          <a:prstGeom prst="rect">
            <a:avLst/>
          </a:prstGeom>
        </p:spPr>
        <p:txBody>
          <a:bodyPr/>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14" name="Shape 1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1.png"/>
          <p:cNvPicPr/>
          <p:nvPr/>
        </p:nvPicPr>
        <p:blipFill>
          <a:blip r:embed="rId4"/>
          <a:stretch>
            <a:fillRect/>
          </a:stretch>
        </p:blipFill>
        <p:spPr>
          <a:xfrm>
            <a:off x="7848600" y="6311900"/>
            <a:ext cx="1117600" cy="393700"/>
          </a:xfrm>
          <a:prstGeom prst="rect">
            <a:avLst/>
          </a:prstGeom>
          <a:ln w="12700">
            <a:miter lim="400000"/>
          </a:ln>
        </p:spPr>
      </p:pic>
      <p:sp>
        <p:nvSpPr>
          <p:cNvPr id="3" name="Shape 3"/>
          <p:cNvSpPr>
            <a:spLocks noGrp="1"/>
          </p:cNvSpPr>
          <p:nvPr>
            <p:ph type="title"/>
          </p:nvPr>
        </p:nvSpPr>
        <p:spPr>
          <a:xfrm>
            <a:off x="457200" y="274637"/>
            <a:ext cx="8229600" cy="1143001"/>
          </a:xfrm>
          <a:prstGeom prst="rect">
            <a:avLst/>
          </a:prstGeom>
          <a:ln w="12700">
            <a:round/>
          </a:ln>
          <a:extLst>
            <a:ext uri="{C572A759-6A51-4108-AA02-DFA0A04FC94B}">
              <ma14:wrappingTextBoxFlag xmlns="" xmlns:ma14="http://schemas.microsoft.com/office/mac/drawingml/2011/main" val="1"/>
            </a:ext>
          </a:extLst>
        </p:spPr>
        <p:txBody>
          <a:bodyPr lIns="38100" tIns="38100" rIns="38100" bIns="38100" anchor="ctr"/>
          <a:lstStyle/>
          <a:p>
            <a:pPr lvl="0">
              <a:defRPr sz="1800">
                <a:solidFill>
                  <a:srgbClr val="000000"/>
                </a:solidFill>
                <a:uFillTx/>
              </a:defRPr>
            </a:pPr>
            <a:r>
              <a:rPr sz="4400">
                <a:solidFill>
                  <a:srgbClr val="1D4871"/>
                </a:solidFill>
                <a:uFill>
                  <a:solidFill>
                    <a:srgbClr val="1D4871"/>
                  </a:solidFill>
                </a:uFill>
              </a:rPr>
              <a:t>Title Text</a:t>
            </a:r>
          </a:p>
        </p:txBody>
      </p:sp>
      <p:sp>
        <p:nvSpPr>
          <p:cNvPr id="4" name="Shape 4"/>
          <p:cNvSpPr>
            <a:spLocks noGrp="1"/>
          </p:cNvSpPr>
          <p:nvPr>
            <p:ph type="body" idx="1"/>
          </p:nvPr>
        </p:nvSpPr>
        <p:spPr>
          <a:xfrm>
            <a:off x="457200" y="1600199"/>
            <a:ext cx="8229600" cy="4525964"/>
          </a:xfrm>
          <a:prstGeom prst="rect">
            <a:avLst/>
          </a:prstGeom>
          <a:ln w="12700">
            <a:round/>
          </a:ln>
          <a:extLst>
            <a:ext uri="{C572A759-6A51-4108-AA02-DFA0A04FC94B}">
              <ma14:wrappingTextBoxFlag xmlns="" xmlns:ma14="http://schemas.microsoft.com/office/mac/drawingml/2011/main" val="1"/>
            </a:ext>
          </a:extLst>
        </p:spPr>
        <p:txBody>
          <a:bodyPr lIns="38100" tIns="38100" rIns="38100" bIns="38100"/>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5" name="Shape 5"/>
          <p:cNvSpPr>
            <a:spLocks noGrp="1"/>
          </p:cNvSpPr>
          <p:nvPr>
            <p:ph type="sldNum" sz="quarter" idx="2"/>
          </p:nvPr>
        </p:nvSpPr>
        <p:spPr>
          <a:xfrm>
            <a:off x="8405167" y="6473825"/>
            <a:ext cx="281633" cy="266701"/>
          </a:xfrm>
          <a:prstGeom prst="rect">
            <a:avLst/>
          </a:prstGeom>
          <a:ln w="12700">
            <a:round/>
          </a:ln>
        </p:spPr>
        <p:txBody>
          <a:bodyPr wrap="none" lIns="38100" tIns="38100" rIns="38100" bIns="38100" anchor="ctr">
            <a:spAutoFit/>
          </a:bodyPr>
          <a:lstStyle>
            <a:lvl1pPr algn="r">
              <a:buClrTx/>
              <a:defRPr sz="1200">
                <a:solidFill>
                  <a:srgbClr val="9A9A9A"/>
                </a:solidFill>
                <a:uFill>
                  <a:solidFill>
                    <a:srgbClr val="9A9A9A"/>
                  </a:solidFill>
                </a:uFil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a:defRPr sz="4400">
          <a:solidFill>
            <a:srgbClr val="1D4871"/>
          </a:solidFill>
          <a:uFill>
            <a:solidFill>
              <a:srgbClr val="1D4871"/>
            </a:solidFill>
          </a:uFill>
          <a:latin typeface="+mn-lt"/>
          <a:ea typeface="+mn-ea"/>
          <a:cs typeface="+mn-cs"/>
          <a:sym typeface="Calibri"/>
        </a:defRPr>
      </a:lvl1pPr>
      <a:lvl2pPr indent="228600">
        <a:defRPr sz="4400">
          <a:solidFill>
            <a:srgbClr val="1D4871"/>
          </a:solidFill>
          <a:uFill>
            <a:solidFill>
              <a:srgbClr val="1D4871"/>
            </a:solidFill>
          </a:uFill>
          <a:latin typeface="+mn-lt"/>
          <a:ea typeface="+mn-ea"/>
          <a:cs typeface="+mn-cs"/>
          <a:sym typeface="Calibri"/>
        </a:defRPr>
      </a:lvl2pPr>
      <a:lvl3pPr indent="457200">
        <a:defRPr sz="4400">
          <a:solidFill>
            <a:srgbClr val="1D4871"/>
          </a:solidFill>
          <a:uFill>
            <a:solidFill>
              <a:srgbClr val="1D4871"/>
            </a:solidFill>
          </a:uFill>
          <a:latin typeface="+mn-lt"/>
          <a:ea typeface="+mn-ea"/>
          <a:cs typeface="+mn-cs"/>
          <a:sym typeface="Calibri"/>
        </a:defRPr>
      </a:lvl3pPr>
      <a:lvl4pPr indent="685800">
        <a:defRPr sz="4400">
          <a:solidFill>
            <a:srgbClr val="1D4871"/>
          </a:solidFill>
          <a:uFill>
            <a:solidFill>
              <a:srgbClr val="1D4871"/>
            </a:solidFill>
          </a:uFill>
          <a:latin typeface="+mn-lt"/>
          <a:ea typeface="+mn-ea"/>
          <a:cs typeface="+mn-cs"/>
          <a:sym typeface="Calibri"/>
        </a:defRPr>
      </a:lvl4pPr>
      <a:lvl5pPr indent="914400">
        <a:defRPr sz="4400">
          <a:solidFill>
            <a:srgbClr val="1D4871"/>
          </a:solidFill>
          <a:uFill>
            <a:solidFill>
              <a:srgbClr val="1D4871"/>
            </a:solidFill>
          </a:uFill>
          <a:latin typeface="+mn-lt"/>
          <a:ea typeface="+mn-ea"/>
          <a:cs typeface="+mn-cs"/>
          <a:sym typeface="Calibri"/>
        </a:defRPr>
      </a:lvl5pPr>
      <a:lvl6pPr indent="1143000">
        <a:defRPr sz="4400">
          <a:solidFill>
            <a:srgbClr val="1D4871"/>
          </a:solidFill>
          <a:uFill>
            <a:solidFill>
              <a:srgbClr val="1D4871"/>
            </a:solidFill>
          </a:uFill>
          <a:latin typeface="+mn-lt"/>
          <a:ea typeface="+mn-ea"/>
          <a:cs typeface="+mn-cs"/>
          <a:sym typeface="Calibri"/>
        </a:defRPr>
      </a:lvl6pPr>
      <a:lvl7pPr indent="1371600">
        <a:defRPr sz="4400">
          <a:solidFill>
            <a:srgbClr val="1D4871"/>
          </a:solidFill>
          <a:uFill>
            <a:solidFill>
              <a:srgbClr val="1D4871"/>
            </a:solidFill>
          </a:uFill>
          <a:latin typeface="+mn-lt"/>
          <a:ea typeface="+mn-ea"/>
          <a:cs typeface="+mn-cs"/>
          <a:sym typeface="Calibri"/>
        </a:defRPr>
      </a:lvl7pPr>
      <a:lvl8pPr indent="1600200">
        <a:defRPr sz="4400">
          <a:solidFill>
            <a:srgbClr val="1D4871"/>
          </a:solidFill>
          <a:uFill>
            <a:solidFill>
              <a:srgbClr val="1D4871"/>
            </a:solidFill>
          </a:uFill>
          <a:latin typeface="+mn-lt"/>
          <a:ea typeface="+mn-ea"/>
          <a:cs typeface="+mn-cs"/>
          <a:sym typeface="Calibri"/>
        </a:defRPr>
      </a:lvl8pPr>
      <a:lvl9pPr indent="1828800">
        <a:defRPr sz="4400">
          <a:solidFill>
            <a:srgbClr val="1D4871"/>
          </a:solidFill>
          <a:uFill>
            <a:solidFill>
              <a:srgbClr val="1D4871"/>
            </a:solidFill>
          </a:uFill>
          <a:latin typeface="+mn-lt"/>
          <a:ea typeface="+mn-ea"/>
          <a:cs typeface="+mn-cs"/>
          <a:sym typeface="Calibri"/>
        </a:defRPr>
      </a:lvl9pPr>
    </p:titleStyle>
    <p:bodyStyle>
      <a:lvl1pPr marL="342900" indent="-342900">
        <a:spcBef>
          <a:spcPts val="700"/>
        </a:spcBef>
        <a:buClr>
          <a:srgbClr val="000000"/>
        </a:buClr>
        <a:buSzPct val="100000"/>
        <a:buFont typeface="Arial"/>
        <a:buChar char="•"/>
        <a:defRPr sz="3200">
          <a:uFill>
            <a:solidFill/>
          </a:uFill>
          <a:latin typeface="+mn-lt"/>
          <a:ea typeface="+mn-ea"/>
          <a:cs typeface="+mn-cs"/>
          <a:sym typeface="Calibri"/>
        </a:defRPr>
      </a:lvl1pPr>
      <a:lvl2pPr marL="783771" indent="-326571">
        <a:spcBef>
          <a:spcPts val="700"/>
        </a:spcBef>
        <a:buClr>
          <a:srgbClr val="000000"/>
        </a:buClr>
        <a:buSzPct val="100000"/>
        <a:buFont typeface="Arial"/>
        <a:buChar char="•"/>
        <a:defRPr sz="3200">
          <a:uFill>
            <a:solidFill/>
          </a:uFill>
          <a:latin typeface="+mn-lt"/>
          <a:ea typeface="+mn-ea"/>
          <a:cs typeface="+mn-cs"/>
          <a:sym typeface="Calibri"/>
        </a:defRPr>
      </a:lvl2pPr>
      <a:lvl3pPr marL="1219200" indent="-304800">
        <a:spcBef>
          <a:spcPts val="700"/>
        </a:spcBef>
        <a:buClr>
          <a:srgbClr val="000000"/>
        </a:buClr>
        <a:buSzPct val="100000"/>
        <a:buFont typeface="Arial"/>
        <a:buChar char="•"/>
        <a:defRPr sz="3200">
          <a:uFill>
            <a:solidFill/>
          </a:uFill>
          <a:latin typeface="+mn-lt"/>
          <a:ea typeface="+mn-ea"/>
          <a:cs typeface="+mn-cs"/>
          <a:sym typeface="Calibri"/>
        </a:defRPr>
      </a:lvl3pPr>
      <a:lvl4pPr marL="1737360" indent="-365760">
        <a:spcBef>
          <a:spcPts val="700"/>
        </a:spcBef>
        <a:buClr>
          <a:srgbClr val="000000"/>
        </a:buClr>
        <a:buSzPct val="100000"/>
        <a:buFont typeface="Arial"/>
        <a:buChar char="•"/>
        <a:defRPr sz="3200">
          <a:uFill>
            <a:solidFill/>
          </a:uFill>
          <a:latin typeface="+mn-lt"/>
          <a:ea typeface="+mn-ea"/>
          <a:cs typeface="+mn-cs"/>
          <a:sym typeface="Calibri"/>
        </a:defRPr>
      </a:lvl4pPr>
      <a:lvl5pPr marL="2194560" indent="-365760">
        <a:spcBef>
          <a:spcPts val="700"/>
        </a:spcBef>
        <a:buClr>
          <a:srgbClr val="000000"/>
        </a:buClr>
        <a:buSzPct val="100000"/>
        <a:buFont typeface="Arial"/>
        <a:buChar char="•"/>
        <a:defRPr sz="3200">
          <a:uFill>
            <a:solidFill/>
          </a:uFill>
          <a:latin typeface="+mn-lt"/>
          <a:ea typeface="+mn-ea"/>
          <a:cs typeface="+mn-cs"/>
          <a:sym typeface="Calibri"/>
        </a:defRPr>
      </a:lvl5pPr>
      <a:lvl6pPr marL="3365500" indent="-914400">
        <a:spcBef>
          <a:spcPts val="700"/>
        </a:spcBef>
        <a:buClr>
          <a:srgbClr val="000000"/>
        </a:buClr>
        <a:buSzPct val="171000"/>
        <a:buFont typeface="Arial"/>
        <a:buChar char="•"/>
        <a:defRPr sz="3200">
          <a:uFill>
            <a:solidFill/>
          </a:uFill>
          <a:latin typeface="+mn-lt"/>
          <a:ea typeface="+mn-ea"/>
          <a:cs typeface="+mn-cs"/>
          <a:sym typeface="Calibri"/>
        </a:defRPr>
      </a:lvl6pPr>
      <a:lvl7pPr marL="3721100" indent="-914400">
        <a:spcBef>
          <a:spcPts val="700"/>
        </a:spcBef>
        <a:buClr>
          <a:srgbClr val="000000"/>
        </a:buClr>
        <a:buSzPct val="171000"/>
        <a:buFont typeface="Arial"/>
        <a:buChar char="•"/>
        <a:defRPr sz="3200">
          <a:uFill>
            <a:solidFill/>
          </a:uFill>
          <a:latin typeface="+mn-lt"/>
          <a:ea typeface="+mn-ea"/>
          <a:cs typeface="+mn-cs"/>
          <a:sym typeface="Calibri"/>
        </a:defRPr>
      </a:lvl7pPr>
      <a:lvl8pPr marL="4076700" indent="-914400">
        <a:spcBef>
          <a:spcPts val="700"/>
        </a:spcBef>
        <a:buClr>
          <a:srgbClr val="000000"/>
        </a:buClr>
        <a:buSzPct val="171000"/>
        <a:buFont typeface="Arial"/>
        <a:buChar char="•"/>
        <a:defRPr sz="3200">
          <a:uFill>
            <a:solidFill/>
          </a:uFill>
          <a:latin typeface="+mn-lt"/>
          <a:ea typeface="+mn-ea"/>
          <a:cs typeface="+mn-cs"/>
          <a:sym typeface="Calibri"/>
        </a:defRPr>
      </a:lvl8pPr>
      <a:lvl9pPr marL="4432300" indent="-914400">
        <a:spcBef>
          <a:spcPts val="700"/>
        </a:spcBef>
        <a:buClr>
          <a:srgbClr val="000000"/>
        </a:buClr>
        <a:buSzPct val="171000"/>
        <a:buFont typeface="Arial"/>
        <a:buChar char="•"/>
        <a:defRPr sz="3200">
          <a:uFill>
            <a:solidFill/>
          </a:uFill>
          <a:latin typeface="+mn-lt"/>
          <a:ea typeface="+mn-ea"/>
          <a:cs typeface="+mn-cs"/>
          <a:sym typeface="Calibri"/>
        </a:defRPr>
      </a:lvl9pPr>
    </p:bodyStyle>
    <p:otherStyle>
      <a:lvl1pPr algn="r">
        <a:defRPr sz="1200">
          <a:solidFill>
            <a:schemeClr val="tx1"/>
          </a:solidFill>
          <a:uFill>
            <a:solidFill>
              <a:srgbClr val="9A9A9A"/>
            </a:solidFill>
          </a:uFill>
          <a:latin typeface="+mn-lt"/>
          <a:ea typeface="+mn-ea"/>
          <a:cs typeface="+mn-cs"/>
          <a:sym typeface="Calibri"/>
        </a:defRPr>
      </a:lvl1pPr>
      <a:lvl2pPr algn="r">
        <a:defRPr sz="1200">
          <a:solidFill>
            <a:schemeClr val="tx1"/>
          </a:solidFill>
          <a:uFill>
            <a:solidFill>
              <a:srgbClr val="9A9A9A"/>
            </a:solidFill>
          </a:uFill>
          <a:latin typeface="+mn-lt"/>
          <a:ea typeface="+mn-ea"/>
          <a:cs typeface="+mn-cs"/>
          <a:sym typeface="Calibri"/>
        </a:defRPr>
      </a:lvl2pPr>
      <a:lvl3pPr algn="r">
        <a:defRPr sz="1200">
          <a:solidFill>
            <a:schemeClr val="tx1"/>
          </a:solidFill>
          <a:uFill>
            <a:solidFill>
              <a:srgbClr val="9A9A9A"/>
            </a:solidFill>
          </a:uFill>
          <a:latin typeface="+mn-lt"/>
          <a:ea typeface="+mn-ea"/>
          <a:cs typeface="+mn-cs"/>
          <a:sym typeface="Calibri"/>
        </a:defRPr>
      </a:lvl3pPr>
      <a:lvl4pPr algn="r">
        <a:defRPr sz="1200">
          <a:solidFill>
            <a:schemeClr val="tx1"/>
          </a:solidFill>
          <a:uFill>
            <a:solidFill>
              <a:srgbClr val="9A9A9A"/>
            </a:solidFill>
          </a:uFill>
          <a:latin typeface="+mn-lt"/>
          <a:ea typeface="+mn-ea"/>
          <a:cs typeface="+mn-cs"/>
          <a:sym typeface="Calibri"/>
        </a:defRPr>
      </a:lvl4pPr>
      <a:lvl5pPr algn="r">
        <a:defRPr sz="1200">
          <a:solidFill>
            <a:schemeClr val="tx1"/>
          </a:solidFill>
          <a:uFill>
            <a:solidFill>
              <a:srgbClr val="9A9A9A"/>
            </a:solidFill>
          </a:uFill>
          <a:latin typeface="+mn-lt"/>
          <a:ea typeface="+mn-ea"/>
          <a:cs typeface="+mn-cs"/>
          <a:sym typeface="Calibri"/>
        </a:defRPr>
      </a:lvl5pPr>
      <a:lvl6pPr algn="r">
        <a:defRPr sz="1200">
          <a:solidFill>
            <a:schemeClr val="tx1"/>
          </a:solidFill>
          <a:uFill>
            <a:solidFill>
              <a:srgbClr val="9A9A9A"/>
            </a:solidFill>
          </a:uFill>
          <a:latin typeface="+mn-lt"/>
          <a:ea typeface="+mn-ea"/>
          <a:cs typeface="+mn-cs"/>
          <a:sym typeface="Calibri"/>
        </a:defRPr>
      </a:lvl6pPr>
      <a:lvl7pPr algn="r">
        <a:defRPr sz="1200">
          <a:solidFill>
            <a:schemeClr val="tx1"/>
          </a:solidFill>
          <a:uFill>
            <a:solidFill>
              <a:srgbClr val="9A9A9A"/>
            </a:solidFill>
          </a:uFill>
          <a:latin typeface="+mn-lt"/>
          <a:ea typeface="+mn-ea"/>
          <a:cs typeface="+mn-cs"/>
          <a:sym typeface="Calibri"/>
        </a:defRPr>
      </a:lvl7pPr>
      <a:lvl8pPr algn="r">
        <a:defRPr sz="1200">
          <a:solidFill>
            <a:schemeClr val="tx1"/>
          </a:solidFill>
          <a:uFill>
            <a:solidFill>
              <a:srgbClr val="9A9A9A"/>
            </a:solidFill>
          </a:uFill>
          <a:latin typeface="+mn-lt"/>
          <a:ea typeface="+mn-ea"/>
          <a:cs typeface="+mn-cs"/>
          <a:sym typeface="Calibri"/>
        </a:defRPr>
      </a:lvl8pPr>
      <a:lvl9pPr algn="r">
        <a:defRPr sz="1200">
          <a:solidFill>
            <a:schemeClr val="tx1"/>
          </a:solidFill>
          <a:uFill>
            <a:solidFill>
              <a:srgbClr val="9A9A9A"/>
            </a:solidFill>
          </a:u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1.png"/>
          <p:cNvPicPr/>
          <p:nvPr/>
        </p:nvPicPr>
        <p:blipFill>
          <a:blip r:embed="rId2"/>
          <a:stretch>
            <a:fillRect/>
          </a:stretch>
        </p:blipFill>
        <p:spPr>
          <a:xfrm>
            <a:off x="7848600" y="6311900"/>
            <a:ext cx="1117600" cy="393700"/>
          </a:xfrm>
          <a:prstGeom prst="rect">
            <a:avLst/>
          </a:prstGeom>
          <a:ln w="12700">
            <a:miter lim="400000"/>
          </a:ln>
        </p:spPr>
      </p:pic>
      <p:pic>
        <p:nvPicPr>
          <p:cNvPr id="19" name="image1.png"/>
          <p:cNvPicPr/>
          <p:nvPr/>
        </p:nvPicPr>
        <p:blipFill>
          <a:blip r:embed="rId2"/>
          <a:stretch>
            <a:fillRect/>
          </a:stretch>
        </p:blipFill>
        <p:spPr>
          <a:xfrm>
            <a:off x="7848600" y="6311900"/>
            <a:ext cx="1117600" cy="393700"/>
          </a:xfrm>
          <a:prstGeom prst="rect">
            <a:avLst/>
          </a:prstGeom>
          <a:ln w="12700">
            <a:miter lim="400000"/>
          </a:ln>
        </p:spPr>
      </p:pic>
      <p:sp>
        <p:nvSpPr>
          <p:cNvPr id="20" name="Shape 20"/>
          <p:cNvSpPr>
            <a:spLocks noGrp="1"/>
          </p:cNvSpPr>
          <p:nvPr>
            <p:ph type="title"/>
          </p:nvPr>
        </p:nvSpPr>
        <p:spPr>
          <a:prstGeom prst="rect">
            <a:avLst/>
          </a:prstGeom>
        </p:spPr>
        <p:txBody>
          <a:bodyPr/>
          <a:lstStyle/>
          <a:p>
            <a:pPr lvl="0" algn="ctr">
              <a:defRPr sz="1800">
                <a:solidFill>
                  <a:srgbClr val="000000"/>
                </a:solidFill>
                <a:uFillTx/>
              </a:defRPr>
            </a:pPr>
            <a:r>
              <a:rPr sz="4400" dirty="0">
                <a:solidFill>
                  <a:srgbClr val="1D4871"/>
                </a:solidFill>
                <a:uFill>
                  <a:solidFill>
                    <a:srgbClr val="1D4871"/>
                  </a:solidFill>
                </a:uFill>
              </a:rPr>
              <a:t>The Agile Inception Deck </a:t>
            </a:r>
          </a:p>
        </p:txBody>
      </p:sp>
      <p:sp>
        <p:nvSpPr>
          <p:cNvPr id="21" name="Shape 21"/>
          <p:cNvSpPr>
            <a:spLocks noGrp="1"/>
          </p:cNvSpPr>
          <p:nvPr>
            <p:ph type="body" idx="1"/>
          </p:nvPr>
        </p:nvSpPr>
        <p:spPr>
          <a:prstGeom prst="rect">
            <a:avLst/>
          </a:prstGeom>
        </p:spPr>
        <p:txBody>
          <a:bodyPr/>
          <a:lstStyle/>
          <a:p>
            <a:pPr lvl="0">
              <a:defRPr sz="1800">
                <a:solidFill>
                  <a:srgbClr val="000000"/>
                </a:solidFill>
                <a:uFillTx/>
              </a:defRPr>
            </a:pPr>
            <a:r>
              <a:rPr lang="en-GB" sz="2000" dirty="0">
                <a:solidFill>
                  <a:srgbClr val="9A9A9A"/>
                </a:solidFill>
                <a:uFill>
                  <a:solidFill>
                    <a:srgbClr val="9A9A9A"/>
                  </a:solidFill>
                </a:uFill>
              </a:rPr>
              <a:t>Team</a:t>
            </a:r>
          </a:p>
          <a:p>
            <a:pPr lvl="0">
              <a:defRPr sz="1800">
                <a:solidFill>
                  <a:srgbClr val="000000"/>
                </a:solidFill>
                <a:uFillTx/>
              </a:defRPr>
            </a:pPr>
            <a:r>
              <a:rPr lang="en-GB" sz="2000" dirty="0">
                <a:solidFill>
                  <a:srgbClr val="9A9A9A"/>
                </a:solidFill>
                <a:uFill>
                  <a:solidFill>
                    <a:srgbClr val="9A9A9A"/>
                  </a:solidFill>
                </a:uFill>
              </a:rPr>
              <a:t>Fionn Browne G00373152</a:t>
            </a:r>
          </a:p>
          <a:p>
            <a:pPr lvl="0">
              <a:defRPr sz="1800">
                <a:solidFill>
                  <a:srgbClr val="000000"/>
                </a:solidFill>
                <a:uFillTx/>
              </a:defRPr>
            </a:pPr>
            <a:r>
              <a:rPr lang="en-GB" sz="2000" dirty="0">
                <a:solidFill>
                  <a:srgbClr val="9A9A9A"/>
                </a:solidFill>
                <a:uFill>
                  <a:solidFill>
                    <a:srgbClr val="9A9A9A"/>
                  </a:solidFill>
                </a:uFill>
              </a:rPr>
              <a:t>Ryan Clinton   G00377007</a:t>
            </a:r>
          </a:p>
          <a:p>
            <a:pPr lvl="0">
              <a:defRPr sz="1800">
                <a:solidFill>
                  <a:srgbClr val="000000"/>
                </a:solidFill>
                <a:uFillTx/>
              </a:defRPr>
            </a:pPr>
            <a:r>
              <a:rPr lang="en-GB" sz="2000" dirty="0">
                <a:solidFill>
                  <a:schemeClr val="bg2">
                    <a:lumMod val="75000"/>
                  </a:schemeClr>
                </a:solidFill>
              </a:rPr>
              <a:t>Saleh Adam    G00374853</a:t>
            </a:r>
            <a:endParaRPr lang="en-GB" sz="2000" dirty="0">
              <a:solidFill>
                <a:schemeClr val="bg2">
                  <a:lumMod val="75000"/>
                </a:schemeClr>
              </a:solidFill>
              <a:uFill>
                <a:solidFill>
                  <a:srgbClr val="9A9A9A"/>
                </a:solidFill>
              </a:uFill>
            </a:endParaRPr>
          </a:p>
          <a:p>
            <a:pPr lvl="0">
              <a:defRPr sz="1800">
                <a:solidFill>
                  <a:srgbClr val="000000"/>
                </a:solidFill>
                <a:uFillTx/>
              </a:defRPr>
            </a:pPr>
            <a:endParaRPr lang="en-GB" sz="3200" dirty="0">
              <a:solidFill>
                <a:srgbClr val="9A9A9A"/>
              </a:solidFill>
              <a:uFill>
                <a:solidFill>
                  <a:srgbClr val="9A9A9A"/>
                </a:solidFill>
              </a:uFill>
            </a:endParaRPr>
          </a:p>
          <a:p>
            <a:pPr lvl="0">
              <a:defRPr sz="1800">
                <a:solidFill>
                  <a:srgbClr val="000000"/>
                </a:solidFill>
                <a:uFillTx/>
              </a:defRPr>
            </a:pPr>
            <a:endParaRPr sz="3200" dirty="0">
              <a:solidFill>
                <a:srgbClr val="9A9A9A"/>
              </a:solidFill>
              <a:uFill>
                <a:solidFill>
                  <a:srgbClr val="9A9A9A"/>
                </a:solidFill>
              </a:u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 name="image1.png"/>
          <p:cNvPicPr/>
          <p:nvPr/>
        </p:nvPicPr>
        <p:blipFill>
          <a:blip r:embed="rId3"/>
          <a:stretch>
            <a:fillRect/>
          </a:stretch>
        </p:blipFill>
        <p:spPr>
          <a:xfrm>
            <a:off x="7848600" y="6311900"/>
            <a:ext cx="1117600" cy="393700"/>
          </a:xfrm>
          <a:prstGeom prst="rect">
            <a:avLst/>
          </a:prstGeom>
          <a:ln w="12700">
            <a:miter lim="400000"/>
          </a:ln>
        </p:spPr>
      </p:pic>
      <p:sp>
        <p:nvSpPr>
          <p:cNvPr id="113" name="Shape 113"/>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A-Team</a:t>
            </a:r>
          </a:p>
        </p:txBody>
      </p:sp>
      <p:graphicFrame>
        <p:nvGraphicFramePr>
          <p:cNvPr id="114" name="Table 114"/>
          <p:cNvGraphicFramePr/>
          <p:nvPr/>
        </p:nvGraphicFramePr>
        <p:xfrm>
          <a:off x="685800" y="1396999"/>
          <a:ext cx="7924800" cy="4733290"/>
        </p:xfrm>
        <a:graphic>
          <a:graphicData uri="http://schemas.openxmlformats.org/drawingml/2006/table">
            <a:tbl>
              <a:tblPr firstRow="1" bandRow="1">
                <a:tableStyleId>{8F44A2F1-9E1F-4B54-A3A2-5F16C0AD49E2}</a:tableStyleId>
              </a:tblPr>
              <a:tblGrid>
                <a:gridCol w="609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5562600">
                  <a:extLst>
                    <a:ext uri="{9D8B030D-6E8A-4147-A177-3AD203B41FA5}">
                      <a16:colId xmlns:a16="http://schemas.microsoft.com/office/drawing/2014/main" val="20002"/>
                    </a:ext>
                  </a:extLst>
                </a:gridCol>
              </a:tblGrid>
              <a:tr h="516890">
                <a:tc>
                  <a:txBody>
                    <a:bodyPr/>
                    <a:lstStyle/>
                    <a:p>
                      <a:pPr lvl="0" algn="l">
                        <a:tabLst>
                          <a:tab pos="914400" algn="l"/>
                        </a:tabLst>
                        <a:defRPr sz="1800" b="0">
                          <a:solidFill>
                            <a:srgbClr val="000000"/>
                          </a:solidFill>
                          <a:uFillTx/>
                        </a:defRPr>
                      </a:pPr>
                      <a:r>
                        <a:rPr sz="2400">
                          <a:solidFill>
                            <a:srgbClr val="FFFFFF"/>
                          </a:solidFill>
                          <a:uFill>
                            <a:solidFill>
                              <a:srgbClr val="FFFFFF"/>
                            </a:solidFill>
                          </a:uFill>
                        </a:rPr>
                        <a:t>#</a:t>
                      </a:r>
                    </a:p>
                  </a:txBody>
                  <a:tcPr marL="38100" marR="38100" marT="38100" marB="38100" horzOverflow="overflow"/>
                </a:tc>
                <a:tc>
                  <a:txBody>
                    <a:bodyPr/>
                    <a:lstStyle/>
                    <a:p>
                      <a:pPr lvl="0" algn="l">
                        <a:tabLst>
                          <a:tab pos="914400" algn="l"/>
                        </a:tabLst>
                        <a:defRPr sz="1800" b="0">
                          <a:solidFill>
                            <a:srgbClr val="000000"/>
                          </a:solidFill>
                          <a:uFillTx/>
                        </a:defRPr>
                      </a:pPr>
                      <a:r>
                        <a:rPr sz="2400">
                          <a:solidFill>
                            <a:srgbClr val="FFFFFF"/>
                          </a:solidFill>
                          <a:uFill>
                            <a:solidFill>
                              <a:srgbClr val="FFFFFF"/>
                            </a:solidFill>
                          </a:uFill>
                        </a:rPr>
                        <a:t>Role</a:t>
                      </a:r>
                    </a:p>
                  </a:txBody>
                  <a:tcPr marL="38100" marR="38100" marT="38100" marB="38100" horzOverflow="overflow"/>
                </a:tc>
                <a:tc>
                  <a:txBody>
                    <a:bodyPr/>
                    <a:lstStyle/>
                    <a:p>
                      <a:pPr lvl="0" algn="l">
                        <a:tabLst>
                          <a:tab pos="914400" algn="l"/>
                        </a:tabLst>
                        <a:defRPr sz="1800" b="0">
                          <a:solidFill>
                            <a:srgbClr val="000000"/>
                          </a:solidFill>
                          <a:uFillTx/>
                        </a:defRPr>
                      </a:pPr>
                      <a:r>
                        <a:rPr sz="2400">
                          <a:solidFill>
                            <a:srgbClr val="FFFFFF"/>
                          </a:solidFill>
                          <a:uFill>
                            <a:solidFill>
                              <a:srgbClr val="FFFFFF"/>
                            </a:solidFill>
                          </a:uFill>
                        </a:rPr>
                        <a:t>Competencies/Expectations</a:t>
                      </a:r>
                    </a:p>
                  </a:txBody>
                  <a:tcPr marL="38100" marR="38100" marT="38100" marB="38100" horzOverflow="overflow"/>
                </a:tc>
                <a:extLst>
                  <a:ext uri="{0D108BD9-81ED-4DB2-BD59-A6C34878D82A}">
                    <a16:rowId xmlns:a16="http://schemas.microsoft.com/office/drawing/2014/main" val="10000"/>
                  </a:ext>
                </a:extLst>
              </a:tr>
              <a:tr h="516890">
                <a:tc>
                  <a:txBody>
                    <a:bodyPr/>
                    <a:lstStyle/>
                    <a:p>
                      <a:pPr lvl="0" algn="l">
                        <a:tabLst>
                          <a:tab pos="914400" algn="l"/>
                        </a:tabLst>
                        <a:defRPr sz="1800">
                          <a:uFillTx/>
                        </a:defRPr>
                      </a:pPr>
                      <a:r>
                        <a:rPr>
                          <a:uFill>
                            <a:solidFill/>
                          </a:uFill>
                        </a:rPr>
                        <a:t>1</a:t>
                      </a:r>
                    </a:p>
                  </a:txBody>
                  <a:tcPr marL="38100" marR="38100" marT="38100" marB="38100" horzOverflow="overflow"/>
                </a:tc>
                <a:tc>
                  <a:txBody>
                    <a:bodyPr/>
                    <a:lstStyle/>
                    <a:p>
                      <a:pPr lvl="0" algn="l">
                        <a:tabLst>
                          <a:tab pos="914400" algn="l"/>
                        </a:tabLst>
                        <a:defRPr sz="1800">
                          <a:uFillTx/>
                        </a:defRPr>
                      </a:pPr>
                      <a:r>
                        <a:rPr>
                          <a:uFill>
                            <a:solidFill/>
                          </a:uFill>
                        </a:rPr>
                        <a:t>Analyst</a:t>
                      </a:r>
                    </a:p>
                  </a:txBody>
                  <a:tcPr marL="38100" marR="38100" marT="38100" marB="38100" horzOverflow="overflow"/>
                </a:tc>
                <a:tc>
                  <a:txBody>
                    <a:bodyPr/>
                    <a:lstStyle/>
                    <a:p>
                      <a:pPr lvl="0" algn="l">
                        <a:buClr>
                          <a:srgbClr val="000000"/>
                        </a:buClr>
                        <a:tabLst>
                          <a:tab pos="914400" algn="l"/>
                        </a:tabLst>
                        <a:defRPr sz="1800">
                          <a:uFillTx/>
                        </a:defRPr>
                      </a:pPr>
                      <a:r>
                        <a:rPr>
                          <a:uFill>
                            <a:solidFill/>
                          </a:uFill>
                        </a:rPr>
                        <a:t>Comfortable with just-in-time analysis.</a:t>
                      </a:r>
                    </a:p>
                    <a:p>
                      <a:pPr lvl="0" algn="l">
                        <a:buClr>
                          <a:srgbClr val="000000"/>
                        </a:buClr>
                        <a:tabLst>
                          <a:tab pos="914400" algn="l"/>
                        </a:tabLst>
                        <a:defRPr sz="1800">
                          <a:uFillTx/>
                        </a:defRPr>
                      </a:pPr>
                      <a:r>
                        <a:rPr>
                          <a:uFill>
                            <a:solidFill/>
                          </a:uFill>
                        </a:rPr>
                        <a:t>Likes to test.</a:t>
                      </a:r>
                    </a:p>
                    <a:p>
                      <a:pPr lvl="0" algn="l">
                        <a:buClr>
                          <a:srgbClr val="000000"/>
                        </a:buClr>
                        <a:tabLst>
                          <a:tab pos="914400" algn="l"/>
                        </a:tabLst>
                        <a:defRPr sz="1800">
                          <a:uFillTx/>
                        </a:defRPr>
                      </a:pPr>
                      <a:r>
                        <a:rPr>
                          <a:uFill>
                            <a:solidFill/>
                          </a:uFill>
                        </a:rPr>
                        <a:t>Comfortable with rapid iterative development.</a:t>
                      </a:r>
                    </a:p>
                  </a:txBody>
                  <a:tcPr marL="38100" marR="38100" marT="38100" marB="38100" horzOverflow="overflow"/>
                </a:tc>
                <a:extLst>
                  <a:ext uri="{0D108BD9-81ED-4DB2-BD59-A6C34878D82A}">
                    <a16:rowId xmlns:a16="http://schemas.microsoft.com/office/drawing/2014/main" val="10001"/>
                  </a:ext>
                </a:extLst>
              </a:tr>
              <a:tr h="516890">
                <a:tc>
                  <a:txBody>
                    <a:bodyPr/>
                    <a:lstStyle/>
                    <a:p>
                      <a:pPr lvl="0" algn="l">
                        <a:tabLst>
                          <a:tab pos="914400" algn="l"/>
                        </a:tabLst>
                        <a:defRPr sz="1800">
                          <a:uFillTx/>
                        </a:defRPr>
                      </a:pPr>
                      <a:r>
                        <a:rPr>
                          <a:uFill>
                            <a:solidFill/>
                          </a:uFill>
                        </a:rPr>
                        <a:t>2</a:t>
                      </a:r>
                    </a:p>
                  </a:txBody>
                  <a:tcPr marL="38100" marR="38100" marT="38100" marB="38100" horzOverflow="overflow"/>
                </a:tc>
                <a:tc>
                  <a:txBody>
                    <a:bodyPr/>
                    <a:lstStyle/>
                    <a:p>
                      <a:pPr lvl="0" algn="l">
                        <a:tabLst>
                          <a:tab pos="914400" algn="l"/>
                        </a:tabLst>
                        <a:defRPr sz="1800">
                          <a:uFillTx/>
                        </a:defRPr>
                      </a:pPr>
                      <a:r>
                        <a:rPr>
                          <a:uFill>
                            <a:solidFill/>
                          </a:uFill>
                        </a:rPr>
                        <a:t>Developers</a:t>
                      </a:r>
                    </a:p>
                  </a:txBody>
                  <a:tcPr marL="38100" marR="38100" marT="38100" marB="38100" horzOverflow="overflow"/>
                </a:tc>
                <a:tc>
                  <a:txBody>
                    <a:bodyPr/>
                    <a:lstStyle/>
                    <a:p>
                      <a:pPr lvl="0" algn="l">
                        <a:buClr>
                          <a:srgbClr val="000000"/>
                        </a:buClr>
                        <a:tabLst>
                          <a:tab pos="914400" algn="l"/>
                        </a:tabLst>
                        <a:defRPr sz="1800">
                          <a:uFillTx/>
                        </a:defRPr>
                      </a:pPr>
                      <a:r>
                        <a:rPr>
                          <a:uFill>
                            <a:solidFill/>
                          </a:uFill>
                        </a:rPr>
                        <a:t>C#, MVC.NET, jQuery, SQL</a:t>
                      </a:r>
                    </a:p>
                    <a:p>
                      <a:pPr lvl="0" algn="l">
                        <a:buClr>
                          <a:srgbClr val="000000"/>
                        </a:buClr>
                        <a:tabLst>
                          <a:tab pos="914400" algn="l"/>
                        </a:tabLst>
                        <a:defRPr sz="1800">
                          <a:uFillTx/>
                        </a:defRPr>
                      </a:pPr>
                      <a:r>
                        <a:rPr>
                          <a:uFill>
                            <a:solidFill/>
                          </a:uFill>
                        </a:rPr>
                        <a:t>Unit testing, refactoring, TDD, continuous integration</a:t>
                      </a:r>
                    </a:p>
                  </a:txBody>
                  <a:tcPr marL="38100" marR="38100" marT="38100" marB="38100" horzOverflow="overflow"/>
                </a:tc>
                <a:extLst>
                  <a:ext uri="{0D108BD9-81ED-4DB2-BD59-A6C34878D82A}">
                    <a16:rowId xmlns:a16="http://schemas.microsoft.com/office/drawing/2014/main" val="10002"/>
                  </a:ext>
                </a:extLst>
              </a:tr>
              <a:tr h="516890">
                <a:tc>
                  <a:txBody>
                    <a:bodyPr/>
                    <a:lstStyle/>
                    <a:p>
                      <a:pPr lvl="0" algn="l">
                        <a:tabLst>
                          <a:tab pos="914400" algn="l"/>
                        </a:tabLst>
                        <a:defRPr sz="1800">
                          <a:uFillTx/>
                        </a:defRPr>
                      </a:pPr>
                      <a:r>
                        <a:rPr>
                          <a:uFill>
                            <a:solidFill/>
                          </a:uFill>
                        </a:rPr>
                        <a:t>0.5</a:t>
                      </a:r>
                    </a:p>
                  </a:txBody>
                  <a:tcPr marL="38100" marR="38100" marT="38100" marB="38100" horzOverflow="overflow"/>
                </a:tc>
                <a:tc>
                  <a:txBody>
                    <a:bodyPr/>
                    <a:lstStyle/>
                    <a:p>
                      <a:pPr lvl="0" algn="l">
                        <a:tabLst>
                          <a:tab pos="914400" algn="l"/>
                        </a:tabLst>
                        <a:defRPr sz="1800">
                          <a:uFillTx/>
                        </a:defRPr>
                      </a:pPr>
                      <a:r>
                        <a:rPr>
                          <a:uFill>
                            <a:solidFill/>
                          </a:uFill>
                        </a:rPr>
                        <a:t>Project manager</a:t>
                      </a:r>
                    </a:p>
                  </a:txBody>
                  <a:tcPr marL="38100" marR="38100" marT="38100" marB="38100" horzOverflow="overflow"/>
                </a:tc>
                <a:tc>
                  <a:txBody>
                    <a:bodyPr/>
                    <a:lstStyle/>
                    <a:p>
                      <a:pPr lvl="0" algn="l">
                        <a:buClr>
                          <a:srgbClr val="000000"/>
                        </a:buClr>
                        <a:tabLst>
                          <a:tab pos="914400" algn="l"/>
                        </a:tabLst>
                        <a:defRPr sz="1800">
                          <a:uFillTx/>
                        </a:defRPr>
                      </a:pPr>
                      <a:r>
                        <a:rPr>
                          <a:uFill>
                            <a:solidFill/>
                          </a:uFill>
                        </a:rPr>
                        <a:t>Responsible for outward facing communication</a:t>
                      </a:r>
                    </a:p>
                    <a:p>
                      <a:pPr lvl="0" algn="l">
                        <a:buClr>
                          <a:srgbClr val="000000"/>
                        </a:buClr>
                        <a:tabLst>
                          <a:tab pos="914400" algn="l"/>
                        </a:tabLst>
                        <a:defRPr sz="1800">
                          <a:uFillTx/>
                        </a:defRPr>
                      </a:pPr>
                      <a:r>
                        <a:rPr>
                          <a:uFill>
                            <a:solidFill/>
                          </a:uFill>
                        </a:rPr>
                        <a:t>Status reports, scope, budget, and reporting upwards</a:t>
                      </a:r>
                    </a:p>
                  </a:txBody>
                  <a:tcPr marL="38100" marR="38100" marT="38100" marB="38100" horzOverflow="overflow"/>
                </a:tc>
                <a:extLst>
                  <a:ext uri="{0D108BD9-81ED-4DB2-BD59-A6C34878D82A}">
                    <a16:rowId xmlns:a16="http://schemas.microsoft.com/office/drawing/2014/main" val="10003"/>
                  </a:ext>
                </a:extLst>
              </a:tr>
              <a:tr h="516890">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4"/>
                  </a:ext>
                </a:extLst>
              </a:tr>
              <a:tr h="516890">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5"/>
                  </a:ext>
                </a:extLst>
              </a:tr>
              <a:tr h="516890">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6"/>
                  </a:ext>
                </a:extLst>
              </a:tr>
              <a:tr h="516890">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7"/>
                  </a:ext>
                </a:extLst>
              </a:tr>
            </a:tbl>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Screen shot 2011-02-08 at 5.04.54 AM.png"/>
          <p:cNvPicPr/>
          <p:nvPr/>
        </p:nvPicPr>
        <p:blipFill>
          <a:blip r:embed="rId3"/>
          <a:stretch>
            <a:fillRect/>
          </a:stretch>
        </p:blipFill>
        <p:spPr>
          <a:xfrm flipH="1">
            <a:off x="431800" y="2741950"/>
            <a:ext cx="1066800" cy="839450"/>
          </a:xfrm>
          <a:prstGeom prst="rect">
            <a:avLst/>
          </a:prstGeom>
          <a:ln w="12700">
            <a:miter lim="400000"/>
          </a:ln>
        </p:spPr>
      </p:pic>
      <p:pic>
        <p:nvPicPr>
          <p:cNvPr id="119" name="image1.png"/>
          <p:cNvPicPr/>
          <p:nvPr/>
        </p:nvPicPr>
        <p:blipFill>
          <a:blip r:embed="rId4"/>
          <a:stretch>
            <a:fillRect/>
          </a:stretch>
        </p:blipFill>
        <p:spPr>
          <a:xfrm>
            <a:off x="7848600" y="6311900"/>
            <a:ext cx="1117600" cy="393700"/>
          </a:xfrm>
          <a:prstGeom prst="rect">
            <a:avLst/>
          </a:prstGeom>
          <a:ln w="12700">
            <a:miter lim="400000"/>
          </a:ln>
        </p:spPr>
      </p:pic>
      <p:sp>
        <p:nvSpPr>
          <p:cNvPr id="120" name="Shape 120"/>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How big is this thing?</a:t>
            </a:r>
          </a:p>
        </p:txBody>
      </p:sp>
      <p:sp>
        <p:nvSpPr>
          <p:cNvPr id="121" name="Shape 121"/>
          <p:cNvSpPr/>
          <p:nvPr/>
        </p:nvSpPr>
        <p:spPr>
          <a:xfrm>
            <a:off x="1661310" y="2819400"/>
            <a:ext cx="6172201" cy="685800"/>
          </a:xfrm>
          <a:prstGeom prst="chevron">
            <a:avLst>
              <a:gd name="adj" fmla="val 50000"/>
            </a:avLst>
          </a:prstGeom>
          <a:solidFill>
            <a:srgbClr val="6095C9"/>
          </a:solidFill>
          <a:ln w="25400">
            <a:solidFill>
              <a:srgbClr val="49729C"/>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2" name="Shape 122"/>
          <p:cNvSpPr/>
          <p:nvPr/>
        </p:nvSpPr>
        <p:spPr>
          <a:xfrm rot="5400000">
            <a:off x="34901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3" name="Shape 123"/>
          <p:cNvSpPr/>
          <p:nvPr/>
        </p:nvSpPr>
        <p:spPr>
          <a:xfrm rot="5400000">
            <a:off x="54713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4" name="Shape 124"/>
          <p:cNvSpPr/>
          <p:nvPr/>
        </p:nvSpPr>
        <p:spPr>
          <a:xfrm rot="5400000">
            <a:off x="74525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5" name="Shape 125"/>
          <p:cNvSpPr/>
          <p:nvPr/>
        </p:nvSpPr>
        <p:spPr>
          <a:xfrm>
            <a:off x="7071510" y="1371599"/>
            <a:ext cx="1928913" cy="67310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4000" b="1"/>
            </a:lvl1pPr>
          </a:lstStyle>
          <a:p>
            <a:pPr lvl="0">
              <a:defRPr sz="1800" b="0">
                <a:uFillTx/>
              </a:defRPr>
            </a:pPr>
            <a:r>
              <a:rPr sz="4000" b="1">
                <a:uFill>
                  <a:solidFill/>
                </a:uFill>
              </a:rPr>
              <a:t>Ship it!</a:t>
            </a:r>
          </a:p>
        </p:txBody>
      </p:sp>
      <p:sp>
        <p:nvSpPr>
          <p:cNvPr id="126" name="Shape 126"/>
          <p:cNvSpPr/>
          <p:nvPr/>
        </p:nvSpPr>
        <p:spPr>
          <a:xfrm>
            <a:off x="1661310" y="2209800"/>
            <a:ext cx="2294038"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Construction</a:t>
            </a:r>
          </a:p>
        </p:txBody>
      </p:sp>
      <p:sp>
        <p:nvSpPr>
          <p:cNvPr id="127" name="Shape 127"/>
          <p:cNvSpPr/>
          <p:nvPr/>
        </p:nvSpPr>
        <p:spPr>
          <a:xfrm>
            <a:off x="4480066" y="2209800"/>
            <a:ext cx="768326"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UAT</a:t>
            </a:r>
          </a:p>
        </p:txBody>
      </p:sp>
      <p:sp>
        <p:nvSpPr>
          <p:cNvPr id="128" name="Shape 128"/>
          <p:cNvSpPr/>
          <p:nvPr/>
        </p:nvSpPr>
        <p:spPr>
          <a:xfrm>
            <a:off x="6233310" y="2219979"/>
            <a:ext cx="1504530" cy="49530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Training</a:t>
            </a:r>
          </a:p>
        </p:txBody>
      </p:sp>
      <p:sp>
        <p:nvSpPr>
          <p:cNvPr id="129" name="Shape 129"/>
          <p:cNvSpPr/>
          <p:nvPr/>
        </p:nvSpPr>
        <p:spPr>
          <a:xfrm>
            <a:off x="2042310" y="2895600"/>
            <a:ext cx="1554913"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dirty="0">
                <a:solidFill>
                  <a:srgbClr val="FFFFFF"/>
                </a:solidFill>
                <a:uFill>
                  <a:solidFill>
                    <a:srgbClr val="FFFFFF"/>
                  </a:solidFill>
                </a:uFill>
              </a:rPr>
              <a:t>~</a:t>
            </a:r>
            <a:r>
              <a:rPr lang="en-GB" sz="2800" dirty="0">
                <a:solidFill>
                  <a:srgbClr val="FFFFFF"/>
                </a:solidFill>
                <a:uFill>
                  <a:solidFill>
                    <a:srgbClr val="FFFFFF"/>
                  </a:solidFill>
                </a:uFill>
              </a:rPr>
              <a:t>4</a:t>
            </a:r>
            <a:r>
              <a:rPr sz="2800" dirty="0">
                <a:solidFill>
                  <a:srgbClr val="FFFFFF"/>
                </a:solidFill>
                <a:uFill>
                  <a:solidFill>
                    <a:srgbClr val="FFFFFF"/>
                  </a:solidFill>
                </a:uFill>
              </a:rPr>
              <a:t>months</a:t>
            </a:r>
          </a:p>
        </p:txBody>
      </p:sp>
      <p:sp>
        <p:nvSpPr>
          <p:cNvPr id="130" name="Shape 130"/>
          <p:cNvSpPr/>
          <p:nvPr/>
        </p:nvSpPr>
        <p:spPr>
          <a:xfrm>
            <a:off x="4368010" y="2895600"/>
            <a:ext cx="1362552"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dirty="0">
                <a:solidFill>
                  <a:srgbClr val="FFFFFF"/>
                </a:solidFill>
                <a:uFill>
                  <a:solidFill>
                    <a:srgbClr val="FFFFFF"/>
                  </a:solidFill>
                </a:uFill>
              </a:rPr>
              <a:t> 1 w</a:t>
            </a:r>
            <a:r>
              <a:rPr lang="en-GB" sz="2800" dirty="0">
                <a:solidFill>
                  <a:srgbClr val="FFFFFF"/>
                </a:solidFill>
                <a:uFill>
                  <a:solidFill>
                    <a:srgbClr val="FFFFFF"/>
                  </a:solidFill>
                </a:uFill>
              </a:rPr>
              <a:t>eek</a:t>
            </a:r>
            <a:r>
              <a:rPr sz="2800" dirty="0">
                <a:solidFill>
                  <a:srgbClr val="FFFFFF"/>
                </a:solidFill>
                <a:uFill>
                  <a:solidFill>
                    <a:srgbClr val="FFFFFF"/>
                  </a:solidFill>
                </a:uFill>
              </a:rPr>
              <a:t>k</a:t>
            </a:r>
          </a:p>
        </p:txBody>
      </p:sp>
      <p:sp>
        <p:nvSpPr>
          <p:cNvPr id="131" name="Shape 131"/>
          <p:cNvSpPr/>
          <p:nvPr/>
        </p:nvSpPr>
        <p:spPr>
          <a:xfrm>
            <a:off x="6349210" y="2895600"/>
            <a:ext cx="1017837"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sp>
        <p:nvSpPr>
          <p:cNvPr id="132" name="Shape 132"/>
          <p:cNvSpPr/>
          <p:nvPr/>
        </p:nvSpPr>
        <p:spPr>
          <a:xfrm>
            <a:off x="1668049" y="3886200"/>
            <a:ext cx="77009" cy="569387"/>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3200" b="1"/>
            </a:lvl1pPr>
          </a:lstStyle>
          <a:p>
            <a:pPr lvl="0">
              <a:defRPr sz="1800" b="0">
                <a:uFillTx/>
              </a:defRPr>
            </a:pPr>
            <a:endParaRPr sz="3200" b="1" dirty="0">
              <a:uFill>
                <a:solidFill/>
              </a:uFill>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image1.png"/>
          <p:cNvPicPr/>
          <p:nvPr/>
        </p:nvPicPr>
        <p:blipFill>
          <a:blip r:embed="rId3"/>
          <a:stretch>
            <a:fillRect/>
          </a:stretch>
        </p:blipFill>
        <p:spPr>
          <a:xfrm>
            <a:off x="7848600" y="6311900"/>
            <a:ext cx="1117600" cy="393700"/>
          </a:xfrm>
          <a:prstGeom prst="rect">
            <a:avLst/>
          </a:prstGeom>
          <a:ln w="12700">
            <a:miter lim="400000"/>
          </a:ln>
        </p:spPr>
      </p:pic>
      <p:sp>
        <p:nvSpPr>
          <p:cNvPr id="138" name="Shape 138"/>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139" name="Shape 139"/>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Trade-off sliders</a:t>
            </a:r>
          </a:p>
        </p:txBody>
      </p:sp>
      <p:graphicFrame>
        <p:nvGraphicFramePr>
          <p:cNvPr id="140" name="Table 140"/>
          <p:cNvGraphicFramePr/>
          <p:nvPr/>
        </p:nvGraphicFramePr>
        <p:xfrm>
          <a:off x="457200" y="1371600"/>
          <a:ext cx="8229600" cy="2660750"/>
        </p:xfrm>
        <a:graphic>
          <a:graphicData uri="http://schemas.openxmlformats.org/drawingml/2006/table">
            <a:tbl>
              <a:tblPr firstRow="1" bandRow="1">
                <a:tableStyleId>{8F44A2F1-9E1F-4B54-A3A2-5F16C0AD49E2}</a:tableStyleId>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7825">
                <a:tc>
                  <a:txBody>
                    <a:bodyPr/>
                    <a:lstStyle/>
                    <a:p>
                      <a:pPr lvl="0" algn="l">
                        <a:tabLst>
                          <a:tab pos="914400" algn="l"/>
                        </a:tabLst>
                        <a:defRPr sz="1800" b="0">
                          <a:uFill>
                            <a:solidFill>
                              <a:srgbClr val="FFFFFF"/>
                            </a:solidFill>
                          </a:uFill>
                        </a:defRPr>
                      </a:pPr>
                      <a:endParaRPr/>
                    </a:p>
                  </a:txBody>
                  <a:tcPr marL="38100" marR="38100" marT="38100" marB="38100" anchor="ctr" horzOverflow="overflow"/>
                </a:tc>
                <a:tc>
                  <a:txBody>
                    <a:bodyPr/>
                    <a:lstStyle/>
                    <a:p>
                      <a:pPr lvl="0" algn="l">
                        <a:tabLst>
                          <a:tab pos="914400" algn="l"/>
                        </a:tabLst>
                        <a:defRPr sz="1800" b="0">
                          <a:solidFill>
                            <a:srgbClr val="000000"/>
                          </a:solidFill>
                          <a:uFillTx/>
                        </a:defRPr>
                      </a:pPr>
                      <a:r>
                        <a:rPr sz="2800">
                          <a:solidFill>
                            <a:srgbClr val="FFFFFF"/>
                          </a:solidFill>
                          <a:uFill>
                            <a:solidFill>
                              <a:srgbClr val="FFFFFF"/>
                            </a:solidFill>
                          </a:uFill>
                        </a:rPr>
                        <a:t>The classic four</a:t>
                      </a:r>
                    </a:p>
                  </a:txBody>
                  <a:tcPr marL="38100" marR="38100" marT="38100" marB="38100" anchor="ctr" horzOverflow="overflow"/>
                </a:tc>
                <a:extLst>
                  <a:ext uri="{0D108BD9-81ED-4DB2-BD59-A6C34878D82A}">
                    <a16:rowId xmlns:a16="http://schemas.microsoft.com/office/drawing/2014/main" val="10000"/>
                  </a:ext>
                </a:extLst>
              </a:tr>
              <a:tr h="612775">
                <a:tc>
                  <a:txBody>
                    <a:bodyPr/>
                    <a:lstStyle/>
                    <a:p>
                      <a:pPr lvl="0" algn="l">
                        <a:tabLst>
                          <a:tab pos="914400" algn="l"/>
                        </a:tabLst>
                        <a:defRPr sz="1800">
                          <a:uFill>
                            <a:solidFill>
                              <a:srgbClr val="000000"/>
                            </a:solidFill>
                          </a:uFill>
                        </a:defRPr>
                      </a:pPr>
                      <a:endParaRPr/>
                    </a:p>
                  </a:txBody>
                  <a:tcPr marL="63500" marR="63500" marT="63500" marB="63500" anchor="ctr" horzOverflow="overflow"/>
                </a:tc>
                <a:tc>
                  <a:txBody>
                    <a:bodyPr/>
                    <a:lstStyle/>
                    <a:p>
                      <a:pPr lvl="0" algn="l">
                        <a:tabLst>
                          <a:tab pos="914400" algn="l"/>
                        </a:tabLst>
                        <a:defRPr sz="1800">
                          <a:uFillTx/>
                        </a:defRPr>
                      </a:pPr>
                      <a:r>
                        <a:rPr sz="2400">
                          <a:uFill>
                            <a:solidFill/>
                          </a:uFill>
                        </a:rPr>
                        <a:t>Feature completeness (scope)</a:t>
                      </a:r>
                    </a:p>
                  </a:txBody>
                  <a:tcPr marL="88900" marR="88900" marT="88900" marB="88900" anchor="ctr" horzOverflow="overflow"/>
                </a:tc>
                <a:extLst>
                  <a:ext uri="{0D108BD9-81ED-4DB2-BD59-A6C34878D82A}">
                    <a16:rowId xmlns:a16="http://schemas.microsoft.com/office/drawing/2014/main" val="10001"/>
                  </a:ext>
                </a:extLst>
              </a:tr>
              <a:tr h="520700">
                <a:tc>
                  <a:txBody>
                    <a:bodyPr/>
                    <a:lstStyle/>
                    <a:p>
                      <a:pPr lvl="0" algn="l">
                        <a:tabLst>
                          <a:tab pos="914400" algn="l"/>
                        </a:tabLst>
                        <a:defRPr sz="18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Stay within budget (budget)</a:t>
                      </a:r>
                    </a:p>
                  </a:txBody>
                  <a:tcPr marL="38100" marR="38100" marT="38100" marB="38100" anchor="ctr" horzOverflow="overflow"/>
                </a:tc>
                <a:extLst>
                  <a:ext uri="{0D108BD9-81ED-4DB2-BD59-A6C34878D82A}">
                    <a16:rowId xmlns:a16="http://schemas.microsoft.com/office/drawing/2014/main" val="10002"/>
                  </a:ext>
                </a:extLst>
              </a:tr>
              <a:tr h="582395">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Deliver project on time (time)</a:t>
                      </a:r>
                    </a:p>
                  </a:txBody>
                  <a:tcPr marL="38100" marR="38100" marT="38100" marB="38100" anchor="ctr" horzOverflow="overflow"/>
                </a:tc>
                <a:extLst>
                  <a:ext uri="{0D108BD9-81ED-4DB2-BD59-A6C34878D82A}">
                    <a16:rowId xmlns:a16="http://schemas.microsoft.com/office/drawing/2014/main" val="10003"/>
                  </a:ext>
                </a:extLst>
              </a:tr>
              <a:tr h="377825">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High quality, low defects (quality)</a:t>
                      </a:r>
                    </a:p>
                  </a:txBody>
                  <a:tcPr marL="38100" marR="38100" marT="38100" marB="38100" anchor="ctr" horzOverflow="overflow"/>
                </a:tc>
                <a:extLst>
                  <a:ext uri="{0D108BD9-81ED-4DB2-BD59-A6C34878D82A}">
                    <a16:rowId xmlns:a16="http://schemas.microsoft.com/office/drawing/2014/main" val="10004"/>
                  </a:ext>
                </a:extLst>
              </a:tr>
            </a:tbl>
          </a:graphicData>
        </a:graphic>
      </p:graphicFrame>
      <p:grpSp>
        <p:nvGrpSpPr>
          <p:cNvPr id="147" name="Group 147"/>
          <p:cNvGrpSpPr/>
          <p:nvPr/>
        </p:nvGrpSpPr>
        <p:grpSpPr>
          <a:xfrm>
            <a:off x="654084" y="1922463"/>
            <a:ext cx="2518554" cy="274638"/>
            <a:chOff x="-84832" y="0"/>
            <a:chExt cx="2518552" cy="274637"/>
          </a:xfrm>
        </p:grpSpPr>
        <p:sp>
          <p:nvSpPr>
            <p:cNvPr id="141" name="Shape 141"/>
            <p:cNvSpPr/>
            <p:nvPr/>
          </p:nvSpPr>
          <p:spPr>
            <a:xfrm>
              <a:off x="-84833" y="0"/>
              <a:ext cx="463651"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42" name="Shape 142"/>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3" name="Shape 143"/>
            <p:cNvSpPr/>
            <p:nvPr/>
          </p:nvSpPr>
          <p:spPr>
            <a:xfrm>
              <a:off x="2054903" y="0"/>
              <a:ext cx="378818"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44" name="Shape 144"/>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5" name="Shape 145"/>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6" name="Shape 146"/>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aphicFrame>
        <p:nvGraphicFramePr>
          <p:cNvPr id="148" name="Table 148"/>
          <p:cNvGraphicFramePr/>
          <p:nvPr>
            <p:extLst>
              <p:ext uri="{D42A27DB-BD31-4B8C-83A1-F6EECF244321}">
                <p14:modId xmlns:p14="http://schemas.microsoft.com/office/powerpoint/2010/main" val="1363428951"/>
              </p:ext>
            </p:extLst>
          </p:nvPr>
        </p:nvGraphicFramePr>
        <p:xfrm>
          <a:off x="457200" y="4157879"/>
          <a:ext cx="8229600" cy="2632174"/>
        </p:xfrm>
        <a:graphic>
          <a:graphicData uri="http://schemas.openxmlformats.org/drawingml/2006/table">
            <a:tbl>
              <a:tblPr firstRow="1" bandRow="1">
                <a:tableStyleId>{8F44A2F1-9E1F-4B54-A3A2-5F16C0AD49E2}</a:tableStyleId>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7825">
                <a:tc>
                  <a:txBody>
                    <a:bodyPr/>
                    <a:lstStyle/>
                    <a:p>
                      <a:pPr lvl="0" algn="l">
                        <a:tabLst>
                          <a:tab pos="914400" algn="l"/>
                        </a:tabLst>
                        <a:defRPr sz="1800" b="0">
                          <a:uFill>
                            <a:solidFill>
                              <a:srgbClr val="FFFFFF"/>
                            </a:solidFill>
                          </a:uFill>
                        </a:defRPr>
                      </a:pPr>
                      <a:endParaRPr/>
                    </a:p>
                  </a:txBody>
                  <a:tcPr marL="38100" marR="38100" marT="38100" marB="38100" anchor="ctr" horzOverflow="overflow"/>
                </a:tc>
                <a:tc>
                  <a:txBody>
                    <a:bodyPr/>
                    <a:lstStyle/>
                    <a:p>
                      <a:pPr lvl="0" algn="l">
                        <a:tabLst>
                          <a:tab pos="914400" algn="l"/>
                        </a:tabLst>
                        <a:defRPr sz="1800" b="0">
                          <a:solidFill>
                            <a:srgbClr val="000000"/>
                          </a:solidFill>
                          <a:uFillTx/>
                        </a:defRPr>
                      </a:pPr>
                      <a:r>
                        <a:rPr sz="2800">
                          <a:solidFill>
                            <a:srgbClr val="FFFFFF"/>
                          </a:solidFill>
                          <a:uFill>
                            <a:solidFill>
                              <a:srgbClr val="FFFFFF"/>
                            </a:solidFill>
                          </a:uFill>
                        </a:rPr>
                        <a:t>Other important things</a:t>
                      </a:r>
                    </a:p>
                  </a:txBody>
                  <a:tcPr marL="38100" marR="38100" marT="38100" marB="38100" anchor="ctr" horzOverflow="overflow"/>
                </a:tc>
                <a:extLst>
                  <a:ext uri="{0D108BD9-81ED-4DB2-BD59-A6C34878D82A}">
                    <a16:rowId xmlns:a16="http://schemas.microsoft.com/office/drawing/2014/main" val="10000"/>
                  </a:ext>
                </a:extLst>
              </a:tr>
              <a:tr h="508000">
                <a:tc>
                  <a:txBody>
                    <a:bodyPr/>
                    <a:lstStyle/>
                    <a:p>
                      <a:pPr lvl="0" algn="l">
                        <a:tabLst>
                          <a:tab pos="914400" algn="l"/>
                        </a:tabLst>
                        <a:defRPr sz="1800">
                          <a:uFill>
                            <a:solidFill>
                              <a:srgbClr val="000000"/>
                            </a:solidFill>
                          </a:uFill>
                        </a:defRPr>
                      </a:pPr>
                      <a:endParaRPr/>
                    </a:p>
                  </a:txBody>
                  <a:tcPr marL="63500" marR="63500" marT="63500" marB="63500" anchor="ctr" horzOverflow="overflow"/>
                </a:tc>
                <a:tc>
                  <a:txBody>
                    <a:bodyPr/>
                    <a:lstStyle/>
                    <a:p>
                      <a:pPr lvl="0" algn="l">
                        <a:tabLst>
                          <a:tab pos="914400" algn="l"/>
                        </a:tabLst>
                        <a:defRPr sz="1800">
                          <a:uFillTx/>
                        </a:defRPr>
                      </a:pPr>
                      <a:r>
                        <a:rPr sz="2400">
                          <a:uFill>
                            <a:solidFill/>
                          </a:uFill>
                        </a:rPr>
                        <a:t>Ease of use</a:t>
                      </a:r>
                    </a:p>
                  </a:txBody>
                  <a:tcPr marL="88900" marR="88900" marT="88900" marB="88900" anchor="ctr" horzOverflow="overflow"/>
                </a:tc>
                <a:extLst>
                  <a:ext uri="{0D108BD9-81ED-4DB2-BD59-A6C34878D82A}">
                    <a16:rowId xmlns:a16="http://schemas.microsoft.com/office/drawing/2014/main" val="10001"/>
                  </a:ext>
                </a:extLst>
              </a:tr>
              <a:tr h="569695">
                <a:tc>
                  <a:txBody>
                    <a:bodyPr/>
                    <a:lstStyle/>
                    <a:p>
                      <a:pPr lvl="0" algn="l">
                        <a:tabLst>
                          <a:tab pos="914400" algn="l"/>
                        </a:tabLst>
                        <a:defRPr sz="18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Don’t make me think!</a:t>
                      </a:r>
                    </a:p>
                  </a:txBody>
                  <a:tcPr marL="38100" marR="38100" marT="38100" marB="38100" anchor="ctr" horzOverflow="overflow"/>
                </a:tc>
                <a:extLst>
                  <a:ext uri="{0D108BD9-81ED-4DB2-BD59-A6C34878D82A}">
                    <a16:rowId xmlns:a16="http://schemas.microsoft.com/office/drawing/2014/main" val="10002"/>
                  </a:ext>
                </a:extLst>
              </a:tr>
              <a:tr h="469900">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Detailed audits (log everything)</a:t>
                      </a:r>
                    </a:p>
                  </a:txBody>
                  <a:tcPr marL="38100" marR="38100" marT="38100" marB="38100" anchor="ctr" horzOverflow="overflow"/>
                </a:tc>
                <a:extLst>
                  <a:ext uri="{0D108BD9-81ED-4DB2-BD59-A6C34878D82A}">
                    <a16:rowId xmlns:a16="http://schemas.microsoft.com/office/drawing/2014/main" val="10003"/>
                  </a:ext>
                </a:extLst>
              </a:tr>
              <a:tr h="546099">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lang="en-GB" sz="2400" dirty="0">
                          <a:uFill>
                            <a:solidFill/>
                          </a:uFill>
                        </a:rPr>
                        <a:t>Simple layout</a:t>
                      </a:r>
                      <a:endParaRPr sz="2400" dirty="0">
                        <a:uFill>
                          <a:solidFill/>
                        </a:uFill>
                      </a:endParaRPr>
                    </a:p>
                  </a:txBody>
                  <a:tcPr marL="38100" marR="38100" marT="38100" marB="38100" anchor="ctr" horzOverflow="overflow"/>
                </a:tc>
                <a:extLst>
                  <a:ext uri="{0D108BD9-81ED-4DB2-BD59-A6C34878D82A}">
                    <a16:rowId xmlns:a16="http://schemas.microsoft.com/office/drawing/2014/main" val="10004"/>
                  </a:ext>
                </a:extLst>
              </a:tr>
            </a:tbl>
          </a:graphicData>
        </a:graphic>
      </p:graphicFrame>
      <p:grpSp>
        <p:nvGrpSpPr>
          <p:cNvPr id="155" name="Group 155"/>
          <p:cNvGrpSpPr/>
          <p:nvPr/>
        </p:nvGrpSpPr>
        <p:grpSpPr>
          <a:xfrm>
            <a:off x="654084" y="2501900"/>
            <a:ext cx="2518554" cy="274637"/>
            <a:chOff x="-84832" y="0"/>
            <a:chExt cx="2518552" cy="274636"/>
          </a:xfrm>
        </p:grpSpPr>
        <p:sp>
          <p:nvSpPr>
            <p:cNvPr id="149" name="Shape 149"/>
            <p:cNvSpPr/>
            <p:nvPr/>
          </p:nvSpPr>
          <p:spPr>
            <a:xfrm>
              <a:off x="-84833" y="0"/>
              <a:ext cx="463651"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50" name="Shape 150"/>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1" name="Shape 151"/>
            <p:cNvSpPr/>
            <p:nvPr/>
          </p:nvSpPr>
          <p:spPr>
            <a:xfrm>
              <a:off x="2054903" y="0"/>
              <a:ext cx="378818"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52" name="Shape 152"/>
            <p:cNvSpPr/>
            <p:nvPr/>
          </p:nvSpPr>
          <p:spPr>
            <a:xfrm>
              <a:off x="121051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3" name="Shape 153"/>
            <p:cNvSpPr/>
            <p:nvPr/>
          </p:nvSpPr>
          <p:spPr>
            <a:xfrm>
              <a:off x="85868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4" name="Shape 154"/>
            <p:cNvSpPr/>
            <p:nvPr/>
          </p:nvSpPr>
          <p:spPr>
            <a:xfrm>
              <a:off x="1562341"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62" name="Group 162"/>
          <p:cNvGrpSpPr/>
          <p:nvPr/>
        </p:nvGrpSpPr>
        <p:grpSpPr>
          <a:xfrm>
            <a:off x="654084" y="3048000"/>
            <a:ext cx="2518554" cy="274638"/>
            <a:chOff x="-84832" y="0"/>
            <a:chExt cx="2518552" cy="274637"/>
          </a:xfrm>
        </p:grpSpPr>
        <p:sp>
          <p:nvSpPr>
            <p:cNvPr id="156" name="Shape 156"/>
            <p:cNvSpPr/>
            <p:nvPr/>
          </p:nvSpPr>
          <p:spPr>
            <a:xfrm>
              <a:off x="-84833" y="0"/>
              <a:ext cx="463651"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57" name="Shape 157"/>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8" name="Shape 158"/>
            <p:cNvSpPr/>
            <p:nvPr/>
          </p:nvSpPr>
          <p:spPr>
            <a:xfrm>
              <a:off x="2054903" y="0"/>
              <a:ext cx="378818"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59" name="Shape 159"/>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0" name="Shape 160"/>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1" name="Shape 161"/>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69" name="Group 169"/>
          <p:cNvGrpSpPr/>
          <p:nvPr/>
        </p:nvGrpSpPr>
        <p:grpSpPr>
          <a:xfrm>
            <a:off x="654084" y="3505200"/>
            <a:ext cx="2518554" cy="274638"/>
            <a:chOff x="-84832" y="0"/>
            <a:chExt cx="2518552" cy="274637"/>
          </a:xfrm>
        </p:grpSpPr>
        <p:sp>
          <p:nvSpPr>
            <p:cNvPr id="163" name="Shape 163"/>
            <p:cNvSpPr/>
            <p:nvPr/>
          </p:nvSpPr>
          <p:spPr>
            <a:xfrm>
              <a:off x="-84833" y="0"/>
              <a:ext cx="463651"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64" name="Shape 164"/>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5" name="Shape 165"/>
            <p:cNvSpPr/>
            <p:nvPr/>
          </p:nvSpPr>
          <p:spPr>
            <a:xfrm>
              <a:off x="2054903" y="0"/>
              <a:ext cx="378818"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66" name="Shape 166"/>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7" name="Shape 167"/>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8" name="Shape 168"/>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76" name="Group 176"/>
          <p:cNvGrpSpPr/>
          <p:nvPr/>
        </p:nvGrpSpPr>
        <p:grpSpPr>
          <a:xfrm>
            <a:off x="654084" y="4657725"/>
            <a:ext cx="2518554" cy="274638"/>
            <a:chOff x="-84832" y="0"/>
            <a:chExt cx="2518552" cy="274637"/>
          </a:xfrm>
        </p:grpSpPr>
        <p:sp>
          <p:nvSpPr>
            <p:cNvPr id="170" name="Shape 170"/>
            <p:cNvSpPr/>
            <p:nvPr/>
          </p:nvSpPr>
          <p:spPr>
            <a:xfrm>
              <a:off x="-84833" y="0"/>
              <a:ext cx="463651"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71" name="Shape 171"/>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2" name="Shape 172"/>
            <p:cNvSpPr/>
            <p:nvPr/>
          </p:nvSpPr>
          <p:spPr>
            <a:xfrm>
              <a:off x="2054903" y="0"/>
              <a:ext cx="378818"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73" name="Shape 173"/>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4" name="Shape 174"/>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5" name="Shape 175"/>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83" name="Group 183"/>
          <p:cNvGrpSpPr/>
          <p:nvPr/>
        </p:nvGrpSpPr>
        <p:grpSpPr>
          <a:xfrm>
            <a:off x="654084" y="5122862"/>
            <a:ext cx="2518554" cy="274638"/>
            <a:chOff x="-84832" y="0"/>
            <a:chExt cx="2518552" cy="274637"/>
          </a:xfrm>
        </p:grpSpPr>
        <p:sp>
          <p:nvSpPr>
            <p:cNvPr id="177" name="Shape 177"/>
            <p:cNvSpPr/>
            <p:nvPr/>
          </p:nvSpPr>
          <p:spPr>
            <a:xfrm>
              <a:off x="-84833" y="0"/>
              <a:ext cx="463651"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78" name="Shape 178"/>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9" name="Shape 179"/>
            <p:cNvSpPr/>
            <p:nvPr/>
          </p:nvSpPr>
          <p:spPr>
            <a:xfrm>
              <a:off x="2054903" y="0"/>
              <a:ext cx="378818"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80" name="Shape 180"/>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1" name="Shape 181"/>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2" name="Shape 182"/>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90" name="Group 190"/>
          <p:cNvGrpSpPr/>
          <p:nvPr/>
        </p:nvGrpSpPr>
        <p:grpSpPr>
          <a:xfrm>
            <a:off x="654084" y="5618162"/>
            <a:ext cx="2518554" cy="274638"/>
            <a:chOff x="-84832" y="0"/>
            <a:chExt cx="2518552" cy="274637"/>
          </a:xfrm>
        </p:grpSpPr>
        <p:sp>
          <p:nvSpPr>
            <p:cNvPr id="184" name="Shape 184"/>
            <p:cNvSpPr/>
            <p:nvPr/>
          </p:nvSpPr>
          <p:spPr>
            <a:xfrm>
              <a:off x="-84833" y="0"/>
              <a:ext cx="463651"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85" name="Shape 185"/>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6" name="Shape 186"/>
            <p:cNvSpPr/>
            <p:nvPr/>
          </p:nvSpPr>
          <p:spPr>
            <a:xfrm>
              <a:off x="2054903" y="0"/>
              <a:ext cx="378818"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87" name="Shape 187"/>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8" name="Shape 188"/>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9" name="Shape 189"/>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97" name="Group 197"/>
          <p:cNvGrpSpPr/>
          <p:nvPr/>
        </p:nvGrpSpPr>
        <p:grpSpPr>
          <a:xfrm>
            <a:off x="654084" y="6202362"/>
            <a:ext cx="2518554" cy="274638"/>
            <a:chOff x="-84832" y="0"/>
            <a:chExt cx="2518552" cy="274637"/>
          </a:xfrm>
        </p:grpSpPr>
        <p:sp>
          <p:nvSpPr>
            <p:cNvPr id="191" name="Shape 191"/>
            <p:cNvSpPr/>
            <p:nvPr/>
          </p:nvSpPr>
          <p:spPr>
            <a:xfrm>
              <a:off x="-84833" y="0"/>
              <a:ext cx="463651"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92" name="Shape 192"/>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93" name="Shape 193"/>
            <p:cNvSpPr/>
            <p:nvPr/>
          </p:nvSpPr>
          <p:spPr>
            <a:xfrm>
              <a:off x="2054903" y="0"/>
              <a:ext cx="378818"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94" name="Shape 194"/>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95" name="Shape 195"/>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96" name="Shape 196"/>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sp>
        <p:nvSpPr>
          <p:cNvPr id="198" name="Shape 198"/>
          <p:cNvSpPr/>
          <p:nvPr/>
        </p:nvSpPr>
        <p:spPr>
          <a:xfrm>
            <a:off x="2376367" y="1825625"/>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99" name="Shape 199"/>
          <p:cNvSpPr/>
          <p:nvPr/>
        </p:nvSpPr>
        <p:spPr>
          <a:xfrm>
            <a:off x="1219200" y="24129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0" name="Shape 200"/>
          <p:cNvSpPr/>
          <p:nvPr/>
        </p:nvSpPr>
        <p:spPr>
          <a:xfrm>
            <a:off x="2002592" y="2894746"/>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1" name="Shape 201"/>
          <p:cNvSpPr/>
          <p:nvPr/>
        </p:nvSpPr>
        <p:spPr>
          <a:xfrm>
            <a:off x="1696633" y="3413124"/>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2" name="Shape 202"/>
          <p:cNvSpPr/>
          <p:nvPr/>
        </p:nvSpPr>
        <p:spPr>
          <a:xfrm>
            <a:off x="2204639" y="4568030"/>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3" name="Shape 203"/>
          <p:cNvSpPr/>
          <p:nvPr/>
        </p:nvSpPr>
        <p:spPr>
          <a:xfrm>
            <a:off x="1922440" y="5020368"/>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4" name="Shape 204"/>
          <p:cNvSpPr/>
          <p:nvPr/>
        </p:nvSpPr>
        <p:spPr>
          <a:xfrm>
            <a:off x="1778009" y="5527838"/>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5" name="Shape 205"/>
          <p:cNvSpPr/>
          <p:nvPr/>
        </p:nvSpPr>
        <p:spPr>
          <a:xfrm>
            <a:off x="2123000" y="6096000"/>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 name="image1.png"/>
          <p:cNvPicPr/>
          <p:nvPr/>
        </p:nvPicPr>
        <p:blipFill>
          <a:blip r:embed="rId3"/>
          <a:stretch>
            <a:fillRect/>
          </a:stretch>
        </p:blipFill>
        <p:spPr>
          <a:xfrm>
            <a:off x="7848600" y="6311900"/>
            <a:ext cx="1117600" cy="393700"/>
          </a:xfrm>
          <a:prstGeom prst="rect">
            <a:avLst/>
          </a:prstGeom>
          <a:ln w="12700">
            <a:miter lim="400000"/>
          </a:ln>
        </p:spPr>
      </p:pic>
      <p:sp>
        <p:nvSpPr>
          <p:cNvPr id="210" name="Shape 210"/>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first release</a:t>
            </a:r>
          </a:p>
        </p:txBody>
      </p:sp>
      <p:sp>
        <p:nvSpPr>
          <p:cNvPr id="211" name="Shape 211"/>
          <p:cNvSpPr/>
          <p:nvPr/>
        </p:nvSpPr>
        <p:spPr>
          <a:xfrm>
            <a:off x="1438275" y="3276600"/>
            <a:ext cx="6172201" cy="685800"/>
          </a:xfrm>
          <a:prstGeom prst="chevron">
            <a:avLst>
              <a:gd name="adj" fmla="val 50000"/>
            </a:avLst>
          </a:prstGeom>
          <a:solidFill>
            <a:srgbClr val="6095C9"/>
          </a:solidFill>
          <a:ln w="25400">
            <a:solidFill>
              <a:srgbClr val="49729C"/>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2" name="Shape 212"/>
          <p:cNvSpPr/>
          <p:nvPr/>
        </p:nvSpPr>
        <p:spPr>
          <a:xfrm rot="5400000">
            <a:off x="3267076" y="29718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3" name="Shape 213"/>
          <p:cNvSpPr/>
          <p:nvPr/>
        </p:nvSpPr>
        <p:spPr>
          <a:xfrm rot="5400000">
            <a:off x="5248276" y="29718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4" name="Shape 214"/>
          <p:cNvSpPr/>
          <p:nvPr/>
        </p:nvSpPr>
        <p:spPr>
          <a:xfrm rot="5400000">
            <a:off x="7229475" y="29718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5" name="Shape 215"/>
          <p:cNvSpPr/>
          <p:nvPr/>
        </p:nvSpPr>
        <p:spPr>
          <a:xfrm>
            <a:off x="6848475" y="1828800"/>
            <a:ext cx="1928913" cy="6731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4000" b="1"/>
            </a:lvl1pPr>
          </a:lstStyle>
          <a:p>
            <a:pPr lvl="0">
              <a:defRPr sz="1800" b="0">
                <a:uFillTx/>
              </a:defRPr>
            </a:pPr>
            <a:r>
              <a:rPr sz="4000" b="1">
                <a:uFill>
                  <a:solidFill/>
                </a:uFill>
              </a:rPr>
              <a:t>Ship it!</a:t>
            </a:r>
          </a:p>
        </p:txBody>
      </p:sp>
      <p:sp>
        <p:nvSpPr>
          <p:cNvPr id="216" name="Shape 216"/>
          <p:cNvSpPr/>
          <p:nvPr/>
        </p:nvSpPr>
        <p:spPr>
          <a:xfrm>
            <a:off x="1438275" y="2667000"/>
            <a:ext cx="2294038"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Construction</a:t>
            </a:r>
          </a:p>
        </p:txBody>
      </p:sp>
      <p:sp>
        <p:nvSpPr>
          <p:cNvPr id="217" name="Shape 217"/>
          <p:cNvSpPr/>
          <p:nvPr/>
        </p:nvSpPr>
        <p:spPr>
          <a:xfrm>
            <a:off x="4257030" y="2667000"/>
            <a:ext cx="768327"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UAT</a:t>
            </a:r>
          </a:p>
        </p:txBody>
      </p:sp>
      <p:sp>
        <p:nvSpPr>
          <p:cNvPr id="218" name="Shape 218"/>
          <p:cNvSpPr/>
          <p:nvPr/>
        </p:nvSpPr>
        <p:spPr>
          <a:xfrm>
            <a:off x="6010275" y="2677179"/>
            <a:ext cx="1504530" cy="49530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Training</a:t>
            </a:r>
          </a:p>
        </p:txBody>
      </p:sp>
      <p:sp>
        <p:nvSpPr>
          <p:cNvPr id="219" name="Shape 219"/>
          <p:cNvSpPr/>
          <p:nvPr/>
        </p:nvSpPr>
        <p:spPr>
          <a:xfrm>
            <a:off x="1819275" y="3352800"/>
            <a:ext cx="1554913"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dirty="0">
                <a:solidFill>
                  <a:srgbClr val="FFFFFF"/>
                </a:solidFill>
                <a:uFill>
                  <a:solidFill>
                    <a:srgbClr val="FFFFFF"/>
                  </a:solidFill>
                </a:uFill>
              </a:rPr>
              <a:t>~</a:t>
            </a:r>
            <a:r>
              <a:rPr lang="en-GB" sz="2800" dirty="0">
                <a:solidFill>
                  <a:srgbClr val="FFFFFF"/>
                </a:solidFill>
                <a:uFill>
                  <a:solidFill>
                    <a:srgbClr val="FFFFFF"/>
                  </a:solidFill>
                </a:uFill>
              </a:rPr>
              <a:t>4</a:t>
            </a:r>
            <a:r>
              <a:rPr sz="2800" dirty="0">
                <a:solidFill>
                  <a:srgbClr val="FFFFFF"/>
                </a:solidFill>
                <a:uFill>
                  <a:solidFill>
                    <a:srgbClr val="FFFFFF"/>
                  </a:solidFill>
                </a:uFill>
              </a:rPr>
              <a:t>months</a:t>
            </a:r>
          </a:p>
        </p:txBody>
      </p:sp>
      <p:sp>
        <p:nvSpPr>
          <p:cNvPr id="220" name="Shape 220"/>
          <p:cNvSpPr/>
          <p:nvPr/>
        </p:nvSpPr>
        <p:spPr>
          <a:xfrm>
            <a:off x="4144974" y="3352800"/>
            <a:ext cx="1017837"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sp>
        <p:nvSpPr>
          <p:cNvPr id="221" name="Shape 221"/>
          <p:cNvSpPr/>
          <p:nvPr/>
        </p:nvSpPr>
        <p:spPr>
          <a:xfrm>
            <a:off x="6126175" y="3352800"/>
            <a:ext cx="1017836"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pic>
        <p:nvPicPr>
          <p:cNvPr id="222" name="image10.png"/>
          <p:cNvPicPr/>
          <p:nvPr/>
        </p:nvPicPr>
        <p:blipFill>
          <a:blip r:embed="rId4"/>
          <a:stretch>
            <a:fillRect/>
          </a:stretch>
        </p:blipFill>
        <p:spPr>
          <a:xfrm>
            <a:off x="228600" y="3200400"/>
            <a:ext cx="1057276" cy="800100"/>
          </a:xfrm>
          <a:prstGeom prst="rect">
            <a:avLst/>
          </a:prstGeom>
          <a:ln w="12700">
            <a:round/>
          </a:ln>
        </p:spPr>
      </p:pic>
      <p:sp>
        <p:nvSpPr>
          <p:cNvPr id="223" name="Shape 223"/>
          <p:cNvSpPr/>
          <p:nvPr/>
        </p:nvSpPr>
        <p:spPr>
          <a:xfrm>
            <a:off x="1383189" y="4114800"/>
            <a:ext cx="5740354" cy="692497"/>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4000" b="1"/>
            </a:lvl1pPr>
          </a:lstStyle>
          <a:p>
            <a:pPr lvl="0">
              <a:defRPr sz="1800" b="0">
                <a:uFillTx/>
              </a:defRPr>
            </a:pPr>
            <a:r>
              <a:rPr sz="4000" b="1" dirty="0">
                <a:uFill>
                  <a:solidFill/>
                </a:uFill>
              </a:rPr>
              <a:t>3 people, </a:t>
            </a:r>
            <a:r>
              <a:rPr lang="en-GB" sz="4000" b="1" dirty="0">
                <a:uFill>
                  <a:solidFill/>
                </a:uFill>
              </a:rPr>
              <a:t>4</a:t>
            </a:r>
            <a:r>
              <a:rPr sz="4000" b="1" dirty="0">
                <a:uFill>
                  <a:solidFill/>
                </a:uFill>
              </a:rPr>
              <a:t> months, </a:t>
            </a:r>
            <a:r>
              <a:rPr lang="en-GB" sz="4000" b="1" dirty="0">
                <a:uFill>
                  <a:solidFill/>
                </a:uFill>
              </a:rPr>
              <a:t>€17</a:t>
            </a:r>
            <a:r>
              <a:rPr sz="4000" b="1" dirty="0">
                <a:uFill>
                  <a:solidFill/>
                </a:uFill>
              </a:rPr>
              <a:t>0K</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1.png"/>
          <p:cNvPicPr/>
          <p:nvPr/>
        </p:nvPicPr>
        <p:blipFill>
          <a:blip r:embed="rId3"/>
          <a:stretch>
            <a:fillRect/>
          </a:stretch>
        </p:blipFill>
        <p:spPr>
          <a:xfrm>
            <a:off x="7848600" y="6311900"/>
            <a:ext cx="1117600" cy="393700"/>
          </a:xfrm>
          <a:prstGeom prst="rect">
            <a:avLst/>
          </a:prstGeom>
          <a:ln w="12700">
            <a:miter lim="400000"/>
          </a:ln>
        </p:spPr>
      </p:pic>
      <p:pic>
        <p:nvPicPr>
          <p:cNvPr id="24" name="image1.png"/>
          <p:cNvPicPr/>
          <p:nvPr/>
        </p:nvPicPr>
        <p:blipFill>
          <a:blip r:embed="rId3"/>
          <a:stretch>
            <a:fillRect/>
          </a:stretch>
        </p:blipFill>
        <p:spPr>
          <a:xfrm>
            <a:off x="7848600" y="6311900"/>
            <a:ext cx="1117600" cy="393700"/>
          </a:xfrm>
          <a:prstGeom prst="rect">
            <a:avLst/>
          </a:prstGeom>
          <a:ln w="12700">
            <a:miter lim="400000"/>
          </a:ln>
        </p:spPr>
      </p:pic>
      <p:sp>
        <p:nvSpPr>
          <p:cNvPr id="25" name="Shape 25"/>
          <p:cNvSpPr>
            <a:spLocks noGrp="1"/>
          </p:cNvSpPr>
          <p:nvPr>
            <p:ph type="title"/>
          </p:nvPr>
        </p:nvSpPr>
        <p:spPr>
          <a:prstGeom prst="rect">
            <a:avLst/>
          </a:prstGeom>
        </p:spPr>
        <p:txBody>
          <a:bodyPr/>
          <a:lstStyle>
            <a:lvl1pPr algn="ctr"/>
          </a:lstStyle>
          <a:p>
            <a:pPr lvl="0">
              <a:defRPr sz="1800">
                <a:solidFill>
                  <a:srgbClr val="000000"/>
                </a:solidFill>
                <a:uFillTx/>
              </a:defRPr>
            </a:pPr>
            <a:r>
              <a:rPr lang="en-GB" sz="4400" dirty="0">
                <a:solidFill>
                  <a:srgbClr val="1D4871"/>
                </a:solidFill>
                <a:uFill>
                  <a:solidFill>
                    <a:srgbClr val="1D4871"/>
                  </a:solidFill>
                </a:uFill>
              </a:rPr>
              <a:t>Gaming Insider</a:t>
            </a:r>
            <a:endParaRPr sz="4400" dirty="0">
              <a:solidFill>
                <a:srgbClr val="1D4871"/>
              </a:solidFill>
              <a:uFill>
                <a:solidFill>
                  <a:srgbClr val="1D4871"/>
                </a:solidFill>
              </a:uFill>
            </a:endParaRPr>
          </a:p>
        </p:txBody>
      </p:sp>
      <p:sp>
        <p:nvSpPr>
          <p:cNvPr id="26" name="Shape 26"/>
          <p:cNvSpPr>
            <a:spLocks noGrp="1"/>
          </p:cNvSpPr>
          <p:nvPr>
            <p:ph type="body" idx="1"/>
          </p:nvPr>
        </p:nvSpPr>
        <p:spPr>
          <a:prstGeom prst="rect">
            <a:avLst/>
          </a:prstGeom>
        </p:spPr>
        <p:txBody>
          <a:bodyPr/>
          <a:lstStyle/>
          <a:p>
            <a:pPr lvl="0">
              <a:defRPr sz="1800">
                <a:solidFill>
                  <a:srgbClr val="000000"/>
                </a:solidFill>
                <a:uFillTx/>
              </a:defRPr>
            </a:pPr>
            <a:r>
              <a:rPr lang="en-GB" sz="2800" dirty="0">
                <a:solidFill>
                  <a:schemeClr val="bg2">
                    <a:lumMod val="75000"/>
                  </a:schemeClr>
                </a:solidFill>
              </a:rPr>
              <a:t>Sponsors</a:t>
            </a:r>
          </a:p>
          <a:p>
            <a:pPr lvl="0">
              <a:defRPr sz="1800">
                <a:solidFill>
                  <a:srgbClr val="000000"/>
                </a:solidFill>
                <a:uFillTx/>
              </a:defRPr>
            </a:pPr>
            <a:endParaRPr lang="en-GB" sz="2800" dirty="0">
              <a:solidFill>
                <a:schemeClr val="bg2">
                  <a:lumMod val="75000"/>
                </a:schemeClr>
              </a:solidFill>
            </a:endParaRPr>
          </a:p>
          <a:p>
            <a:pPr lvl="0">
              <a:defRPr sz="1800">
                <a:solidFill>
                  <a:srgbClr val="000000"/>
                </a:solidFill>
                <a:uFillTx/>
              </a:defRPr>
            </a:pPr>
            <a:r>
              <a:rPr lang="en-GB" sz="2000" dirty="0">
                <a:solidFill>
                  <a:schemeClr val="bg2">
                    <a:lumMod val="75000"/>
                  </a:schemeClr>
                </a:solidFill>
              </a:rPr>
              <a:t>Facebook</a:t>
            </a:r>
          </a:p>
          <a:p>
            <a:pPr lvl="0">
              <a:defRPr sz="1800">
                <a:solidFill>
                  <a:srgbClr val="000000"/>
                </a:solidFill>
                <a:uFillTx/>
              </a:defRPr>
            </a:pPr>
            <a:r>
              <a:rPr lang="en-GB" sz="2000" dirty="0">
                <a:solidFill>
                  <a:schemeClr val="bg2">
                    <a:lumMod val="75000"/>
                  </a:schemeClr>
                </a:solidFill>
                <a:uFill>
                  <a:solidFill>
                    <a:srgbClr val="9A9A9A"/>
                  </a:solidFill>
                </a:uFill>
              </a:rPr>
              <a:t>steam</a:t>
            </a:r>
            <a:endParaRPr sz="2000" dirty="0">
              <a:solidFill>
                <a:schemeClr val="bg2">
                  <a:lumMod val="75000"/>
                </a:schemeClr>
              </a:solidFill>
              <a:uFill>
                <a:solidFill>
                  <a:srgbClr val="9A9A9A"/>
                </a:solidFill>
              </a:uFill>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image1.png"/>
          <p:cNvPicPr/>
          <p:nvPr/>
        </p:nvPicPr>
        <p:blipFill>
          <a:blip r:embed="rId3"/>
          <a:stretch>
            <a:fillRect/>
          </a:stretch>
        </p:blipFill>
        <p:spPr>
          <a:xfrm>
            <a:off x="7848600" y="6311900"/>
            <a:ext cx="1117600" cy="393700"/>
          </a:xfrm>
          <a:prstGeom prst="rect">
            <a:avLst/>
          </a:prstGeom>
          <a:ln w="12700">
            <a:miter lim="400000"/>
          </a:ln>
        </p:spPr>
      </p:pic>
      <p:sp>
        <p:nvSpPr>
          <p:cNvPr id="31" name="Shape 31"/>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Why are we here?</a:t>
            </a:r>
          </a:p>
        </p:txBody>
      </p:sp>
      <p:sp>
        <p:nvSpPr>
          <p:cNvPr id="32" name="Shape 32"/>
          <p:cNvSpPr>
            <a:spLocks noGrp="1"/>
          </p:cNvSpPr>
          <p:nvPr>
            <p:ph type="body" idx="1"/>
          </p:nvPr>
        </p:nvSpPr>
        <p:spPr>
          <a:prstGeom prst="rect">
            <a:avLst/>
          </a:prstGeom>
        </p:spPr>
        <p:txBody>
          <a:bodyPr/>
          <a:lstStyle/>
          <a:p>
            <a:pPr lvl="0">
              <a:defRPr sz="1800">
                <a:uFillTx/>
              </a:defRPr>
            </a:pPr>
            <a:r>
              <a:rPr lang="en-GB" sz="2400" dirty="0">
                <a:uFill>
                  <a:solidFill/>
                </a:uFill>
              </a:rPr>
              <a:t>We wanted to make a simple and compact news website so that users can find there relative information quickly and easily.</a:t>
            </a:r>
            <a:endParaRPr sz="2400" dirty="0">
              <a:uFill>
                <a:solidFill/>
              </a:uFill>
            </a:endParaRPr>
          </a:p>
          <a:p>
            <a:pPr lvl="0">
              <a:defRPr sz="1800">
                <a:uFillTx/>
              </a:defRPr>
            </a:pPr>
            <a:r>
              <a:rPr lang="en-GB" sz="2400" dirty="0">
                <a:uFill>
                  <a:solidFill/>
                </a:uFill>
              </a:rPr>
              <a:t>We want to give users insight into new games before they decide to spend </a:t>
            </a:r>
            <a:r>
              <a:rPr lang="en-GB" sz="2400" dirty="0"/>
              <a:t>€60 Euro on it.</a:t>
            </a:r>
            <a:endParaRPr sz="2400" dirty="0">
              <a:uFill>
                <a:solidFill/>
              </a:uFill>
            </a:endParaRPr>
          </a:p>
          <a:p>
            <a:pPr lvl="0">
              <a:defRPr sz="1800">
                <a:uFillTx/>
              </a:defRPr>
            </a:pPr>
            <a:r>
              <a:rPr lang="en-GB" sz="2400" dirty="0">
                <a:uFill>
                  <a:solidFill/>
                </a:uFill>
              </a:rPr>
              <a:t>We felt as though this would a very useful app for a large range of people from the ages of 16 and up.</a:t>
            </a:r>
            <a:endParaRPr sz="2400" dirty="0">
              <a:uFill>
                <a:solidFill/>
              </a:uFill>
            </a:endParaRPr>
          </a:p>
        </p:txBody>
      </p:sp>
      <p:sp>
        <p:nvSpPr>
          <p:cNvPr id="33" name="Shape 33"/>
          <p:cNvSpPr/>
          <p:nvPr/>
        </p:nvSpPr>
        <p:spPr>
          <a:xfrm>
            <a:off x="457200" y="4871621"/>
            <a:ext cx="8411592" cy="1184940"/>
          </a:xfrm>
          <a:prstGeom prst="rect">
            <a:avLst/>
          </a:prstGeom>
          <a:ln w="12700">
            <a:round/>
          </a:ln>
          <a:extLst>
            <a:ext uri="{C572A759-6A51-4108-AA02-DFA0A04FC94B}">
              <ma14:wrappingTextBoxFlag xmlns="" xmlns:ma14="http://schemas.microsoft.com/office/mac/drawingml/2011/main" val="1"/>
            </a:ext>
          </a:extLst>
        </p:spPr>
        <p:txBody>
          <a:bodyPr wrap="square" lIns="38100" tIns="38100" rIns="38100" bIns="38100">
            <a:spAutoFit/>
          </a:bodyPr>
          <a:lstStyle>
            <a:lvl1pPr>
              <a:defRPr sz="3600"/>
            </a:lvl1pPr>
          </a:lstStyle>
          <a:p>
            <a:pPr lvl="0">
              <a:defRPr sz="1800">
                <a:uFillTx/>
              </a:defRPr>
            </a:pPr>
            <a:r>
              <a:rPr lang="en-GB" sz="2400" dirty="0"/>
              <a:t>We all share a passion for games and we wanted to give something</a:t>
            </a:r>
          </a:p>
          <a:p>
            <a:pPr lvl="0">
              <a:defRPr sz="1800">
                <a:uFillTx/>
              </a:defRPr>
            </a:pPr>
            <a:r>
              <a:rPr lang="en-GB" sz="2400" dirty="0"/>
              <a:t>back to others to help them to discover new games that they   would have o</a:t>
            </a:r>
            <a:r>
              <a:rPr lang="en-GB" sz="2400" dirty="0">
                <a:uFill>
                  <a:solidFill/>
                </a:uFill>
              </a:rPr>
              <a:t>therwise never heard of.</a:t>
            </a:r>
            <a:endParaRPr sz="2400" dirty="0">
              <a:uFill>
                <a:solidFill/>
              </a:uFil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1.png"/>
          <p:cNvPicPr/>
          <p:nvPr/>
        </p:nvPicPr>
        <p:blipFill>
          <a:blip r:embed="rId2"/>
          <a:stretch>
            <a:fillRect/>
          </a:stretch>
        </p:blipFill>
        <p:spPr>
          <a:xfrm>
            <a:off x="7848600" y="6311900"/>
            <a:ext cx="1117600" cy="393700"/>
          </a:xfrm>
          <a:prstGeom prst="rect">
            <a:avLst/>
          </a:prstGeom>
          <a:ln w="12700">
            <a:miter lim="400000"/>
          </a:ln>
        </p:spPr>
      </p:pic>
      <p:sp>
        <p:nvSpPr>
          <p:cNvPr id="39" name="Shape 39"/>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elevator pitch</a:t>
            </a:r>
          </a:p>
        </p:txBody>
      </p:sp>
      <p:sp>
        <p:nvSpPr>
          <p:cNvPr id="40" name="Shape 40"/>
          <p:cNvSpPr>
            <a:spLocks noGrp="1"/>
          </p:cNvSpPr>
          <p:nvPr>
            <p:ph type="body" idx="1"/>
          </p:nvPr>
        </p:nvSpPr>
        <p:spPr>
          <a:prstGeom prst="rect">
            <a:avLst/>
          </a:prstGeom>
        </p:spPr>
        <p:txBody>
          <a:bodyPr/>
          <a:lstStyle/>
          <a:p>
            <a:pPr lvl="0">
              <a:lnSpc>
                <a:spcPct val="90000"/>
              </a:lnSpc>
              <a:defRPr sz="1800">
                <a:uFillTx/>
              </a:defRPr>
            </a:pPr>
            <a:r>
              <a:rPr sz="2800" dirty="0">
                <a:uFill>
                  <a:solidFill/>
                </a:uFill>
              </a:rPr>
              <a:t>For </a:t>
            </a:r>
            <a:r>
              <a:rPr sz="2800" dirty="0">
                <a:solidFill>
                  <a:srgbClr val="008F00"/>
                </a:solidFill>
                <a:uFill>
                  <a:solidFill>
                    <a:srgbClr val="008F00"/>
                  </a:solidFill>
                </a:uFill>
              </a:rPr>
              <a:t>[</a:t>
            </a:r>
            <a:r>
              <a:rPr lang="en-GB" sz="2800" dirty="0">
                <a:solidFill>
                  <a:srgbClr val="008F00"/>
                </a:solidFill>
                <a:uFill>
                  <a:solidFill>
                    <a:srgbClr val="008F00"/>
                  </a:solidFill>
                </a:uFill>
              </a:rPr>
              <a:t>gamers of the age from 16 up</a:t>
            </a:r>
            <a:r>
              <a:rPr sz="2800" dirty="0">
                <a:solidFill>
                  <a:srgbClr val="008F00"/>
                </a:solidFill>
                <a:uFill>
                  <a:solidFill>
                    <a:srgbClr val="008F00"/>
                  </a:solidFill>
                </a:uFill>
              </a:rPr>
              <a:t>]</a:t>
            </a:r>
            <a:endParaRPr sz="2800" dirty="0">
              <a:uFill>
                <a:solidFill/>
              </a:uFill>
            </a:endParaRPr>
          </a:p>
          <a:p>
            <a:pPr lvl="0">
              <a:lnSpc>
                <a:spcPct val="90000"/>
              </a:lnSpc>
              <a:defRPr sz="1800">
                <a:uFillTx/>
              </a:defRPr>
            </a:pPr>
            <a:r>
              <a:rPr sz="2800" dirty="0">
                <a:uFill>
                  <a:solidFill/>
                </a:uFill>
              </a:rPr>
              <a:t>who </a:t>
            </a:r>
            <a:r>
              <a:rPr sz="2800" dirty="0">
                <a:solidFill>
                  <a:srgbClr val="008F00"/>
                </a:solidFill>
                <a:uFill>
                  <a:solidFill>
                    <a:srgbClr val="008F00"/>
                  </a:solidFill>
                </a:uFill>
              </a:rPr>
              <a:t>[</a:t>
            </a:r>
            <a:r>
              <a:rPr lang="en-GB" sz="2800" dirty="0">
                <a:solidFill>
                  <a:srgbClr val="008F00"/>
                </a:solidFill>
                <a:uFill>
                  <a:solidFill>
                    <a:srgbClr val="008F00"/>
                  </a:solidFill>
                </a:uFill>
              </a:rPr>
              <a:t>gamers looking for insight into releases</a:t>
            </a:r>
            <a:r>
              <a:rPr sz="2800" dirty="0">
                <a:solidFill>
                  <a:srgbClr val="008F00"/>
                </a:solidFill>
                <a:uFill>
                  <a:solidFill>
                    <a:srgbClr val="008F00"/>
                  </a:solidFill>
                </a:uFill>
              </a:rPr>
              <a:t>]</a:t>
            </a:r>
            <a:endParaRPr sz="2800" dirty="0">
              <a:uFill>
                <a:solidFill/>
              </a:uFill>
            </a:endParaRPr>
          </a:p>
          <a:p>
            <a:pPr lvl="0">
              <a:lnSpc>
                <a:spcPct val="90000"/>
              </a:lnSpc>
              <a:defRPr sz="1800">
                <a:uFillTx/>
              </a:defRPr>
            </a:pPr>
            <a:r>
              <a:rPr sz="2800" dirty="0">
                <a:uFill>
                  <a:solidFill/>
                </a:uFill>
              </a:rPr>
              <a:t>the </a:t>
            </a:r>
            <a:r>
              <a:rPr sz="2800" dirty="0">
                <a:solidFill>
                  <a:srgbClr val="008F00"/>
                </a:solidFill>
                <a:uFill>
                  <a:solidFill>
                    <a:srgbClr val="008F00"/>
                  </a:solidFill>
                </a:uFill>
              </a:rPr>
              <a:t>[</a:t>
            </a:r>
            <a:r>
              <a:rPr lang="en-GB" sz="2800" dirty="0">
                <a:solidFill>
                  <a:srgbClr val="008F00"/>
                </a:solidFill>
                <a:uFill>
                  <a:solidFill>
                    <a:srgbClr val="008F00"/>
                  </a:solidFill>
                </a:uFill>
              </a:rPr>
              <a:t>Gaming Insider</a:t>
            </a:r>
            <a:r>
              <a:rPr sz="2800" dirty="0">
                <a:solidFill>
                  <a:srgbClr val="008F00"/>
                </a:solidFill>
                <a:uFill>
                  <a:solidFill>
                    <a:srgbClr val="008F00"/>
                  </a:solidFill>
                </a:uFill>
              </a:rPr>
              <a:t>]</a:t>
            </a:r>
            <a:endParaRPr sz="2800" dirty="0">
              <a:uFill>
                <a:solidFill/>
              </a:uFill>
            </a:endParaRPr>
          </a:p>
          <a:p>
            <a:pPr lvl="0">
              <a:lnSpc>
                <a:spcPct val="90000"/>
              </a:lnSpc>
              <a:defRPr sz="1800">
                <a:uFillTx/>
              </a:defRPr>
            </a:pPr>
            <a:r>
              <a:rPr sz="2800" dirty="0">
                <a:uFill>
                  <a:solidFill/>
                </a:uFill>
              </a:rPr>
              <a:t>is a </a:t>
            </a:r>
            <a:r>
              <a:rPr sz="2800" dirty="0">
                <a:solidFill>
                  <a:srgbClr val="008F00"/>
                </a:solidFill>
                <a:uFill>
                  <a:solidFill>
                    <a:srgbClr val="008F00"/>
                  </a:solidFill>
                </a:uFill>
              </a:rPr>
              <a:t>[</a:t>
            </a:r>
            <a:r>
              <a:rPr lang="en-GB" sz="2800" dirty="0">
                <a:solidFill>
                  <a:srgbClr val="008F00"/>
                </a:solidFill>
                <a:uFill>
                  <a:solidFill>
                    <a:srgbClr val="008F00"/>
                  </a:solidFill>
                </a:uFill>
              </a:rPr>
              <a:t>Gaming &amp; News</a:t>
            </a:r>
            <a:r>
              <a:rPr sz="2800" dirty="0">
                <a:solidFill>
                  <a:srgbClr val="008F00"/>
                </a:solidFill>
                <a:uFill>
                  <a:solidFill>
                    <a:srgbClr val="008F00"/>
                  </a:solidFill>
                </a:uFill>
              </a:rPr>
              <a:t> category]</a:t>
            </a:r>
            <a:endParaRPr sz="2800" dirty="0">
              <a:uFill>
                <a:solidFill/>
              </a:uFill>
            </a:endParaRPr>
          </a:p>
          <a:p>
            <a:pPr lvl="0">
              <a:lnSpc>
                <a:spcPct val="90000"/>
              </a:lnSpc>
              <a:defRPr sz="1800">
                <a:uFillTx/>
              </a:defRPr>
            </a:pPr>
            <a:r>
              <a:rPr sz="2800" dirty="0">
                <a:uFill>
                  <a:solidFill/>
                </a:uFill>
              </a:rPr>
              <a:t>that </a:t>
            </a:r>
            <a:r>
              <a:rPr sz="2800" dirty="0">
                <a:solidFill>
                  <a:srgbClr val="008F00"/>
                </a:solidFill>
                <a:uFill>
                  <a:solidFill>
                    <a:srgbClr val="008F00"/>
                  </a:solidFill>
                </a:uFill>
              </a:rPr>
              <a:t>[</a:t>
            </a:r>
            <a:r>
              <a:rPr lang="en-GB" sz="2800" dirty="0">
                <a:solidFill>
                  <a:srgbClr val="008F00"/>
                </a:solidFill>
                <a:uFill>
                  <a:solidFill>
                    <a:srgbClr val="008F00"/>
                  </a:solidFill>
                </a:uFill>
              </a:rPr>
              <a:t>It will inform the customer if a game is to there taste and could save them €60+ euro</a:t>
            </a:r>
            <a:r>
              <a:rPr sz="2800" dirty="0">
                <a:solidFill>
                  <a:srgbClr val="008F00"/>
                </a:solidFill>
                <a:uFill>
                  <a:solidFill>
                    <a:srgbClr val="008F00"/>
                  </a:solidFill>
                </a:uFill>
              </a:rPr>
              <a:t>]</a:t>
            </a:r>
            <a:r>
              <a:rPr sz="2800" dirty="0">
                <a:uFill>
                  <a:solidFill/>
                </a:uFill>
              </a:rPr>
              <a:t>.</a:t>
            </a:r>
          </a:p>
          <a:p>
            <a:pPr lvl="0">
              <a:lnSpc>
                <a:spcPct val="90000"/>
              </a:lnSpc>
              <a:defRPr sz="1800">
                <a:uFillTx/>
              </a:defRPr>
            </a:pPr>
            <a:r>
              <a:rPr sz="2800" dirty="0">
                <a:uFill>
                  <a:solidFill/>
                </a:uFill>
              </a:rPr>
              <a:t>Unlike </a:t>
            </a:r>
            <a:r>
              <a:rPr sz="2800" dirty="0">
                <a:solidFill>
                  <a:srgbClr val="008F00"/>
                </a:solidFill>
                <a:uFill>
                  <a:solidFill>
                    <a:srgbClr val="008F00"/>
                  </a:solidFill>
                </a:uFill>
              </a:rPr>
              <a:t>[</a:t>
            </a:r>
            <a:r>
              <a:rPr lang="en-GB" sz="2800" dirty="0">
                <a:solidFill>
                  <a:srgbClr val="008F00"/>
                </a:solidFill>
                <a:uFill>
                  <a:solidFill>
                    <a:srgbClr val="008F00"/>
                  </a:solidFill>
                </a:uFill>
              </a:rPr>
              <a:t>PCGAMER</a:t>
            </a:r>
            <a:r>
              <a:rPr sz="2800" dirty="0">
                <a:solidFill>
                  <a:srgbClr val="008F00"/>
                </a:solidFill>
                <a:uFill>
                  <a:solidFill>
                    <a:srgbClr val="008F00"/>
                  </a:solidFill>
                </a:uFill>
              </a:rPr>
              <a:t>]</a:t>
            </a:r>
            <a:endParaRPr sz="2800" dirty="0">
              <a:uFill>
                <a:solidFill/>
              </a:uFill>
            </a:endParaRPr>
          </a:p>
          <a:p>
            <a:pPr lvl="0">
              <a:lnSpc>
                <a:spcPct val="90000"/>
              </a:lnSpc>
              <a:defRPr sz="1800">
                <a:uFillTx/>
              </a:defRPr>
            </a:pPr>
            <a:r>
              <a:rPr sz="2800" dirty="0">
                <a:uFill>
                  <a:solidFill/>
                </a:uFill>
              </a:rPr>
              <a:t>our project </a:t>
            </a:r>
            <a:r>
              <a:rPr sz="2800" dirty="0">
                <a:solidFill>
                  <a:srgbClr val="008F00"/>
                </a:solidFill>
                <a:uFill>
                  <a:solidFill>
                    <a:srgbClr val="008F00"/>
                  </a:solidFill>
                </a:uFill>
              </a:rPr>
              <a:t>[</a:t>
            </a:r>
            <a:r>
              <a:rPr lang="en-GB" sz="2800" dirty="0">
                <a:solidFill>
                  <a:srgbClr val="008F00"/>
                </a:solidFill>
                <a:uFill>
                  <a:solidFill>
                    <a:srgbClr val="008F00"/>
                  </a:solidFill>
                </a:uFill>
              </a:rPr>
              <a:t>We will cover a wide range of devices instead of just PC’s</a:t>
            </a:r>
            <a:r>
              <a:rPr sz="2800" dirty="0">
                <a:solidFill>
                  <a:srgbClr val="008F00"/>
                </a:solidFill>
                <a:uFill>
                  <a:solidFill>
                    <a:srgbClr val="008F00"/>
                  </a:solidFill>
                </a:uFill>
              </a:rPr>
              <a:t>]</a:t>
            </a:r>
            <a:r>
              <a:rPr sz="2800" dirty="0">
                <a:uFill>
                  <a:solidFill/>
                </a:uFill>
              </a:rPr>
              <a: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image1.png"/>
          <p:cNvPicPr/>
          <p:nvPr/>
        </p:nvPicPr>
        <p:blipFill>
          <a:blip r:embed="rId3"/>
          <a:stretch>
            <a:fillRect/>
          </a:stretch>
        </p:blipFill>
        <p:spPr>
          <a:xfrm>
            <a:off x="7848600" y="6311900"/>
            <a:ext cx="1117600" cy="393700"/>
          </a:xfrm>
          <a:prstGeom prst="rect">
            <a:avLst/>
          </a:prstGeom>
          <a:ln w="12700">
            <a:miter lim="400000"/>
          </a:ln>
        </p:spPr>
      </p:pic>
      <p:sp>
        <p:nvSpPr>
          <p:cNvPr id="43" name="Shape 43"/>
          <p:cNvSpPr/>
          <p:nvPr/>
        </p:nvSpPr>
        <p:spPr>
          <a:xfrm>
            <a:off x="2660650" y="1534179"/>
            <a:ext cx="3822700" cy="5029200"/>
          </a:xfrm>
          <a:prstGeom prst="rect">
            <a:avLst/>
          </a:prstGeom>
          <a:solidFill>
            <a:srgbClr val="A5C1DF"/>
          </a:solidFill>
          <a:ln w="25400">
            <a:solidFill>
              <a:srgbClr val="49729C"/>
            </a:solidFill>
            <a:round/>
          </a:ln>
        </p:spPr>
        <p:txBody>
          <a:bodyPr lIns="38100" tIns="38100" rIns="38100" bIns="38100" anchor="ctr"/>
          <a:lstStyle/>
          <a:p>
            <a:pPr lvl="0" algn="ctr">
              <a:buClr>
                <a:srgbClr val="FFFFFF"/>
              </a:buClr>
              <a:defRPr sz="1100">
                <a:solidFill>
                  <a:srgbClr val="FFFFFF"/>
                </a:solidFill>
                <a:uFill>
                  <a:solidFill>
                    <a:srgbClr val="FFFFFF"/>
                  </a:solidFill>
                </a:uFill>
              </a:defRPr>
            </a:pPr>
            <a:endParaRPr/>
          </a:p>
        </p:txBody>
      </p:sp>
      <p:sp>
        <p:nvSpPr>
          <p:cNvPr id="44" name="Shape 44"/>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Product box</a:t>
            </a:r>
          </a:p>
        </p:txBody>
      </p:sp>
      <p:sp>
        <p:nvSpPr>
          <p:cNvPr id="45" name="Shape 45"/>
          <p:cNvSpPr/>
          <p:nvPr/>
        </p:nvSpPr>
        <p:spPr>
          <a:xfrm>
            <a:off x="3276600" y="1915179"/>
            <a:ext cx="2704222" cy="446276"/>
          </a:xfrm>
          <a:prstGeom prst="rect">
            <a:avLst/>
          </a:prstGeom>
          <a:ln w="12700">
            <a:round/>
          </a:ln>
          <a:extLst>
            <a:ext uri="{C572A759-6A51-4108-AA02-DFA0A04FC94B}">
              <ma14:wrappingTextBoxFlag xmlns="" xmlns:ma14="http://schemas.microsoft.com/office/mac/drawingml/2011/main" val="1"/>
            </a:ext>
          </a:extLst>
        </p:spPr>
        <p:txBody>
          <a:bodyPr wrap="square" lIns="38100" tIns="38100" rIns="38100" bIns="38100">
            <a:spAutoFit/>
          </a:bodyPr>
          <a:lstStyle>
            <a:lvl1pPr>
              <a:defRPr sz="2800"/>
            </a:lvl1pPr>
          </a:lstStyle>
          <a:p>
            <a:pPr lvl="0" algn="ctr">
              <a:defRPr sz="1800">
                <a:uFillTx/>
              </a:defRPr>
            </a:pPr>
            <a:r>
              <a:rPr lang="en-GB" sz="2400" dirty="0"/>
              <a:t>Gaming Insider</a:t>
            </a:r>
            <a:endParaRPr sz="3600" dirty="0">
              <a:uFill>
                <a:solidFill/>
              </a:uFill>
            </a:endParaRPr>
          </a:p>
        </p:txBody>
      </p:sp>
      <p:sp>
        <p:nvSpPr>
          <p:cNvPr id="46" name="Shape 46"/>
          <p:cNvSpPr/>
          <p:nvPr/>
        </p:nvSpPr>
        <p:spPr>
          <a:xfrm>
            <a:off x="3219888" y="2522537"/>
            <a:ext cx="2760933" cy="1526242"/>
          </a:xfrm>
          <a:prstGeom prst="rect">
            <a:avLst/>
          </a:prstGeom>
          <a:solidFill>
            <a:srgbClr val="FFFFFF"/>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dirty="0"/>
          </a:p>
        </p:txBody>
      </p:sp>
      <p:sp>
        <p:nvSpPr>
          <p:cNvPr id="47" name="Shape 47"/>
          <p:cNvSpPr/>
          <p:nvPr/>
        </p:nvSpPr>
        <p:spPr>
          <a:xfrm>
            <a:off x="3655988" y="3058179"/>
            <a:ext cx="1978674" cy="507831"/>
          </a:xfrm>
          <a:prstGeom prst="rect">
            <a:avLst/>
          </a:prstGeom>
          <a:ln w="12700">
            <a:round/>
          </a:ln>
          <a:extLst>
            <a:ext uri="{C572A759-6A51-4108-AA02-DFA0A04FC94B}">
              <ma14:wrappingTextBoxFlag xmlns="" xmlns:ma14="http://schemas.microsoft.com/office/mac/drawingml/2011/main" val="1"/>
            </a:ext>
          </a:extLst>
        </p:spPr>
        <p:txBody>
          <a:bodyPr wrap="square" lIns="38100" tIns="38100" rIns="38100" bIns="38100">
            <a:spAutoFit/>
          </a:bodyPr>
          <a:lstStyle>
            <a:lvl1pPr>
              <a:defRPr sz="2800"/>
            </a:lvl1pPr>
          </a:lstStyle>
          <a:p>
            <a:pPr lvl="0">
              <a:defRPr sz="1800">
                <a:uFillTx/>
              </a:defRPr>
            </a:pPr>
            <a:endParaRPr sz="2800" dirty="0">
              <a:uFill>
                <a:solidFill/>
              </a:uFill>
            </a:endParaRPr>
          </a:p>
        </p:txBody>
      </p:sp>
      <p:sp>
        <p:nvSpPr>
          <p:cNvPr id="48" name="Shape 48"/>
          <p:cNvSpPr/>
          <p:nvPr/>
        </p:nvSpPr>
        <p:spPr>
          <a:xfrm>
            <a:off x="3027286" y="4048779"/>
            <a:ext cx="3169328" cy="815608"/>
          </a:xfrm>
          <a:prstGeom prst="rect">
            <a:avLst/>
          </a:prstGeom>
          <a:ln w="12700">
            <a:round/>
          </a:ln>
          <a:extLst>
            <a:ext uri="{C572A759-6A51-4108-AA02-DFA0A04FC94B}">
              <ma14:wrappingTextBoxFlag xmlns="" xmlns:ma14="http://schemas.microsoft.com/office/mac/drawingml/2011/main" val="1"/>
            </a:ext>
          </a:extLst>
        </p:spPr>
        <p:txBody>
          <a:bodyPr wrap="square" lIns="38100" tIns="38100" rIns="38100" bIns="38100">
            <a:spAutoFit/>
          </a:bodyPr>
          <a:lstStyle>
            <a:lvl1pPr>
              <a:defRPr sz="2800"/>
            </a:lvl1pPr>
          </a:lstStyle>
          <a:p>
            <a:pPr lvl="0" algn="ctr">
              <a:defRPr sz="1800">
                <a:uFillTx/>
              </a:defRPr>
            </a:pPr>
            <a:r>
              <a:rPr lang="en-GB" sz="2400" dirty="0">
                <a:uFill>
                  <a:solidFill/>
                </a:uFill>
              </a:rPr>
              <a:t>Straight from the inside</a:t>
            </a:r>
          </a:p>
          <a:p>
            <a:pPr lvl="0" algn="ctr">
              <a:defRPr sz="1800">
                <a:uFillTx/>
              </a:defRPr>
            </a:pPr>
            <a:r>
              <a:rPr lang="en-GB" sz="2400" dirty="0"/>
              <a:t>source</a:t>
            </a:r>
            <a:endParaRPr sz="2400" dirty="0">
              <a:uFill>
                <a:solidFill/>
              </a:uFill>
            </a:endParaRPr>
          </a:p>
        </p:txBody>
      </p:sp>
      <p:sp>
        <p:nvSpPr>
          <p:cNvPr id="49" name="Shape 49"/>
          <p:cNvSpPr/>
          <p:nvPr/>
        </p:nvSpPr>
        <p:spPr>
          <a:xfrm>
            <a:off x="3027286" y="4812350"/>
            <a:ext cx="3329126" cy="415498"/>
          </a:xfrm>
          <a:prstGeom prst="rect">
            <a:avLst/>
          </a:prstGeom>
          <a:ln w="12700">
            <a:round/>
          </a:ln>
          <a:extLst>
            <a:ext uri="{C572A759-6A51-4108-AA02-DFA0A04FC94B}">
              <ma14:wrappingTextBoxFlag xmlns="" xmlns:ma14="http://schemas.microsoft.com/office/mac/drawingml/2011/main" val="1"/>
            </a:ext>
          </a:extLst>
        </p:spPr>
        <p:txBody>
          <a:bodyPr wrap="square" lIns="38100" tIns="38100" rIns="38100" bIns="38100">
            <a:spAutoFit/>
          </a:bodyPr>
          <a:lstStyle>
            <a:lvl1pPr>
              <a:defRPr sz="2800"/>
            </a:lvl1pPr>
          </a:lstStyle>
          <a:p>
            <a:pPr lvl="0" algn="ctr">
              <a:defRPr sz="1800">
                <a:uFillTx/>
              </a:defRPr>
            </a:pPr>
            <a:r>
              <a:rPr lang="en-GB" sz="2200" dirty="0">
                <a:uFill>
                  <a:solidFill/>
                </a:uFill>
              </a:rPr>
              <a:t>Gaming tips and tricks</a:t>
            </a:r>
            <a:endParaRPr sz="2200" dirty="0">
              <a:uFill>
                <a:solidFill/>
              </a:uFill>
            </a:endParaRPr>
          </a:p>
        </p:txBody>
      </p:sp>
      <p:sp>
        <p:nvSpPr>
          <p:cNvPr id="50" name="Shape 50"/>
          <p:cNvSpPr/>
          <p:nvPr/>
        </p:nvSpPr>
        <p:spPr>
          <a:xfrm>
            <a:off x="3276600" y="5210358"/>
            <a:ext cx="3031598" cy="415498"/>
          </a:xfrm>
          <a:prstGeom prst="rect">
            <a:avLst/>
          </a:prstGeom>
          <a:ln w="12700">
            <a:round/>
          </a:ln>
          <a:extLst>
            <a:ext uri="{C572A759-6A51-4108-AA02-DFA0A04FC94B}">
              <ma14:wrappingTextBoxFlag xmlns="" xmlns:ma14="http://schemas.microsoft.com/office/mac/drawingml/2011/main" val="1"/>
            </a:ext>
          </a:extLst>
        </p:spPr>
        <p:txBody>
          <a:bodyPr wrap="square" lIns="38100" tIns="38100" rIns="38100" bIns="38100">
            <a:spAutoFit/>
          </a:bodyPr>
          <a:lstStyle>
            <a:lvl1pPr>
              <a:defRPr sz="2800"/>
            </a:lvl1pPr>
          </a:lstStyle>
          <a:p>
            <a:pPr lvl="0">
              <a:defRPr sz="1800">
                <a:uFillTx/>
              </a:defRPr>
            </a:pPr>
            <a:r>
              <a:rPr lang="en-GB" sz="2200" dirty="0"/>
              <a:t>Insight into new projects</a:t>
            </a:r>
            <a:endParaRPr sz="2200" dirty="0">
              <a:uFill>
                <a:solidFill/>
              </a:uFill>
            </a:endParaRPr>
          </a:p>
        </p:txBody>
      </p:sp>
      <p:sp>
        <p:nvSpPr>
          <p:cNvPr id="51" name="Shape 51"/>
          <p:cNvSpPr/>
          <p:nvPr/>
        </p:nvSpPr>
        <p:spPr>
          <a:xfrm>
            <a:off x="3310060" y="5658234"/>
            <a:ext cx="2763577" cy="754053"/>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lgn="ctr">
              <a:defRPr sz="1800">
                <a:uFillTx/>
              </a:defRPr>
            </a:pPr>
            <a:r>
              <a:rPr lang="en-GB" sz="2200" dirty="0"/>
              <a:t>Finding new games you</a:t>
            </a:r>
          </a:p>
          <a:p>
            <a:pPr lvl="0" algn="ctr">
              <a:defRPr sz="1800">
                <a:uFillTx/>
              </a:defRPr>
            </a:pPr>
            <a:r>
              <a:rPr lang="en-GB" sz="2200" dirty="0">
                <a:uFill>
                  <a:solidFill/>
                </a:uFill>
              </a:rPr>
              <a:t>Never heard of</a:t>
            </a:r>
            <a:endParaRPr sz="2200" dirty="0">
              <a:uFill>
                <a:solidFill/>
              </a:uFill>
            </a:endParaRPr>
          </a:p>
        </p:txBody>
      </p:sp>
      <p:pic>
        <p:nvPicPr>
          <p:cNvPr id="3" name="Picture 2">
            <a:extLst>
              <a:ext uri="{FF2B5EF4-FFF2-40B4-BE49-F238E27FC236}">
                <a16:creationId xmlns:a16="http://schemas.microsoft.com/office/drawing/2014/main" id="{4CF6187D-D8B9-4408-AA9E-D28BF1AEE2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9888" y="2504759"/>
            <a:ext cx="2760933" cy="1546122"/>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image1.png"/>
          <p:cNvPicPr/>
          <p:nvPr/>
        </p:nvPicPr>
        <p:blipFill>
          <a:blip r:embed="rId3"/>
          <a:stretch>
            <a:fillRect/>
          </a:stretch>
        </p:blipFill>
        <p:spPr>
          <a:xfrm>
            <a:off x="7848600" y="6311900"/>
            <a:ext cx="1117600" cy="393700"/>
          </a:xfrm>
          <a:prstGeom prst="rect">
            <a:avLst/>
          </a:prstGeom>
          <a:ln w="12700">
            <a:miter lim="400000"/>
          </a:ln>
        </p:spPr>
      </p:pic>
      <p:sp>
        <p:nvSpPr>
          <p:cNvPr id="56" name="Shape 56"/>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57" name="Shape 57"/>
          <p:cNvSpPr/>
          <p:nvPr/>
        </p:nvSpPr>
        <p:spPr>
          <a:xfrm>
            <a:off x="76200" y="5867400"/>
            <a:ext cx="1384300" cy="9144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58" name="Shape 58"/>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NOT list</a:t>
            </a:r>
          </a:p>
        </p:txBody>
      </p:sp>
      <p:graphicFrame>
        <p:nvGraphicFramePr>
          <p:cNvPr id="59" name="Table 59"/>
          <p:cNvGraphicFramePr/>
          <p:nvPr>
            <p:extLst>
              <p:ext uri="{D42A27DB-BD31-4B8C-83A1-F6EECF244321}">
                <p14:modId xmlns:p14="http://schemas.microsoft.com/office/powerpoint/2010/main" val="87090685"/>
              </p:ext>
            </p:extLst>
          </p:nvPr>
        </p:nvGraphicFramePr>
        <p:xfrm>
          <a:off x="381000" y="1396999"/>
          <a:ext cx="8458200" cy="2967444"/>
        </p:xfrm>
        <a:graphic>
          <a:graphicData uri="http://schemas.openxmlformats.org/drawingml/2006/table">
            <a:tbl>
              <a:tblPr firstRow="1" bandRow="1">
                <a:tableStyleId>{8F44A2F1-9E1F-4B54-A3A2-5F16C0AD49E2}</a:tableStyleId>
              </a:tblPr>
              <a:tblGrid>
                <a:gridCol w="42291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400594">
                <a:tc>
                  <a:txBody>
                    <a:bodyPr/>
                    <a:lstStyle/>
                    <a:p>
                      <a:pPr lvl="0" algn="ctr">
                        <a:tabLst>
                          <a:tab pos="914400" algn="l"/>
                        </a:tabLst>
                        <a:defRPr sz="1800" b="0">
                          <a:solidFill>
                            <a:srgbClr val="000000"/>
                          </a:solidFill>
                          <a:uFillTx/>
                        </a:defRPr>
                      </a:pPr>
                      <a:r>
                        <a:rPr sz="3200">
                          <a:solidFill>
                            <a:srgbClr val="FFFFFF"/>
                          </a:solidFill>
                          <a:uFill>
                            <a:solidFill>
                              <a:srgbClr val="FFFFFF"/>
                            </a:solidFill>
                          </a:uFill>
                        </a:rPr>
                        <a:t>IN</a:t>
                      </a:r>
                    </a:p>
                  </a:txBody>
                  <a:tcPr marL="38100" marR="38100" marT="38100" marB="38100" horzOverflow="overflow"/>
                </a:tc>
                <a:tc>
                  <a:txBody>
                    <a:bodyPr/>
                    <a:lstStyle/>
                    <a:p>
                      <a:pPr lvl="0" algn="ctr">
                        <a:tabLst>
                          <a:tab pos="914400" algn="l"/>
                        </a:tabLst>
                        <a:defRPr sz="1800" b="0">
                          <a:solidFill>
                            <a:srgbClr val="000000"/>
                          </a:solidFill>
                          <a:uFillTx/>
                        </a:defRPr>
                      </a:pPr>
                      <a:r>
                        <a:rPr sz="2800">
                          <a:solidFill>
                            <a:srgbClr val="FFFFFF"/>
                          </a:solidFill>
                          <a:uFill>
                            <a:solidFill>
                              <a:srgbClr val="FFFFFF"/>
                            </a:solidFill>
                          </a:uFill>
                        </a:rPr>
                        <a:t>OUT</a:t>
                      </a:r>
                    </a:p>
                  </a:txBody>
                  <a:tcPr marL="38100" marR="38100" marT="38100" marB="38100" horzOverflow="overflow"/>
                </a:tc>
                <a:extLst>
                  <a:ext uri="{0D108BD9-81ED-4DB2-BD59-A6C34878D82A}">
                    <a16:rowId xmlns:a16="http://schemas.microsoft.com/office/drawing/2014/main" val="10000"/>
                  </a:ext>
                </a:extLst>
              </a:tr>
              <a:tr h="400594">
                <a:tc>
                  <a:txBody>
                    <a:bodyPr/>
                    <a:lstStyle/>
                    <a:p>
                      <a:pPr lvl="0" algn="l">
                        <a:tabLst>
                          <a:tab pos="914400" algn="l"/>
                        </a:tabLst>
                        <a:defRPr sz="1800">
                          <a:uFill>
                            <a:solidFill>
                              <a:srgbClr val="000000"/>
                            </a:solidFill>
                          </a:uFill>
                        </a:defRPr>
                      </a:pPr>
                      <a:r>
                        <a:rPr lang="en-GB" dirty="0"/>
                        <a:t>We are reviewing games</a:t>
                      </a:r>
                      <a:endParaRPr dirty="0"/>
                    </a:p>
                  </a:txBody>
                  <a:tcPr marL="38100" marR="38100" marT="38100" marB="38100" horzOverflow="overflow"/>
                </a:tc>
                <a:tc>
                  <a:txBody>
                    <a:bodyPr/>
                    <a:lstStyle/>
                    <a:p>
                      <a:pPr lvl="0" algn="l">
                        <a:tabLst>
                          <a:tab pos="914400" algn="l"/>
                        </a:tabLst>
                        <a:defRPr sz="1800">
                          <a:uFill>
                            <a:solidFill>
                              <a:srgbClr val="000000"/>
                            </a:solidFill>
                          </a:uFill>
                        </a:defRPr>
                      </a:pPr>
                      <a:r>
                        <a:rPr lang="en-GB" dirty="0"/>
                        <a:t>We wont be focusing on only one console</a:t>
                      </a:r>
                      <a:endParaRPr dirty="0"/>
                    </a:p>
                  </a:txBody>
                  <a:tcPr marL="38100" marR="38100" marT="38100" marB="38100" horzOverflow="overflow"/>
                </a:tc>
                <a:extLst>
                  <a:ext uri="{0D108BD9-81ED-4DB2-BD59-A6C34878D82A}">
                    <a16:rowId xmlns:a16="http://schemas.microsoft.com/office/drawing/2014/main" val="10001"/>
                  </a:ext>
                </a:extLst>
              </a:tr>
              <a:tr h="400594">
                <a:tc>
                  <a:txBody>
                    <a:bodyPr/>
                    <a:lstStyle/>
                    <a:p>
                      <a:pPr lvl="0" algn="l">
                        <a:tabLst>
                          <a:tab pos="914400" algn="l"/>
                        </a:tabLst>
                        <a:defRPr sz="1800">
                          <a:uFill>
                            <a:solidFill>
                              <a:srgbClr val="000000"/>
                            </a:solidFill>
                          </a:uFill>
                        </a:defRPr>
                      </a:pPr>
                      <a:r>
                        <a:rPr lang="en-GB" dirty="0"/>
                        <a:t>We are reviewing gaming engines</a:t>
                      </a:r>
                      <a:endParaRPr dirty="0"/>
                    </a:p>
                  </a:txBody>
                  <a:tcPr marL="38100" marR="38100" marT="38100" marB="38100" horzOverflow="overflow"/>
                </a:tc>
                <a:tc>
                  <a:txBody>
                    <a:bodyPr/>
                    <a:lstStyle/>
                    <a:p>
                      <a:pPr lvl="0" algn="l">
                        <a:tabLst>
                          <a:tab pos="914400" algn="l"/>
                        </a:tabLst>
                        <a:defRPr sz="1800">
                          <a:uFill>
                            <a:solidFill>
                              <a:srgbClr val="000000"/>
                            </a:solidFill>
                          </a:uFill>
                        </a:defRPr>
                      </a:pPr>
                      <a:r>
                        <a:rPr lang="en-GB" dirty="0"/>
                        <a:t>We will not be covering sports</a:t>
                      </a:r>
                      <a:endParaRPr dirty="0"/>
                    </a:p>
                  </a:txBody>
                  <a:tcPr marL="38100" marR="38100" marT="38100" marB="38100" horzOverflow="overflow"/>
                </a:tc>
                <a:extLst>
                  <a:ext uri="{0D108BD9-81ED-4DB2-BD59-A6C34878D82A}">
                    <a16:rowId xmlns:a16="http://schemas.microsoft.com/office/drawing/2014/main" val="10002"/>
                  </a:ext>
                </a:extLst>
              </a:tr>
              <a:tr h="400594">
                <a:tc>
                  <a:txBody>
                    <a:bodyPr/>
                    <a:lstStyle/>
                    <a:p>
                      <a:pPr lvl="0" algn="l">
                        <a:tabLst>
                          <a:tab pos="914400" algn="l"/>
                        </a:tabLst>
                        <a:defRPr sz="1800">
                          <a:uFill>
                            <a:solidFill>
                              <a:srgbClr val="000000"/>
                            </a:solidFill>
                          </a:uFill>
                        </a:defRPr>
                      </a:pPr>
                      <a:r>
                        <a:rPr lang="en-GB" dirty="0"/>
                        <a:t>We are covering multiple devices</a:t>
                      </a:r>
                      <a:endParaRPr dirty="0"/>
                    </a:p>
                  </a:txBody>
                  <a:tcPr marL="38100" marR="38100" marT="38100" marB="38100" horzOverflow="overflow"/>
                </a:tc>
                <a:tc>
                  <a:txBody>
                    <a:bodyPr/>
                    <a:lstStyle/>
                    <a:p>
                      <a:pPr lvl="0" algn="l">
                        <a:tabLst>
                          <a:tab pos="914400" algn="l"/>
                        </a:tabLst>
                        <a:defRPr sz="1800">
                          <a:uFill>
                            <a:solidFill>
                              <a:srgbClr val="000000"/>
                            </a:solidFill>
                          </a:uFill>
                        </a:defRPr>
                      </a:pPr>
                      <a:r>
                        <a:rPr lang="en-GB" dirty="0"/>
                        <a:t>We aren’t biased on games</a:t>
                      </a:r>
                      <a:endParaRPr dirty="0"/>
                    </a:p>
                  </a:txBody>
                  <a:tcPr marL="38100" marR="38100" marT="38100" marB="38100" horzOverflow="overflow"/>
                </a:tc>
                <a:extLst>
                  <a:ext uri="{0D108BD9-81ED-4DB2-BD59-A6C34878D82A}">
                    <a16:rowId xmlns:a16="http://schemas.microsoft.com/office/drawing/2014/main" val="10003"/>
                  </a:ext>
                </a:extLst>
              </a:tr>
              <a:tr h="400594">
                <a:tc>
                  <a:txBody>
                    <a:bodyPr/>
                    <a:lstStyle/>
                    <a:p>
                      <a:pPr lvl="0" algn="l">
                        <a:tabLst>
                          <a:tab pos="914400" algn="l"/>
                        </a:tabLst>
                        <a:defRPr sz="1800">
                          <a:uFill>
                            <a:solidFill>
                              <a:srgbClr val="000000"/>
                            </a:solidFill>
                          </a:uFill>
                        </a:defRPr>
                      </a:pPr>
                      <a:r>
                        <a:rPr lang="en-GB" dirty="0"/>
                        <a:t>We will compare and evaluate sales</a:t>
                      </a:r>
                      <a:endParaRPr dirty="0"/>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10004"/>
                  </a:ext>
                </a:extLst>
              </a:tr>
              <a:tr h="400594">
                <a:tc>
                  <a:txBody>
                    <a:bodyPr/>
                    <a:lstStyle/>
                    <a:p>
                      <a:pPr lvl="0" algn="l">
                        <a:tabLst>
                          <a:tab pos="914400" algn="l"/>
                        </a:tabLst>
                        <a:defRPr sz="1800">
                          <a:uFill>
                            <a:solidFill>
                              <a:srgbClr val="000000"/>
                            </a:solidFill>
                          </a:uFill>
                        </a:defRPr>
                      </a:pPr>
                      <a:r>
                        <a:rPr lang="en-GB" dirty="0"/>
                        <a:t>We will also do weekly requests for games</a:t>
                      </a:r>
                      <a:endParaRPr dirty="0"/>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5"/>
                  </a:ext>
                </a:extLst>
              </a:tr>
              <a:tr h="400594">
                <a:tc>
                  <a:txBody>
                    <a:bodyPr/>
                    <a:lstStyle/>
                    <a:p>
                      <a:pPr lvl="0" algn="l">
                        <a:tabLst>
                          <a:tab pos="914400" algn="l"/>
                        </a:tabLst>
                        <a:defRPr sz="1800">
                          <a:uFill>
                            <a:solidFill>
                              <a:srgbClr val="000000"/>
                            </a:solidFill>
                          </a:uFill>
                        </a:defRPr>
                      </a:pPr>
                      <a:r>
                        <a:rPr lang="en-GB" dirty="0"/>
                        <a:t>We will have polls to get a group opinion</a:t>
                      </a:r>
                      <a:endParaRPr dirty="0"/>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10006"/>
                  </a:ext>
                </a:extLst>
              </a:tr>
            </a:tbl>
          </a:graphicData>
        </a:graphic>
      </p:graphicFrame>
      <p:graphicFrame>
        <p:nvGraphicFramePr>
          <p:cNvPr id="60" name="Table 60"/>
          <p:cNvGraphicFramePr/>
          <p:nvPr>
            <p:extLst>
              <p:ext uri="{D42A27DB-BD31-4B8C-83A1-F6EECF244321}">
                <p14:modId xmlns:p14="http://schemas.microsoft.com/office/powerpoint/2010/main" val="4185810130"/>
              </p:ext>
            </p:extLst>
          </p:nvPr>
        </p:nvGraphicFramePr>
        <p:xfrm>
          <a:off x="381000" y="4343400"/>
          <a:ext cx="8458200" cy="2213864"/>
        </p:xfrm>
        <a:graphic>
          <a:graphicData uri="http://schemas.openxmlformats.org/drawingml/2006/table">
            <a:tbl>
              <a:tblPr firstRow="1" bandRow="1">
                <a:tableStyleId>{8F44A2F1-9E1F-4B54-A3A2-5F16C0AD49E2}</a:tableStyleId>
              </a:tblPr>
              <a:tblGrid>
                <a:gridCol w="8458200">
                  <a:extLst>
                    <a:ext uri="{9D8B030D-6E8A-4147-A177-3AD203B41FA5}">
                      <a16:colId xmlns:a16="http://schemas.microsoft.com/office/drawing/2014/main" val="20000"/>
                    </a:ext>
                  </a:extLst>
                </a:gridCol>
              </a:tblGrid>
              <a:tr h="412496">
                <a:tc>
                  <a:txBody>
                    <a:bodyPr/>
                    <a:lstStyle/>
                    <a:p>
                      <a:pPr lvl="0" algn="ctr">
                        <a:tabLst>
                          <a:tab pos="914400" algn="l"/>
                        </a:tabLst>
                        <a:defRPr sz="1800" b="0">
                          <a:solidFill>
                            <a:srgbClr val="000000"/>
                          </a:solidFill>
                          <a:uFillTx/>
                        </a:defRPr>
                      </a:pPr>
                      <a:r>
                        <a:rPr sz="3200">
                          <a:solidFill>
                            <a:srgbClr val="FFFFFF"/>
                          </a:solidFill>
                          <a:uFill>
                            <a:solidFill>
                              <a:srgbClr val="FFFFFF"/>
                            </a:solidFill>
                          </a:uFill>
                        </a:rPr>
                        <a:t>UNRESOLVED</a:t>
                      </a:r>
                    </a:p>
                  </a:txBody>
                  <a:tcPr marL="38100" marR="38100" marT="38100" marB="38100" horzOverflow="overflow"/>
                </a:tc>
                <a:extLst>
                  <a:ext uri="{0D108BD9-81ED-4DB2-BD59-A6C34878D82A}">
                    <a16:rowId xmlns:a16="http://schemas.microsoft.com/office/drawing/2014/main" val="10000"/>
                  </a:ext>
                </a:extLst>
              </a:tr>
              <a:tr h="412496">
                <a:tc>
                  <a:txBody>
                    <a:bodyPr/>
                    <a:lstStyle/>
                    <a:p>
                      <a:pPr lvl="0" algn="l">
                        <a:tabLst>
                          <a:tab pos="914400" algn="l"/>
                        </a:tabLst>
                        <a:defRPr sz="1800">
                          <a:uFill>
                            <a:solidFill>
                              <a:srgbClr val="000000"/>
                            </a:solidFill>
                          </a:uFill>
                        </a:defRPr>
                      </a:pPr>
                      <a:r>
                        <a:rPr lang="en-GB" dirty="0"/>
                        <a:t>We may cover new VR games</a:t>
                      </a:r>
                      <a:endParaRPr dirty="0"/>
                    </a:p>
                  </a:txBody>
                  <a:tcPr marL="38100" marR="38100" marT="38100" marB="38100" horzOverflow="overflow"/>
                </a:tc>
                <a:extLst>
                  <a:ext uri="{0D108BD9-81ED-4DB2-BD59-A6C34878D82A}">
                    <a16:rowId xmlns:a16="http://schemas.microsoft.com/office/drawing/2014/main" val="10001"/>
                  </a:ext>
                </a:extLst>
              </a:tr>
              <a:tr h="412496">
                <a:tc>
                  <a:txBody>
                    <a:bodyPr/>
                    <a:lstStyle/>
                    <a:p>
                      <a:pPr lvl="0" algn="l">
                        <a:tabLst>
                          <a:tab pos="914400" algn="l"/>
                        </a:tabLst>
                        <a:defRPr sz="1800">
                          <a:uFill>
                            <a:solidFill>
                              <a:srgbClr val="000000"/>
                            </a:solidFill>
                          </a:uFill>
                        </a:defRPr>
                      </a:pPr>
                      <a:r>
                        <a:rPr lang="en-GB" dirty="0"/>
                        <a:t>We may do collaborations with YouTube gamers</a:t>
                      </a:r>
                      <a:endParaRPr dirty="0"/>
                    </a:p>
                  </a:txBody>
                  <a:tcPr marL="38100" marR="38100" marT="38100" marB="38100" horzOverflow="overflow"/>
                </a:tc>
                <a:extLst>
                  <a:ext uri="{0D108BD9-81ED-4DB2-BD59-A6C34878D82A}">
                    <a16:rowId xmlns:a16="http://schemas.microsoft.com/office/drawing/2014/main" val="10002"/>
                  </a:ext>
                </a:extLst>
              </a:tr>
              <a:tr h="412496">
                <a:tc>
                  <a:txBody>
                    <a:bodyPr/>
                    <a:lstStyle/>
                    <a:p>
                      <a:pPr lvl="0" algn="l">
                        <a:tabLst>
                          <a:tab pos="914400" algn="l"/>
                        </a:tabLst>
                        <a:defRPr sz="1800">
                          <a:uFill>
                            <a:solidFill>
                              <a:srgbClr val="000000"/>
                            </a:solidFill>
                          </a:uFill>
                        </a:defRPr>
                      </a:pPr>
                      <a:r>
                        <a:rPr lang="en-GB" dirty="0"/>
                        <a:t>We may get early access to review new projects</a:t>
                      </a:r>
                      <a:endParaRPr dirty="0"/>
                    </a:p>
                  </a:txBody>
                  <a:tcPr marL="38100" marR="38100" marT="38100" marB="38100" horzOverflow="overflow"/>
                </a:tc>
                <a:extLst>
                  <a:ext uri="{0D108BD9-81ED-4DB2-BD59-A6C34878D82A}">
                    <a16:rowId xmlns:a16="http://schemas.microsoft.com/office/drawing/2014/main" val="10003"/>
                  </a:ext>
                </a:extLst>
              </a:tr>
              <a:tr h="412496">
                <a:tc>
                  <a:txBody>
                    <a:bodyPr/>
                    <a:lstStyle/>
                    <a:p>
                      <a:pPr lvl="0" algn="l">
                        <a:tabLst>
                          <a:tab pos="914400" algn="l"/>
                        </a:tabLst>
                        <a:defRPr sz="1800">
                          <a:uFill>
                            <a:solidFill>
                              <a:srgbClr val="000000"/>
                            </a:solidFill>
                          </a:uFill>
                        </a:defRPr>
                      </a:pPr>
                      <a:r>
                        <a:rPr lang="en-GB" dirty="0"/>
                        <a:t>We may also provide weekly gaming keys to a few product owners in a lottery</a:t>
                      </a:r>
                      <a:endParaRPr dirty="0"/>
                    </a:p>
                  </a:txBody>
                  <a:tcPr marL="38100" marR="38100" marT="38100" marB="38100" horzOverflow="overflow"/>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image1.png"/>
          <p:cNvPicPr/>
          <p:nvPr/>
        </p:nvPicPr>
        <p:blipFill>
          <a:blip r:embed="rId3"/>
          <a:stretch>
            <a:fillRect/>
          </a:stretch>
        </p:blipFill>
        <p:spPr>
          <a:xfrm>
            <a:off x="7848600" y="6311900"/>
            <a:ext cx="1117600" cy="393700"/>
          </a:xfrm>
          <a:prstGeom prst="rect">
            <a:avLst/>
          </a:prstGeom>
          <a:ln w="12700">
            <a:miter lim="400000"/>
          </a:ln>
        </p:spPr>
      </p:pic>
      <p:sp>
        <p:nvSpPr>
          <p:cNvPr id="65" name="Shape 65"/>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Your project community</a:t>
            </a:r>
          </a:p>
        </p:txBody>
      </p:sp>
      <p:sp>
        <p:nvSpPr>
          <p:cNvPr id="66" name="Shape 66"/>
          <p:cNvSpPr/>
          <p:nvPr/>
        </p:nvSpPr>
        <p:spPr>
          <a:xfrm>
            <a:off x="2743200" y="2819399"/>
            <a:ext cx="3352800" cy="10668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25400">
            <a:solidFill>
              <a:srgbClr val="48729B"/>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67" name="Shape 67"/>
          <p:cNvSpPr/>
          <p:nvPr/>
        </p:nvSpPr>
        <p:spPr>
          <a:xfrm>
            <a:off x="3803245" y="3119438"/>
            <a:ext cx="1232710"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lgn="ctr">
              <a:defRPr sz="1800">
                <a:uFillTx/>
              </a:defRPr>
            </a:pPr>
            <a:r>
              <a:rPr lang="en-GB" sz="2800" dirty="0">
                <a:uFill>
                  <a:solidFill/>
                </a:uFill>
              </a:rPr>
              <a:t>Yoghurt</a:t>
            </a:r>
            <a:endParaRPr sz="2800" dirty="0">
              <a:uFill>
                <a:solidFill/>
              </a:uFill>
            </a:endParaRPr>
          </a:p>
        </p:txBody>
      </p:sp>
      <p:sp>
        <p:nvSpPr>
          <p:cNvPr id="68" name="Shape 68"/>
          <p:cNvSpPr/>
          <p:nvPr/>
        </p:nvSpPr>
        <p:spPr>
          <a:xfrm>
            <a:off x="6137275" y="3911600"/>
            <a:ext cx="1017907"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lang="en-GB" sz="2800" dirty="0">
                <a:uFill>
                  <a:solidFill/>
                </a:uFill>
              </a:rPr>
              <a:t>matrix</a:t>
            </a:r>
            <a:endParaRPr sz="2800" dirty="0">
              <a:uFill>
                <a:solidFill/>
              </a:uFill>
            </a:endParaRPr>
          </a:p>
        </p:txBody>
      </p:sp>
      <p:sp>
        <p:nvSpPr>
          <p:cNvPr id="69" name="Shape 69"/>
          <p:cNvSpPr/>
          <p:nvPr/>
        </p:nvSpPr>
        <p:spPr>
          <a:xfrm>
            <a:off x="679341" y="3248903"/>
            <a:ext cx="1663917"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lang="en-GB" sz="2800" dirty="0">
                <a:uFill>
                  <a:solidFill/>
                </a:uFill>
              </a:rPr>
              <a:t>Fahrenheit</a:t>
            </a:r>
            <a:endParaRPr sz="2800" dirty="0">
              <a:uFill>
                <a:solidFill/>
              </a:uFill>
            </a:endParaRPr>
          </a:p>
        </p:txBody>
      </p:sp>
      <p:sp>
        <p:nvSpPr>
          <p:cNvPr id="70" name="Shape 70"/>
          <p:cNvSpPr/>
          <p:nvPr/>
        </p:nvSpPr>
        <p:spPr>
          <a:xfrm>
            <a:off x="3200400" y="1828800"/>
            <a:ext cx="1205458"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lang="en-GB" sz="2800" dirty="0">
                <a:uFill>
                  <a:solidFill/>
                </a:uFill>
              </a:rPr>
              <a:t>Gamers</a:t>
            </a:r>
            <a:endParaRPr sz="2800" dirty="0">
              <a:uFill>
                <a:solidFill/>
              </a:uFill>
            </a:endParaRPr>
          </a:p>
        </p:txBody>
      </p:sp>
      <p:sp>
        <p:nvSpPr>
          <p:cNvPr id="71" name="Shape 71"/>
          <p:cNvSpPr/>
          <p:nvPr/>
        </p:nvSpPr>
        <p:spPr>
          <a:xfrm>
            <a:off x="3276600" y="4352925"/>
            <a:ext cx="2633489"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dirty="0">
                <a:uFill>
                  <a:solidFill/>
                </a:uFill>
              </a:rPr>
              <a:t>Everyone else !</a:t>
            </a:r>
          </a:p>
        </p:txBody>
      </p:sp>
      <p:sp>
        <p:nvSpPr>
          <p:cNvPr id="72" name="Shape 72"/>
          <p:cNvSpPr/>
          <p:nvPr/>
        </p:nvSpPr>
        <p:spPr>
          <a:xfrm>
            <a:off x="1420813" y="5588000"/>
            <a:ext cx="7302104" cy="5588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3200" b="1"/>
            </a:lvl1pPr>
          </a:lstStyle>
          <a:p>
            <a:pPr lvl="0">
              <a:defRPr sz="1800" b="0">
                <a:uFillTx/>
              </a:defRPr>
            </a:pPr>
            <a:r>
              <a:rPr sz="3200" b="1">
                <a:uFill>
                  <a:solidFill/>
                </a:uFill>
              </a:rPr>
              <a:t>... is always bigger than you think!</a:t>
            </a:r>
          </a:p>
        </p:txBody>
      </p:sp>
      <p:pic>
        <p:nvPicPr>
          <p:cNvPr id="73" name="image3.png"/>
          <p:cNvPicPr/>
          <p:nvPr/>
        </p:nvPicPr>
        <p:blipFill>
          <a:blip r:embed="rId4"/>
          <a:stretch>
            <a:fillRect/>
          </a:stretch>
        </p:blipFill>
        <p:spPr>
          <a:xfrm>
            <a:off x="6184900" y="1943100"/>
            <a:ext cx="800100" cy="927100"/>
          </a:xfrm>
          <a:prstGeom prst="rect">
            <a:avLst/>
          </a:prstGeom>
          <a:ln w="12700">
            <a:miter lim="400000"/>
          </a:ln>
        </p:spPr>
      </p:pic>
      <p:pic>
        <p:nvPicPr>
          <p:cNvPr id="74" name="image4.png"/>
          <p:cNvPicPr/>
          <p:nvPr/>
        </p:nvPicPr>
        <p:blipFill>
          <a:blip r:embed="rId5"/>
          <a:stretch>
            <a:fillRect/>
          </a:stretch>
        </p:blipFill>
        <p:spPr>
          <a:xfrm>
            <a:off x="1511300" y="1943100"/>
            <a:ext cx="800100" cy="927100"/>
          </a:xfrm>
          <a:prstGeom prst="rect">
            <a:avLst/>
          </a:prstGeom>
          <a:ln w="12700">
            <a:miter lim="400000"/>
          </a:ln>
        </p:spPr>
      </p:pic>
      <p:pic>
        <p:nvPicPr>
          <p:cNvPr id="75" name="image5.png"/>
          <p:cNvPicPr/>
          <p:nvPr/>
        </p:nvPicPr>
        <p:blipFill>
          <a:blip r:embed="rId6"/>
          <a:stretch>
            <a:fillRect/>
          </a:stretch>
        </p:blipFill>
        <p:spPr>
          <a:xfrm>
            <a:off x="1206500" y="3924300"/>
            <a:ext cx="800100" cy="927100"/>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image1.png"/>
          <p:cNvPicPr/>
          <p:nvPr/>
        </p:nvPicPr>
        <p:blipFill>
          <a:blip r:embed="rId3"/>
          <a:stretch>
            <a:fillRect/>
          </a:stretch>
        </p:blipFill>
        <p:spPr>
          <a:xfrm>
            <a:off x="7848600" y="6311900"/>
            <a:ext cx="1117600" cy="393700"/>
          </a:xfrm>
          <a:prstGeom prst="rect">
            <a:avLst/>
          </a:prstGeom>
          <a:ln w="12700">
            <a:miter lim="400000"/>
          </a:ln>
        </p:spPr>
      </p:pic>
      <p:sp>
        <p:nvSpPr>
          <p:cNvPr id="80" name="Shape 80"/>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81" name="Shape 81"/>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Technical solution</a:t>
            </a:r>
          </a:p>
        </p:txBody>
      </p:sp>
      <p:grpSp>
        <p:nvGrpSpPr>
          <p:cNvPr id="84" name="Group 84"/>
          <p:cNvGrpSpPr/>
          <p:nvPr/>
        </p:nvGrpSpPr>
        <p:grpSpPr>
          <a:xfrm>
            <a:off x="2208321" y="1911000"/>
            <a:ext cx="1754917" cy="914843"/>
            <a:chOff x="0" y="0"/>
            <a:chExt cx="1754916" cy="914841"/>
          </a:xfrm>
        </p:grpSpPr>
        <p:sp>
          <p:nvSpPr>
            <p:cNvPr id="82" name="Shape 82"/>
            <p:cNvSpPr/>
            <p:nvPr/>
          </p:nvSpPr>
          <p:spPr>
            <a:xfrm>
              <a:off x="0" y="-1"/>
              <a:ext cx="1754917" cy="914843"/>
            </a:xfrm>
            <a:custGeom>
              <a:avLst/>
              <a:gdLst/>
              <a:ahLst/>
              <a:cxnLst>
                <a:cxn ang="0">
                  <a:pos x="wd2" y="hd2"/>
                </a:cxn>
                <a:cxn ang="5400000">
                  <a:pos x="wd2" y="hd2"/>
                </a:cxn>
                <a:cxn ang="10800000">
                  <a:pos x="wd2" y="hd2"/>
                </a:cxn>
                <a:cxn ang="16200000">
                  <a:pos x="wd2" y="hd2"/>
                </a:cxn>
              </a:cxnLst>
              <a:rect l="0" t="0" r="r" b="b"/>
              <a:pathLst>
                <a:path w="20879" h="20683" extrusionOk="0">
                  <a:moveTo>
                    <a:pt x="1901" y="6809"/>
                  </a:moveTo>
                  <a:cubicBezTo>
                    <a:pt x="1658" y="4403"/>
                    <a:pt x="2907" y="2186"/>
                    <a:pt x="4691" y="1859"/>
                  </a:cubicBezTo>
                  <a:cubicBezTo>
                    <a:pt x="5414" y="1726"/>
                    <a:pt x="6149" y="1925"/>
                    <a:pt x="6778" y="2422"/>
                  </a:cubicBezTo>
                  <a:cubicBezTo>
                    <a:pt x="7445" y="726"/>
                    <a:pt x="9003" y="81"/>
                    <a:pt x="10259" y="982"/>
                  </a:cubicBezTo>
                  <a:cubicBezTo>
                    <a:pt x="10478" y="1140"/>
                    <a:pt x="10680" y="1340"/>
                    <a:pt x="10857" y="1575"/>
                  </a:cubicBezTo>
                  <a:cubicBezTo>
                    <a:pt x="11377" y="169"/>
                    <a:pt x="12642" y="-402"/>
                    <a:pt x="13683" y="299"/>
                  </a:cubicBezTo>
                  <a:cubicBezTo>
                    <a:pt x="13971" y="493"/>
                    <a:pt x="14222" y="774"/>
                    <a:pt x="14418" y="1120"/>
                  </a:cubicBezTo>
                  <a:cubicBezTo>
                    <a:pt x="15255" y="-210"/>
                    <a:pt x="16734" y="-374"/>
                    <a:pt x="17722" y="753"/>
                  </a:cubicBezTo>
                  <a:cubicBezTo>
                    <a:pt x="18137" y="1227"/>
                    <a:pt x="18417" y="1880"/>
                    <a:pt x="18513" y="2601"/>
                  </a:cubicBezTo>
                  <a:cubicBezTo>
                    <a:pt x="19885" y="3106"/>
                    <a:pt x="20694" y="5019"/>
                    <a:pt x="20321" y="6874"/>
                  </a:cubicBezTo>
                  <a:cubicBezTo>
                    <a:pt x="20289" y="7030"/>
                    <a:pt x="20250" y="7182"/>
                    <a:pt x="20203" y="7331"/>
                  </a:cubicBezTo>
                  <a:cubicBezTo>
                    <a:pt x="21303" y="9264"/>
                    <a:pt x="21034" y="12033"/>
                    <a:pt x="19601" y="13518"/>
                  </a:cubicBezTo>
                  <a:cubicBezTo>
                    <a:pt x="19155" y="13980"/>
                    <a:pt x="18629" y="14279"/>
                    <a:pt x="18072" y="14386"/>
                  </a:cubicBezTo>
                  <a:cubicBezTo>
                    <a:pt x="18060" y="16465"/>
                    <a:pt x="16800" y="18137"/>
                    <a:pt x="15258" y="18121"/>
                  </a:cubicBezTo>
                  <a:cubicBezTo>
                    <a:pt x="14743" y="18115"/>
                    <a:pt x="14238" y="17917"/>
                    <a:pt x="13801" y="17550"/>
                  </a:cubicBezTo>
                  <a:cubicBezTo>
                    <a:pt x="13280" y="19881"/>
                    <a:pt x="11460" y="21198"/>
                    <a:pt x="9738" y="20492"/>
                  </a:cubicBezTo>
                  <a:cubicBezTo>
                    <a:pt x="9016" y="20196"/>
                    <a:pt x="8392" y="19571"/>
                    <a:pt x="7973" y="18722"/>
                  </a:cubicBezTo>
                  <a:cubicBezTo>
                    <a:pt x="6209" y="20158"/>
                    <a:pt x="3920" y="19386"/>
                    <a:pt x="2859" y="16998"/>
                  </a:cubicBezTo>
                  <a:cubicBezTo>
                    <a:pt x="2846" y="16968"/>
                    <a:pt x="2833" y="16937"/>
                    <a:pt x="2820" y="16907"/>
                  </a:cubicBezTo>
                  <a:cubicBezTo>
                    <a:pt x="1666" y="17089"/>
                    <a:pt x="620" y="15978"/>
                    <a:pt x="485" y="14424"/>
                  </a:cubicBezTo>
                  <a:cubicBezTo>
                    <a:pt x="412" y="13596"/>
                    <a:pt x="615" y="12767"/>
                    <a:pt x="1038" y="12159"/>
                  </a:cubicBezTo>
                  <a:cubicBezTo>
                    <a:pt x="39" y="11365"/>
                    <a:pt x="-297" y="9622"/>
                    <a:pt x="288" y="8266"/>
                  </a:cubicBezTo>
                  <a:cubicBezTo>
                    <a:pt x="626" y="7484"/>
                    <a:pt x="1218" y="6967"/>
                    <a:pt x="1883" y="6874"/>
                  </a:cubicBezTo>
                  <a:close/>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sp>
          <p:nvSpPr>
            <p:cNvPr id="83" name="Shape 83"/>
            <p:cNvSpPr/>
            <p:nvPr/>
          </p:nvSpPr>
          <p:spPr>
            <a:xfrm>
              <a:off x="89103" y="46586"/>
              <a:ext cx="1608097" cy="777867"/>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13" y="12896"/>
                    <a:pt x="19202" y="14528"/>
                    <a:pt x="19193" y="16310"/>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cubicBezTo>
                    <a:pt x="1016" y="7632"/>
                    <a:pt x="974" y="7353"/>
                    <a:pt x="948" y="7071"/>
                  </a:cubicBez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sp>
        <p:nvSpPr>
          <p:cNvPr id="85" name="Shape 85"/>
          <p:cNvSpPr/>
          <p:nvPr/>
        </p:nvSpPr>
        <p:spPr>
          <a:xfrm>
            <a:off x="4572000" y="1831848"/>
            <a:ext cx="1612900" cy="2286001"/>
          </a:xfrm>
          <a:prstGeom prst="rect">
            <a:avLst/>
          </a:prstGeom>
          <a:solidFill>
            <a:srgbClr val="6095C9"/>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86" name="Shape 86"/>
          <p:cNvSpPr/>
          <p:nvPr/>
        </p:nvSpPr>
        <p:spPr>
          <a:xfrm>
            <a:off x="4800600" y="2060448"/>
            <a:ext cx="1155700" cy="457201"/>
          </a:xfrm>
          <a:prstGeom prst="rect">
            <a:avLst/>
          </a:prstGeom>
          <a:solidFill>
            <a:srgbClr val="FFFFFF"/>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grpSp>
        <p:nvGrpSpPr>
          <p:cNvPr id="90" name="Group 90"/>
          <p:cNvGrpSpPr/>
          <p:nvPr/>
        </p:nvGrpSpPr>
        <p:grpSpPr>
          <a:xfrm>
            <a:off x="7086600" y="1679448"/>
            <a:ext cx="914400" cy="1216153"/>
            <a:chOff x="0" y="0"/>
            <a:chExt cx="914400" cy="1216152"/>
          </a:xfrm>
        </p:grpSpPr>
        <p:sp>
          <p:nvSpPr>
            <p:cNvPr id="87" name="Shape 87"/>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6095C9"/>
            </a:solidFill>
            <a:ln w="25400" cap="flat">
              <a:noFill/>
              <a:round/>
            </a:ln>
            <a:effectLst/>
          </p:spPr>
          <p:txBody>
            <a:bodyPr wrap="square" lIns="38100" tIns="38100" rIns="38100" bIns="38100" numCol="1" anchor="t">
              <a:noAutofit/>
            </a:bodyPr>
            <a:lstStyle/>
            <a:p>
              <a:pPr lvl="0"/>
              <a:endParaRPr/>
            </a:p>
          </p:txBody>
        </p:sp>
        <p:sp>
          <p:nvSpPr>
            <p:cNvPr id="88" name="Shape 88"/>
            <p:cNvSpPr/>
            <p:nvPr/>
          </p:nvSpPr>
          <p:spPr>
            <a:xfrm>
              <a:off x="0" y="0"/>
              <a:ext cx="914400" cy="2286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25400" cap="flat">
              <a:noFill/>
              <a:round/>
            </a:ln>
            <a:effectLst/>
          </p:spPr>
          <p:txBody>
            <a:bodyPr wrap="square" lIns="38100" tIns="38100" rIns="38100" bIns="38100" numCol="1" anchor="t">
              <a:noAutofit/>
            </a:bodyPr>
            <a:lstStyle/>
            <a:p>
              <a:pPr lvl="0"/>
              <a:endParaRPr/>
            </a:p>
          </p:txBody>
        </p:sp>
        <p:sp>
          <p:nvSpPr>
            <p:cNvPr id="89" name="Shape 89"/>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grpSp>
        <p:nvGrpSpPr>
          <p:cNvPr id="94" name="Group 94"/>
          <p:cNvGrpSpPr/>
          <p:nvPr/>
        </p:nvGrpSpPr>
        <p:grpSpPr>
          <a:xfrm>
            <a:off x="7086600" y="3203447"/>
            <a:ext cx="914400" cy="1216153"/>
            <a:chOff x="0" y="0"/>
            <a:chExt cx="914400" cy="1216152"/>
          </a:xfrm>
        </p:grpSpPr>
        <p:sp>
          <p:nvSpPr>
            <p:cNvPr id="91" name="Shape 91"/>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6095C9"/>
            </a:solidFill>
            <a:ln w="25400" cap="flat">
              <a:noFill/>
              <a:round/>
            </a:ln>
            <a:effectLst/>
          </p:spPr>
          <p:txBody>
            <a:bodyPr wrap="square" lIns="38100" tIns="38100" rIns="38100" bIns="38100" numCol="1" anchor="t">
              <a:noAutofit/>
            </a:bodyPr>
            <a:lstStyle/>
            <a:p>
              <a:pPr lvl="0"/>
              <a:endParaRPr/>
            </a:p>
          </p:txBody>
        </p:sp>
        <p:sp>
          <p:nvSpPr>
            <p:cNvPr id="92" name="Shape 92"/>
            <p:cNvSpPr/>
            <p:nvPr/>
          </p:nvSpPr>
          <p:spPr>
            <a:xfrm>
              <a:off x="0" y="0"/>
              <a:ext cx="914400" cy="2286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25400" cap="flat">
              <a:noFill/>
              <a:round/>
            </a:ln>
            <a:effectLst/>
          </p:spPr>
          <p:txBody>
            <a:bodyPr wrap="square" lIns="38100" tIns="38100" rIns="38100" bIns="38100" numCol="1" anchor="t">
              <a:noAutofit/>
            </a:bodyPr>
            <a:lstStyle/>
            <a:p>
              <a:pPr lvl="0"/>
              <a:endParaRPr/>
            </a:p>
          </p:txBody>
        </p:sp>
        <p:sp>
          <p:nvSpPr>
            <p:cNvPr id="93" name="Shape 93"/>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pic>
        <p:nvPicPr>
          <p:cNvPr id="95" name="image6.png"/>
          <p:cNvPicPr/>
          <p:nvPr/>
        </p:nvPicPr>
        <p:blipFill>
          <a:blip r:embed="rId4"/>
          <a:stretch>
            <a:fillRect/>
          </a:stretch>
        </p:blipFill>
        <p:spPr>
          <a:xfrm>
            <a:off x="5670996" y="4790182"/>
            <a:ext cx="1174304" cy="825501"/>
          </a:xfrm>
          <a:prstGeom prst="rect">
            <a:avLst/>
          </a:prstGeom>
          <a:ln w="12700">
            <a:miter lim="400000"/>
          </a:ln>
        </p:spPr>
      </p:pic>
      <p:pic>
        <p:nvPicPr>
          <p:cNvPr id="96" name="image7.png"/>
          <p:cNvPicPr/>
          <p:nvPr/>
        </p:nvPicPr>
        <p:blipFill>
          <a:blip r:embed="rId5"/>
          <a:stretch>
            <a:fillRect/>
          </a:stretch>
        </p:blipFill>
        <p:spPr>
          <a:xfrm>
            <a:off x="5791200" y="5854710"/>
            <a:ext cx="863600" cy="688073"/>
          </a:xfrm>
          <a:prstGeom prst="rect">
            <a:avLst/>
          </a:prstGeom>
          <a:ln w="12700">
            <a:miter lim="400000"/>
          </a:ln>
        </p:spPr>
      </p:pic>
      <p:pic>
        <p:nvPicPr>
          <p:cNvPr id="97" name="image8.png"/>
          <p:cNvPicPr/>
          <p:nvPr/>
        </p:nvPicPr>
        <p:blipFill>
          <a:blip r:embed="rId6"/>
          <a:stretch>
            <a:fillRect/>
          </a:stretch>
        </p:blipFill>
        <p:spPr>
          <a:xfrm>
            <a:off x="990600" y="1831848"/>
            <a:ext cx="800100" cy="927101"/>
          </a:xfrm>
          <a:prstGeom prst="rect">
            <a:avLst/>
          </a:prstGeom>
          <a:ln w="12700">
            <a:miter lim="400000"/>
          </a:ln>
        </p:spPr>
      </p:pic>
      <p:sp>
        <p:nvSpPr>
          <p:cNvPr id="98" name="Shape 98"/>
          <p:cNvSpPr/>
          <p:nvPr/>
        </p:nvSpPr>
        <p:spPr>
          <a:xfrm>
            <a:off x="7086600" y="4866382"/>
            <a:ext cx="1841500" cy="558801"/>
          </a:xfrm>
          <a:prstGeom prst="rect">
            <a:avLst/>
          </a:prstGeom>
          <a:ln w="12700">
            <a:round/>
          </a:ln>
          <a:extLst>
            <a:ext uri="{C572A759-6A51-4108-AA02-DFA0A04FC94B}">
              <ma14:wrappingTextBoxFlag xmlns="" xmlns:ma14="http://schemas.microsoft.com/office/mac/drawingml/2011/main" val="1"/>
            </a:ext>
          </a:extLst>
        </p:spPr>
        <p:txBody>
          <a:bodyPr lIns="38100" tIns="38100" rIns="38100" bIns="38100">
            <a:spAutoFit/>
          </a:bodyPr>
          <a:lstStyle>
            <a:lvl1pPr>
              <a:defRPr sz="3200"/>
            </a:lvl1pPr>
          </a:lstStyle>
          <a:p>
            <a:pPr lvl="0">
              <a:defRPr sz="1800">
                <a:uFillTx/>
              </a:defRPr>
            </a:pPr>
            <a:r>
              <a:rPr sz="3200">
                <a:uFill>
                  <a:solidFill/>
                </a:uFill>
              </a:rPr>
              <a:t>Danger!</a:t>
            </a:r>
          </a:p>
        </p:txBody>
      </p:sp>
      <p:sp>
        <p:nvSpPr>
          <p:cNvPr id="99" name="Shape 99"/>
          <p:cNvSpPr/>
          <p:nvPr/>
        </p:nvSpPr>
        <p:spPr>
          <a:xfrm>
            <a:off x="7086600" y="5628382"/>
            <a:ext cx="1841500" cy="1041401"/>
          </a:xfrm>
          <a:prstGeom prst="rect">
            <a:avLst/>
          </a:prstGeom>
          <a:ln w="12700">
            <a:round/>
          </a:ln>
          <a:extLst>
            <a:ext uri="{C572A759-6A51-4108-AA02-DFA0A04FC94B}">
              <ma14:wrappingTextBoxFlag xmlns="" xmlns:ma14="http://schemas.microsoft.com/office/mac/drawingml/2011/main" val="1"/>
            </a:ext>
          </a:extLst>
        </p:spPr>
        <p:txBody>
          <a:bodyPr lIns="38100" tIns="38100" rIns="38100" bIns="38100">
            <a:spAutoFit/>
          </a:bodyPr>
          <a:lstStyle>
            <a:lvl1pPr>
              <a:defRPr sz="3200"/>
            </a:lvl1pPr>
          </a:lstStyle>
          <a:p>
            <a:pPr lvl="0">
              <a:defRPr sz="1800">
                <a:uFillTx/>
              </a:defRPr>
            </a:pPr>
            <a:r>
              <a:rPr sz="3200">
                <a:uFill>
                  <a:solidFill/>
                </a:uFill>
              </a:rPr>
              <a:t>Out of scope</a:t>
            </a:r>
          </a:p>
        </p:txBody>
      </p:sp>
      <p:sp>
        <p:nvSpPr>
          <p:cNvPr id="100" name="Shape 100"/>
          <p:cNvSpPr/>
          <p:nvPr/>
        </p:nvSpPr>
        <p:spPr>
          <a:xfrm>
            <a:off x="626185" y="4495800"/>
            <a:ext cx="2473871" cy="18542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p>
            <a:pPr lvl="0">
              <a:defRPr>
                <a:uFillTx/>
              </a:defRPr>
            </a:pPr>
            <a:r>
              <a:rPr sz="2400" b="1">
                <a:uFill>
                  <a:solidFill/>
                </a:uFill>
              </a:rPr>
              <a:t>Technologies:</a:t>
            </a:r>
            <a:endParaRPr>
              <a:uFill>
                <a:solidFill/>
              </a:uFill>
            </a:endParaRPr>
          </a:p>
          <a:p>
            <a:pPr lvl="0">
              <a:buSzPct val="100000"/>
              <a:buChar char="-"/>
              <a:defRPr>
                <a:uFillTx/>
              </a:defRPr>
            </a:pPr>
            <a:r>
              <a:rPr sz="2400">
                <a:uFill>
                  <a:solidFill/>
                </a:uFill>
              </a:rPr>
              <a:t> &lt;language&gt;</a:t>
            </a:r>
            <a:endParaRPr>
              <a:uFill>
                <a:solidFill/>
              </a:uFill>
            </a:endParaRPr>
          </a:p>
          <a:p>
            <a:pPr lvl="0">
              <a:buSzPct val="100000"/>
              <a:buChar char="-"/>
              <a:defRPr>
                <a:uFillTx/>
              </a:defRPr>
            </a:pPr>
            <a:r>
              <a:rPr sz="2400">
                <a:uFill>
                  <a:solidFill/>
                </a:uFill>
              </a:rPr>
              <a:t> &lt;libraries&gt;</a:t>
            </a:r>
            <a:endParaRPr>
              <a:uFill>
                <a:solidFill/>
              </a:uFill>
            </a:endParaRPr>
          </a:p>
          <a:p>
            <a:pPr lvl="0">
              <a:buSzPct val="100000"/>
              <a:buChar char="-"/>
              <a:defRPr>
                <a:uFillTx/>
              </a:defRPr>
            </a:pPr>
            <a:r>
              <a:rPr sz="2400">
                <a:uFill>
                  <a:solidFill/>
                </a:uFill>
              </a:rPr>
              <a:t> &lt;tools&gt;</a:t>
            </a:r>
            <a:endParaRPr>
              <a:uFill>
                <a:solidFill/>
              </a:uFill>
            </a:endParaRPr>
          </a:p>
          <a:p>
            <a:pPr lvl="0">
              <a:buSzPct val="100000"/>
              <a:buChar char="-"/>
              <a:defRPr>
                <a:uFillTx/>
              </a:defRPr>
            </a:pPr>
            <a:r>
              <a:rPr sz="2400">
                <a:uFill>
                  <a:solidFill/>
                </a:uFill>
              </a:rPr>
              <a:t> &lt;technology&gt;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image1.png"/>
          <p:cNvPicPr/>
          <p:nvPr/>
        </p:nvPicPr>
        <p:blipFill>
          <a:blip r:embed="rId3"/>
          <a:stretch>
            <a:fillRect/>
          </a:stretch>
        </p:blipFill>
        <p:spPr>
          <a:xfrm>
            <a:off x="7848600" y="6311900"/>
            <a:ext cx="1117600" cy="393700"/>
          </a:xfrm>
          <a:prstGeom prst="rect">
            <a:avLst/>
          </a:prstGeom>
          <a:ln w="12700">
            <a:miter lim="400000"/>
          </a:ln>
        </p:spPr>
      </p:pic>
      <p:sp>
        <p:nvSpPr>
          <p:cNvPr id="105" name="Shape 105"/>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What keeps us up at night</a:t>
            </a:r>
          </a:p>
        </p:txBody>
      </p:sp>
      <p:sp>
        <p:nvSpPr>
          <p:cNvPr id="106" name="Shape 106"/>
          <p:cNvSpPr>
            <a:spLocks noGrp="1"/>
          </p:cNvSpPr>
          <p:nvPr>
            <p:ph type="body" idx="1"/>
          </p:nvPr>
        </p:nvSpPr>
        <p:spPr>
          <a:prstGeom prst="rect">
            <a:avLst/>
          </a:prstGeom>
        </p:spPr>
        <p:txBody>
          <a:bodyPr/>
          <a:lstStyle/>
          <a:p>
            <a:pPr lvl="0">
              <a:defRPr sz="1800">
                <a:uFillTx/>
              </a:defRPr>
            </a:pPr>
            <a:r>
              <a:rPr lang="en-GB" sz="2400" dirty="0">
                <a:uFill>
                  <a:solidFill/>
                </a:uFill>
              </a:rPr>
              <a:t>We are striving to beat our opponents but they have a much larger budget and influence.</a:t>
            </a:r>
            <a:endParaRPr sz="2400" dirty="0">
              <a:uFill>
                <a:solidFill/>
              </a:uFill>
            </a:endParaRPr>
          </a:p>
          <a:p>
            <a:pPr lvl="0">
              <a:defRPr sz="1800">
                <a:uFillTx/>
              </a:defRPr>
            </a:pPr>
            <a:r>
              <a:rPr lang="en-GB" sz="2400" dirty="0">
                <a:uFill>
                  <a:solidFill/>
                </a:uFill>
              </a:rPr>
              <a:t>We have to make sure that our content isn't viewed by people of a age less then that of the game they are reviewing e.g. under 16 for a 16+ game.</a:t>
            </a:r>
            <a:endParaRPr sz="2400" dirty="0">
              <a:uFill>
                <a:solidFill/>
              </a:uFill>
            </a:endParaRPr>
          </a:p>
          <a:p>
            <a:pPr lvl="0">
              <a:defRPr sz="1800">
                <a:uFillTx/>
              </a:defRPr>
            </a:pPr>
            <a:r>
              <a:rPr lang="en-GB" sz="2400" dirty="0">
                <a:uFill>
                  <a:solidFill/>
                </a:uFill>
              </a:rPr>
              <a:t>That we wont be able to implement all the features we want into our website and we run out of time.</a:t>
            </a:r>
            <a:endParaRPr sz="2400" dirty="0">
              <a:uFill>
                <a:solidFill/>
              </a:uFill>
            </a:endParaRPr>
          </a:p>
        </p:txBody>
      </p:sp>
      <p:sp>
        <p:nvSpPr>
          <p:cNvPr id="107" name="Shape 107"/>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pic>
        <p:nvPicPr>
          <p:cNvPr id="108" name="droppedImage.pdf"/>
          <p:cNvPicPr/>
          <p:nvPr/>
        </p:nvPicPr>
        <p:blipFill>
          <a:blip r:embed="rId4"/>
          <a:stretch>
            <a:fillRect/>
          </a:stretch>
        </p:blipFill>
        <p:spPr>
          <a:xfrm flipH="1">
            <a:off x="7226300" y="4330700"/>
            <a:ext cx="1206500" cy="2146300"/>
          </a:xfrm>
          <a:prstGeom prst="rect">
            <a:avLst/>
          </a:prstGeom>
          <a:ln w="12700">
            <a:miter lim="400000"/>
          </a:ln>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72</TotalTime>
  <Words>1216</Words>
  <Application>Microsoft Office PowerPoint</Application>
  <PresentationFormat>On-screen Show (4:3)</PresentationFormat>
  <Paragraphs>165</Paragraphs>
  <Slides>13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Helvetica</vt:lpstr>
      <vt:lpstr>White</vt:lpstr>
      <vt:lpstr>The Agile Inception Deck </vt:lpstr>
      <vt:lpstr>Gaming Insider</vt:lpstr>
      <vt:lpstr>Why are we here?</vt:lpstr>
      <vt:lpstr>The elevator pitch</vt:lpstr>
      <vt:lpstr>Product box</vt:lpstr>
      <vt:lpstr>The NOT list</vt:lpstr>
      <vt:lpstr>Your project community</vt:lpstr>
      <vt:lpstr>Technical solution</vt:lpstr>
      <vt:lpstr>What keeps us up at night</vt:lpstr>
      <vt:lpstr>The A-Team</vt:lpstr>
      <vt:lpstr>How big is this thing?</vt:lpstr>
      <vt:lpstr>Trade-off sliders</vt:lpstr>
      <vt:lpstr>The first release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Agile Inception Deck</dc:title>
  <dc:creator>Joe Corr</dc:creator>
  <cp:lastModifiedBy>Fionn Browne</cp:lastModifiedBy>
  <cp:revision>5</cp:revision>
  <dcterms:modified xsi:type="dcterms:W3CDTF">2020-01-27T19:01:21Z</dcterms:modified>
</cp:coreProperties>
</file>