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9"/>
  </p:notesMasterIdLst>
  <p:sldIdLst>
    <p:sldId id="2464" r:id="rId2"/>
    <p:sldId id="2516" r:id="rId3"/>
    <p:sldId id="2517" r:id="rId4"/>
    <p:sldId id="2518" r:id="rId5"/>
    <p:sldId id="2522" r:id="rId6"/>
    <p:sldId id="2519" r:id="rId7"/>
    <p:sldId id="2520" r:id="rId8"/>
    <p:sldId id="2521" r:id="rId9"/>
    <p:sldId id="2524" r:id="rId10"/>
    <p:sldId id="2526" r:id="rId11"/>
    <p:sldId id="2523" r:id="rId12"/>
    <p:sldId id="2525" r:id="rId13"/>
    <p:sldId id="2528" r:id="rId14"/>
    <p:sldId id="2529" r:id="rId15"/>
    <p:sldId id="2537" r:id="rId16"/>
    <p:sldId id="2530" r:id="rId17"/>
    <p:sldId id="2534" r:id="rId18"/>
    <p:sldId id="2535" r:id="rId19"/>
    <p:sldId id="2536" r:id="rId20"/>
    <p:sldId id="2538" r:id="rId21"/>
    <p:sldId id="2540" r:id="rId22"/>
    <p:sldId id="2542" r:id="rId23"/>
    <p:sldId id="2543" r:id="rId24"/>
    <p:sldId id="2546" r:id="rId25"/>
    <p:sldId id="2541" r:id="rId26"/>
    <p:sldId id="2544" r:id="rId27"/>
    <p:sldId id="254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h" initials="S" lastIdx="1" clrIdx="0">
    <p:extLst>
      <p:ext uri="{19B8F6BF-5375-455C-9EA6-DF929625EA0E}">
        <p15:presenceInfo xmlns:p15="http://schemas.microsoft.com/office/powerpoint/2012/main" userId="Sale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DD8688-9E22-45CE-9B08-5AFFDAB14BB8}" type="datetimeFigureOut">
              <a:rPr lang="en-US" smtClean="0"/>
              <a:t>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312ED-CCD4-4D3A-BDF8-12650CEB59B2}" type="slidenum">
              <a:rPr lang="en-US" smtClean="0"/>
              <a:t>‹#›</a:t>
            </a:fld>
            <a:endParaRPr lang="en-US"/>
          </a:p>
        </p:txBody>
      </p:sp>
    </p:spTree>
    <p:extLst>
      <p:ext uri="{BB962C8B-B14F-4D97-AF65-F5344CB8AC3E}">
        <p14:creationId xmlns:p14="http://schemas.microsoft.com/office/powerpoint/2010/main" val="188327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dirty="0"/>
              <a:t>Download more minimal templates here: https://</a:t>
            </a:r>
            <a:r>
              <a:rPr lang="en-US" dirty="0" err="1"/>
              <a:t>crmrkt.com</a:t>
            </a:r>
            <a:r>
              <a:rPr lang="en-US" dirty="0"/>
              <a:t>/GK9Dwa</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837141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dirty="0"/>
              <a:t>Download more minimal templates here: https://</a:t>
            </a:r>
            <a:r>
              <a:rPr lang="en-US" dirty="0" err="1"/>
              <a:t>crmrkt.com</a:t>
            </a:r>
            <a:r>
              <a:rPr lang="en-US" dirty="0"/>
              <a:t>/GK9Dwa</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2961048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999"/>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086" indent="0" algn="ctr">
              <a:buNone/>
              <a:defRPr sz="2000"/>
            </a:lvl2pPr>
            <a:lvl3pPr marL="914172" indent="0" algn="ctr">
              <a:buNone/>
              <a:defRPr sz="1800"/>
            </a:lvl3pPr>
            <a:lvl4pPr marL="1371257" indent="0" algn="ctr">
              <a:buNone/>
              <a:defRPr sz="1600"/>
            </a:lvl4pPr>
            <a:lvl5pPr marL="1828343" indent="0" algn="ctr">
              <a:buNone/>
              <a:defRPr sz="1600"/>
            </a:lvl5pPr>
            <a:lvl6pPr marL="2285429" indent="0" algn="ctr">
              <a:buNone/>
              <a:defRPr sz="1600"/>
            </a:lvl6pPr>
            <a:lvl7pPr marL="2742514" indent="0" algn="ctr">
              <a:buNone/>
              <a:defRPr sz="1600"/>
            </a:lvl7pPr>
            <a:lvl8pPr marL="3199600" indent="0" algn="ctr">
              <a:buNone/>
              <a:defRPr sz="1600"/>
            </a:lvl8pPr>
            <a:lvl9pPr marL="3656686"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1013428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6895042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987971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43180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5" name="Picture Placeholder 8"/>
          <p:cNvSpPr>
            <a:spLocks noGrp="1"/>
          </p:cNvSpPr>
          <p:nvPr>
            <p:ph type="pic" sz="quarter" idx="18"/>
          </p:nvPr>
        </p:nvSpPr>
        <p:spPr>
          <a:xfrm>
            <a:off x="5187591" y="2021680"/>
            <a:ext cx="1833136" cy="1832659"/>
          </a:xfrm>
          <a:prstGeom prst="ellipse">
            <a:avLst/>
          </a:prstGeom>
          <a:effectLst/>
        </p:spPr>
        <p:txBody>
          <a:bodyPr wrap="square">
            <a:no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326466554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Mission">
    <p:spTree>
      <p:nvGrpSpPr>
        <p:cNvPr id="1" name=""/>
        <p:cNvGrpSpPr/>
        <p:nvPr/>
      </p:nvGrpSpPr>
      <p:grpSpPr>
        <a:xfrm>
          <a:off x="0" y="0"/>
          <a:ext cx="0" cy="0"/>
          <a:chOff x="0" y="0"/>
          <a:chExt cx="0" cy="0"/>
        </a:xfrm>
      </p:grpSpPr>
      <p:sp>
        <p:nvSpPr>
          <p:cNvPr id="8" name="Picture Placeholder 13"/>
          <p:cNvSpPr>
            <a:spLocks noGrp="1"/>
          </p:cNvSpPr>
          <p:nvPr>
            <p:ph type="pic" sz="quarter" idx="16"/>
          </p:nvPr>
        </p:nvSpPr>
        <p:spPr>
          <a:xfrm>
            <a:off x="0" y="3311912"/>
            <a:ext cx="6096000" cy="3546088"/>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6" name="Picture Placeholder 13"/>
          <p:cNvSpPr>
            <a:spLocks noGrp="1"/>
          </p:cNvSpPr>
          <p:nvPr>
            <p:ph type="pic" sz="quarter" idx="17"/>
          </p:nvPr>
        </p:nvSpPr>
        <p:spPr>
          <a:xfrm>
            <a:off x="6096000" y="3311912"/>
            <a:ext cx="6096000" cy="3546088"/>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391023683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10" name="Picture Placeholder 13"/>
          <p:cNvSpPr>
            <a:spLocks noGrp="1"/>
          </p:cNvSpPr>
          <p:nvPr>
            <p:ph type="pic" sz="quarter" idx="20"/>
          </p:nvPr>
        </p:nvSpPr>
        <p:spPr>
          <a:xfrm>
            <a:off x="7897263" y="2018370"/>
            <a:ext cx="2068837" cy="3914077"/>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1" name="Picture Placeholder 13"/>
          <p:cNvSpPr>
            <a:spLocks noGrp="1"/>
          </p:cNvSpPr>
          <p:nvPr>
            <p:ph type="pic" sz="quarter" idx="21"/>
          </p:nvPr>
        </p:nvSpPr>
        <p:spPr>
          <a:xfrm>
            <a:off x="10130835" y="2018370"/>
            <a:ext cx="2068837" cy="3914077"/>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
        <p:nvSpPr>
          <p:cNvPr id="12" name="Picture Placeholder 13"/>
          <p:cNvSpPr>
            <a:spLocks noGrp="1"/>
          </p:cNvSpPr>
          <p:nvPr>
            <p:ph type="pic" sz="quarter" idx="22"/>
          </p:nvPr>
        </p:nvSpPr>
        <p:spPr>
          <a:xfrm>
            <a:off x="5661229" y="2018370"/>
            <a:ext cx="2068837" cy="3914077"/>
          </a:xfrm>
          <a:prstGeom prst="rect">
            <a:avLst/>
          </a:prstGeom>
          <a:effectLst/>
        </p:spPr>
        <p:txBody>
          <a:bodyPr>
            <a:normAutofit/>
          </a:bodyPr>
          <a:lstStyle>
            <a:lvl1pPr marL="0" indent="0">
              <a:buNone/>
              <a:defRPr sz="1300" b="0" i="0">
                <a:ln>
                  <a:noFill/>
                </a:ln>
                <a:solidFill>
                  <a:schemeClr val="bg1">
                    <a:lumMod val="85000"/>
                  </a:schemeClr>
                </a:solidFill>
                <a:latin typeface="Poppins Light" charset="0"/>
                <a:ea typeface="Poppins Light" charset="0"/>
                <a:cs typeface="Poppins Light" charset="0"/>
              </a:defRPr>
            </a:lvl1pPr>
          </a:lstStyle>
          <a:p>
            <a:endParaRPr lang="en-US" dirty="0"/>
          </a:p>
        </p:txBody>
      </p:sp>
    </p:spTree>
    <p:extLst>
      <p:ext uri="{BB962C8B-B14F-4D97-AF65-F5344CB8AC3E}">
        <p14:creationId xmlns:p14="http://schemas.microsoft.com/office/powerpoint/2010/main" val="110300353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Portfolio 2 Images">
    <p:spTree>
      <p:nvGrpSpPr>
        <p:cNvPr id="1" name=""/>
        <p:cNvGrpSpPr/>
        <p:nvPr/>
      </p:nvGrpSpPr>
      <p:grpSpPr>
        <a:xfrm>
          <a:off x="0" y="0"/>
          <a:ext cx="0" cy="0"/>
          <a:chOff x="0" y="0"/>
          <a:chExt cx="0" cy="0"/>
        </a:xfrm>
      </p:grpSpPr>
      <p:sp>
        <p:nvSpPr>
          <p:cNvPr id="7" name="Picture Placeholder 13"/>
          <p:cNvSpPr>
            <a:spLocks noGrp="1"/>
          </p:cNvSpPr>
          <p:nvPr>
            <p:ph type="pic" sz="quarter" idx="24"/>
          </p:nvPr>
        </p:nvSpPr>
        <p:spPr>
          <a:xfrm>
            <a:off x="6250140" y="1665324"/>
            <a:ext cx="4560857" cy="3124967"/>
          </a:xfrm>
          <a:prstGeom prst="rect">
            <a:avLst/>
          </a:prstGeo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8" name="Picture Placeholder 13"/>
          <p:cNvSpPr>
            <a:spLocks noGrp="1"/>
          </p:cNvSpPr>
          <p:nvPr>
            <p:ph type="pic" sz="quarter" idx="25"/>
          </p:nvPr>
        </p:nvSpPr>
        <p:spPr>
          <a:xfrm>
            <a:off x="1422583" y="1665324"/>
            <a:ext cx="4560857" cy="3124967"/>
          </a:xfrm>
          <a:prstGeom prst="rect">
            <a:avLst/>
          </a:prstGeom>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731007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Right Picture">
    <p:spTree>
      <p:nvGrpSpPr>
        <p:cNvPr id="1" name=""/>
        <p:cNvGrpSpPr/>
        <p:nvPr/>
      </p:nvGrpSpPr>
      <p:grpSpPr>
        <a:xfrm>
          <a:off x="0" y="0"/>
          <a:ext cx="0" cy="0"/>
          <a:chOff x="0" y="0"/>
          <a:chExt cx="0" cy="0"/>
        </a:xfrm>
      </p:grpSpPr>
      <p:sp>
        <p:nvSpPr>
          <p:cNvPr id="3" name="Rectangle 2"/>
          <p:cNvSpPr/>
          <p:nvPr userDrawn="1"/>
        </p:nvSpPr>
        <p:spPr>
          <a:xfrm>
            <a:off x="5643987" y="289932"/>
            <a:ext cx="948100" cy="345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Picture Placeholder 13"/>
          <p:cNvSpPr>
            <a:spLocks noGrp="1"/>
          </p:cNvSpPr>
          <p:nvPr>
            <p:ph type="pic" sz="quarter" idx="13"/>
          </p:nvPr>
        </p:nvSpPr>
        <p:spPr>
          <a:xfrm>
            <a:off x="6090694" y="0"/>
            <a:ext cx="6101306" cy="6858000"/>
          </a:xfrm>
          <a:prstGeom prst="rect">
            <a:avLst/>
          </a:prstGeom>
          <a:effectLst/>
        </p:spPr>
        <p:txBody>
          <a:bodyPr>
            <a:normAutofit/>
          </a:bodyPr>
          <a:lstStyle>
            <a:lvl1pPr marL="0" indent="0">
              <a:buNone/>
              <a:defRPr sz="2100">
                <a:ln>
                  <a:noFill/>
                </a:ln>
                <a:solidFill>
                  <a:schemeClr val="bg1">
                    <a:lumMod val="85000"/>
                  </a:schemeClr>
                </a:solidFill>
                <a:latin typeface="Lato Light" charset="0"/>
                <a:ea typeface="Lato Light" charset="0"/>
                <a:cs typeface="Lato Light" charset="0"/>
              </a:defRPr>
            </a:lvl1pPr>
          </a:lstStyle>
          <a:p>
            <a:endParaRPr lang="en-US" dirty="0"/>
          </a:p>
        </p:txBody>
      </p:sp>
    </p:spTree>
    <p:extLst>
      <p:ext uri="{BB962C8B-B14F-4D97-AF65-F5344CB8AC3E}">
        <p14:creationId xmlns:p14="http://schemas.microsoft.com/office/powerpoint/2010/main" val="18036132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9993841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5999"/>
            </a:lvl1pPr>
          </a:lstStyle>
          <a:p>
            <a:r>
              <a:rPr lang="en-US"/>
              <a:t>Click to edit Master title style</a:t>
            </a:r>
            <a:endParaRPr lang="en-US" dirty="0"/>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086" indent="0">
              <a:buNone/>
              <a:defRPr sz="2000">
                <a:solidFill>
                  <a:schemeClr val="tx1">
                    <a:tint val="75000"/>
                  </a:schemeClr>
                </a:solidFill>
              </a:defRPr>
            </a:lvl2pPr>
            <a:lvl3pPr marL="914172" indent="0">
              <a:buNone/>
              <a:defRPr sz="1800">
                <a:solidFill>
                  <a:schemeClr val="tx1">
                    <a:tint val="75000"/>
                  </a:schemeClr>
                </a:solidFill>
              </a:defRPr>
            </a:lvl3pPr>
            <a:lvl4pPr marL="1371257" indent="0">
              <a:buNone/>
              <a:defRPr sz="1600">
                <a:solidFill>
                  <a:schemeClr val="tx1">
                    <a:tint val="75000"/>
                  </a:schemeClr>
                </a:solidFill>
              </a:defRPr>
            </a:lvl4pPr>
            <a:lvl5pPr marL="1828343" indent="0">
              <a:buNone/>
              <a:defRPr sz="1600">
                <a:solidFill>
                  <a:schemeClr val="tx1">
                    <a:tint val="75000"/>
                  </a:schemeClr>
                </a:solidFill>
              </a:defRPr>
            </a:lvl5pPr>
            <a:lvl6pPr marL="2285429" indent="0">
              <a:buNone/>
              <a:defRPr sz="1600">
                <a:solidFill>
                  <a:schemeClr val="tx1">
                    <a:tint val="75000"/>
                  </a:schemeClr>
                </a:solidFill>
              </a:defRPr>
            </a:lvl6pPr>
            <a:lvl7pPr marL="2742514" indent="0">
              <a:buNone/>
              <a:defRPr sz="1600">
                <a:solidFill>
                  <a:schemeClr val="tx1">
                    <a:tint val="75000"/>
                  </a:schemeClr>
                </a:solidFill>
              </a:defRPr>
            </a:lvl7pPr>
            <a:lvl8pPr marL="3199600" indent="0">
              <a:buNone/>
              <a:defRPr sz="1600">
                <a:solidFill>
                  <a:schemeClr val="tx1">
                    <a:tint val="75000"/>
                  </a:schemeClr>
                </a:solidFill>
              </a:defRPr>
            </a:lvl8pPr>
            <a:lvl9pPr marL="3656686"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5951470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1399279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9858694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608426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1553476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199"/>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1611653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199"/>
            </a:lvl1pPr>
            <a:lvl2pPr marL="457086" indent="0">
              <a:buNone/>
              <a:defRPr sz="2800"/>
            </a:lvl2pPr>
            <a:lvl3pPr marL="914172" indent="0">
              <a:buNone/>
              <a:defRPr sz="2400"/>
            </a:lvl3pPr>
            <a:lvl4pPr marL="1371257" indent="0">
              <a:buNone/>
              <a:defRPr sz="2000"/>
            </a:lvl4pPr>
            <a:lvl5pPr marL="1828343" indent="0">
              <a:buNone/>
              <a:defRPr sz="2000"/>
            </a:lvl5pPr>
            <a:lvl6pPr marL="2285429" indent="0">
              <a:buNone/>
              <a:defRPr sz="2000"/>
            </a:lvl6pPr>
            <a:lvl7pPr marL="2742514" indent="0">
              <a:buNone/>
              <a:defRPr sz="2000"/>
            </a:lvl7pPr>
            <a:lvl8pPr marL="3199600" indent="0">
              <a:buNone/>
              <a:defRPr sz="2000"/>
            </a:lvl8pPr>
            <a:lvl9pPr marL="3656686"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6760953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2/4/2020</a:t>
            </a:fld>
            <a:endParaRPr lang="en-US" dirty="0"/>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
        <p:nvSpPr>
          <p:cNvPr id="7" name="Oval 6">
            <a:extLst>
              <a:ext uri="{FF2B5EF4-FFF2-40B4-BE49-F238E27FC236}">
                <a16:creationId xmlns:a16="http://schemas.microsoft.com/office/drawing/2014/main" id="{8D356080-000E-473F-B5B3-684B62457C05}"/>
              </a:ext>
            </a:extLst>
          </p:cNvPr>
          <p:cNvSpPr/>
          <p:nvPr userDrawn="1"/>
        </p:nvSpPr>
        <p:spPr>
          <a:xfrm rot="5400000">
            <a:off x="11230877" y="267683"/>
            <a:ext cx="329184" cy="3292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TextBox 7">
            <a:extLst>
              <a:ext uri="{FF2B5EF4-FFF2-40B4-BE49-F238E27FC236}">
                <a16:creationId xmlns:a16="http://schemas.microsoft.com/office/drawing/2014/main" id="{9A34B9EE-B2F8-436A-BBD1-552AA8859822}"/>
              </a:ext>
            </a:extLst>
          </p:cNvPr>
          <p:cNvSpPr txBox="1"/>
          <p:nvPr userDrawn="1"/>
        </p:nvSpPr>
        <p:spPr>
          <a:xfrm>
            <a:off x="11202399" y="298450"/>
            <a:ext cx="465156" cy="276981"/>
          </a:xfrm>
          <a:prstGeom prst="rect">
            <a:avLst/>
          </a:prstGeom>
          <a:noFill/>
        </p:spPr>
        <p:txBody>
          <a:bodyPr wrap="none" lIns="91422" tIns="45711" rIns="91422" bIns="45711" rtlCol="0">
            <a:spAutoFit/>
          </a:bodyPr>
          <a:lstStyle/>
          <a:p>
            <a:pPr algn="ctr"/>
            <a:fld id="{260E2A6B-A809-4840-BF14-8648BC0BDF87}" type="slidenum">
              <a:rPr lang="id-ID" sz="1200" b="1" i="0" smtClean="0">
                <a:solidFill>
                  <a:schemeClr val="bg1"/>
                </a:solidFill>
                <a:latin typeface="Lato" charset="0"/>
                <a:ea typeface="Lato" charset="0"/>
                <a:cs typeface="Lato" charset="0"/>
              </a:rPr>
              <a:pPr algn="ctr"/>
              <a:t>‹#›</a:t>
            </a:fld>
            <a:r>
              <a:rPr lang="id-ID" sz="1200" b="1" i="0" dirty="0">
                <a:solidFill>
                  <a:schemeClr val="tx2"/>
                </a:solidFill>
                <a:latin typeface="Lato" charset="0"/>
                <a:ea typeface="Lato" charset="0"/>
                <a:cs typeface="Lato" charset="0"/>
              </a:rPr>
              <a:t>  </a:t>
            </a:r>
          </a:p>
        </p:txBody>
      </p:sp>
    </p:spTree>
    <p:extLst>
      <p:ext uri="{BB962C8B-B14F-4D97-AF65-F5344CB8AC3E}">
        <p14:creationId xmlns:p14="http://schemas.microsoft.com/office/powerpoint/2010/main" val="345803461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hdr="0" ftr="0" dt="0"/>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Hexagon 7">
            <a:extLst>
              <a:ext uri="{FF2B5EF4-FFF2-40B4-BE49-F238E27FC236}">
                <a16:creationId xmlns:a16="http://schemas.microsoft.com/office/drawing/2014/main" id="{848DBD50-D29C-154E-BC7C-F3512DC27413}"/>
              </a:ext>
            </a:extLst>
          </p:cNvPr>
          <p:cNvSpPr/>
          <p:nvPr/>
        </p:nvSpPr>
        <p:spPr>
          <a:xfrm flipV="1">
            <a:off x="5999912" y="2734264"/>
            <a:ext cx="805895" cy="694737"/>
          </a:xfrm>
          <a:prstGeom prst="hexag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6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Connector 19"/>
          <p:cNvCxnSpPr>
            <a:cxnSpLocks/>
          </p:cNvCxnSpPr>
          <p:nvPr/>
        </p:nvCxnSpPr>
        <p:spPr>
          <a:xfrm>
            <a:off x="3767271" y="4383382"/>
            <a:ext cx="4699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049517" y="2598003"/>
            <a:ext cx="8409098" cy="646331"/>
          </a:xfrm>
          <a:prstGeom prst="rect">
            <a:avLst/>
          </a:prstGeom>
          <a:noFill/>
        </p:spPr>
        <p:txBody>
          <a:bodyPr wrap="square" rtlCol="0">
            <a:spAutoFit/>
          </a:bodyPr>
          <a:lstStyle/>
          <a:p>
            <a:pPr lvl="0" algn="ctr" defTabSz="228600"/>
            <a:r>
              <a:rPr lang="en-US" sz="3600" b="1" dirty="0">
                <a:solidFill>
                  <a:srgbClr val="335B74"/>
                </a:solidFill>
                <a:latin typeface="Lato Black"/>
              </a:rPr>
              <a:t>Solving Sudoku Puzzles with GA</a:t>
            </a:r>
          </a:p>
        </p:txBody>
      </p:sp>
      <p:cxnSp>
        <p:nvCxnSpPr>
          <p:cNvPr id="17" name="Straight Connector 16">
            <a:extLst>
              <a:ext uri="{FF2B5EF4-FFF2-40B4-BE49-F238E27FC236}">
                <a16:creationId xmlns:a16="http://schemas.microsoft.com/office/drawing/2014/main" id="{57E868CD-3022-7541-B0B9-7FF9CAF7A4E1}"/>
              </a:ext>
            </a:extLst>
          </p:cNvPr>
          <p:cNvCxnSpPr>
            <a:cxnSpLocks/>
          </p:cNvCxnSpPr>
          <p:nvPr/>
        </p:nvCxnSpPr>
        <p:spPr>
          <a:xfrm>
            <a:off x="3767271" y="2033882"/>
            <a:ext cx="4699000"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B1BD23F-49AB-CA49-A064-42DF2BB2669A}"/>
              </a:ext>
            </a:extLst>
          </p:cNvPr>
          <p:cNvSpPr txBox="1"/>
          <p:nvPr/>
        </p:nvSpPr>
        <p:spPr>
          <a:xfrm>
            <a:off x="2542833" y="3615237"/>
            <a:ext cx="7106369" cy="338554"/>
          </a:xfrm>
          <a:prstGeom prst="rect">
            <a:avLst/>
          </a:prstGeom>
          <a:noFill/>
        </p:spPr>
        <p:txBody>
          <a:bodyPr wrap="none" rtlCol="0" anchor="ctr" anchorCtr="0">
            <a:spAutoFit/>
          </a:bodyPr>
          <a:lstStyle/>
          <a:p>
            <a:pPr marL="0" marR="0" lvl="0" indent="0" algn="ctr" defTabSz="2286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300" normalizeH="0" baseline="0" noProof="0" dirty="0">
                <a:ln>
                  <a:noFill/>
                </a:ln>
                <a:solidFill>
                  <a:prstClr val="white">
                    <a:lumMod val="65000"/>
                  </a:prstClr>
                </a:solidFill>
                <a:effectLst/>
                <a:uLnTx/>
                <a:uFillTx/>
                <a:latin typeface="Poppins SemiBold" charset="0"/>
                <a:ea typeface="Poppins SemiBold" charset="0"/>
                <a:cs typeface="Poppins SemiBold" charset="0"/>
              </a:rPr>
              <a:t>Evolutionary algorithm course final project presentation</a:t>
            </a:r>
          </a:p>
        </p:txBody>
      </p:sp>
      <p:pic>
        <p:nvPicPr>
          <p:cNvPr id="5" name="Picture 4">
            <a:extLst>
              <a:ext uri="{FF2B5EF4-FFF2-40B4-BE49-F238E27FC236}">
                <a16:creationId xmlns:a16="http://schemas.microsoft.com/office/drawing/2014/main" id="{90254C82-DA37-4728-86A1-9F886E9C08CA}"/>
              </a:ext>
            </a:extLst>
          </p:cNvPr>
          <p:cNvPicPr>
            <a:picLocks noChangeAspect="1"/>
          </p:cNvPicPr>
          <p:nvPr/>
        </p:nvPicPr>
        <p:blipFill>
          <a:blip r:embed="rId3"/>
          <a:stretch>
            <a:fillRect/>
          </a:stretch>
        </p:blipFill>
        <p:spPr>
          <a:xfrm>
            <a:off x="492808" y="424448"/>
            <a:ext cx="1556709" cy="1609434"/>
          </a:xfrm>
          <a:prstGeom prst="rect">
            <a:avLst/>
          </a:prstGeom>
        </p:spPr>
      </p:pic>
      <p:sp>
        <p:nvSpPr>
          <p:cNvPr id="6" name="Rectangle 5">
            <a:extLst>
              <a:ext uri="{FF2B5EF4-FFF2-40B4-BE49-F238E27FC236}">
                <a16:creationId xmlns:a16="http://schemas.microsoft.com/office/drawing/2014/main" id="{6D9BD6A8-2FE8-4ED4-B57B-85D81E3154B3}"/>
              </a:ext>
            </a:extLst>
          </p:cNvPr>
          <p:cNvSpPr/>
          <p:nvPr/>
        </p:nvSpPr>
        <p:spPr>
          <a:xfrm>
            <a:off x="280994" y="5631786"/>
            <a:ext cx="1567609"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lumMod val="65000"/>
                  </a:prstClr>
                </a:solidFill>
                <a:effectLst/>
                <a:uLnTx/>
                <a:uFillTx/>
                <a:latin typeface="Poppins SemiBold" charset="0"/>
                <a:ea typeface="+mn-ea"/>
                <a:cs typeface="+mn-cs"/>
              </a:rPr>
              <a:t>Saleh </a:t>
            </a:r>
            <a:r>
              <a:rPr kumimoji="0" lang="en-US" sz="2000" b="1" i="0" u="none" strike="noStrike" kern="1200" cap="none" spc="0" normalizeH="0" baseline="0" noProof="0" dirty="0" err="1">
                <a:ln>
                  <a:noFill/>
                </a:ln>
                <a:solidFill>
                  <a:prstClr val="white">
                    <a:lumMod val="65000"/>
                  </a:prstClr>
                </a:solidFill>
                <a:effectLst/>
                <a:uLnTx/>
                <a:uFillTx/>
                <a:latin typeface="Poppins SemiBold" charset="0"/>
                <a:ea typeface="+mn-ea"/>
                <a:cs typeface="+mn-cs"/>
              </a:rPr>
              <a:t>Afzoon</a:t>
            </a:r>
            <a:endParaRPr kumimoji="0" lang="en-US" sz="2000" b="1" i="0" u="none" strike="noStrike" kern="1200" cap="none" spc="0" normalizeH="0" baseline="0" noProof="0" dirty="0">
              <a:ln>
                <a:noFill/>
              </a:ln>
              <a:solidFill>
                <a:prstClr val="white">
                  <a:lumMod val="65000"/>
                </a:prstClr>
              </a:solidFill>
              <a:effectLst/>
              <a:uLnTx/>
              <a:uFillTx/>
              <a:latin typeface="Poppins SemiBold" charset="0"/>
              <a:ea typeface="+mn-ea"/>
              <a:cs typeface="+mn-cs"/>
            </a:endParaRPr>
          </a:p>
        </p:txBody>
      </p:sp>
      <p:sp>
        <p:nvSpPr>
          <p:cNvPr id="13" name="Rectangle 12">
            <a:extLst>
              <a:ext uri="{FF2B5EF4-FFF2-40B4-BE49-F238E27FC236}">
                <a16:creationId xmlns:a16="http://schemas.microsoft.com/office/drawing/2014/main" id="{3FAD2ECC-E53C-44EB-BB51-A8676F71A60E}"/>
              </a:ext>
            </a:extLst>
          </p:cNvPr>
          <p:cNvSpPr/>
          <p:nvPr/>
        </p:nvSpPr>
        <p:spPr>
          <a:xfrm>
            <a:off x="9642335" y="5631786"/>
            <a:ext cx="1906163"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solidFill>
                  <a:prstClr val="white">
                    <a:lumMod val="65000"/>
                  </a:prstClr>
                </a:solidFill>
                <a:latin typeface="Poppins SemiBold" charset="0"/>
              </a:rPr>
              <a:t>1</a:t>
            </a:r>
            <a:r>
              <a:rPr kumimoji="0" lang="en-US" sz="2000" b="1" i="0" u="none" strike="noStrike" kern="1200" cap="none" spc="0" normalizeH="0" baseline="0" noProof="0" dirty="0">
                <a:ln>
                  <a:noFill/>
                </a:ln>
                <a:solidFill>
                  <a:prstClr val="white">
                    <a:lumMod val="65000"/>
                  </a:prstClr>
                </a:solidFill>
                <a:effectLst/>
                <a:uLnTx/>
                <a:uFillTx/>
                <a:latin typeface="Poppins SemiBold" charset="0"/>
                <a:ea typeface="+mn-ea"/>
                <a:cs typeface="+mn-cs"/>
              </a:rPr>
              <a:t>-february-2020</a:t>
            </a:r>
          </a:p>
        </p:txBody>
      </p:sp>
    </p:spTree>
    <p:extLst>
      <p:ext uri="{BB962C8B-B14F-4D97-AF65-F5344CB8AC3E}">
        <p14:creationId xmlns:p14="http://schemas.microsoft.com/office/powerpoint/2010/main" val="396318147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4864970"/>
            <a:ext cx="12192000" cy="20285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6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p:cNvCxnSpPr/>
          <p:nvPr/>
        </p:nvCxnSpPr>
        <p:spPr>
          <a:xfrm>
            <a:off x="5662589" y="3796496"/>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67069" y="2712838"/>
            <a:ext cx="4971233" cy="738664"/>
          </a:xfrm>
          <a:prstGeom prst="rect">
            <a:avLst/>
          </a:prstGeom>
          <a:noFill/>
        </p:spPr>
        <p:txBody>
          <a:bodyPr wrap="none" rtlCol="0">
            <a:spAutoFit/>
          </a:bodyPr>
          <a:lstStyle/>
          <a:p>
            <a:pPr marL="0" marR="0" lvl="0" indent="0" algn="ctr" defTabSz="228600" rtl="0" eaLnBrk="1" fontAlgn="auto" latinLnBrk="0" hangingPunct="1">
              <a:lnSpc>
                <a:spcPct val="100000"/>
              </a:lnSpc>
              <a:spcBef>
                <a:spcPts val="0"/>
              </a:spcBef>
              <a:spcAft>
                <a:spcPts val="0"/>
              </a:spcAft>
              <a:buClrTx/>
              <a:buSzTx/>
              <a:buFontTx/>
              <a:buNone/>
              <a:tabLst/>
              <a:defRPr/>
            </a:pPr>
            <a:r>
              <a:rPr kumimoji="0" lang="en-US" sz="4200" b="1" i="0" u="none" strike="noStrike" kern="1200" cap="none" spc="400" normalizeH="0" baseline="0" noProof="0" dirty="0">
                <a:ln>
                  <a:noFill/>
                </a:ln>
                <a:solidFill>
                  <a:srgbClr val="335B74"/>
                </a:solidFill>
                <a:effectLst/>
                <a:uLnTx/>
                <a:uFillTx/>
                <a:latin typeface="Lato Black" charset="0"/>
                <a:ea typeface="Lato Black" charset="0"/>
                <a:cs typeface="Lato Black" charset="0"/>
              </a:rPr>
              <a:t>Implementation</a:t>
            </a:r>
          </a:p>
        </p:txBody>
      </p:sp>
      <p:sp>
        <p:nvSpPr>
          <p:cNvPr id="19" name="Subtitle 2"/>
          <p:cNvSpPr txBox="1">
            <a:spLocks/>
          </p:cNvSpPr>
          <p:nvPr/>
        </p:nvSpPr>
        <p:spPr>
          <a:xfrm>
            <a:off x="398653" y="269063"/>
            <a:ext cx="3543692" cy="745046"/>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l" defTabSz="1087636" rtl="0" eaLnBrk="1" fontAlgn="auto" latinLnBrk="0" hangingPunct="1">
              <a:lnSpc>
                <a:spcPct val="200000"/>
              </a:lnSpc>
              <a:spcBef>
                <a:spcPct val="20000"/>
              </a:spcBef>
              <a:spcAft>
                <a:spcPts val="0"/>
              </a:spcAft>
              <a:buClrTx/>
              <a:buSzTx/>
              <a:buFont typeface="Arial"/>
              <a:buNone/>
              <a:tabLst/>
              <a:defRPr/>
            </a:pPr>
            <a:endParaRPr kumimoji="0" lang="en-US" sz="2400" b="1" i="0" u="none" strike="noStrike" kern="1200" cap="none" spc="0" normalizeH="0" baseline="0" noProof="0" dirty="0">
              <a:ln>
                <a:noFill/>
              </a:ln>
              <a:solidFill>
                <a:prstClr val="white"/>
              </a:solidFill>
              <a:effectLst/>
              <a:uLnTx/>
              <a:uFillTx/>
              <a:latin typeface="Poppins SemiBold" charset="0"/>
              <a:ea typeface="+mn-ea"/>
            </a:endParaRPr>
          </a:p>
        </p:txBody>
      </p:sp>
      <p:sp>
        <p:nvSpPr>
          <p:cNvPr id="22" name="Hexagon 21"/>
          <p:cNvSpPr/>
          <p:nvPr/>
        </p:nvSpPr>
        <p:spPr>
          <a:xfrm rot="5400000">
            <a:off x="5498281" y="1405672"/>
            <a:ext cx="946864" cy="816262"/>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6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Shape 2785"/>
          <p:cNvSpPr/>
          <p:nvPr/>
        </p:nvSpPr>
        <p:spPr>
          <a:xfrm>
            <a:off x="5769912" y="1648692"/>
            <a:ext cx="403602" cy="330221"/>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chemeClr val="bg1"/>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5846164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3451686" y="555392"/>
            <a:ext cx="5288627" cy="646331"/>
          </a:xfrm>
          <a:prstGeom prst="rect">
            <a:avLst/>
          </a:prstGeom>
          <a:noFill/>
        </p:spPr>
        <p:txBody>
          <a:bodyPr wrap="none" rtlCol="0">
            <a:spAutoFit/>
          </a:bodyPr>
          <a:lstStyle/>
          <a:p>
            <a:pPr lvl="0" defTabSz="457200"/>
            <a:r>
              <a:rPr lang="en-US" sz="3600" b="1" dirty="0">
                <a:solidFill>
                  <a:srgbClr val="335B74"/>
                </a:solidFill>
                <a:latin typeface="Lato Black"/>
              </a:rPr>
              <a:t>Fitness Implementation</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46357" y="1825625"/>
            <a:ext cx="8484074"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r>
              <a:rPr lang="en-US" sz="2200" dirty="0">
                <a:solidFill>
                  <a:prstClr val="black"/>
                </a:solidFill>
                <a:latin typeface="Calibri" panose="020F0502020204030204"/>
              </a:rPr>
              <a:t>For Implement fitness function we present two way :</a:t>
            </a:r>
            <a:endParaRPr lang="en-US" sz="1800" dirty="0">
              <a:solidFill>
                <a:prstClr val="black"/>
              </a:solidFill>
              <a:latin typeface="Calibri" panose="020F0502020204030204"/>
            </a:endParaRPr>
          </a:p>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Count duplication of number in row and column as for occur n&gt;1 we add n-1 to fitness of chromosome.</a:t>
            </a:r>
          </a:p>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Or another way as beside doing the first way ,for each absent number in row or column we add 1 to fitness</a:t>
            </a:r>
          </a:p>
        </p:txBody>
      </p:sp>
    </p:spTree>
    <p:extLst>
      <p:ext uri="{BB962C8B-B14F-4D97-AF65-F5344CB8AC3E}">
        <p14:creationId xmlns:p14="http://schemas.microsoft.com/office/powerpoint/2010/main" val="163057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3459843" y="555392"/>
            <a:ext cx="5469831" cy="646331"/>
          </a:xfrm>
          <a:prstGeom prst="rect">
            <a:avLst/>
          </a:prstGeom>
          <a:noFill/>
        </p:spPr>
        <p:txBody>
          <a:bodyPr wrap="none" rtlCol="0">
            <a:spAutoFit/>
          </a:bodyPr>
          <a:lstStyle/>
          <a:p>
            <a:pPr lvl="0" defTabSz="457200"/>
            <a:r>
              <a:rPr lang="en-US" sz="3600" b="1" dirty="0">
                <a:solidFill>
                  <a:srgbClr val="335B74"/>
                </a:solidFill>
                <a:latin typeface="Lato Black"/>
              </a:rPr>
              <a:t>Proof accurate of fitness</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46357"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Output of </a:t>
            </a:r>
            <a:r>
              <a:rPr lang="en-US" sz="2200">
                <a:solidFill>
                  <a:prstClr val="black"/>
                </a:solidFill>
                <a:latin typeface="Calibri" panose="020F0502020204030204"/>
              </a:rPr>
              <a:t>algorithm for this </a:t>
            </a:r>
            <a:r>
              <a:rPr lang="en-US" sz="2200" dirty="0">
                <a:solidFill>
                  <a:prstClr val="black"/>
                </a:solidFill>
                <a:latin typeface="Calibri" panose="020F0502020204030204"/>
              </a:rPr>
              <a:t>initial chromosome.</a:t>
            </a:r>
          </a:p>
        </p:txBody>
      </p:sp>
      <p:graphicFrame>
        <p:nvGraphicFramePr>
          <p:cNvPr id="6" name="Table 5">
            <a:extLst>
              <a:ext uri="{FF2B5EF4-FFF2-40B4-BE49-F238E27FC236}">
                <a16:creationId xmlns:a16="http://schemas.microsoft.com/office/drawing/2014/main" id="{FE8F3B06-4CBB-47A3-84B5-DC11C6CFCC14}"/>
              </a:ext>
            </a:extLst>
          </p:cNvPr>
          <p:cNvGraphicFramePr>
            <a:graphicFrameLocks noGrp="1"/>
          </p:cNvGraphicFramePr>
          <p:nvPr>
            <p:extLst>
              <p:ext uri="{D42A27DB-BD31-4B8C-83A1-F6EECF244321}">
                <p14:modId xmlns:p14="http://schemas.microsoft.com/office/powerpoint/2010/main" val="232355310"/>
              </p:ext>
            </p:extLst>
          </p:nvPr>
        </p:nvGraphicFramePr>
        <p:xfrm>
          <a:off x="3909060" y="2880360"/>
          <a:ext cx="3377268" cy="2948256"/>
        </p:xfrm>
        <a:graphic>
          <a:graphicData uri="http://schemas.openxmlformats.org/drawingml/2006/table">
            <a:tbl>
              <a:tblPr firstRow="1" firstCol="1" bandRow="1"/>
              <a:tblGrid>
                <a:gridCol w="372844">
                  <a:extLst>
                    <a:ext uri="{9D8B030D-6E8A-4147-A177-3AD203B41FA5}">
                      <a16:colId xmlns:a16="http://schemas.microsoft.com/office/drawing/2014/main" val="3780128292"/>
                    </a:ext>
                  </a:extLst>
                </a:gridCol>
                <a:gridCol w="375940">
                  <a:extLst>
                    <a:ext uri="{9D8B030D-6E8A-4147-A177-3AD203B41FA5}">
                      <a16:colId xmlns:a16="http://schemas.microsoft.com/office/drawing/2014/main" val="4155214621"/>
                    </a:ext>
                  </a:extLst>
                </a:gridCol>
                <a:gridCol w="375940">
                  <a:extLst>
                    <a:ext uri="{9D8B030D-6E8A-4147-A177-3AD203B41FA5}">
                      <a16:colId xmlns:a16="http://schemas.microsoft.com/office/drawing/2014/main" val="2594147197"/>
                    </a:ext>
                  </a:extLst>
                </a:gridCol>
                <a:gridCol w="375940">
                  <a:extLst>
                    <a:ext uri="{9D8B030D-6E8A-4147-A177-3AD203B41FA5}">
                      <a16:colId xmlns:a16="http://schemas.microsoft.com/office/drawing/2014/main" val="763025778"/>
                    </a:ext>
                  </a:extLst>
                </a:gridCol>
                <a:gridCol w="375940">
                  <a:extLst>
                    <a:ext uri="{9D8B030D-6E8A-4147-A177-3AD203B41FA5}">
                      <a16:colId xmlns:a16="http://schemas.microsoft.com/office/drawing/2014/main" val="1187603964"/>
                    </a:ext>
                  </a:extLst>
                </a:gridCol>
                <a:gridCol w="375940">
                  <a:extLst>
                    <a:ext uri="{9D8B030D-6E8A-4147-A177-3AD203B41FA5}">
                      <a16:colId xmlns:a16="http://schemas.microsoft.com/office/drawing/2014/main" val="2290747969"/>
                    </a:ext>
                  </a:extLst>
                </a:gridCol>
                <a:gridCol w="375940">
                  <a:extLst>
                    <a:ext uri="{9D8B030D-6E8A-4147-A177-3AD203B41FA5}">
                      <a16:colId xmlns:a16="http://schemas.microsoft.com/office/drawing/2014/main" val="935866774"/>
                    </a:ext>
                  </a:extLst>
                </a:gridCol>
                <a:gridCol w="372844">
                  <a:extLst>
                    <a:ext uri="{9D8B030D-6E8A-4147-A177-3AD203B41FA5}">
                      <a16:colId xmlns:a16="http://schemas.microsoft.com/office/drawing/2014/main" val="4641969"/>
                    </a:ext>
                  </a:extLst>
                </a:gridCol>
                <a:gridCol w="375940">
                  <a:extLst>
                    <a:ext uri="{9D8B030D-6E8A-4147-A177-3AD203B41FA5}">
                      <a16:colId xmlns:a16="http://schemas.microsoft.com/office/drawing/2014/main" val="311049719"/>
                    </a:ext>
                  </a:extLst>
                </a:gridCol>
              </a:tblGrid>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088483"/>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0856866"/>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0168190"/>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2458827"/>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3611807"/>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8386614"/>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9058119"/>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47986"/>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6547604"/>
                  </a:ext>
                </a:extLst>
              </a:tr>
            </a:tbl>
          </a:graphicData>
        </a:graphic>
      </p:graphicFrame>
    </p:spTree>
    <p:extLst>
      <p:ext uri="{BB962C8B-B14F-4D97-AF65-F5344CB8AC3E}">
        <p14:creationId xmlns:p14="http://schemas.microsoft.com/office/powerpoint/2010/main" val="3115991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2353609" y="599943"/>
            <a:ext cx="7297062" cy="646331"/>
          </a:xfrm>
          <a:prstGeom prst="rect">
            <a:avLst/>
          </a:prstGeom>
          <a:noFill/>
        </p:spPr>
        <p:txBody>
          <a:bodyPr wrap="none" rtlCol="0">
            <a:spAutoFit/>
          </a:bodyPr>
          <a:lstStyle/>
          <a:p>
            <a:pPr lvl="0" defTabSz="457200"/>
            <a:r>
              <a:rPr lang="en-US" sz="3600" b="1" dirty="0">
                <a:solidFill>
                  <a:srgbClr val="335B74"/>
                </a:solidFill>
                <a:latin typeface="Lato Black"/>
              </a:rPr>
              <a:t>Proof accurate of fitness in rows </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46357"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endParaRPr lang="en-US" sz="2200" dirty="0">
              <a:solidFill>
                <a:prstClr val="black"/>
              </a:solidFill>
              <a:latin typeface="Calibri" panose="020F0502020204030204"/>
            </a:endParaRPr>
          </a:p>
        </p:txBody>
      </p:sp>
      <p:graphicFrame>
        <p:nvGraphicFramePr>
          <p:cNvPr id="5" name="Table 4">
            <a:extLst>
              <a:ext uri="{FF2B5EF4-FFF2-40B4-BE49-F238E27FC236}">
                <a16:creationId xmlns:a16="http://schemas.microsoft.com/office/drawing/2014/main" id="{6EB03B1D-3D97-4211-A451-1DA9B03E3FF3}"/>
              </a:ext>
            </a:extLst>
          </p:cNvPr>
          <p:cNvGraphicFramePr>
            <a:graphicFrameLocks noGrp="1"/>
          </p:cNvGraphicFramePr>
          <p:nvPr>
            <p:extLst>
              <p:ext uri="{D42A27DB-BD31-4B8C-83A1-F6EECF244321}">
                <p14:modId xmlns:p14="http://schemas.microsoft.com/office/powerpoint/2010/main" val="205321717"/>
              </p:ext>
            </p:extLst>
          </p:nvPr>
        </p:nvGraphicFramePr>
        <p:xfrm>
          <a:off x="830043" y="1617657"/>
          <a:ext cx="3189411" cy="384081"/>
        </p:xfrm>
        <a:graphic>
          <a:graphicData uri="http://schemas.openxmlformats.org/drawingml/2006/table">
            <a:tbl>
              <a:tblPr firstRow="1" firstCol="1" bandRow="1"/>
              <a:tblGrid>
                <a:gridCol w="352104">
                  <a:extLst>
                    <a:ext uri="{9D8B030D-6E8A-4147-A177-3AD203B41FA5}">
                      <a16:colId xmlns:a16="http://schemas.microsoft.com/office/drawing/2014/main" val="814336501"/>
                    </a:ext>
                  </a:extLst>
                </a:gridCol>
                <a:gridCol w="355029">
                  <a:extLst>
                    <a:ext uri="{9D8B030D-6E8A-4147-A177-3AD203B41FA5}">
                      <a16:colId xmlns:a16="http://schemas.microsoft.com/office/drawing/2014/main" val="3824915162"/>
                    </a:ext>
                  </a:extLst>
                </a:gridCol>
                <a:gridCol w="355029">
                  <a:extLst>
                    <a:ext uri="{9D8B030D-6E8A-4147-A177-3AD203B41FA5}">
                      <a16:colId xmlns:a16="http://schemas.microsoft.com/office/drawing/2014/main" val="1413634682"/>
                    </a:ext>
                  </a:extLst>
                </a:gridCol>
                <a:gridCol w="355029">
                  <a:extLst>
                    <a:ext uri="{9D8B030D-6E8A-4147-A177-3AD203B41FA5}">
                      <a16:colId xmlns:a16="http://schemas.microsoft.com/office/drawing/2014/main" val="2767261315"/>
                    </a:ext>
                  </a:extLst>
                </a:gridCol>
                <a:gridCol w="355029">
                  <a:extLst>
                    <a:ext uri="{9D8B030D-6E8A-4147-A177-3AD203B41FA5}">
                      <a16:colId xmlns:a16="http://schemas.microsoft.com/office/drawing/2014/main" val="79183608"/>
                    </a:ext>
                  </a:extLst>
                </a:gridCol>
                <a:gridCol w="355029">
                  <a:extLst>
                    <a:ext uri="{9D8B030D-6E8A-4147-A177-3AD203B41FA5}">
                      <a16:colId xmlns:a16="http://schemas.microsoft.com/office/drawing/2014/main" val="2666711984"/>
                    </a:ext>
                  </a:extLst>
                </a:gridCol>
                <a:gridCol w="355029">
                  <a:extLst>
                    <a:ext uri="{9D8B030D-6E8A-4147-A177-3AD203B41FA5}">
                      <a16:colId xmlns:a16="http://schemas.microsoft.com/office/drawing/2014/main" val="246362624"/>
                    </a:ext>
                  </a:extLst>
                </a:gridCol>
                <a:gridCol w="352104">
                  <a:extLst>
                    <a:ext uri="{9D8B030D-6E8A-4147-A177-3AD203B41FA5}">
                      <a16:colId xmlns:a16="http://schemas.microsoft.com/office/drawing/2014/main" val="116672343"/>
                    </a:ext>
                  </a:extLst>
                </a:gridCol>
                <a:gridCol w="355029">
                  <a:extLst>
                    <a:ext uri="{9D8B030D-6E8A-4147-A177-3AD203B41FA5}">
                      <a16:colId xmlns:a16="http://schemas.microsoft.com/office/drawing/2014/main" val="3385817650"/>
                    </a:ext>
                  </a:extLst>
                </a:gridCol>
              </a:tblGrid>
              <a:tr h="384081">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817946"/>
                  </a:ext>
                </a:extLst>
              </a:tr>
            </a:tbl>
          </a:graphicData>
        </a:graphic>
      </p:graphicFrame>
      <p:sp>
        <p:nvSpPr>
          <p:cNvPr id="9" name="TextBox 8">
            <a:extLst>
              <a:ext uri="{FF2B5EF4-FFF2-40B4-BE49-F238E27FC236}">
                <a16:creationId xmlns:a16="http://schemas.microsoft.com/office/drawing/2014/main" id="{A49F88F1-C3CF-4FD2-9D9C-F4CB103DBBED}"/>
              </a:ext>
            </a:extLst>
          </p:cNvPr>
          <p:cNvSpPr txBox="1"/>
          <p:nvPr/>
        </p:nvSpPr>
        <p:spPr>
          <a:xfrm>
            <a:off x="4491379" y="1616572"/>
            <a:ext cx="2956265" cy="369332"/>
          </a:xfrm>
          <a:prstGeom prst="rect">
            <a:avLst/>
          </a:prstGeom>
          <a:noFill/>
        </p:spPr>
        <p:txBody>
          <a:bodyPr wrap="square" rtlCol="0">
            <a:spAutoFit/>
          </a:bodyPr>
          <a:lstStyle/>
          <a:p>
            <a:r>
              <a:rPr lang="en-US" dirty="0"/>
              <a:t> 4 duplication + 4 absence</a:t>
            </a:r>
            <a:r>
              <a:rPr lang="en-US" dirty="0">
                <a:solidFill>
                  <a:prstClr val="black"/>
                </a:solidFill>
              </a:rPr>
              <a:t> </a:t>
            </a:r>
            <a:r>
              <a:rPr lang="en-US" dirty="0"/>
              <a:t>= 8</a:t>
            </a:r>
          </a:p>
        </p:txBody>
      </p:sp>
      <p:sp>
        <p:nvSpPr>
          <p:cNvPr id="11" name="TextBox 10">
            <a:extLst>
              <a:ext uri="{FF2B5EF4-FFF2-40B4-BE49-F238E27FC236}">
                <a16:creationId xmlns:a16="http://schemas.microsoft.com/office/drawing/2014/main" id="{78AC3098-520E-47EF-AB70-A45A8F63B184}"/>
              </a:ext>
            </a:extLst>
          </p:cNvPr>
          <p:cNvSpPr txBox="1"/>
          <p:nvPr/>
        </p:nvSpPr>
        <p:spPr>
          <a:xfrm>
            <a:off x="4491378" y="2165691"/>
            <a:ext cx="2956265" cy="369332"/>
          </a:xfrm>
          <a:prstGeom prst="rect">
            <a:avLst/>
          </a:prstGeom>
          <a:noFill/>
        </p:spPr>
        <p:txBody>
          <a:bodyPr wrap="square" rtlCol="0">
            <a:spAutoFit/>
          </a:bodyPr>
          <a:lstStyle/>
          <a:p>
            <a:r>
              <a:rPr lang="en-US" dirty="0"/>
              <a:t> 2 duplication + 2 absence</a:t>
            </a:r>
            <a:r>
              <a:rPr lang="en-US" dirty="0">
                <a:solidFill>
                  <a:prstClr val="black"/>
                </a:solidFill>
              </a:rPr>
              <a:t> </a:t>
            </a:r>
            <a:r>
              <a:rPr lang="en-US" dirty="0"/>
              <a:t>= 4</a:t>
            </a:r>
          </a:p>
        </p:txBody>
      </p:sp>
      <p:sp>
        <p:nvSpPr>
          <p:cNvPr id="13" name="TextBox 12">
            <a:extLst>
              <a:ext uri="{FF2B5EF4-FFF2-40B4-BE49-F238E27FC236}">
                <a16:creationId xmlns:a16="http://schemas.microsoft.com/office/drawing/2014/main" id="{AAA40B6C-9AEF-4980-B925-1FB902A4ECC9}"/>
              </a:ext>
            </a:extLst>
          </p:cNvPr>
          <p:cNvSpPr txBox="1"/>
          <p:nvPr/>
        </p:nvSpPr>
        <p:spPr>
          <a:xfrm>
            <a:off x="4499537" y="2700525"/>
            <a:ext cx="2956265" cy="369332"/>
          </a:xfrm>
          <a:prstGeom prst="rect">
            <a:avLst/>
          </a:prstGeom>
          <a:noFill/>
        </p:spPr>
        <p:txBody>
          <a:bodyPr wrap="square" rtlCol="0">
            <a:spAutoFit/>
          </a:bodyPr>
          <a:lstStyle/>
          <a:p>
            <a:r>
              <a:rPr lang="en-US" dirty="0"/>
              <a:t> 4 duplication + 4 absence</a:t>
            </a:r>
            <a:r>
              <a:rPr lang="en-US" dirty="0">
                <a:solidFill>
                  <a:prstClr val="black"/>
                </a:solidFill>
              </a:rPr>
              <a:t> </a:t>
            </a:r>
            <a:r>
              <a:rPr lang="en-US" dirty="0"/>
              <a:t>= 8</a:t>
            </a:r>
          </a:p>
        </p:txBody>
      </p:sp>
      <p:sp>
        <p:nvSpPr>
          <p:cNvPr id="15" name="TextBox 14">
            <a:extLst>
              <a:ext uri="{FF2B5EF4-FFF2-40B4-BE49-F238E27FC236}">
                <a16:creationId xmlns:a16="http://schemas.microsoft.com/office/drawing/2014/main" id="{553B12FC-7553-47C9-9824-6559C49A8FA7}"/>
              </a:ext>
            </a:extLst>
          </p:cNvPr>
          <p:cNvSpPr txBox="1"/>
          <p:nvPr/>
        </p:nvSpPr>
        <p:spPr>
          <a:xfrm>
            <a:off x="4499537" y="3243734"/>
            <a:ext cx="2956265" cy="369332"/>
          </a:xfrm>
          <a:prstGeom prst="rect">
            <a:avLst/>
          </a:prstGeom>
          <a:noFill/>
        </p:spPr>
        <p:txBody>
          <a:bodyPr wrap="square" rtlCol="0">
            <a:spAutoFit/>
          </a:bodyPr>
          <a:lstStyle/>
          <a:p>
            <a:r>
              <a:rPr lang="en-US" dirty="0"/>
              <a:t> 2 duplication + 2 absence</a:t>
            </a:r>
            <a:r>
              <a:rPr lang="en-US" dirty="0">
                <a:solidFill>
                  <a:prstClr val="black"/>
                </a:solidFill>
              </a:rPr>
              <a:t> </a:t>
            </a:r>
            <a:r>
              <a:rPr lang="en-US" dirty="0"/>
              <a:t>= 4</a:t>
            </a:r>
          </a:p>
        </p:txBody>
      </p:sp>
      <p:sp>
        <p:nvSpPr>
          <p:cNvPr id="17" name="TextBox 16">
            <a:extLst>
              <a:ext uri="{FF2B5EF4-FFF2-40B4-BE49-F238E27FC236}">
                <a16:creationId xmlns:a16="http://schemas.microsoft.com/office/drawing/2014/main" id="{8825A7F9-5FC4-476E-B390-CE59ED81410E}"/>
              </a:ext>
            </a:extLst>
          </p:cNvPr>
          <p:cNvSpPr txBox="1"/>
          <p:nvPr/>
        </p:nvSpPr>
        <p:spPr>
          <a:xfrm>
            <a:off x="4499537" y="3836458"/>
            <a:ext cx="2956265" cy="369332"/>
          </a:xfrm>
          <a:prstGeom prst="rect">
            <a:avLst/>
          </a:prstGeom>
          <a:noFill/>
        </p:spPr>
        <p:txBody>
          <a:bodyPr wrap="square" rtlCol="0">
            <a:spAutoFit/>
          </a:bodyPr>
          <a:lstStyle/>
          <a:p>
            <a:r>
              <a:rPr lang="en-US" dirty="0"/>
              <a:t> 2 duplication + 2 absence</a:t>
            </a:r>
            <a:r>
              <a:rPr lang="en-US" dirty="0">
                <a:solidFill>
                  <a:prstClr val="black"/>
                </a:solidFill>
              </a:rPr>
              <a:t> </a:t>
            </a:r>
            <a:r>
              <a:rPr lang="en-US" dirty="0"/>
              <a:t>= 4</a:t>
            </a:r>
          </a:p>
        </p:txBody>
      </p:sp>
      <p:sp>
        <p:nvSpPr>
          <p:cNvPr id="19" name="TextBox 18">
            <a:extLst>
              <a:ext uri="{FF2B5EF4-FFF2-40B4-BE49-F238E27FC236}">
                <a16:creationId xmlns:a16="http://schemas.microsoft.com/office/drawing/2014/main" id="{D9F4A815-D53F-496A-B1E8-03F5EF8E77F8}"/>
              </a:ext>
            </a:extLst>
          </p:cNvPr>
          <p:cNvSpPr txBox="1"/>
          <p:nvPr/>
        </p:nvSpPr>
        <p:spPr>
          <a:xfrm>
            <a:off x="4515851" y="4404894"/>
            <a:ext cx="2956265" cy="369332"/>
          </a:xfrm>
          <a:prstGeom prst="rect">
            <a:avLst/>
          </a:prstGeom>
          <a:noFill/>
        </p:spPr>
        <p:txBody>
          <a:bodyPr wrap="square" rtlCol="0">
            <a:spAutoFit/>
          </a:bodyPr>
          <a:lstStyle/>
          <a:p>
            <a:r>
              <a:rPr lang="en-US" dirty="0"/>
              <a:t> 2 duplication + absence</a:t>
            </a:r>
            <a:r>
              <a:rPr lang="en-US" dirty="0">
                <a:solidFill>
                  <a:prstClr val="black"/>
                </a:solidFill>
              </a:rPr>
              <a:t> </a:t>
            </a:r>
            <a:r>
              <a:rPr lang="en-US" dirty="0"/>
              <a:t>= 4</a:t>
            </a:r>
          </a:p>
        </p:txBody>
      </p:sp>
      <p:sp>
        <p:nvSpPr>
          <p:cNvPr id="21" name="TextBox 20">
            <a:extLst>
              <a:ext uri="{FF2B5EF4-FFF2-40B4-BE49-F238E27FC236}">
                <a16:creationId xmlns:a16="http://schemas.microsoft.com/office/drawing/2014/main" id="{D7EA362D-3948-4A7E-B688-4F978FE6E9CC}"/>
              </a:ext>
            </a:extLst>
          </p:cNvPr>
          <p:cNvSpPr txBox="1"/>
          <p:nvPr/>
        </p:nvSpPr>
        <p:spPr>
          <a:xfrm>
            <a:off x="4507694" y="4973331"/>
            <a:ext cx="2956265" cy="369332"/>
          </a:xfrm>
          <a:prstGeom prst="rect">
            <a:avLst/>
          </a:prstGeom>
          <a:noFill/>
        </p:spPr>
        <p:txBody>
          <a:bodyPr wrap="square" rtlCol="0">
            <a:spAutoFit/>
          </a:bodyPr>
          <a:lstStyle/>
          <a:p>
            <a:r>
              <a:rPr lang="en-US" dirty="0"/>
              <a:t> 3 duplication + 3 absence</a:t>
            </a:r>
            <a:r>
              <a:rPr lang="en-US" dirty="0">
                <a:solidFill>
                  <a:prstClr val="black"/>
                </a:solidFill>
              </a:rPr>
              <a:t> </a:t>
            </a:r>
            <a:r>
              <a:rPr lang="en-US" dirty="0"/>
              <a:t>= 6</a:t>
            </a:r>
          </a:p>
        </p:txBody>
      </p:sp>
      <p:graphicFrame>
        <p:nvGraphicFramePr>
          <p:cNvPr id="22" name="Table 21">
            <a:extLst>
              <a:ext uri="{FF2B5EF4-FFF2-40B4-BE49-F238E27FC236}">
                <a16:creationId xmlns:a16="http://schemas.microsoft.com/office/drawing/2014/main" id="{B715C008-4163-4E85-9D26-FFEB48B326C2}"/>
              </a:ext>
            </a:extLst>
          </p:cNvPr>
          <p:cNvGraphicFramePr>
            <a:graphicFrameLocks noGrp="1"/>
          </p:cNvGraphicFramePr>
          <p:nvPr>
            <p:extLst>
              <p:ext uri="{D42A27DB-BD31-4B8C-83A1-F6EECF244321}">
                <p14:modId xmlns:p14="http://schemas.microsoft.com/office/powerpoint/2010/main" val="4266608071"/>
              </p:ext>
            </p:extLst>
          </p:nvPr>
        </p:nvGraphicFramePr>
        <p:xfrm>
          <a:off x="862671" y="5537032"/>
          <a:ext cx="3189411" cy="384081"/>
        </p:xfrm>
        <a:graphic>
          <a:graphicData uri="http://schemas.openxmlformats.org/drawingml/2006/table">
            <a:tbl>
              <a:tblPr firstRow="1" firstCol="1" bandRow="1"/>
              <a:tblGrid>
                <a:gridCol w="352104">
                  <a:extLst>
                    <a:ext uri="{9D8B030D-6E8A-4147-A177-3AD203B41FA5}">
                      <a16:colId xmlns:a16="http://schemas.microsoft.com/office/drawing/2014/main" val="814336501"/>
                    </a:ext>
                  </a:extLst>
                </a:gridCol>
                <a:gridCol w="355029">
                  <a:extLst>
                    <a:ext uri="{9D8B030D-6E8A-4147-A177-3AD203B41FA5}">
                      <a16:colId xmlns:a16="http://schemas.microsoft.com/office/drawing/2014/main" val="3824915162"/>
                    </a:ext>
                  </a:extLst>
                </a:gridCol>
                <a:gridCol w="355029">
                  <a:extLst>
                    <a:ext uri="{9D8B030D-6E8A-4147-A177-3AD203B41FA5}">
                      <a16:colId xmlns:a16="http://schemas.microsoft.com/office/drawing/2014/main" val="1413634682"/>
                    </a:ext>
                  </a:extLst>
                </a:gridCol>
                <a:gridCol w="355029">
                  <a:extLst>
                    <a:ext uri="{9D8B030D-6E8A-4147-A177-3AD203B41FA5}">
                      <a16:colId xmlns:a16="http://schemas.microsoft.com/office/drawing/2014/main" val="2767261315"/>
                    </a:ext>
                  </a:extLst>
                </a:gridCol>
                <a:gridCol w="355029">
                  <a:extLst>
                    <a:ext uri="{9D8B030D-6E8A-4147-A177-3AD203B41FA5}">
                      <a16:colId xmlns:a16="http://schemas.microsoft.com/office/drawing/2014/main" val="79183608"/>
                    </a:ext>
                  </a:extLst>
                </a:gridCol>
                <a:gridCol w="355029">
                  <a:extLst>
                    <a:ext uri="{9D8B030D-6E8A-4147-A177-3AD203B41FA5}">
                      <a16:colId xmlns:a16="http://schemas.microsoft.com/office/drawing/2014/main" val="2666711984"/>
                    </a:ext>
                  </a:extLst>
                </a:gridCol>
                <a:gridCol w="355029">
                  <a:extLst>
                    <a:ext uri="{9D8B030D-6E8A-4147-A177-3AD203B41FA5}">
                      <a16:colId xmlns:a16="http://schemas.microsoft.com/office/drawing/2014/main" val="246362624"/>
                    </a:ext>
                  </a:extLst>
                </a:gridCol>
                <a:gridCol w="352104">
                  <a:extLst>
                    <a:ext uri="{9D8B030D-6E8A-4147-A177-3AD203B41FA5}">
                      <a16:colId xmlns:a16="http://schemas.microsoft.com/office/drawing/2014/main" val="116672343"/>
                    </a:ext>
                  </a:extLst>
                </a:gridCol>
                <a:gridCol w="355029">
                  <a:extLst>
                    <a:ext uri="{9D8B030D-6E8A-4147-A177-3AD203B41FA5}">
                      <a16:colId xmlns:a16="http://schemas.microsoft.com/office/drawing/2014/main" val="3385817650"/>
                    </a:ext>
                  </a:extLst>
                </a:gridCol>
              </a:tblGrid>
              <a:tr h="384081">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817946"/>
                  </a:ext>
                </a:extLst>
              </a:tr>
            </a:tbl>
          </a:graphicData>
        </a:graphic>
      </p:graphicFrame>
      <p:sp>
        <p:nvSpPr>
          <p:cNvPr id="23" name="TextBox 22">
            <a:extLst>
              <a:ext uri="{FF2B5EF4-FFF2-40B4-BE49-F238E27FC236}">
                <a16:creationId xmlns:a16="http://schemas.microsoft.com/office/drawing/2014/main" id="{8C2FA0C8-AD42-4145-92B7-C752BF24034E}"/>
              </a:ext>
            </a:extLst>
          </p:cNvPr>
          <p:cNvSpPr txBox="1"/>
          <p:nvPr/>
        </p:nvSpPr>
        <p:spPr>
          <a:xfrm>
            <a:off x="4515851" y="5551781"/>
            <a:ext cx="2956265" cy="369332"/>
          </a:xfrm>
          <a:prstGeom prst="rect">
            <a:avLst/>
          </a:prstGeom>
          <a:noFill/>
        </p:spPr>
        <p:txBody>
          <a:bodyPr wrap="square" rtlCol="0">
            <a:spAutoFit/>
          </a:bodyPr>
          <a:lstStyle/>
          <a:p>
            <a:r>
              <a:rPr lang="en-US" dirty="0"/>
              <a:t> 2 duplication + 2 absence</a:t>
            </a:r>
            <a:r>
              <a:rPr lang="en-US" dirty="0">
                <a:solidFill>
                  <a:prstClr val="black"/>
                </a:solidFill>
              </a:rPr>
              <a:t> </a:t>
            </a:r>
            <a:r>
              <a:rPr lang="en-US" dirty="0"/>
              <a:t>= 4</a:t>
            </a:r>
          </a:p>
        </p:txBody>
      </p:sp>
      <p:sp>
        <p:nvSpPr>
          <p:cNvPr id="25" name="TextBox 24">
            <a:extLst>
              <a:ext uri="{FF2B5EF4-FFF2-40B4-BE49-F238E27FC236}">
                <a16:creationId xmlns:a16="http://schemas.microsoft.com/office/drawing/2014/main" id="{9BD456F6-E247-4B36-A5CB-90E802B0DE91}"/>
              </a:ext>
            </a:extLst>
          </p:cNvPr>
          <p:cNvSpPr txBox="1"/>
          <p:nvPr/>
        </p:nvSpPr>
        <p:spPr>
          <a:xfrm>
            <a:off x="4524008" y="6123322"/>
            <a:ext cx="3066400" cy="369332"/>
          </a:xfrm>
          <a:prstGeom prst="rect">
            <a:avLst/>
          </a:prstGeom>
          <a:noFill/>
        </p:spPr>
        <p:txBody>
          <a:bodyPr wrap="square" rtlCol="0">
            <a:spAutoFit/>
          </a:bodyPr>
          <a:lstStyle/>
          <a:p>
            <a:r>
              <a:rPr lang="en-US" dirty="0"/>
              <a:t> 5 duplication + 5 absence</a:t>
            </a:r>
            <a:r>
              <a:rPr lang="en-US" dirty="0">
                <a:solidFill>
                  <a:prstClr val="black"/>
                </a:solidFill>
              </a:rPr>
              <a:t> </a:t>
            </a:r>
            <a:r>
              <a:rPr lang="en-US" dirty="0"/>
              <a:t>= 10</a:t>
            </a:r>
          </a:p>
        </p:txBody>
      </p:sp>
      <p:sp>
        <p:nvSpPr>
          <p:cNvPr id="26" name="TextBox 25">
            <a:extLst>
              <a:ext uri="{FF2B5EF4-FFF2-40B4-BE49-F238E27FC236}">
                <a16:creationId xmlns:a16="http://schemas.microsoft.com/office/drawing/2014/main" id="{E8AF5AD9-D1B4-4B8D-AA47-83FB52353AC4}"/>
              </a:ext>
            </a:extLst>
          </p:cNvPr>
          <p:cNvSpPr txBox="1"/>
          <p:nvPr/>
        </p:nvSpPr>
        <p:spPr>
          <a:xfrm>
            <a:off x="8318377" y="3485331"/>
            <a:ext cx="3373839" cy="646331"/>
          </a:xfrm>
          <a:prstGeom prst="rect">
            <a:avLst/>
          </a:prstGeom>
          <a:noFill/>
        </p:spPr>
        <p:txBody>
          <a:bodyPr wrap="square" rtlCol="0">
            <a:spAutoFit/>
          </a:bodyPr>
          <a:lstStyle/>
          <a:p>
            <a:pPr algn="ctr"/>
            <a:r>
              <a:rPr lang="en-US" dirty="0">
                <a:solidFill>
                  <a:srgbClr val="00B0F0"/>
                </a:solidFill>
              </a:rPr>
              <a:t>fitness calculation per row</a:t>
            </a:r>
          </a:p>
          <a:p>
            <a:pPr algn="ctr"/>
            <a:r>
              <a:rPr lang="en-US" dirty="0">
                <a:solidFill>
                  <a:srgbClr val="00B0F0"/>
                </a:solidFill>
              </a:rPr>
              <a:t>(rows are not in order in sudoku)</a:t>
            </a:r>
          </a:p>
        </p:txBody>
      </p:sp>
      <p:graphicFrame>
        <p:nvGraphicFramePr>
          <p:cNvPr id="27" name="Table 26">
            <a:extLst>
              <a:ext uri="{FF2B5EF4-FFF2-40B4-BE49-F238E27FC236}">
                <a16:creationId xmlns:a16="http://schemas.microsoft.com/office/drawing/2014/main" id="{DE1B519E-EF92-4889-8707-DD696BB963D3}"/>
              </a:ext>
            </a:extLst>
          </p:cNvPr>
          <p:cNvGraphicFramePr>
            <a:graphicFrameLocks noGrp="1"/>
          </p:cNvGraphicFramePr>
          <p:nvPr>
            <p:extLst>
              <p:ext uri="{D42A27DB-BD31-4B8C-83A1-F6EECF244321}">
                <p14:modId xmlns:p14="http://schemas.microsoft.com/office/powerpoint/2010/main" val="1506854847"/>
              </p:ext>
            </p:extLst>
          </p:nvPr>
        </p:nvGraphicFramePr>
        <p:xfrm>
          <a:off x="846357" y="2162918"/>
          <a:ext cx="3189411" cy="384081"/>
        </p:xfrm>
        <a:graphic>
          <a:graphicData uri="http://schemas.openxmlformats.org/drawingml/2006/table">
            <a:tbl>
              <a:tblPr firstRow="1" firstCol="1" bandRow="1"/>
              <a:tblGrid>
                <a:gridCol w="352104">
                  <a:extLst>
                    <a:ext uri="{9D8B030D-6E8A-4147-A177-3AD203B41FA5}">
                      <a16:colId xmlns:a16="http://schemas.microsoft.com/office/drawing/2014/main" val="3367221573"/>
                    </a:ext>
                  </a:extLst>
                </a:gridCol>
                <a:gridCol w="355029">
                  <a:extLst>
                    <a:ext uri="{9D8B030D-6E8A-4147-A177-3AD203B41FA5}">
                      <a16:colId xmlns:a16="http://schemas.microsoft.com/office/drawing/2014/main" val="3727663986"/>
                    </a:ext>
                  </a:extLst>
                </a:gridCol>
                <a:gridCol w="355029">
                  <a:extLst>
                    <a:ext uri="{9D8B030D-6E8A-4147-A177-3AD203B41FA5}">
                      <a16:colId xmlns:a16="http://schemas.microsoft.com/office/drawing/2014/main" val="3229633033"/>
                    </a:ext>
                  </a:extLst>
                </a:gridCol>
                <a:gridCol w="355029">
                  <a:extLst>
                    <a:ext uri="{9D8B030D-6E8A-4147-A177-3AD203B41FA5}">
                      <a16:colId xmlns:a16="http://schemas.microsoft.com/office/drawing/2014/main" val="3713364700"/>
                    </a:ext>
                  </a:extLst>
                </a:gridCol>
                <a:gridCol w="355029">
                  <a:extLst>
                    <a:ext uri="{9D8B030D-6E8A-4147-A177-3AD203B41FA5}">
                      <a16:colId xmlns:a16="http://schemas.microsoft.com/office/drawing/2014/main" val="961674082"/>
                    </a:ext>
                  </a:extLst>
                </a:gridCol>
                <a:gridCol w="355029">
                  <a:extLst>
                    <a:ext uri="{9D8B030D-6E8A-4147-A177-3AD203B41FA5}">
                      <a16:colId xmlns:a16="http://schemas.microsoft.com/office/drawing/2014/main" val="739547107"/>
                    </a:ext>
                  </a:extLst>
                </a:gridCol>
                <a:gridCol w="355029">
                  <a:extLst>
                    <a:ext uri="{9D8B030D-6E8A-4147-A177-3AD203B41FA5}">
                      <a16:colId xmlns:a16="http://schemas.microsoft.com/office/drawing/2014/main" val="3037412089"/>
                    </a:ext>
                  </a:extLst>
                </a:gridCol>
                <a:gridCol w="352104">
                  <a:extLst>
                    <a:ext uri="{9D8B030D-6E8A-4147-A177-3AD203B41FA5}">
                      <a16:colId xmlns:a16="http://schemas.microsoft.com/office/drawing/2014/main" val="1739652827"/>
                    </a:ext>
                  </a:extLst>
                </a:gridCol>
                <a:gridCol w="355029">
                  <a:extLst>
                    <a:ext uri="{9D8B030D-6E8A-4147-A177-3AD203B41FA5}">
                      <a16:colId xmlns:a16="http://schemas.microsoft.com/office/drawing/2014/main" val="1834976698"/>
                    </a:ext>
                  </a:extLst>
                </a:gridCol>
              </a:tblGrid>
              <a:tr h="384081">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7014541"/>
                  </a:ext>
                </a:extLst>
              </a:tr>
            </a:tbl>
          </a:graphicData>
        </a:graphic>
      </p:graphicFrame>
      <p:graphicFrame>
        <p:nvGraphicFramePr>
          <p:cNvPr id="28" name="Table 27">
            <a:extLst>
              <a:ext uri="{FF2B5EF4-FFF2-40B4-BE49-F238E27FC236}">
                <a16:creationId xmlns:a16="http://schemas.microsoft.com/office/drawing/2014/main" id="{B95B4369-9BBC-4F77-88F0-A5907D7A725A}"/>
              </a:ext>
            </a:extLst>
          </p:cNvPr>
          <p:cNvGraphicFramePr>
            <a:graphicFrameLocks noGrp="1"/>
          </p:cNvGraphicFramePr>
          <p:nvPr>
            <p:extLst>
              <p:ext uri="{D42A27DB-BD31-4B8C-83A1-F6EECF244321}">
                <p14:modId xmlns:p14="http://schemas.microsoft.com/office/powerpoint/2010/main" val="699739310"/>
              </p:ext>
            </p:extLst>
          </p:nvPr>
        </p:nvGraphicFramePr>
        <p:xfrm>
          <a:off x="830042" y="2686748"/>
          <a:ext cx="3189411" cy="384081"/>
        </p:xfrm>
        <a:graphic>
          <a:graphicData uri="http://schemas.openxmlformats.org/drawingml/2006/table">
            <a:tbl>
              <a:tblPr firstRow="1" firstCol="1" bandRow="1"/>
              <a:tblGrid>
                <a:gridCol w="352104">
                  <a:extLst>
                    <a:ext uri="{9D8B030D-6E8A-4147-A177-3AD203B41FA5}">
                      <a16:colId xmlns:a16="http://schemas.microsoft.com/office/drawing/2014/main" val="4178324298"/>
                    </a:ext>
                  </a:extLst>
                </a:gridCol>
                <a:gridCol w="355029">
                  <a:extLst>
                    <a:ext uri="{9D8B030D-6E8A-4147-A177-3AD203B41FA5}">
                      <a16:colId xmlns:a16="http://schemas.microsoft.com/office/drawing/2014/main" val="879867364"/>
                    </a:ext>
                  </a:extLst>
                </a:gridCol>
                <a:gridCol w="355029">
                  <a:extLst>
                    <a:ext uri="{9D8B030D-6E8A-4147-A177-3AD203B41FA5}">
                      <a16:colId xmlns:a16="http://schemas.microsoft.com/office/drawing/2014/main" val="317256944"/>
                    </a:ext>
                  </a:extLst>
                </a:gridCol>
                <a:gridCol w="355029">
                  <a:extLst>
                    <a:ext uri="{9D8B030D-6E8A-4147-A177-3AD203B41FA5}">
                      <a16:colId xmlns:a16="http://schemas.microsoft.com/office/drawing/2014/main" val="1856113777"/>
                    </a:ext>
                  </a:extLst>
                </a:gridCol>
                <a:gridCol w="355029">
                  <a:extLst>
                    <a:ext uri="{9D8B030D-6E8A-4147-A177-3AD203B41FA5}">
                      <a16:colId xmlns:a16="http://schemas.microsoft.com/office/drawing/2014/main" val="3380697821"/>
                    </a:ext>
                  </a:extLst>
                </a:gridCol>
                <a:gridCol w="355029">
                  <a:extLst>
                    <a:ext uri="{9D8B030D-6E8A-4147-A177-3AD203B41FA5}">
                      <a16:colId xmlns:a16="http://schemas.microsoft.com/office/drawing/2014/main" val="3293092856"/>
                    </a:ext>
                  </a:extLst>
                </a:gridCol>
                <a:gridCol w="355029">
                  <a:extLst>
                    <a:ext uri="{9D8B030D-6E8A-4147-A177-3AD203B41FA5}">
                      <a16:colId xmlns:a16="http://schemas.microsoft.com/office/drawing/2014/main" val="519613364"/>
                    </a:ext>
                  </a:extLst>
                </a:gridCol>
                <a:gridCol w="352104">
                  <a:extLst>
                    <a:ext uri="{9D8B030D-6E8A-4147-A177-3AD203B41FA5}">
                      <a16:colId xmlns:a16="http://schemas.microsoft.com/office/drawing/2014/main" val="1129954200"/>
                    </a:ext>
                  </a:extLst>
                </a:gridCol>
                <a:gridCol w="355029">
                  <a:extLst>
                    <a:ext uri="{9D8B030D-6E8A-4147-A177-3AD203B41FA5}">
                      <a16:colId xmlns:a16="http://schemas.microsoft.com/office/drawing/2014/main" val="536467158"/>
                    </a:ext>
                  </a:extLst>
                </a:gridCol>
              </a:tblGrid>
              <a:tr h="384081">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13085"/>
                  </a:ext>
                </a:extLst>
              </a:tr>
            </a:tbl>
          </a:graphicData>
        </a:graphic>
      </p:graphicFrame>
      <p:graphicFrame>
        <p:nvGraphicFramePr>
          <p:cNvPr id="29" name="Table 28">
            <a:extLst>
              <a:ext uri="{FF2B5EF4-FFF2-40B4-BE49-F238E27FC236}">
                <a16:creationId xmlns:a16="http://schemas.microsoft.com/office/drawing/2014/main" id="{DC8DAE02-E0C3-4D13-AA8E-209FE1F41E2C}"/>
              </a:ext>
            </a:extLst>
          </p:cNvPr>
          <p:cNvGraphicFramePr>
            <a:graphicFrameLocks noGrp="1"/>
          </p:cNvGraphicFramePr>
          <p:nvPr>
            <p:extLst>
              <p:ext uri="{D42A27DB-BD31-4B8C-83A1-F6EECF244321}">
                <p14:modId xmlns:p14="http://schemas.microsoft.com/office/powerpoint/2010/main" val="2162510119"/>
              </p:ext>
            </p:extLst>
          </p:nvPr>
        </p:nvGraphicFramePr>
        <p:xfrm>
          <a:off x="830041" y="3246082"/>
          <a:ext cx="3189411" cy="384081"/>
        </p:xfrm>
        <a:graphic>
          <a:graphicData uri="http://schemas.openxmlformats.org/drawingml/2006/table">
            <a:tbl>
              <a:tblPr firstRow="1" firstCol="1" bandRow="1"/>
              <a:tblGrid>
                <a:gridCol w="352104">
                  <a:extLst>
                    <a:ext uri="{9D8B030D-6E8A-4147-A177-3AD203B41FA5}">
                      <a16:colId xmlns:a16="http://schemas.microsoft.com/office/drawing/2014/main" val="1437475897"/>
                    </a:ext>
                  </a:extLst>
                </a:gridCol>
                <a:gridCol w="355029">
                  <a:extLst>
                    <a:ext uri="{9D8B030D-6E8A-4147-A177-3AD203B41FA5}">
                      <a16:colId xmlns:a16="http://schemas.microsoft.com/office/drawing/2014/main" val="2015615834"/>
                    </a:ext>
                  </a:extLst>
                </a:gridCol>
                <a:gridCol w="355029">
                  <a:extLst>
                    <a:ext uri="{9D8B030D-6E8A-4147-A177-3AD203B41FA5}">
                      <a16:colId xmlns:a16="http://schemas.microsoft.com/office/drawing/2014/main" val="4143038179"/>
                    </a:ext>
                  </a:extLst>
                </a:gridCol>
                <a:gridCol w="355029">
                  <a:extLst>
                    <a:ext uri="{9D8B030D-6E8A-4147-A177-3AD203B41FA5}">
                      <a16:colId xmlns:a16="http://schemas.microsoft.com/office/drawing/2014/main" val="377979345"/>
                    </a:ext>
                  </a:extLst>
                </a:gridCol>
                <a:gridCol w="355029">
                  <a:extLst>
                    <a:ext uri="{9D8B030D-6E8A-4147-A177-3AD203B41FA5}">
                      <a16:colId xmlns:a16="http://schemas.microsoft.com/office/drawing/2014/main" val="3970269773"/>
                    </a:ext>
                  </a:extLst>
                </a:gridCol>
                <a:gridCol w="355029">
                  <a:extLst>
                    <a:ext uri="{9D8B030D-6E8A-4147-A177-3AD203B41FA5}">
                      <a16:colId xmlns:a16="http://schemas.microsoft.com/office/drawing/2014/main" val="3473176294"/>
                    </a:ext>
                  </a:extLst>
                </a:gridCol>
                <a:gridCol w="355029">
                  <a:extLst>
                    <a:ext uri="{9D8B030D-6E8A-4147-A177-3AD203B41FA5}">
                      <a16:colId xmlns:a16="http://schemas.microsoft.com/office/drawing/2014/main" val="1112626614"/>
                    </a:ext>
                  </a:extLst>
                </a:gridCol>
                <a:gridCol w="352104">
                  <a:extLst>
                    <a:ext uri="{9D8B030D-6E8A-4147-A177-3AD203B41FA5}">
                      <a16:colId xmlns:a16="http://schemas.microsoft.com/office/drawing/2014/main" val="726995465"/>
                    </a:ext>
                  </a:extLst>
                </a:gridCol>
                <a:gridCol w="355029">
                  <a:extLst>
                    <a:ext uri="{9D8B030D-6E8A-4147-A177-3AD203B41FA5}">
                      <a16:colId xmlns:a16="http://schemas.microsoft.com/office/drawing/2014/main" val="821955705"/>
                    </a:ext>
                  </a:extLst>
                </a:gridCol>
              </a:tblGrid>
              <a:tr h="384081">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97946"/>
                  </a:ext>
                </a:extLst>
              </a:tr>
            </a:tbl>
          </a:graphicData>
        </a:graphic>
      </p:graphicFrame>
      <p:graphicFrame>
        <p:nvGraphicFramePr>
          <p:cNvPr id="30" name="Table 29">
            <a:extLst>
              <a:ext uri="{FF2B5EF4-FFF2-40B4-BE49-F238E27FC236}">
                <a16:creationId xmlns:a16="http://schemas.microsoft.com/office/drawing/2014/main" id="{C85CE74C-3C03-4E1D-A22A-473114E24228}"/>
              </a:ext>
            </a:extLst>
          </p:cNvPr>
          <p:cNvGraphicFramePr>
            <a:graphicFrameLocks noGrp="1"/>
          </p:cNvGraphicFramePr>
          <p:nvPr>
            <p:extLst>
              <p:ext uri="{D42A27DB-BD31-4B8C-83A1-F6EECF244321}">
                <p14:modId xmlns:p14="http://schemas.microsoft.com/office/powerpoint/2010/main" val="142143352"/>
              </p:ext>
            </p:extLst>
          </p:nvPr>
        </p:nvGraphicFramePr>
        <p:xfrm>
          <a:off x="846357" y="3833005"/>
          <a:ext cx="3189411" cy="384081"/>
        </p:xfrm>
        <a:graphic>
          <a:graphicData uri="http://schemas.openxmlformats.org/drawingml/2006/table">
            <a:tbl>
              <a:tblPr firstRow="1" firstCol="1" bandRow="1"/>
              <a:tblGrid>
                <a:gridCol w="352104">
                  <a:extLst>
                    <a:ext uri="{9D8B030D-6E8A-4147-A177-3AD203B41FA5}">
                      <a16:colId xmlns:a16="http://schemas.microsoft.com/office/drawing/2014/main" val="1886878151"/>
                    </a:ext>
                  </a:extLst>
                </a:gridCol>
                <a:gridCol w="355029">
                  <a:extLst>
                    <a:ext uri="{9D8B030D-6E8A-4147-A177-3AD203B41FA5}">
                      <a16:colId xmlns:a16="http://schemas.microsoft.com/office/drawing/2014/main" val="4128642031"/>
                    </a:ext>
                  </a:extLst>
                </a:gridCol>
                <a:gridCol w="355029">
                  <a:extLst>
                    <a:ext uri="{9D8B030D-6E8A-4147-A177-3AD203B41FA5}">
                      <a16:colId xmlns:a16="http://schemas.microsoft.com/office/drawing/2014/main" val="2113012236"/>
                    </a:ext>
                  </a:extLst>
                </a:gridCol>
                <a:gridCol w="355029">
                  <a:extLst>
                    <a:ext uri="{9D8B030D-6E8A-4147-A177-3AD203B41FA5}">
                      <a16:colId xmlns:a16="http://schemas.microsoft.com/office/drawing/2014/main" val="1894950195"/>
                    </a:ext>
                  </a:extLst>
                </a:gridCol>
                <a:gridCol w="355029">
                  <a:extLst>
                    <a:ext uri="{9D8B030D-6E8A-4147-A177-3AD203B41FA5}">
                      <a16:colId xmlns:a16="http://schemas.microsoft.com/office/drawing/2014/main" val="2291163076"/>
                    </a:ext>
                  </a:extLst>
                </a:gridCol>
                <a:gridCol w="355029">
                  <a:extLst>
                    <a:ext uri="{9D8B030D-6E8A-4147-A177-3AD203B41FA5}">
                      <a16:colId xmlns:a16="http://schemas.microsoft.com/office/drawing/2014/main" val="1533631492"/>
                    </a:ext>
                  </a:extLst>
                </a:gridCol>
                <a:gridCol w="355029">
                  <a:extLst>
                    <a:ext uri="{9D8B030D-6E8A-4147-A177-3AD203B41FA5}">
                      <a16:colId xmlns:a16="http://schemas.microsoft.com/office/drawing/2014/main" val="4276498968"/>
                    </a:ext>
                  </a:extLst>
                </a:gridCol>
                <a:gridCol w="352104">
                  <a:extLst>
                    <a:ext uri="{9D8B030D-6E8A-4147-A177-3AD203B41FA5}">
                      <a16:colId xmlns:a16="http://schemas.microsoft.com/office/drawing/2014/main" val="4186196316"/>
                    </a:ext>
                  </a:extLst>
                </a:gridCol>
                <a:gridCol w="355029">
                  <a:extLst>
                    <a:ext uri="{9D8B030D-6E8A-4147-A177-3AD203B41FA5}">
                      <a16:colId xmlns:a16="http://schemas.microsoft.com/office/drawing/2014/main" val="3366371591"/>
                    </a:ext>
                  </a:extLst>
                </a:gridCol>
              </a:tblGrid>
              <a:tr h="384081">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4514744"/>
                  </a:ext>
                </a:extLst>
              </a:tr>
            </a:tbl>
          </a:graphicData>
        </a:graphic>
      </p:graphicFrame>
      <p:graphicFrame>
        <p:nvGraphicFramePr>
          <p:cNvPr id="31" name="Table 30">
            <a:extLst>
              <a:ext uri="{FF2B5EF4-FFF2-40B4-BE49-F238E27FC236}">
                <a16:creationId xmlns:a16="http://schemas.microsoft.com/office/drawing/2014/main" id="{26FEEB58-7300-4627-BE3E-7053BB69551A}"/>
              </a:ext>
            </a:extLst>
          </p:cNvPr>
          <p:cNvGraphicFramePr>
            <a:graphicFrameLocks noGrp="1"/>
          </p:cNvGraphicFramePr>
          <p:nvPr>
            <p:extLst>
              <p:ext uri="{D42A27DB-BD31-4B8C-83A1-F6EECF244321}">
                <p14:modId xmlns:p14="http://schemas.microsoft.com/office/powerpoint/2010/main" val="3372891346"/>
              </p:ext>
            </p:extLst>
          </p:nvPr>
        </p:nvGraphicFramePr>
        <p:xfrm>
          <a:off x="854514" y="4380286"/>
          <a:ext cx="3189411" cy="384081"/>
        </p:xfrm>
        <a:graphic>
          <a:graphicData uri="http://schemas.openxmlformats.org/drawingml/2006/table">
            <a:tbl>
              <a:tblPr firstRow="1" firstCol="1" bandRow="1"/>
              <a:tblGrid>
                <a:gridCol w="352104">
                  <a:extLst>
                    <a:ext uri="{9D8B030D-6E8A-4147-A177-3AD203B41FA5}">
                      <a16:colId xmlns:a16="http://schemas.microsoft.com/office/drawing/2014/main" val="2695340968"/>
                    </a:ext>
                  </a:extLst>
                </a:gridCol>
                <a:gridCol w="355029">
                  <a:extLst>
                    <a:ext uri="{9D8B030D-6E8A-4147-A177-3AD203B41FA5}">
                      <a16:colId xmlns:a16="http://schemas.microsoft.com/office/drawing/2014/main" val="983752742"/>
                    </a:ext>
                  </a:extLst>
                </a:gridCol>
                <a:gridCol w="355029">
                  <a:extLst>
                    <a:ext uri="{9D8B030D-6E8A-4147-A177-3AD203B41FA5}">
                      <a16:colId xmlns:a16="http://schemas.microsoft.com/office/drawing/2014/main" val="1216627941"/>
                    </a:ext>
                  </a:extLst>
                </a:gridCol>
                <a:gridCol w="355029">
                  <a:extLst>
                    <a:ext uri="{9D8B030D-6E8A-4147-A177-3AD203B41FA5}">
                      <a16:colId xmlns:a16="http://schemas.microsoft.com/office/drawing/2014/main" val="1140988278"/>
                    </a:ext>
                  </a:extLst>
                </a:gridCol>
                <a:gridCol w="355029">
                  <a:extLst>
                    <a:ext uri="{9D8B030D-6E8A-4147-A177-3AD203B41FA5}">
                      <a16:colId xmlns:a16="http://schemas.microsoft.com/office/drawing/2014/main" val="3268508309"/>
                    </a:ext>
                  </a:extLst>
                </a:gridCol>
                <a:gridCol w="355029">
                  <a:extLst>
                    <a:ext uri="{9D8B030D-6E8A-4147-A177-3AD203B41FA5}">
                      <a16:colId xmlns:a16="http://schemas.microsoft.com/office/drawing/2014/main" val="3765804814"/>
                    </a:ext>
                  </a:extLst>
                </a:gridCol>
                <a:gridCol w="355029">
                  <a:extLst>
                    <a:ext uri="{9D8B030D-6E8A-4147-A177-3AD203B41FA5}">
                      <a16:colId xmlns:a16="http://schemas.microsoft.com/office/drawing/2014/main" val="3052851746"/>
                    </a:ext>
                  </a:extLst>
                </a:gridCol>
                <a:gridCol w="352104">
                  <a:extLst>
                    <a:ext uri="{9D8B030D-6E8A-4147-A177-3AD203B41FA5}">
                      <a16:colId xmlns:a16="http://schemas.microsoft.com/office/drawing/2014/main" val="3139895556"/>
                    </a:ext>
                  </a:extLst>
                </a:gridCol>
                <a:gridCol w="355029">
                  <a:extLst>
                    <a:ext uri="{9D8B030D-6E8A-4147-A177-3AD203B41FA5}">
                      <a16:colId xmlns:a16="http://schemas.microsoft.com/office/drawing/2014/main" val="3803977151"/>
                    </a:ext>
                  </a:extLst>
                </a:gridCol>
              </a:tblGrid>
              <a:tr h="384081">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9202241"/>
                  </a:ext>
                </a:extLst>
              </a:tr>
            </a:tbl>
          </a:graphicData>
        </a:graphic>
      </p:graphicFrame>
      <p:graphicFrame>
        <p:nvGraphicFramePr>
          <p:cNvPr id="33" name="Table 32">
            <a:extLst>
              <a:ext uri="{FF2B5EF4-FFF2-40B4-BE49-F238E27FC236}">
                <a16:creationId xmlns:a16="http://schemas.microsoft.com/office/drawing/2014/main" id="{1829E65C-6731-465C-93C9-63DFE2544E1F}"/>
              </a:ext>
            </a:extLst>
          </p:cNvPr>
          <p:cNvGraphicFramePr>
            <a:graphicFrameLocks noGrp="1"/>
          </p:cNvGraphicFramePr>
          <p:nvPr>
            <p:extLst>
              <p:ext uri="{D42A27DB-BD31-4B8C-83A1-F6EECF244321}">
                <p14:modId xmlns:p14="http://schemas.microsoft.com/office/powerpoint/2010/main" val="2716832041"/>
              </p:ext>
            </p:extLst>
          </p:nvPr>
        </p:nvGraphicFramePr>
        <p:xfrm>
          <a:off x="862671" y="6123322"/>
          <a:ext cx="3189411" cy="384081"/>
        </p:xfrm>
        <a:graphic>
          <a:graphicData uri="http://schemas.openxmlformats.org/drawingml/2006/table">
            <a:tbl>
              <a:tblPr firstRow="1" firstCol="1" bandRow="1"/>
              <a:tblGrid>
                <a:gridCol w="352104">
                  <a:extLst>
                    <a:ext uri="{9D8B030D-6E8A-4147-A177-3AD203B41FA5}">
                      <a16:colId xmlns:a16="http://schemas.microsoft.com/office/drawing/2014/main" val="863738407"/>
                    </a:ext>
                  </a:extLst>
                </a:gridCol>
                <a:gridCol w="355029">
                  <a:extLst>
                    <a:ext uri="{9D8B030D-6E8A-4147-A177-3AD203B41FA5}">
                      <a16:colId xmlns:a16="http://schemas.microsoft.com/office/drawing/2014/main" val="2664039288"/>
                    </a:ext>
                  </a:extLst>
                </a:gridCol>
                <a:gridCol w="355029">
                  <a:extLst>
                    <a:ext uri="{9D8B030D-6E8A-4147-A177-3AD203B41FA5}">
                      <a16:colId xmlns:a16="http://schemas.microsoft.com/office/drawing/2014/main" val="3817332509"/>
                    </a:ext>
                  </a:extLst>
                </a:gridCol>
                <a:gridCol w="355029">
                  <a:extLst>
                    <a:ext uri="{9D8B030D-6E8A-4147-A177-3AD203B41FA5}">
                      <a16:colId xmlns:a16="http://schemas.microsoft.com/office/drawing/2014/main" val="653990658"/>
                    </a:ext>
                  </a:extLst>
                </a:gridCol>
                <a:gridCol w="355029">
                  <a:extLst>
                    <a:ext uri="{9D8B030D-6E8A-4147-A177-3AD203B41FA5}">
                      <a16:colId xmlns:a16="http://schemas.microsoft.com/office/drawing/2014/main" val="1213133660"/>
                    </a:ext>
                  </a:extLst>
                </a:gridCol>
                <a:gridCol w="355029">
                  <a:extLst>
                    <a:ext uri="{9D8B030D-6E8A-4147-A177-3AD203B41FA5}">
                      <a16:colId xmlns:a16="http://schemas.microsoft.com/office/drawing/2014/main" val="1290833504"/>
                    </a:ext>
                  </a:extLst>
                </a:gridCol>
                <a:gridCol w="355029">
                  <a:extLst>
                    <a:ext uri="{9D8B030D-6E8A-4147-A177-3AD203B41FA5}">
                      <a16:colId xmlns:a16="http://schemas.microsoft.com/office/drawing/2014/main" val="2670149767"/>
                    </a:ext>
                  </a:extLst>
                </a:gridCol>
                <a:gridCol w="352104">
                  <a:extLst>
                    <a:ext uri="{9D8B030D-6E8A-4147-A177-3AD203B41FA5}">
                      <a16:colId xmlns:a16="http://schemas.microsoft.com/office/drawing/2014/main" val="3319238701"/>
                    </a:ext>
                  </a:extLst>
                </a:gridCol>
                <a:gridCol w="355029">
                  <a:extLst>
                    <a:ext uri="{9D8B030D-6E8A-4147-A177-3AD203B41FA5}">
                      <a16:colId xmlns:a16="http://schemas.microsoft.com/office/drawing/2014/main" val="2147148693"/>
                    </a:ext>
                  </a:extLst>
                </a:gridCol>
              </a:tblGrid>
              <a:tr h="384081">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9771447"/>
                  </a:ext>
                </a:extLst>
              </a:tr>
            </a:tbl>
          </a:graphicData>
        </a:graphic>
      </p:graphicFrame>
      <p:graphicFrame>
        <p:nvGraphicFramePr>
          <p:cNvPr id="34" name="Table 33">
            <a:extLst>
              <a:ext uri="{FF2B5EF4-FFF2-40B4-BE49-F238E27FC236}">
                <a16:creationId xmlns:a16="http://schemas.microsoft.com/office/drawing/2014/main" id="{B6480762-4D5D-4DC3-A6D3-8957EDD5EDF1}"/>
              </a:ext>
            </a:extLst>
          </p:cNvPr>
          <p:cNvGraphicFramePr>
            <a:graphicFrameLocks noGrp="1"/>
          </p:cNvGraphicFramePr>
          <p:nvPr>
            <p:extLst>
              <p:ext uri="{D42A27DB-BD31-4B8C-83A1-F6EECF244321}">
                <p14:modId xmlns:p14="http://schemas.microsoft.com/office/powerpoint/2010/main" val="177928341"/>
              </p:ext>
            </p:extLst>
          </p:nvPr>
        </p:nvGraphicFramePr>
        <p:xfrm>
          <a:off x="846357" y="4957586"/>
          <a:ext cx="3189413" cy="349287"/>
        </p:xfrm>
        <a:graphic>
          <a:graphicData uri="http://schemas.openxmlformats.org/drawingml/2006/table">
            <a:tbl>
              <a:tblPr firstRow="1" firstCol="1" bandRow="1"/>
              <a:tblGrid>
                <a:gridCol w="352105">
                  <a:extLst>
                    <a:ext uri="{9D8B030D-6E8A-4147-A177-3AD203B41FA5}">
                      <a16:colId xmlns:a16="http://schemas.microsoft.com/office/drawing/2014/main" val="1088067630"/>
                    </a:ext>
                  </a:extLst>
                </a:gridCol>
                <a:gridCol w="355029">
                  <a:extLst>
                    <a:ext uri="{9D8B030D-6E8A-4147-A177-3AD203B41FA5}">
                      <a16:colId xmlns:a16="http://schemas.microsoft.com/office/drawing/2014/main" val="1710552901"/>
                    </a:ext>
                  </a:extLst>
                </a:gridCol>
                <a:gridCol w="355029">
                  <a:extLst>
                    <a:ext uri="{9D8B030D-6E8A-4147-A177-3AD203B41FA5}">
                      <a16:colId xmlns:a16="http://schemas.microsoft.com/office/drawing/2014/main" val="3879198511"/>
                    </a:ext>
                  </a:extLst>
                </a:gridCol>
                <a:gridCol w="355029">
                  <a:extLst>
                    <a:ext uri="{9D8B030D-6E8A-4147-A177-3AD203B41FA5}">
                      <a16:colId xmlns:a16="http://schemas.microsoft.com/office/drawing/2014/main" val="2839321131"/>
                    </a:ext>
                  </a:extLst>
                </a:gridCol>
                <a:gridCol w="355029">
                  <a:extLst>
                    <a:ext uri="{9D8B030D-6E8A-4147-A177-3AD203B41FA5}">
                      <a16:colId xmlns:a16="http://schemas.microsoft.com/office/drawing/2014/main" val="843369787"/>
                    </a:ext>
                  </a:extLst>
                </a:gridCol>
                <a:gridCol w="355029">
                  <a:extLst>
                    <a:ext uri="{9D8B030D-6E8A-4147-A177-3AD203B41FA5}">
                      <a16:colId xmlns:a16="http://schemas.microsoft.com/office/drawing/2014/main" val="2823149304"/>
                    </a:ext>
                  </a:extLst>
                </a:gridCol>
                <a:gridCol w="355029">
                  <a:extLst>
                    <a:ext uri="{9D8B030D-6E8A-4147-A177-3AD203B41FA5}">
                      <a16:colId xmlns:a16="http://schemas.microsoft.com/office/drawing/2014/main" val="2746769495"/>
                    </a:ext>
                  </a:extLst>
                </a:gridCol>
                <a:gridCol w="352105">
                  <a:extLst>
                    <a:ext uri="{9D8B030D-6E8A-4147-A177-3AD203B41FA5}">
                      <a16:colId xmlns:a16="http://schemas.microsoft.com/office/drawing/2014/main" val="3728485987"/>
                    </a:ext>
                  </a:extLst>
                </a:gridCol>
                <a:gridCol w="355029">
                  <a:extLst>
                    <a:ext uri="{9D8B030D-6E8A-4147-A177-3AD203B41FA5}">
                      <a16:colId xmlns:a16="http://schemas.microsoft.com/office/drawing/2014/main" val="642203782"/>
                    </a:ext>
                  </a:extLst>
                </a:gridCol>
              </a:tblGrid>
              <a:tr h="349287">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6524517"/>
                  </a:ext>
                </a:extLst>
              </a:tr>
            </a:tbl>
          </a:graphicData>
        </a:graphic>
      </p:graphicFrame>
    </p:spTree>
    <p:extLst>
      <p:ext uri="{BB962C8B-B14F-4D97-AF65-F5344CB8AC3E}">
        <p14:creationId xmlns:p14="http://schemas.microsoft.com/office/powerpoint/2010/main" val="56710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2064397" y="617283"/>
            <a:ext cx="8079519" cy="646331"/>
          </a:xfrm>
          <a:prstGeom prst="rect">
            <a:avLst/>
          </a:prstGeom>
          <a:noFill/>
        </p:spPr>
        <p:txBody>
          <a:bodyPr wrap="none" rtlCol="0">
            <a:spAutoFit/>
          </a:bodyPr>
          <a:lstStyle/>
          <a:p>
            <a:pPr lvl="0" defTabSz="457200"/>
            <a:r>
              <a:rPr lang="en-US" sz="3600" b="1" dirty="0">
                <a:solidFill>
                  <a:srgbClr val="335B74"/>
                </a:solidFill>
                <a:latin typeface="Lato Black"/>
              </a:rPr>
              <a:t>Proof accurate of fitness in columns </a:t>
            </a:r>
          </a:p>
        </p:txBody>
      </p:sp>
      <p:sp>
        <p:nvSpPr>
          <p:cNvPr id="25" name="TextBox 24">
            <a:extLst>
              <a:ext uri="{FF2B5EF4-FFF2-40B4-BE49-F238E27FC236}">
                <a16:creationId xmlns:a16="http://schemas.microsoft.com/office/drawing/2014/main" id="{9BD456F6-E247-4B36-A5CB-90E802B0DE91}"/>
              </a:ext>
            </a:extLst>
          </p:cNvPr>
          <p:cNvSpPr txBox="1"/>
          <p:nvPr/>
        </p:nvSpPr>
        <p:spPr>
          <a:xfrm>
            <a:off x="729257" y="5099912"/>
            <a:ext cx="375940" cy="369332"/>
          </a:xfrm>
          <a:prstGeom prst="rect">
            <a:avLst/>
          </a:prstGeom>
          <a:noFill/>
        </p:spPr>
        <p:txBody>
          <a:bodyPr wrap="square" rtlCol="0">
            <a:spAutoFit/>
          </a:bodyPr>
          <a:lstStyle/>
          <a:p>
            <a:r>
              <a:rPr lang="en-US" dirty="0"/>
              <a:t>4</a:t>
            </a:r>
          </a:p>
        </p:txBody>
      </p:sp>
      <p:sp>
        <p:nvSpPr>
          <p:cNvPr id="26" name="TextBox 25">
            <a:extLst>
              <a:ext uri="{FF2B5EF4-FFF2-40B4-BE49-F238E27FC236}">
                <a16:creationId xmlns:a16="http://schemas.microsoft.com/office/drawing/2014/main" id="{E8AF5AD9-D1B4-4B8D-AA47-83FB52353AC4}"/>
              </a:ext>
            </a:extLst>
          </p:cNvPr>
          <p:cNvSpPr txBox="1"/>
          <p:nvPr/>
        </p:nvSpPr>
        <p:spPr>
          <a:xfrm>
            <a:off x="4075723" y="5853797"/>
            <a:ext cx="3373839" cy="646331"/>
          </a:xfrm>
          <a:prstGeom prst="rect">
            <a:avLst/>
          </a:prstGeom>
          <a:noFill/>
        </p:spPr>
        <p:txBody>
          <a:bodyPr wrap="square" rtlCol="0">
            <a:spAutoFit/>
          </a:bodyPr>
          <a:lstStyle/>
          <a:p>
            <a:pPr algn="ctr"/>
            <a:r>
              <a:rPr lang="en-US" dirty="0">
                <a:solidFill>
                  <a:srgbClr val="00B0F0"/>
                </a:solidFill>
              </a:rPr>
              <a:t>fitness calculation per column</a:t>
            </a:r>
          </a:p>
          <a:p>
            <a:pPr algn="ctr"/>
            <a:r>
              <a:rPr lang="en-US" dirty="0">
                <a:solidFill>
                  <a:srgbClr val="00B0F0"/>
                </a:solidFill>
              </a:rPr>
              <a:t>(duplication + absence)</a:t>
            </a:r>
          </a:p>
        </p:txBody>
      </p:sp>
      <p:graphicFrame>
        <p:nvGraphicFramePr>
          <p:cNvPr id="6" name="Table 5">
            <a:extLst>
              <a:ext uri="{FF2B5EF4-FFF2-40B4-BE49-F238E27FC236}">
                <a16:creationId xmlns:a16="http://schemas.microsoft.com/office/drawing/2014/main" id="{962B7AD6-1FC1-441C-8C0F-FD74A8980FC0}"/>
              </a:ext>
            </a:extLst>
          </p:cNvPr>
          <p:cNvGraphicFramePr>
            <a:graphicFrameLocks noGrp="1"/>
          </p:cNvGraphicFramePr>
          <p:nvPr>
            <p:extLst>
              <p:ext uri="{D42A27DB-BD31-4B8C-83A1-F6EECF244321}">
                <p14:modId xmlns:p14="http://schemas.microsoft.com/office/powerpoint/2010/main" val="1417395830"/>
              </p:ext>
            </p:extLst>
          </p:nvPr>
        </p:nvGraphicFramePr>
        <p:xfrm>
          <a:off x="729257" y="1936314"/>
          <a:ext cx="372844" cy="2932330"/>
        </p:xfrm>
        <a:graphic>
          <a:graphicData uri="http://schemas.openxmlformats.org/drawingml/2006/table">
            <a:tbl>
              <a:tblPr firstRow="1" firstCol="1" bandRow="1"/>
              <a:tblGrid>
                <a:gridCol w="372844">
                  <a:extLst>
                    <a:ext uri="{9D8B030D-6E8A-4147-A177-3AD203B41FA5}">
                      <a16:colId xmlns:a16="http://schemas.microsoft.com/office/drawing/2014/main" val="3089074517"/>
                    </a:ext>
                  </a:extLst>
                </a:gridCol>
              </a:tblGrid>
              <a:tr h="31446">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6566697"/>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9927080"/>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9093288"/>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3051991"/>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1230005"/>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7403562"/>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5636932"/>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5515808"/>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4124099"/>
                  </a:ext>
                </a:extLst>
              </a:tr>
            </a:tbl>
          </a:graphicData>
        </a:graphic>
      </p:graphicFrame>
      <p:graphicFrame>
        <p:nvGraphicFramePr>
          <p:cNvPr id="8" name="Table 7">
            <a:extLst>
              <a:ext uri="{FF2B5EF4-FFF2-40B4-BE49-F238E27FC236}">
                <a16:creationId xmlns:a16="http://schemas.microsoft.com/office/drawing/2014/main" id="{CA8C7690-6EA2-46AA-B76B-A1DF2BB9BDDD}"/>
              </a:ext>
            </a:extLst>
          </p:cNvPr>
          <p:cNvGraphicFramePr>
            <a:graphicFrameLocks noGrp="1"/>
          </p:cNvGraphicFramePr>
          <p:nvPr>
            <p:extLst>
              <p:ext uri="{D42A27DB-BD31-4B8C-83A1-F6EECF244321}">
                <p14:modId xmlns:p14="http://schemas.microsoft.com/office/powerpoint/2010/main" val="4270291130"/>
              </p:ext>
            </p:extLst>
          </p:nvPr>
        </p:nvGraphicFramePr>
        <p:xfrm>
          <a:off x="1945716" y="1968567"/>
          <a:ext cx="375940" cy="2948256"/>
        </p:xfrm>
        <a:graphic>
          <a:graphicData uri="http://schemas.openxmlformats.org/drawingml/2006/table">
            <a:tbl>
              <a:tblPr firstRow="1" firstCol="1" bandRow="1"/>
              <a:tblGrid>
                <a:gridCol w="375940">
                  <a:extLst>
                    <a:ext uri="{9D8B030D-6E8A-4147-A177-3AD203B41FA5}">
                      <a16:colId xmlns:a16="http://schemas.microsoft.com/office/drawing/2014/main" val="3535943146"/>
                    </a:ext>
                  </a:extLst>
                </a:gridCol>
              </a:tblGrid>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7546371"/>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171519"/>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2971476"/>
                  </a:ext>
                </a:extLst>
              </a:tr>
              <a:tr h="327584">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5555792"/>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4172792"/>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8007579"/>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7023291"/>
                  </a:ext>
                </a:extLst>
              </a:tr>
              <a:tr h="327584">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8814243"/>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9611824"/>
                  </a:ext>
                </a:extLst>
              </a:tr>
            </a:tbl>
          </a:graphicData>
        </a:graphic>
      </p:graphicFrame>
      <p:graphicFrame>
        <p:nvGraphicFramePr>
          <p:cNvPr id="10" name="Table 9">
            <a:extLst>
              <a:ext uri="{FF2B5EF4-FFF2-40B4-BE49-F238E27FC236}">
                <a16:creationId xmlns:a16="http://schemas.microsoft.com/office/drawing/2014/main" id="{F0BEFA6B-A92A-45E2-B97A-E203292856C8}"/>
              </a:ext>
            </a:extLst>
          </p:cNvPr>
          <p:cNvGraphicFramePr>
            <a:graphicFrameLocks noGrp="1"/>
          </p:cNvGraphicFramePr>
          <p:nvPr>
            <p:extLst>
              <p:ext uri="{D42A27DB-BD31-4B8C-83A1-F6EECF244321}">
                <p14:modId xmlns:p14="http://schemas.microsoft.com/office/powerpoint/2010/main" val="2003497821"/>
              </p:ext>
            </p:extLst>
          </p:nvPr>
        </p:nvGraphicFramePr>
        <p:xfrm>
          <a:off x="3165271" y="1954872"/>
          <a:ext cx="375940" cy="2948256"/>
        </p:xfrm>
        <a:graphic>
          <a:graphicData uri="http://schemas.openxmlformats.org/drawingml/2006/table">
            <a:tbl>
              <a:tblPr firstRow="1" firstCol="1" bandRow="1"/>
              <a:tblGrid>
                <a:gridCol w="375940">
                  <a:extLst>
                    <a:ext uri="{9D8B030D-6E8A-4147-A177-3AD203B41FA5}">
                      <a16:colId xmlns:a16="http://schemas.microsoft.com/office/drawing/2014/main" val="350276823"/>
                    </a:ext>
                  </a:extLst>
                </a:gridCol>
              </a:tblGrid>
              <a:tr h="327584">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6683759"/>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2338493"/>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7896273"/>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560544"/>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9856477"/>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208636"/>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7572308"/>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6258756"/>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7726310"/>
                  </a:ext>
                </a:extLst>
              </a:tr>
            </a:tbl>
          </a:graphicData>
        </a:graphic>
      </p:graphicFrame>
      <p:graphicFrame>
        <p:nvGraphicFramePr>
          <p:cNvPr id="14" name="Table 13">
            <a:extLst>
              <a:ext uri="{FF2B5EF4-FFF2-40B4-BE49-F238E27FC236}">
                <a16:creationId xmlns:a16="http://schemas.microsoft.com/office/drawing/2014/main" id="{22F78E9E-0325-4A9B-816E-A17FD4195194}"/>
              </a:ext>
            </a:extLst>
          </p:cNvPr>
          <p:cNvGraphicFramePr>
            <a:graphicFrameLocks noGrp="1"/>
          </p:cNvGraphicFramePr>
          <p:nvPr>
            <p:extLst>
              <p:ext uri="{D42A27DB-BD31-4B8C-83A1-F6EECF244321}">
                <p14:modId xmlns:p14="http://schemas.microsoft.com/office/powerpoint/2010/main" val="3253492819"/>
              </p:ext>
            </p:extLst>
          </p:nvPr>
        </p:nvGraphicFramePr>
        <p:xfrm>
          <a:off x="5604229" y="1958546"/>
          <a:ext cx="375940" cy="2948256"/>
        </p:xfrm>
        <a:graphic>
          <a:graphicData uri="http://schemas.openxmlformats.org/drawingml/2006/table">
            <a:tbl>
              <a:tblPr firstRow="1" firstCol="1" bandRow="1"/>
              <a:tblGrid>
                <a:gridCol w="375940">
                  <a:extLst>
                    <a:ext uri="{9D8B030D-6E8A-4147-A177-3AD203B41FA5}">
                      <a16:colId xmlns:a16="http://schemas.microsoft.com/office/drawing/2014/main" val="4089166422"/>
                    </a:ext>
                  </a:extLst>
                </a:gridCol>
              </a:tblGrid>
              <a:tr h="327584">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7029812"/>
                  </a:ext>
                </a:extLst>
              </a:tr>
              <a:tr h="327584">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2207460"/>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4513117"/>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6944007"/>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5047981"/>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6527513"/>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2112010"/>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3960508"/>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4407157"/>
                  </a:ext>
                </a:extLst>
              </a:tr>
            </a:tbl>
          </a:graphicData>
        </a:graphic>
      </p:graphicFrame>
      <p:graphicFrame>
        <p:nvGraphicFramePr>
          <p:cNvPr id="16" name="Table 15">
            <a:extLst>
              <a:ext uri="{FF2B5EF4-FFF2-40B4-BE49-F238E27FC236}">
                <a16:creationId xmlns:a16="http://schemas.microsoft.com/office/drawing/2014/main" id="{9B5E5CDC-EF68-4619-B194-91B5C9E036E2}"/>
              </a:ext>
            </a:extLst>
          </p:cNvPr>
          <p:cNvGraphicFramePr>
            <a:graphicFrameLocks noGrp="1"/>
          </p:cNvGraphicFramePr>
          <p:nvPr>
            <p:extLst>
              <p:ext uri="{D42A27DB-BD31-4B8C-83A1-F6EECF244321}">
                <p14:modId xmlns:p14="http://schemas.microsoft.com/office/powerpoint/2010/main" val="1072050991"/>
              </p:ext>
            </p:extLst>
          </p:nvPr>
        </p:nvGraphicFramePr>
        <p:xfrm>
          <a:off x="6823708" y="1982262"/>
          <a:ext cx="375940" cy="2948256"/>
        </p:xfrm>
        <a:graphic>
          <a:graphicData uri="http://schemas.openxmlformats.org/drawingml/2006/table">
            <a:tbl>
              <a:tblPr firstRow="1" firstCol="1" bandRow="1"/>
              <a:tblGrid>
                <a:gridCol w="375940">
                  <a:extLst>
                    <a:ext uri="{9D8B030D-6E8A-4147-A177-3AD203B41FA5}">
                      <a16:colId xmlns:a16="http://schemas.microsoft.com/office/drawing/2014/main" val="4089166422"/>
                    </a:ext>
                  </a:extLst>
                </a:gridCol>
              </a:tblGrid>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7029812"/>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2207460"/>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4513117"/>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6944007"/>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5047981"/>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6527513"/>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2112010"/>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3960508"/>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4407157"/>
                  </a:ext>
                </a:extLst>
              </a:tr>
            </a:tbl>
          </a:graphicData>
        </a:graphic>
      </p:graphicFrame>
      <p:graphicFrame>
        <p:nvGraphicFramePr>
          <p:cNvPr id="18" name="Table 17">
            <a:extLst>
              <a:ext uri="{FF2B5EF4-FFF2-40B4-BE49-F238E27FC236}">
                <a16:creationId xmlns:a16="http://schemas.microsoft.com/office/drawing/2014/main" id="{CFE6DDE7-1CF1-4D00-B5BA-7A16B7E61FB2}"/>
              </a:ext>
            </a:extLst>
          </p:cNvPr>
          <p:cNvGraphicFramePr>
            <a:graphicFrameLocks noGrp="1"/>
          </p:cNvGraphicFramePr>
          <p:nvPr>
            <p:extLst>
              <p:ext uri="{D42A27DB-BD31-4B8C-83A1-F6EECF244321}">
                <p14:modId xmlns:p14="http://schemas.microsoft.com/office/powerpoint/2010/main" val="1436041660"/>
              </p:ext>
            </p:extLst>
          </p:nvPr>
        </p:nvGraphicFramePr>
        <p:xfrm>
          <a:off x="4384750" y="1936886"/>
          <a:ext cx="375940" cy="2948256"/>
        </p:xfrm>
        <a:graphic>
          <a:graphicData uri="http://schemas.openxmlformats.org/drawingml/2006/table">
            <a:tbl>
              <a:tblPr firstRow="1" firstCol="1" bandRow="1"/>
              <a:tblGrid>
                <a:gridCol w="375940">
                  <a:extLst>
                    <a:ext uri="{9D8B030D-6E8A-4147-A177-3AD203B41FA5}">
                      <a16:colId xmlns:a16="http://schemas.microsoft.com/office/drawing/2014/main" val="2330937890"/>
                    </a:ext>
                  </a:extLst>
                </a:gridCol>
              </a:tblGrid>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2734744"/>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6453645"/>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6852649"/>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6185127"/>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8621461"/>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1424127"/>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5410711"/>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2792521"/>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0792041"/>
                  </a:ext>
                </a:extLst>
              </a:tr>
            </a:tbl>
          </a:graphicData>
        </a:graphic>
      </p:graphicFrame>
      <p:graphicFrame>
        <p:nvGraphicFramePr>
          <p:cNvPr id="36" name="Table 35">
            <a:extLst>
              <a:ext uri="{FF2B5EF4-FFF2-40B4-BE49-F238E27FC236}">
                <a16:creationId xmlns:a16="http://schemas.microsoft.com/office/drawing/2014/main" id="{7497AC3C-6B6F-4FF1-B08A-71B0978DF974}"/>
              </a:ext>
            </a:extLst>
          </p:cNvPr>
          <p:cNvGraphicFramePr>
            <a:graphicFrameLocks noGrp="1"/>
          </p:cNvGraphicFramePr>
          <p:nvPr>
            <p:extLst>
              <p:ext uri="{D42A27DB-BD31-4B8C-83A1-F6EECF244321}">
                <p14:modId xmlns:p14="http://schemas.microsoft.com/office/powerpoint/2010/main" val="4157593832"/>
              </p:ext>
            </p:extLst>
          </p:nvPr>
        </p:nvGraphicFramePr>
        <p:xfrm>
          <a:off x="8043187" y="1968567"/>
          <a:ext cx="375940" cy="2948256"/>
        </p:xfrm>
        <a:graphic>
          <a:graphicData uri="http://schemas.openxmlformats.org/drawingml/2006/table">
            <a:tbl>
              <a:tblPr firstRow="1" firstCol="1" bandRow="1"/>
              <a:tblGrid>
                <a:gridCol w="375940">
                  <a:extLst>
                    <a:ext uri="{9D8B030D-6E8A-4147-A177-3AD203B41FA5}">
                      <a16:colId xmlns:a16="http://schemas.microsoft.com/office/drawing/2014/main" val="4089166422"/>
                    </a:ext>
                  </a:extLst>
                </a:gridCol>
              </a:tblGrid>
              <a:tr h="327584">
                <a:tc>
                  <a:txBody>
                    <a:bodyPr/>
                    <a:lstStyle/>
                    <a:p>
                      <a:pPr marL="0" marR="0" algn="l">
                        <a:lnSpc>
                          <a:spcPct val="107000"/>
                        </a:lnSpc>
                        <a:spcBef>
                          <a:spcPts val="0"/>
                        </a:spcBef>
                        <a:spcAft>
                          <a:spcPts val="0"/>
                        </a:spcAft>
                      </a:pPr>
                      <a:r>
                        <a:rPr lang="en-US" sz="200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7029812"/>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2207460"/>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4513117"/>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6944007"/>
                  </a:ext>
                </a:extLst>
              </a:tr>
              <a:tr h="327584">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5047981"/>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6527513"/>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2112010"/>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3960508"/>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4407157"/>
                  </a:ext>
                </a:extLst>
              </a:tr>
            </a:tbl>
          </a:graphicData>
        </a:graphic>
      </p:graphicFrame>
      <p:graphicFrame>
        <p:nvGraphicFramePr>
          <p:cNvPr id="37" name="Table 36">
            <a:extLst>
              <a:ext uri="{FF2B5EF4-FFF2-40B4-BE49-F238E27FC236}">
                <a16:creationId xmlns:a16="http://schemas.microsoft.com/office/drawing/2014/main" id="{57872C82-1FFD-40AE-BB86-92F875DC33D3}"/>
              </a:ext>
            </a:extLst>
          </p:cNvPr>
          <p:cNvGraphicFramePr>
            <a:graphicFrameLocks noGrp="1"/>
          </p:cNvGraphicFramePr>
          <p:nvPr>
            <p:extLst>
              <p:ext uri="{D42A27DB-BD31-4B8C-83A1-F6EECF244321}">
                <p14:modId xmlns:p14="http://schemas.microsoft.com/office/powerpoint/2010/main" val="1246954253"/>
              </p:ext>
            </p:extLst>
          </p:nvPr>
        </p:nvGraphicFramePr>
        <p:xfrm>
          <a:off x="9262666" y="1959729"/>
          <a:ext cx="375940" cy="2948256"/>
        </p:xfrm>
        <a:graphic>
          <a:graphicData uri="http://schemas.openxmlformats.org/drawingml/2006/table">
            <a:tbl>
              <a:tblPr firstRow="1" firstCol="1" bandRow="1"/>
              <a:tblGrid>
                <a:gridCol w="375940">
                  <a:extLst>
                    <a:ext uri="{9D8B030D-6E8A-4147-A177-3AD203B41FA5}">
                      <a16:colId xmlns:a16="http://schemas.microsoft.com/office/drawing/2014/main" val="4089166422"/>
                    </a:ext>
                  </a:extLst>
                </a:gridCol>
              </a:tblGrid>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7029812"/>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2207460"/>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4513117"/>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6944007"/>
                  </a:ext>
                </a:extLst>
              </a:tr>
              <a:tr h="327584">
                <a:tc>
                  <a:txBody>
                    <a:bodyPr/>
                    <a:lstStyle/>
                    <a:p>
                      <a:pPr marL="0" marR="0" algn="l">
                        <a:lnSpc>
                          <a:spcPct val="107000"/>
                        </a:lnSpc>
                        <a:spcBef>
                          <a:spcPts val="0"/>
                        </a:spcBef>
                        <a:spcAft>
                          <a:spcPts val="0"/>
                        </a:spcAft>
                      </a:pPr>
                      <a:r>
                        <a:rPr lang="en-US" sz="200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5047981"/>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6527513"/>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2112010"/>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3960508"/>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4407157"/>
                  </a:ext>
                </a:extLst>
              </a:tr>
            </a:tbl>
          </a:graphicData>
        </a:graphic>
      </p:graphicFrame>
      <p:graphicFrame>
        <p:nvGraphicFramePr>
          <p:cNvPr id="38" name="Table 37">
            <a:extLst>
              <a:ext uri="{FF2B5EF4-FFF2-40B4-BE49-F238E27FC236}">
                <a16:creationId xmlns:a16="http://schemas.microsoft.com/office/drawing/2014/main" id="{C85AE3E6-BF41-41FD-88CB-C5F806926AF1}"/>
              </a:ext>
            </a:extLst>
          </p:cNvPr>
          <p:cNvGraphicFramePr>
            <a:graphicFrameLocks noGrp="1"/>
          </p:cNvGraphicFramePr>
          <p:nvPr>
            <p:extLst>
              <p:ext uri="{D42A27DB-BD31-4B8C-83A1-F6EECF244321}">
                <p14:modId xmlns:p14="http://schemas.microsoft.com/office/powerpoint/2010/main" val="3375248587"/>
              </p:ext>
            </p:extLst>
          </p:nvPr>
        </p:nvGraphicFramePr>
        <p:xfrm>
          <a:off x="10482145" y="1965758"/>
          <a:ext cx="375940" cy="2948256"/>
        </p:xfrm>
        <a:graphic>
          <a:graphicData uri="http://schemas.openxmlformats.org/drawingml/2006/table">
            <a:tbl>
              <a:tblPr firstRow="1" firstCol="1" bandRow="1"/>
              <a:tblGrid>
                <a:gridCol w="375940">
                  <a:extLst>
                    <a:ext uri="{9D8B030D-6E8A-4147-A177-3AD203B41FA5}">
                      <a16:colId xmlns:a16="http://schemas.microsoft.com/office/drawing/2014/main" val="4089166422"/>
                    </a:ext>
                  </a:extLst>
                </a:gridCol>
              </a:tblGrid>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7029812"/>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2207460"/>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4513117"/>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6944007"/>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5047981"/>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6527513"/>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2112010"/>
                  </a:ext>
                </a:extLst>
              </a:tr>
              <a:tr h="327584">
                <a:tc>
                  <a:txBody>
                    <a:bodyPr/>
                    <a:lstStyle/>
                    <a:p>
                      <a:pPr marL="0" marR="0" algn="l">
                        <a:lnSpc>
                          <a:spcPct val="107000"/>
                        </a:lnSpc>
                        <a:spcBef>
                          <a:spcPts val="0"/>
                        </a:spcBef>
                        <a:spcAft>
                          <a:spcPts val="0"/>
                        </a:spcAft>
                      </a:pPr>
                      <a:r>
                        <a:rPr lang="en-US" sz="2000" dirty="0">
                          <a:solidFill>
                            <a:srgbClr val="00B0F0"/>
                          </a:solidFill>
                          <a:effectLst/>
                          <a:latin typeface="Calibri" panose="020F0502020204030204" pitchFamily="34" charset="0"/>
                          <a:ea typeface="Calibri" panose="020F0502020204030204" pitchFamily="34" charset="0"/>
                          <a:cs typeface="Arial" panose="020B0604020202020204" pitchFamily="34"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3960508"/>
                  </a:ext>
                </a:extLst>
              </a:tr>
              <a:tr h="327584">
                <a:tc>
                  <a:txBody>
                    <a:bodyPr/>
                    <a:lstStyle/>
                    <a:p>
                      <a:pPr marL="0" marR="0" algn="l">
                        <a:lnSpc>
                          <a:spcPct val="107000"/>
                        </a:lnSpc>
                        <a:spcBef>
                          <a:spcPts val="0"/>
                        </a:spcBef>
                        <a:spcAft>
                          <a:spcPts val="0"/>
                        </a:spcAft>
                      </a:pPr>
                      <a:r>
                        <a:rPr lang="en-US" sz="2000" dirty="0">
                          <a:solidFill>
                            <a:schemeClr val="bg1">
                              <a:lumMod val="50000"/>
                            </a:schemeClr>
                          </a:solidFill>
                          <a:effectLst/>
                          <a:latin typeface="Calibri" panose="020F0502020204030204" pitchFamily="34" charset="0"/>
                          <a:ea typeface="Calibri" panose="020F0502020204030204" pitchFamily="34" charset="0"/>
                          <a:cs typeface="Arial" panose="020B0604020202020204" pitchFamily="3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4407157"/>
                  </a:ext>
                </a:extLst>
              </a:tr>
            </a:tbl>
          </a:graphicData>
        </a:graphic>
      </p:graphicFrame>
      <p:sp>
        <p:nvSpPr>
          <p:cNvPr id="39" name="TextBox 38">
            <a:extLst>
              <a:ext uri="{FF2B5EF4-FFF2-40B4-BE49-F238E27FC236}">
                <a16:creationId xmlns:a16="http://schemas.microsoft.com/office/drawing/2014/main" id="{A85D8A42-775C-4DBC-91DE-D61D12585D09}"/>
              </a:ext>
            </a:extLst>
          </p:cNvPr>
          <p:cNvSpPr txBox="1"/>
          <p:nvPr/>
        </p:nvSpPr>
        <p:spPr>
          <a:xfrm>
            <a:off x="1946429" y="5094574"/>
            <a:ext cx="253023" cy="374670"/>
          </a:xfrm>
          <a:prstGeom prst="rect">
            <a:avLst/>
          </a:prstGeom>
          <a:noFill/>
        </p:spPr>
        <p:txBody>
          <a:bodyPr wrap="square" rtlCol="0">
            <a:spAutoFit/>
          </a:bodyPr>
          <a:lstStyle/>
          <a:p>
            <a:r>
              <a:rPr lang="en-US" dirty="0"/>
              <a:t>4</a:t>
            </a:r>
          </a:p>
        </p:txBody>
      </p:sp>
      <p:sp>
        <p:nvSpPr>
          <p:cNvPr id="40" name="TextBox 39">
            <a:extLst>
              <a:ext uri="{FF2B5EF4-FFF2-40B4-BE49-F238E27FC236}">
                <a16:creationId xmlns:a16="http://schemas.microsoft.com/office/drawing/2014/main" id="{5B6B793C-BB38-43D5-ACC8-19A66097B569}"/>
              </a:ext>
            </a:extLst>
          </p:cNvPr>
          <p:cNvSpPr txBox="1"/>
          <p:nvPr/>
        </p:nvSpPr>
        <p:spPr>
          <a:xfrm>
            <a:off x="3156740" y="5094574"/>
            <a:ext cx="316828" cy="369332"/>
          </a:xfrm>
          <a:prstGeom prst="rect">
            <a:avLst/>
          </a:prstGeom>
          <a:noFill/>
        </p:spPr>
        <p:txBody>
          <a:bodyPr wrap="square" rtlCol="0">
            <a:spAutoFit/>
          </a:bodyPr>
          <a:lstStyle/>
          <a:p>
            <a:r>
              <a:rPr lang="en-US" dirty="0"/>
              <a:t>8</a:t>
            </a:r>
          </a:p>
        </p:txBody>
      </p:sp>
      <p:sp>
        <p:nvSpPr>
          <p:cNvPr id="41" name="TextBox 40">
            <a:extLst>
              <a:ext uri="{FF2B5EF4-FFF2-40B4-BE49-F238E27FC236}">
                <a16:creationId xmlns:a16="http://schemas.microsoft.com/office/drawing/2014/main" id="{FA889D7F-8855-4C16-AF62-AE28B29947AB}"/>
              </a:ext>
            </a:extLst>
          </p:cNvPr>
          <p:cNvSpPr txBox="1"/>
          <p:nvPr/>
        </p:nvSpPr>
        <p:spPr>
          <a:xfrm>
            <a:off x="4402755" y="5094574"/>
            <a:ext cx="316828" cy="369332"/>
          </a:xfrm>
          <a:prstGeom prst="rect">
            <a:avLst/>
          </a:prstGeom>
          <a:noFill/>
        </p:spPr>
        <p:txBody>
          <a:bodyPr wrap="square" rtlCol="0">
            <a:spAutoFit/>
          </a:bodyPr>
          <a:lstStyle/>
          <a:p>
            <a:r>
              <a:rPr lang="en-US" dirty="0"/>
              <a:t>4</a:t>
            </a:r>
          </a:p>
        </p:txBody>
      </p:sp>
      <p:sp>
        <p:nvSpPr>
          <p:cNvPr id="42" name="TextBox 41">
            <a:extLst>
              <a:ext uri="{FF2B5EF4-FFF2-40B4-BE49-F238E27FC236}">
                <a16:creationId xmlns:a16="http://schemas.microsoft.com/office/drawing/2014/main" id="{7BE80AE5-FEB9-43A4-994A-22EE0AF83871}"/>
              </a:ext>
            </a:extLst>
          </p:cNvPr>
          <p:cNvSpPr txBox="1"/>
          <p:nvPr/>
        </p:nvSpPr>
        <p:spPr>
          <a:xfrm>
            <a:off x="5604229" y="5106239"/>
            <a:ext cx="316828" cy="369332"/>
          </a:xfrm>
          <a:prstGeom prst="rect">
            <a:avLst/>
          </a:prstGeom>
          <a:noFill/>
        </p:spPr>
        <p:txBody>
          <a:bodyPr wrap="square" rtlCol="0">
            <a:spAutoFit/>
          </a:bodyPr>
          <a:lstStyle/>
          <a:p>
            <a:r>
              <a:rPr lang="en-US" dirty="0"/>
              <a:t>6</a:t>
            </a:r>
          </a:p>
        </p:txBody>
      </p:sp>
      <p:sp>
        <p:nvSpPr>
          <p:cNvPr id="43" name="TextBox 42">
            <a:extLst>
              <a:ext uri="{FF2B5EF4-FFF2-40B4-BE49-F238E27FC236}">
                <a16:creationId xmlns:a16="http://schemas.microsoft.com/office/drawing/2014/main" id="{96FDF8D0-D8B7-4D0A-AF44-4DD53035BEAD}"/>
              </a:ext>
            </a:extLst>
          </p:cNvPr>
          <p:cNvSpPr txBox="1"/>
          <p:nvPr/>
        </p:nvSpPr>
        <p:spPr>
          <a:xfrm>
            <a:off x="6861627" y="5106239"/>
            <a:ext cx="316828" cy="369332"/>
          </a:xfrm>
          <a:prstGeom prst="rect">
            <a:avLst/>
          </a:prstGeom>
          <a:noFill/>
        </p:spPr>
        <p:txBody>
          <a:bodyPr wrap="square" rtlCol="0">
            <a:spAutoFit/>
          </a:bodyPr>
          <a:lstStyle/>
          <a:p>
            <a:r>
              <a:rPr lang="en-US" dirty="0"/>
              <a:t>6</a:t>
            </a:r>
          </a:p>
        </p:txBody>
      </p:sp>
      <p:sp>
        <p:nvSpPr>
          <p:cNvPr id="44" name="TextBox 43">
            <a:extLst>
              <a:ext uri="{FF2B5EF4-FFF2-40B4-BE49-F238E27FC236}">
                <a16:creationId xmlns:a16="http://schemas.microsoft.com/office/drawing/2014/main" id="{1DFA4AF4-EA08-482B-A2F3-E6C9FC0F7CF2}"/>
              </a:ext>
            </a:extLst>
          </p:cNvPr>
          <p:cNvSpPr txBox="1"/>
          <p:nvPr/>
        </p:nvSpPr>
        <p:spPr>
          <a:xfrm>
            <a:off x="8102299" y="5100620"/>
            <a:ext cx="316828" cy="369332"/>
          </a:xfrm>
          <a:prstGeom prst="rect">
            <a:avLst/>
          </a:prstGeom>
          <a:noFill/>
        </p:spPr>
        <p:txBody>
          <a:bodyPr wrap="square" rtlCol="0">
            <a:spAutoFit/>
          </a:bodyPr>
          <a:lstStyle/>
          <a:p>
            <a:r>
              <a:rPr lang="en-US" dirty="0"/>
              <a:t>4</a:t>
            </a:r>
          </a:p>
        </p:txBody>
      </p:sp>
      <p:sp>
        <p:nvSpPr>
          <p:cNvPr id="45" name="TextBox 44">
            <a:extLst>
              <a:ext uri="{FF2B5EF4-FFF2-40B4-BE49-F238E27FC236}">
                <a16:creationId xmlns:a16="http://schemas.microsoft.com/office/drawing/2014/main" id="{C20CDC7A-53CB-40B8-A314-6C3E9A099C98}"/>
              </a:ext>
            </a:extLst>
          </p:cNvPr>
          <p:cNvSpPr txBox="1"/>
          <p:nvPr/>
        </p:nvSpPr>
        <p:spPr>
          <a:xfrm>
            <a:off x="9299163" y="5106239"/>
            <a:ext cx="316828" cy="369332"/>
          </a:xfrm>
          <a:prstGeom prst="rect">
            <a:avLst/>
          </a:prstGeom>
          <a:noFill/>
        </p:spPr>
        <p:txBody>
          <a:bodyPr wrap="square" rtlCol="0">
            <a:spAutoFit/>
          </a:bodyPr>
          <a:lstStyle/>
          <a:p>
            <a:r>
              <a:rPr lang="en-US" dirty="0"/>
              <a:t>4</a:t>
            </a:r>
          </a:p>
        </p:txBody>
      </p:sp>
      <p:sp>
        <p:nvSpPr>
          <p:cNvPr id="46" name="TextBox 45">
            <a:extLst>
              <a:ext uri="{FF2B5EF4-FFF2-40B4-BE49-F238E27FC236}">
                <a16:creationId xmlns:a16="http://schemas.microsoft.com/office/drawing/2014/main" id="{E34ED66F-BCE6-4D2D-9D9A-5A0578A18E13}"/>
              </a:ext>
            </a:extLst>
          </p:cNvPr>
          <p:cNvSpPr txBox="1"/>
          <p:nvPr/>
        </p:nvSpPr>
        <p:spPr>
          <a:xfrm>
            <a:off x="10528672" y="5106239"/>
            <a:ext cx="316828"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3089369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3952422" y="661183"/>
            <a:ext cx="4278735" cy="646331"/>
          </a:xfrm>
          <a:prstGeom prst="rect">
            <a:avLst/>
          </a:prstGeom>
          <a:noFill/>
        </p:spPr>
        <p:txBody>
          <a:bodyPr wrap="none" rtlCol="0">
            <a:spAutoFit/>
          </a:bodyPr>
          <a:lstStyle/>
          <a:p>
            <a:pPr lvl="0" defTabSz="457200"/>
            <a:r>
              <a:rPr lang="en-US" sz="3600" b="1" dirty="0">
                <a:solidFill>
                  <a:srgbClr val="335B74"/>
                </a:solidFill>
                <a:latin typeface="Lato Black"/>
              </a:rPr>
              <a:t>Fitness calculation </a:t>
            </a:r>
          </a:p>
        </p:txBody>
      </p:sp>
      <p:sp>
        <p:nvSpPr>
          <p:cNvPr id="32" name="Content Placeholder 2">
            <a:extLst>
              <a:ext uri="{FF2B5EF4-FFF2-40B4-BE49-F238E27FC236}">
                <a16:creationId xmlns:a16="http://schemas.microsoft.com/office/drawing/2014/main" id="{E29C6285-B8A3-400A-A1BD-00F65561C013}"/>
              </a:ext>
            </a:extLst>
          </p:cNvPr>
          <p:cNvSpPr txBox="1">
            <a:spLocks/>
          </p:cNvSpPr>
          <p:nvPr/>
        </p:nvSpPr>
        <p:spPr>
          <a:xfrm>
            <a:off x="1083075" y="1689420"/>
            <a:ext cx="9848296"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Clr>
                <a:srgbClr val="1CADE4"/>
              </a:buClr>
              <a:buSzPct val="130000"/>
              <a:buNone/>
              <a:defRPr/>
            </a:pPr>
            <a:r>
              <a:rPr lang="en-US" sz="2200" dirty="0">
                <a:solidFill>
                  <a:prstClr val="black"/>
                </a:solidFill>
                <a:latin typeface="Calibri" panose="020F0502020204030204"/>
              </a:rPr>
              <a:t>As paper mentioned fitness value must be in (0,1].</a:t>
            </a:r>
          </a:p>
          <a:p>
            <a:pPr marL="0" lvl="0" indent="0">
              <a:buClr>
                <a:srgbClr val="1CADE4"/>
              </a:buClr>
              <a:buSzPct val="130000"/>
              <a:buNone/>
              <a:defRPr/>
            </a:pPr>
            <a:r>
              <a:rPr lang="en-US" sz="2200" dirty="0">
                <a:solidFill>
                  <a:prstClr val="black"/>
                </a:solidFill>
                <a:latin typeface="Calibri" panose="020F0502020204030204"/>
              </a:rPr>
              <a:t>For achieving that we determine worst and best solution as boundary.</a:t>
            </a:r>
          </a:p>
          <a:p>
            <a:pPr marL="0" lvl="0" indent="0">
              <a:buClr>
                <a:srgbClr val="1CADE4"/>
              </a:buClr>
              <a:buSzPct val="130000"/>
              <a:buNone/>
              <a:defRPr/>
            </a:pPr>
            <a:r>
              <a:rPr lang="en-US" sz="2200" dirty="0">
                <a:solidFill>
                  <a:prstClr val="black"/>
                </a:solidFill>
                <a:latin typeface="Calibri" panose="020F0502020204030204"/>
              </a:rPr>
              <a:t>And by using expression: 1- (fitness/144) final fitness achieve.</a:t>
            </a:r>
          </a:p>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Worst case is a puzzle with same value for every cell :</a:t>
            </a:r>
          </a:p>
          <a:p>
            <a:pPr lvl="1">
              <a:lnSpc>
                <a:spcPct val="150000"/>
              </a:lnSpc>
              <a:spcBef>
                <a:spcPts val="1000"/>
              </a:spcBef>
              <a:buClr>
                <a:srgbClr val="1CADE4"/>
              </a:buClr>
              <a:buSzPct val="130000"/>
              <a:defRPr/>
            </a:pPr>
            <a:r>
              <a:rPr lang="en-US" sz="2200" dirty="0">
                <a:solidFill>
                  <a:schemeClr val="accent1"/>
                </a:solidFill>
                <a:latin typeface="Calibri" panose="020F0502020204030204"/>
              </a:rPr>
              <a:t>Worst Fitness = 144	-&gt; 	1-(144/144) = 0</a:t>
            </a:r>
          </a:p>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Best case is a sudoku answer :</a:t>
            </a:r>
          </a:p>
          <a:p>
            <a:pPr lvl="1">
              <a:lnSpc>
                <a:spcPct val="150000"/>
              </a:lnSpc>
              <a:spcBef>
                <a:spcPts val="1000"/>
              </a:spcBef>
              <a:buClr>
                <a:srgbClr val="1CADE4"/>
              </a:buClr>
              <a:buSzPct val="130000"/>
              <a:defRPr/>
            </a:pPr>
            <a:r>
              <a:rPr lang="en-US" sz="2200" dirty="0">
                <a:solidFill>
                  <a:schemeClr val="accent1"/>
                </a:solidFill>
                <a:latin typeface="Calibri" panose="020F0502020204030204"/>
              </a:rPr>
              <a:t>Best Fitness = 0		</a:t>
            </a:r>
            <a:r>
              <a:rPr lang="en-US" sz="2200" dirty="0">
                <a:solidFill>
                  <a:schemeClr val="accent1"/>
                </a:solidFill>
              </a:rPr>
              <a:t> -&gt; 	1-(0/144) = 1</a:t>
            </a:r>
            <a:endParaRPr lang="en-US" sz="2200" dirty="0">
              <a:solidFill>
                <a:schemeClr val="accent1"/>
              </a:solidFill>
              <a:latin typeface="Calibri" panose="020F0502020204030204"/>
            </a:endParaRPr>
          </a:p>
          <a:p>
            <a:pPr lvl="1">
              <a:lnSpc>
                <a:spcPct val="150000"/>
              </a:lnSpc>
              <a:spcBef>
                <a:spcPts val="1000"/>
              </a:spcBef>
              <a:buClr>
                <a:srgbClr val="1CADE4"/>
              </a:buClr>
              <a:buSzPct val="130000"/>
              <a:defRPr/>
            </a:pPr>
            <a:endParaRPr lang="en-US" sz="1800" dirty="0">
              <a:solidFill>
                <a:prstClr val="black"/>
              </a:solidFill>
              <a:latin typeface="Calibri" panose="020F0502020204030204"/>
            </a:endParaRPr>
          </a:p>
        </p:txBody>
      </p:sp>
    </p:spTree>
    <p:extLst>
      <p:ext uri="{BB962C8B-B14F-4D97-AF65-F5344CB8AC3E}">
        <p14:creationId xmlns:p14="http://schemas.microsoft.com/office/powerpoint/2010/main" val="862323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3451686" y="555392"/>
            <a:ext cx="5822428" cy="646331"/>
          </a:xfrm>
          <a:prstGeom prst="rect">
            <a:avLst/>
          </a:prstGeom>
          <a:noFill/>
        </p:spPr>
        <p:txBody>
          <a:bodyPr wrap="none" rtlCol="0">
            <a:spAutoFit/>
          </a:bodyPr>
          <a:lstStyle/>
          <a:p>
            <a:pPr lvl="0" defTabSz="457200"/>
            <a:r>
              <a:rPr lang="en-US" sz="3600" b="1" dirty="0">
                <a:solidFill>
                  <a:srgbClr val="335B74"/>
                </a:solidFill>
                <a:latin typeface="Lato Black"/>
              </a:rPr>
              <a:t>Mutation Implementation</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46357" y="1825625"/>
            <a:ext cx="8484074"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r>
              <a:rPr lang="en-US" sz="2200" dirty="0">
                <a:solidFill>
                  <a:prstClr val="black"/>
                </a:solidFill>
                <a:latin typeface="Calibri" panose="020F0502020204030204"/>
              </a:rPr>
              <a:t>For Implement mutation function we present two way :</a:t>
            </a:r>
            <a:endParaRPr lang="en-US" sz="1800" dirty="0">
              <a:solidFill>
                <a:prstClr val="black"/>
              </a:solidFill>
              <a:latin typeface="Calibri" panose="020F0502020204030204"/>
            </a:endParaRPr>
          </a:p>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Swap mutation inside each sub-grid(block) of chromosome.</a:t>
            </a:r>
          </a:p>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Randomly choose one block of chromosome to perform swap mutation inside.</a:t>
            </a:r>
          </a:p>
        </p:txBody>
      </p:sp>
    </p:spTree>
    <p:extLst>
      <p:ext uri="{BB962C8B-B14F-4D97-AF65-F5344CB8AC3E}">
        <p14:creationId xmlns:p14="http://schemas.microsoft.com/office/powerpoint/2010/main" val="295582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2988418" y="555392"/>
            <a:ext cx="6215163" cy="646331"/>
          </a:xfrm>
          <a:prstGeom prst="rect">
            <a:avLst/>
          </a:prstGeom>
          <a:noFill/>
        </p:spPr>
        <p:txBody>
          <a:bodyPr wrap="none" rtlCol="0">
            <a:spAutoFit/>
          </a:bodyPr>
          <a:lstStyle/>
          <a:p>
            <a:pPr lvl="0" defTabSz="457200"/>
            <a:r>
              <a:rPr lang="en-US" sz="3600" b="1" dirty="0">
                <a:solidFill>
                  <a:srgbClr val="335B74"/>
                </a:solidFill>
                <a:latin typeface="Lato Black"/>
              </a:rPr>
              <a:t>Mutation Implementation 1</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46357" y="1825625"/>
            <a:ext cx="8484074"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Clr>
                <a:srgbClr val="1CADE4"/>
              </a:buClr>
              <a:buSzPct val="130000"/>
              <a:buNone/>
              <a:defRPr/>
            </a:pPr>
            <a:r>
              <a:rPr lang="en-US" sz="1600" dirty="0">
                <a:solidFill>
                  <a:schemeClr val="bg1">
                    <a:lumMod val="50000"/>
                  </a:schemeClr>
                </a:solidFill>
              </a:rPr>
              <a:t>[[8, 4, 2, 9, 1, 2, 9, 8, 7],[9, 3, 4, 1, 4, 8, 9, 3, 2], [5, 2, </a:t>
            </a:r>
            <a:r>
              <a:rPr lang="en-US" sz="1600" dirty="0">
                <a:solidFill>
                  <a:schemeClr val="accent1"/>
                </a:solidFill>
              </a:rPr>
              <a:t>1</a:t>
            </a:r>
            <a:r>
              <a:rPr lang="en-US" sz="1600" dirty="0">
                <a:solidFill>
                  <a:schemeClr val="bg1">
                    <a:lumMod val="50000"/>
                  </a:schemeClr>
                </a:solidFill>
              </a:rPr>
              <a:t>, 7, 3, </a:t>
            </a:r>
            <a:r>
              <a:rPr lang="en-US" sz="1600" dirty="0">
                <a:solidFill>
                  <a:schemeClr val="accent1"/>
                </a:solidFill>
              </a:rPr>
              <a:t>4</a:t>
            </a:r>
            <a:r>
              <a:rPr lang="en-US" sz="1600" dirty="0">
                <a:solidFill>
                  <a:schemeClr val="bg1">
                    <a:lumMod val="50000"/>
                  </a:schemeClr>
                </a:solidFill>
              </a:rPr>
              <a:t>, 8, 8, 2],</a:t>
            </a:r>
          </a:p>
          <a:p>
            <a:pPr marL="0" lvl="0" indent="0">
              <a:lnSpc>
                <a:spcPct val="100000"/>
              </a:lnSpc>
              <a:buClr>
                <a:srgbClr val="1CADE4"/>
              </a:buClr>
              <a:buSzPct val="130000"/>
              <a:buNone/>
              <a:defRPr/>
            </a:pPr>
            <a:r>
              <a:rPr lang="en-US" sz="1600" dirty="0">
                <a:solidFill>
                  <a:schemeClr val="bg1">
                    <a:lumMod val="50000"/>
                  </a:schemeClr>
                </a:solidFill>
              </a:rPr>
              <a:t>[8, 2, 9, 3, 2, 9, 5, 5, 8],  [7, 8, 2, 8, 9, 6, 2, 4, 9], [9, 7, 5, 4, 1, 9, 3, 7, 8], </a:t>
            </a:r>
          </a:p>
          <a:p>
            <a:pPr marL="0" lvl="0" indent="0">
              <a:lnSpc>
                <a:spcPct val="100000"/>
              </a:lnSpc>
              <a:buClr>
                <a:srgbClr val="1CADE4"/>
              </a:buClr>
              <a:buSzPct val="130000"/>
              <a:buNone/>
              <a:defRPr/>
            </a:pPr>
            <a:r>
              <a:rPr lang="en-US" sz="1600" dirty="0">
                <a:solidFill>
                  <a:schemeClr val="bg1">
                    <a:lumMod val="50000"/>
                  </a:schemeClr>
                </a:solidFill>
              </a:rPr>
              <a:t> [6, 1, 4, 6, 3, 5, 2, 9, 4], [5, 1, 3, 7, 9, 7, 2, 9, 5], [4, 7, 7, 2, 8, 1, 6, 7, 4]]  </a:t>
            </a:r>
            <a:r>
              <a:rPr lang="en-US" sz="1200" dirty="0">
                <a:solidFill>
                  <a:schemeClr val="bg1">
                    <a:lumMod val="50000"/>
                  </a:schemeClr>
                </a:solidFill>
              </a:rPr>
              <a:t>	</a:t>
            </a:r>
            <a:r>
              <a:rPr lang="en-US" sz="1600" b="1" dirty="0"/>
              <a:t>fitness: 92</a:t>
            </a:r>
          </a:p>
          <a:p>
            <a:pPr marL="0" lvl="0" indent="0">
              <a:lnSpc>
                <a:spcPct val="150000"/>
              </a:lnSpc>
              <a:buClr>
                <a:srgbClr val="1CADE4"/>
              </a:buClr>
              <a:buSzPct val="130000"/>
              <a:buNone/>
              <a:defRPr/>
            </a:pPr>
            <a:endParaRPr lang="en-US" sz="1200" dirty="0">
              <a:latin typeface="Calibri" panose="020F0502020204030204"/>
            </a:endParaRPr>
          </a:p>
          <a:p>
            <a:pPr marL="0" lvl="0" indent="0">
              <a:lnSpc>
                <a:spcPct val="150000"/>
              </a:lnSpc>
              <a:buClr>
                <a:srgbClr val="1CADE4"/>
              </a:buClr>
              <a:buSzPct val="130000"/>
              <a:buNone/>
              <a:defRPr/>
            </a:pPr>
            <a:r>
              <a:rPr lang="en-US" sz="1600" dirty="0">
                <a:solidFill>
                  <a:schemeClr val="accent1"/>
                </a:solidFill>
              </a:rPr>
              <a:t>block index: 2  </a:t>
            </a:r>
            <a:r>
              <a:rPr lang="en-US" sz="1600" dirty="0" err="1">
                <a:solidFill>
                  <a:schemeClr val="accent1"/>
                </a:solidFill>
              </a:rPr>
              <a:t>first_index</a:t>
            </a:r>
            <a:r>
              <a:rPr lang="en-US" sz="1600" dirty="0">
                <a:solidFill>
                  <a:schemeClr val="accent1"/>
                </a:solidFill>
              </a:rPr>
              <a:t>: 5 </a:t>
            </a:r>
            <a:r>
              <a:rPr lang="en-US" sz="1600" dirty="0" err="1">
                <a:solidFill>
                  <a:schemeClr val="accent1"/>
                </a:solidFill>
              </a:rPr>
              <a:t>second_index</a:t>
            </a:r>
            <a:r>
              <a:rPr lang="en-US" sz="1600" dirty="0">
                <a:solidFill>
                  <a:schemeClr val="accent1"/>
                </a:solidFill>
              </a:rPr>
              <a:t>: 2</a:t>
            </a:r>
          </a:p>
          <a:p>
            <a:pPr marL="0" lvl="0" indent="0">
              <a:lnSpc>
                <a:spcPct val="150000"/>
              </a:lnSpc>
              <a:buClr>
                <a:srgbClr val="1CADE4"/>
              </a:buClr>
              <a:buSzPct val="130000"/>
              <a:buNone/>
              <a:defRPr/>
            </a:pPr>
            <a:endParaRPr lang="en-US" sz="1600" dirty="0">
              <a:solidFill>
                <a:schemeClr val="accent1"/>
              </a:solidFill>
            </a:endParaRPr>
          </a:p>
          <a:p>
            <a:pPr marL="0" lvl="0" indent="0">
              <a:lnSpc>
                <a:spcPct val="150000"/>
              </a:lnSpc>
              <a:buClr>
                <a:srgbClr val="1CADE4"/>
              </a:buClr>
              <a:buSzPct val="130000"/>
              <a:buNone/>
              <a:defRPr/>
            </a:pPr>
            <a:r>
              <a:rPr lang="en-US" sz="1600" dirty="0">
                <a:solidFill>
                  <a:schemeClr val="bg1">
                    <a:lumMod val="50000"/>
                  </a:schemeClr>
                </a:solidFill>
              </a:rPr>
              <a:t>[[8, 4, 2, 9, 1, 2, 9, 8, 7], [9, 3, 4, 1, 4, 8, 9, 3, 2],[5, 2, </a:t>
            </a:r>
            <a:r>
              <a:rPr lang="en-US" sz="1600" dirty="0">
                <a:solidFill>
                  <a:schemeClr val="accent1"/>
                </a:solidFill>
              </a:rPr>
              <a:t>4</a:t>
            </a:r>
            <a:r>
              <a:rPr lang="en-US" sz="1600" dirty="0">
                <a:solidFill>
                  <a:schemeClr val="bg1">
                    <a:lumMod val="50000"/>
                  </a:schemeClr>
                </a:solidFill>
              </a:rPr>
              <a:t>, 7, 3, </a:t>
            </a:r>
            <a:r>
              <a:rPr lang="en-US" sz="1600" dirty="0">
                <a:solidFill>
                  <a:schemeClr val="accent1"/>
                </a:solidFill>
              </a:rPr>
              <a:t>1</a:t>
            </a:r>
            <a:r>
              <a:rPr lang="en-US" sz="1600" dirty="0">
                <a:solidFill>
                  <a:schemeClr val="bg1">
                    <a:lumMod val="50000"/>
                  </a:schemeClr>
                </a:solidFill>
              </a:rPr>
              <a:t>, 8, 8, 2],</a:t>
            </a:r>
          </a:p>
          <a:p>
            <a:pPr marL="0" lvl="0" indent="0">
              <a:lnSpc>
                <a:spcPct val="150000"/>
              </a:lnSpc>
              <a:buClr>
                <a:srgbClr val="1CADE4"/>
              </a:buClr>
              <a:buSzPct val="130000"/>
              <a:buNone/>
              <a:defRPr/>
            </a:pPr>
            <a:r>
              <a:rPr lang="en-US" sz="1600" dirty="0">
                <a:solidFill>
                  <a:schemeClr val="bg1">
                    <a:lumMod val="50000"/>
                  </a:schemeClr>
                </a:solidFill>
              </a:rPr>
              <a:t> [8, 2, 9, 3, 2, 9, 5, 5, 8],  [7, 8, 2, 8, 9, 6, 2, 4, 9], [9, 7, 5, 4, 1, 9, 3, 7, 8], </a:t>
            </a:r>
          </a:p>
          <a:p>
            <a:pPr marL="0" lvl="0" indent="0">
              <a:lnSpc>
                <a:spcPct val="150000"/>
              </a:lnSpc>
              <a:buClr>
                <a:srgbClr val="1CADE4"/>
              </a:buClr>
              <a:buSzPct val="130000"/>
              <a:buNone/>
              <a:defRPr/>
            </a:pPr>
            <a:r>
              <a:rPr lang="en-US" sz="1600" dirty="0">
                <a:solidFill>
                  <a:schemeClr val="bg1">
                    <a:lumMod val="50000"/>
                  </a:schemeClr>
                </a:solidFill>
              </a:rPr>
              <a:t> [6, 1, 4, 6, 3, 5, 2, 9, 4], [5, 1, 3, 7, 9, 7, 2, 9, 5], [4, 7, 7, 2, 8, 1, 6, 7, 4]]  </a:t>
            </a:r>
            <a:r>
              <a:rPr lang="en-US" sz="1200" dirty="0">
                <a:solidFill>
                  <a:schemeClr val="bg1">
                    <a:lumMod val="50000"/>
                  </a:schemeClr>
                </a:solidFill>
              </a:rPr>
              <a:t>	</a:t>
            </a:r>
            <a:r>
              <a:rPr lang="en-US" sz="1600" b="1" dirty="0"/>
              <a:t>fitness: 92</a:t>
            </a:r>
          </a:p>
        </p:txBody>
      </p:sp>
    </p:spTree>
    <p:extLst>
      <p:ext uri="{BB962C8B-B14F-4D97-AF65-F5344CB8AC3E}">
        <p14:creationId xmlns:p14="http://schemas.microsoft.com/office/powerpoint/2010/main" val="239536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2988418" y="555392"/>
            <a:ext cx="6215163" cy="646331"/>
          </a:xfrm>
          <a:prstGeom prst="rect">
            <a:avLst/>
          </a:prstGeom>
          <a:noFill/>
        </p:spPr>
        <p:txBody>
          <a:bodyPr wrap="none" rtlCol="0">
            <a:spAutoFit/>
          </a:bodyPr>
          <a:lstStyle/>
          <a:p>
            <a:pPr lvl="0" defTabSz="457200"/>
            <a:r>
              <a:rPr lang="en-US" sz="3600" b="1" dirty="0">
                <a:solidFill>
                  <a:srgbClr val="335B74"/>
                </a:solidFill>
                <a:latin typeface="Lato Black"/>
              </a:rPr>
              <a:t>Mutation Implementation 2</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46355" y="1825624"/>
            <a:ext cx="10898802" cy="4767271"/>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Clr>
                <a:srgbClr val="1CADE4"/>
              </a:buClr>
              <a:buSzPct val="130000"/>
              <a:buNone/>
              <a:defRPr/>
            </a:pPr>
            <a:r>
              <a:rPr lang="en-US" sz="1600" dirty="0">
                <a:solidFill>
                  <a:schemeClr val="bg1">
                    <a:lumMod val="50000"/>
                  </a:schemeClr>
                </a:solidFill>
              </a:rPr>
              <a:t>[[</a:t>
            </a:r>
            <a:r>
              <a:rPr lang="en-US" sz="1600" dirty="0">
                <a:solidFill>
                  <a:schemeClr val="accent1"/>
                </a:solidFill>
              </a:rPr>
              <a:t>8</a:t>
            </a:r>
            <a:r>
              <a:rPr lang="en-US" sz="1600" dirty="0">
                <a:solidFill>
                  <a:schemeClr val="bg1">
                    <a:lumMod val="50000"/>
                  </a:schemeClr>
                </a:solidFill>
              </a:rPr>
              <a:t>, 4, 2, 9, 1, 2, 9, </a:t>
            </a:r>
            <a:r>
              <a:rPr lang="en-US" sz="1600" dirty="0">
                <a:solidFill>
                  <a:schemeClr val="accent1"/>
                </a:solidFill>
              </a:rPr>
              <a:t>8</a:t>
            </a:r>
            <a:r>
              <a:rPr lang="en-US" sz="1600" dirty="0">
                <a:solidFill>
                  <a:schemeClr val="bg1">
                    <a:lumMod val="50000"/>
                  </a:schemeClr>
                </a:solidFill>
              </a:rPr>
              <a:t>, 7],[9, 3, 4, 1, 4, 8, 9, </a:t>
            </a:r>
            <a:r>
              <a:rPr lang="en-US" sz="1600" dirty="0">
                <a:solidFill>
                  <a:schemeClr val="accent1"/>
                </a:solidFill>
              </a:rPr>
              <a:t>3</a:t>
            </a:r>
            <a:r>
              <a:rPr lang="en-US" sz="1600" dirty="0">
                <a:solidFill>
                  <a:schemeClr val="bg1">
                    <a:lumMod val="50000"/>
                  </a:schemeClr>
                </a:solidFill>
              </a:rPr>
              <a:t>, </a:t>
            </a:r>
            <a:r>
              <a:rPr lang="en-US" sz="1600" dirty="0">
                <a:solidFill>
                  <a:schemeClr val="accent1"/>
                </a:solidFill>
              </a:rPr>
              <a:t>2</a:t>
            </a:r>
            <a:r>
              <a:rPr lang="en-US" sz="1600" dirty="0">
                <a:solidFill>
                  <a:schemeClr val="bg1">
                    <a:lumMod val="50000"/>
                  </a:schemeClr>
                </a:solidFill>
              </a:rPr>
              <a:t>], [</a:t>
            </a:r>
            <a:r>
              <a:rPr lang="en-US" sz="1600" dirty="0">
                <a:solidFill>
                  <a:schemeClr val="accent1"/>
                </a:solidFill>
              </a:rPr>
              <a:t>5</a:t>
            </a:r>
            <a:r>
              <a:rPr lang="en-US" sz="1600" dirty="0">
                <a:solidFill>
                  <a:schemeClr val="bg1">
                    <a:lumMod val="50000"/>
                  </a:schemeClr>
                </a:solidFill>
              </a:rPr>
              <a:t>, 2, 1, 7, 3, </a:t>
            </a:r>
            <a:r>
              <a:rPr lang="en-US" sz="1600" dirty="0">
                <a:solidFill>
                  <a:schemeClr val="accent1"/>
                </a:solidFill>
              </a:rPr>
              <a:t>4</a:t>
            </a:r>
            <a:r>
              <a:rPr lang="en-US" sz="1600" dirty="0">
                <a:solidFill>
                  <a:schemeClr val="bg1">
                    <a:lumMod val="50000"/>
                  </a:schemeClr>
                </a:solidFill>
              </a:rPr>
              <a:t>, 8, 8, 2],</a:t>
            </a:r>
          </a:p>
          <a:p>
            <a:pPr marL="0" lvl="0" indent="0">
              <a:lnSpc>
                <a:spcPct val="100000"/>
              </a:lnSpc>
              <a:buClr>
                <a:srgbClr val="1CADE4"/>
              </a:buClr>
              <a:buSzPct val="130000"/>
              <a:buNone/>
              <a:defRPr/>
            </a:pPr>
            <a:r>
              <a:rPr lang="en-US" sz="1600" dirty="0">
                <a:solidFill>
                  <a:schemeClr val="bg1">
                    <a:lumMod val="50000"/>
                  </a:schemeClr>
                </a:solidFill>
              </a:rPr>
              <a:t>[</a:t>
            </a:r>
            <a:r>
              <a:rPr lang="en-US" sz="1600" dirty="0">
                <a:solidFill>
                  <a:schemeClr val="accent1"/>
                </a:solidFill>
              </a:rPr>
              <a:t>8</a:t>
            </a:r>
            <a:r>
              <a:rPr lang="en-US" sz="1600" dirty="0">
                <a:solidFill>
                  <a:schemeClr val="bg1">
                    <a:lumMod val="50000"/>
                  </a:schemeClr>
                </a:solidFill>
              </a:rPr>
              <a:t>, 2, 9, 3, 2, </a:t>
            </a:r>
            <a:r>
              <a:rPr lang="en-US" sz="1600" dirty="0">
                <a:solidFill>
                  <a:schemeClr val="accent1"/>
                </a:solidFill>
              </a:rPr>
              <a:t>9</a:t>
            </a:r>
            <a:r>
              <a:rPr lang="en-US" sz="1600" dirty="0">
                <a:solidFill>
                  <a:schemeClr val="bg1">
                    <a:lumMod val="50000"/>
                  </a:schemeClr>
                </a:solidFill>
              </a:rPr>
              <a:t>, 5, 5, 8],  [7, 8, </a:t>
            </a:r>
            <a:r>
              <a:rPr lang="en-US" sz="1600" dirty="0">
                <a:solidFill>
                  <a:schemeClr val="accent1"/>
                </a:solidFill>
              </a:rPr>
              <a:t>2</a:t>
            </a:r>
            <a:r>
              <a:rPr lang="en-US" sz="1600" dirty="0">
                <a:solidFill>
                  <a:schemeClr val="bg1">
                    <a:lumMod val="50000"/>
                  </a:schemeClr>
                </a:solidFill>
              </a:rPr>
              <a:t>, </a:t>
            </a:r>
            <a:r>
              <a:rPr lang="en-US" sz="1600" dirty="0">
                <a:solidFill>
                  <a:schemeClr val="accent1"/>
                </a:solidFill>
              </a:rPr>
              <a:t>8</a:t>
            </a:r>
            <a:r>
              <a:rPr lang="en-US" sz="1600" dirty="0">
                <a:solidFill>
                  <a:schemeClr val="bg1">
                    <a:lumMod val="50000"/>
                  </a:schemeClr>
                </a:solidFill>
              </a:rPr>
              <a:t>, 9, 6, 2, 4, 9], [9, 7, </a:t>
            </a:r>
            <a:r>
              <a:rPr lang="en-US" sz="1600" dirty="0">
                <a:solidFill>
                  <a:schemeClr val="accent1"/>
                </a:solidFill>
              </a:rPr>
              <a:t>5</a:t>
            </a:r>
            <a:r>
              <a:rPr lang="en-US" sz="1600" dirty="0">
                <a:solidFill>
                  <a:schemeClr val="bg1">
                    <a:lumMod val="50000"/>
                  </a:schemeClr>
                </a:solidFill>
              </a:rPr>
              <a:t>, 4, 1, 9, </a:t>
            </a:r>
            <a:r>
              <a:rPr lang="en-US" sz="1600" dirty="0">
                <a:solidFill>
                  <a:schemeClr val="accent1"/>
                </a:solidFill>
              </a:rPr>
              <a:t>3</a:t>
            </a:r>
            <a:r>
              <a:rPr lang="en-US" sz="1600" dirty="0">
                <a:solidFill>
                  <a:schemeClr val="bg1">
                    <a:lumMod val="50000"/>
                  </a:schemeClr>
                </a:solidFill>
              </a:rPr>
              <a:t>, 7, 8], </a:t>
            </a:r>
          </a:p>
          <a:p>
            <a:pPr marL="0" lvl="0" indent="0">
              <a:lnSpc>
                <a:spcPct val="100000"/>
              </a:lnSpc>
              <a:buClr>
                <a:srgbClr val="1CADE4"/>
              </a:buClr>
              <a:buSzPct val="130000"/>
              <a:buNone/>
              <a:defRPr/>
            </a:pPr>
            <a:r>
              <a:rPr lang="en-US" sz="1600" dirty="0">
                <a:solidFill>
                  <a:schemeClr val="bg1">
                    <a:lumMod val="50000"/>
                  </a:schemeClr>
                </a:solidFill>
              </a:rPr>
              <a:t> [6, 1, </a:t>
            </a:r>
            <a:r>
              <a:rPr lang="en-US" sz="1600" dirty="0">
                <a:solidFill>
                  <a:schemeClr val="accent1"/>
                </a:solidFill>
              </a:rPr>
              <a:t>4</a:t>
            </a:r>
            <a:r>
              <a:rPr lang="en-US" sz="1600" dirty="0">
                <a:solidFill>
                  <a:schemeClr val="bg1">
                    <a:lumMod val="50000"/>
                  </a:schemeClr>
                </a:solidFill>
              </a:rPr>
              <a:t>, 6, 3, 5, </a:t>
            </a:r>
            <a:r>
              <a:rPr lang="en-US" sz="1600" dirty="0">
                <a:solidFill>
                  <a:schemeClr val="accent1"/>
                </a:solidFill>
              </a:rPr>
              <a:t>2</a:t>
            </a:r>
            <a:r>
              <a:rPr lang="en-US" sz="1600" dirty="0">
                <a:solidFill>
                  <a:schemeClr val="bg1">
                    <a:lumMod val="50000"/>
                  </a:schemeClr>
                </a:solidFill>
              </a:rPr>
              <a:t>, 9, 4], [5, 1, 3, 7, </a:t>
            </a:r>
            <a:r>
              <a:rPr lang="en-US" sz="1600" dirty="0">
                <a:solidFill>
                  <a:schemeClr val="accent1"/>
                </a:solidFill>
              </a:rPr>
              <a:t>9</a:t>
            </a:r>
            <a:r>
              <a:rPr lang="en-US" sz="1600" dirty="0">
                <a:solidFill>
                  <a:schemeClr val="bg1">
                    <a:lumMod val="50000"/>
                  </a:schemeClr>
                </a:solidFill>
              </a:rPr>
              <a:t>, 7, 2, </a:t>
            </a:r>
            <a:r>
              <a:rPr lang="en-US" sz="1600" dirty="0">
                <a:solidFill>
                  <a:schemeClr val="accent1"/>
                </a:solidFill>
              </a:rPr>
              <a:t>9</a:t>
            </a:r>
            <a:r>
              <a:rPr lang="en-US" sz="1600" dirty="0">
                <a:solidFill>
                  <a:schemeClr val="bg1">
                    <a:lumMod val="50000"/>
                  </a:schemeClr>
                </a:solidFill>
              </a:rPr>
              <a:t>, 5], [4, </a:t>
            </a:r>
            <a:r>
              <a:rPr lang="en-US" sz="1600" dirty="0">
                <a:solidFill>
                  <a:schemeClr val="accent1"/>
                </a:solidFill>
              </a:rPr>
              <a:t>7</a:t>
            </a:r>
            <a:r>
              <a:rPr lang="en-US" sz="1600" dirty="0">
                <a:solidFill>
                  <a:schemeClr val="bg1">
                    <a:lumMod val="50000"/>
                  </a:schemeClr>
                </a:solidFill>
              </a:rPr>
              <a:t>, </a:t>
            </a:r>
            <a:r>
              <a:rPr lang="en-US" sz="1600" dirty="0">
                <a:solidFill>
                  <a:schemeClr val="accent1"/>
                </a:solidFill>
              </a:rPr>
              <a:t>7</a:t>
            </a:r>
            <a:r>
              <a:rPr lang="en-US" sz="1600" dirty="0">
                <a:solidFill>
                  <a:schemeClr val="bg1">
                    <a:lumMod val="50000"/>
                  </a:schemeClr>
                </a:solidFill>
              </a:rPr>
              <a:t>, 2, 8, 1, 6, 7, 4]]  </a:t>
            </a:r>
            <a:r>
              <a:rPr lang="en-US" sz="1200" dirty="0">
                <a:solidFill>
                  <a:schemeClr val="bg1">
                    <a:lumMod val="50000"/>
                  </a:schemeClr>
                </a:solidFill>
              </a:rPr>
              <a:t>	</a:t>
            </a:r>
            <a:r>
              <a:rPr lang="en-US" sz="1600" b="1" dirty="0"/>
              <a:t>fitness: 92</a:t>
            </a:r>
          </a:p>
          <a:p>
            <a:pPr marL="0" lvl="0" indent="0">
              <a:lnSpc>
                <a:spcPct val="150000"/>
              </a:lnSpc>
              <a:buClr>
                <a:srgbClr val="1CADE4"/>
              </a:buClr>
              <a:buSzPct val="130000"/>
              <a:buNone/>
              <a:defRPr/>
            </a:pPr>
            <a:endParaRPr lang="en-US" sz="1200" dirty="0">
              <a:latin typeface="Calibri" panose="020F0502020204030204"/>
            </a:endParaRPr>
          </a:p>
          <a:p>
            <a:pPr marL="0" lvl="0" indent="0">
              <a:lnSpc>
                <a:spcPct val="150000"/>
              </a:lnSpc>
              <a:buClr>
                <a:srgbClr val="1CADE4"/>
              </a:buClr>
              <a:buSzPct val="130000"/>
              <a:buNone/>
              <a:defRPr/>
            </a:pPr>
            <a:r>
              <a:rPr lang="en-US" sz="1400" dirty="0">
                <a:solidFill>
                  <a:schemeClr val="accent1"/>
                </a:solidFill>
              </a:rPr>
              <a:t>block index: 0  </a:t>
            </a:r>
            <a:r>
              <a:rPr lang="en-US" sz="1400" dirty="0" err="1">
                <a:solidFill>
                  <a:schemeClr val="accent1"/>
                </a:solidFill>
              </a:rPr>
              <a:t>first_index</a:t>
            </a:r>
            <a:r>
              <a:rPr lang="en-US" sz="1400" dirty="0">
                <a:solidFill>
                  <a:schemeClr val="accent1"/>
                </a:solidFill>
              </a:rPr>
              <a:t>: 0  </a:t>
            </a:r>
            <a:r>
              <a:rPr lang="en-US" sz="1400" dirty="0" err="1">
                <a:solidFill>
                  <a:schemeClr val="accent1"/>
                </a:solidFill>
              </a:rPr>
              <a:t>second_index</a:t>
            </a:r>
            <a:r>
              <a:rPr lang="en-US" sz="1400" dirty="0">
                <a:solidFill>
                  <a:schemeClr val="accent1"/>
                </a:solidFill>
              </a:rPr>
              <a:t>: 7	block index: 1  </a:t>
            </a:r>
            <a:r>
              <a:rPr lang="en-US" sz="1400" dirty="0" err="1">
                <a:solidFill>
                  <a:schemeClr val="accent1"/>
                </a:solidFill>
              </a:rPr>
              <a:t>first_index</a:t>
            </a:r>
            <a:r>
              <a:rPr lang="en-US" sz="1400" dirty="0">
                <a:solidFill>
                  <a:schemeClr val="accent1"/>
                </a:solidFill>
              </a:rPr>
              <a:t>: 8  </a:t>
            </a:r>
            <a:r>
              <a:rPr lang="en-US" sz="1400" dirty="0" err="1">
                <a:solidFill>
                  <a:schemeClr val="accent1"/>
                </a:solidFill>
              </a:rPr>
              <a:t>second_index</a:t>
            </a:r>
            <a:r>
              <a:rPr lang="en-US" sz="1400" dirty="0">
                <a:solidFill>
                  <a:schemeClr val="accent1"/>
                </a:solidFill>
              </a:rPr>
              <a:t>: 7	block index: 2  </a:t>
            </a:r>
            <a:r>
              <a:rPr lang="en-US" sz="1400" dirty="0" err="1">
                <a:solidFill>
                  <a:schemeClr val="accent1"/>
                </a:solidFill>
              </a:rPr>
              <a:t>first_index</a:t>
            </a:r>
            <a:r>
              <a:rPr lang="en-US" sz="1400" dirty="0">
                <a:solidFill>
                  <a:schemeClr val="accent1"/>
                </a:solidFill>
              </a:rPr>
              <a:t>: 0  </a:t>
            </a:r>
            <a:r>
              <a:rPr lang="en-US" sz="1400" dirty="0" err="1">
                <a:solidFill>
                  <a:schemeClr val="accent1"/>
                </a:solidFill>
              </a:rPr>
              <a:t>second_index</a:t>
            </a:r>
            <a:r>
              <a:rPr lang="en-US" sz="1400" dirty="0">
                <a:solidFill>
                  <a:schemeClr val="accent1"/>
                </a:solidFill>
              </a:rPr>
              <a:t>: 5</a:t>
            </a:r>
          </a:p>
          <a:p>
            <a:pPr marL="0" lvl="0" indent="0">
              <a:lnSpc>
                <a:spcPct val="150000"/>
              </a:lnSpc>
              <a:buClr>
                <a:srgbClr val="1CADE4"/>
              </a:buClr>
              <a:buSzPct val="130000"/>
              <a:buNone/>
              <a:defRPr/>
            </a:pPr>
            <a:r>
              <a:rPr lang="en-US" sz="1400" dirty="0">
                <a:solidFill>
                  <a:schemeClr val="accent1"/>
                </a:solidFill>
              </a:rPr>
              <a:t>block index: 3  </a:t>
            </a:r>
            <a:r>
              <a:rPr lang="en-US" sz="1400" dirty="0" err="1">
                <a:solidFill>
                  <a:schemeClr val="accent1"/>
                </a:solidFill>
              </a:rPr>
              <a:t>first_index</a:t>
            </a:r>
            <a:r>
              <a:rPr lang="en-US" sz="1400" dirty="0">
                <a:solidFill>
                  <a:schemeClr val="accent1"/>
                </a:solidFill>
              </a:rPr>
              <a:t>: 5  </a:t>
            </a:r>
            <a:r>
              <a:rPr lang="en-US" sz="1400" dirty="0" err="1">
                <a:solidFill>
                  <a:schemeClr val="accent1"/>
                </a:solidFill>
              </a:rPr>
              <a:t>second_index</a:t>
            </a:r>
            <a:r>
              <a:rPr lang="en-US" sz="1400" dirty="0">
                <a:solidFill>
                  <a:schemeClr val="accent1"/>
                </a:solidFill>
              </a:rPr>
              <a:t>: 0	block index: 4  </a:t>
            </a:r>
            <a:r>
              <a:rPr lang="en-US" sz="1400" dirty="0" err="1">
                <a:solidFill>
                  <a:schemeClr val="accent1"/>
                </a:solidFill>
              </a:rPr>
              <a:t>first_index</a:t>
            </a:r>
            <a:r>
              <a:rPr lang="en-US" sz="1400" dirty="0">
                <a:solidFill>
                  <a:schemeClr val="accent1"/>
                </a:solidFill>
              </a:rPr>
              <a:t>: 2  </a:t>
            </a:r>
            <a:r>
              <a:rPr lang="en-US" sz="1400" dirty="0" err="1">
                <a:solidFill>
                  <a:schemeClr val="accent1"/>
                </a:solidFill>
              </a:rPr>
              <a:t>second_index</a:t>
            </a:r>
            <a:r>
              <a:rPr lang="en-US" sz="1400" dirty="0">
                <a:solidFill>
                  <a:schemeClr val="accent1"/>
                </a:solidFill>
              </a:rPr>
              <a:t>: 3	block index: 5  </a:t>
            </a:r>
            <a:r>
              <a:rPr lang="en-US" sz="1400" dirty="0" err="1">
                <a:solidFill>
                  <a:schemeClr val="accent1"/>
                </a:solidFill>
              </a:rPr>
              <a:t>first_index</a:t>
            </a:r>
            <a:r>
              <a:rPr lang="en-US" sz="1400" dirty="0">
                <a:solidFill>
                  <a:schemeClr val="accent1"/>
                </a:solidFill>
              </a:rPr>
              <a:t>: 2  </a:t>
            </a:r>
            <a:r>
              <a:rPr lang="en-US" sz="1400" dirty="0" err="1">
                <a:solidFill>
                  <a:schemeClr val="accent1"/>
                </a:solidFill>
              </a:rPr>
              <a:t>second_index</a:t>
            </a:r>
            <a:r>
              <a:rPr lang="en-US" sz="1400" dirty="0">
                <a:solidFill>
                  <a:schemeClr val="accent1"/>
                </a:solidFill>
              </a:rPr>
              <a:t>: 6</a:t>
            </a:r>
          </a:p>
          <a:p>
            <a:pPr marL="0" lvl="0" indent="0">
              <a:lnSpc>
                <a:spcPct val="150000"/>
              </a:lnSpc>
              <a:buClr>
                <a:srgbClr val="1CADE4"/>
              </a:buClr>
              <a:buSzPct val="130000"/>
              <a:buNone/>
              <a:defRPr/>
            </a:pPr>
            <a:r>
              <a:rPr lang="en-US" sz="1400" dirty="0">
                <a:solidFill>
                  <a:schemeClr val="accent1"/>
                </a:solidFill>
              </a:rPr>
              <a:t>block index: 6  </a:t>
            </a:r>
            <a:r>
              <a:rPr lang="en-US" sz="1400" dirty="0" err="1">
                <a:solidFill>
                  <a:schemeClr val="accent1"/>
                </a:solidFill>
              </a:rPr>
              <a:t>first_index</a:t>
            </a:r>
            <a:r>
              <a:rPr lang="en-US" sz="1400" dirty="0">
                <a:solidFill>
                  <a:schemeClr val="accent1"/>
                </a:solidFill>
              </a:rPr>
              <a:t>: 2  </a:t>
            </a:r>
            <a:r>
              <a:rPr lang="en-US" sz="1400" dirty="0" err="1">
                <a:solidFill>
                  <a:schemeClr val="accent1"/>
                </a:solidFill>
              </a:rPr>
              <a:t>second_index</a:t>
            </a:r>
            <a:r>
              <a:rPr lang="en-US" sz="1400" dirty="0">
                <a:solidFill>
                  <a:schemeClr val="accent1"/>
                </a:solidFill>
              </a:rPr>
              <a:t>: 6	block index: 7  </a:t>
            </a:r>
            <a:r>
              <a:rPr lang="en-US" sz="1400" dirty="0" err="1">
                <a:solidFill>
                  <a:schemeClr val="accent1"/>
                </a:solidFill>
              </a:rPr>
              <a:t>first_index</a:t>
            </a:r>
            <a:r>
              <a:rPr lang="en-US" sz="1400" dirty="0">
                <a:solidFill>
                  <a:schemeClr val="accent1"/>
                </a:solidFill>
              </a:rPr>
              <a:t>: 4  </a:t>
            </a:r>
            <a:r>
              <a:rPr lang="en-US" sz="1400" dirty="0" err="1">
                <a:solidFill>
                  <a:schemeClr val="accent1"/>
                </a:solidFill>
              </a:rPr>
              <a:t>second_index</a:t>
            </a:r>
            <a:r>
              <a:rPr lang="en-US" sz="1400" dirty="0">
                <a:solidFill>
                  <a:schemeClr val="accent1"/>
                </a:solidFill>
              </a:rPr>
              <a:t>: 7	block index: 8  </a:t>
            </a:r>
            <a:r>
              <a:rPr lang="en-US" sz="1400" dirty="0" err="1">
                <a:solidFill>
                  <a:schemeClr val="accent1"/>
                </a:solidFill>
              </a:rPr>
              <a:t>first_index</a:t>
            </a:r>
            <a:r>
              <a:rPr lang="en-US" sz="1400" dirty="0">
                <a:solidFill>
                  <a:schemeClr val="accent1"/>
                </a:solidFill>
              </a:rPr>
              <a:t>: 2  </a:t>
            </a:r>
            <a:r>
              <a:rPr lang="en-US" sz="1400" dirty="0" err="1">
                <a:solidFill>
                  <a:schemeClr val="accent1"/>
                </a:solidFill>
              </a:rPr>
              <a:t>second_index</a:t>
            </a:r>
            <a:r>
              <a:rPr lang="en-US" sz="1400" dirty="0">
                <a:solidFill>
                  <a:schemeClr val="accent1"/>
                </a:solidFill>
              </a:rPr>
              <a:t>: 1</a:t>
            </a:r>
          </a:p>
          <a:p>
            <a:pPr marL="0" lvl="0" indent="0">
              <a:lnSpc>
                <a:spcPct val="150000"/>
              </a:lnSpc>
              <a:buClr>
                <a:srgbClr val="1CADE4"/>
              </a:buClr>
              <a:buSzPct val="130000"/>
              <a:buNone/>
              <a:defRPr/>
            </a:pPr>
            <a:endParaRPr lang="en-US" sz="1200" dirty="0">
              <a:solidFill>
                <a:schemeClr val="accent1"/>
              </a:solidFill>
            </a:endParaRPr>
          </a:p>
          <a:p>
            <a:pPr marL="0" lvl="0" indent="0">
              <a:lnSpc>
                <a:spcPct val="150000"/>
              </a:lnSpc>
              <a:buClr>
                <a:srgbClr val="1CADE4"/>
              </a:buClr>
              <a:buSzPct val="130000"/>
              <a:buNone/>
              <a:defRPr/>
            </a:pPr>
            <a:r>
              <a:rPr lang="en-US" sz="1600" dirty="0">
                <a:solidFill>
                  <a:schemeClr val="bg1">
                    <a:lumMod val="50000"/>
                  </a:schemeClr>
                </a:solidFill>
              </a:rPr>
              <a:t>[[</a:t>
            </a:r>
            <a:r>
              <a:rPr lang="en-US" sz="1600" dirty="0">
                <a:solidFill>
                  <a:schemeClr val="accent1"/>
                </a:solidFill>
              </a:rPr>
              <a:t>8</a:t>
            </a:r>
            <a:r>
              <a:rPr lang="en-US" sz="1600" dirty="0">
                <a:solidFill>
                  <a:schemeClr val="bg1">
                    <a:lumMod val="50000"/>
                  </a:schemeClr>
                </a:solidFill>
              </a:rPr>
              <a:t>, 4, 2, 9, 1, 2, 9, </a:t>
            </a:r>
            <a:r>
              <a:rPr lang="en-US" sz="1600" dirty="0">
                <a:solidFill>
                  <a:schemeClr val="accent1"/>
                </a:solidFill>
              </a:rPr>
              <a:t>8</a:t>
            </a:r>
            <a:r>
              <a:rPr lang="en-US" sz="1600" dirty="0">
                <a:solidFill>
                  <a:schemeClr val="bg1">
                    <a:lumMod val="50000"/>
                  </a:schemeClr>
                </a:solidFill>
              </a:rPr>
              <a:t>, 7], [9, 3, 4, 1, 4, 8, 9, </a:t>
            </a:r>
            <a:r>
              <a:rPr lang="en-US" sz="1600" dirty="0">
                <a:solidFill>
                  <a:schemeClr val="accent1"/>
                </a:solidFill>
              </a:rPr>
              <a:t>2</a:t>
            </a:r>
            <a:r>
              <a:rPr lang="en-US" sz="1600" dirty="0">
                <a:solidFill>
                  <a:schemeClr val="bg1">
                    <a:lumMod val="50000"/>
                  </a:schemeClr>
                </a:solidFill>
              </a:rPr>
              <a:t>, </a:t>
            </a:r>
            <a:r>
              <a:rPr lang="en-US" sz="1600" dirty="0">
                <a:solidFill>
                  <a:schemeClr val="accent1"/>
                </a:solidFill>
              </a:rPr>
              <a:t>3</a:t>
            </a:r>
            <a:r>
              <a:rPr lang="en-US" sz="1600" dirty="0">
                <a:solidFill>
                  <a:schemeClr val="bg1">
                    <a:lumMod val="50000"/>
                  </a:schemeClr>
                </a:solidFill>
              </a:rPr>
              <a:t>],[</a:t>
            </a:r>
            <a:r>
              <a:rPr lang="en-US" sz="1600" dirty="0">
                <a:solidFill>
                  <a:schemeClr val="accent1"/>
                </a:solidFill>
              </a:rPr>
              <a:t>1</a:t>
            </a:r>
            <a:r>
              <a:rPr lang="en-US" sz="1600" dirty="0">
                <a:solidFill>
                  <a:schemeClr val="bg1">
                    <a:lumMod val="50000"/>
                  </a:schemeClr>
                </a:solidFill>
              </a:rPr>
              <a:t>, 2, 4, 7, 3, </a:t>
            </a:r>
            <a:r>
              <a:rPr lang="en-US" sz="1600" dirty="0">
                <a:solidFill>
                  <a:schemeClr val="accent1"/>
                </a:solidFill>
              </a:rPr>
              <a:t>5</a:t>
            </a:r>
            <a:r>
              <a:rPr lang="en-US" sz="1600" dirty="0">
                <a:solidFill>
                  <a:schemeClr val="bg1">
                    <a:lumMod val="50000"/>
                  </a:schemeClr>
                </a:solidFill>
              </a:rPr>
              <a:t>, 8, 8, 2], </a:t>
            </a:r>
          </a:p>
          <a:p>
            <a:pPr marL="0" lvl="0" indent="0">
              <a:lnSpc>
                <a:spcPct val="150000"/>
              </a:lnSpc>
              <a:buClr>
                <a:srgbClr val="1CADE4"/>
              </a:buClr>
              <a:buSzPct val="130000"/>
              <a:buNone/>
              <a:defRPr/>
            </a:pPr>
            <a:r>
              <a:rPr lang="en-US" sz="1600" dirty="0">
                <a:solidFill>
                  <a:schemeClr val="bg1">
                    <a:lumMod val="50000"/>
                  </a:schemeClr>
                </a:solidFill>
              </a:rPr>
              <a:t>[</a:t>
            </a:r>
            <a:r>
              <a:rPr lang="en-US" sz="1600" dirty="0">
                <a:solidFill>
                  <a:schemeClr val="accent1"/>
                </a:solidFill>
              </a:rPr>
              <a:t>9</a:t>
            </a:r>
            <a:r>
              <a:rPr lang="en-US" sz="1600" dirty="0">
                <a:solidFill>
                  <a:schemeClr val="bg1">
                    <a:lumMod val="50000"/>
                  </a:schemeClr>
                </a:solidFill>
              </a:rPr>
              <a:t>, 2, 9, 3, 2, </a:t>
            </a:r>
            <a:r>
              <a:rPr lang="en-US" sz="1600" dirty="0">
                <a:solidFill>
                  <a:schemeClr val="accent1"/>
                </a:solidFill>
              </a:rPr>
              <a:t>8</a:t>
            </a:r>
            <a:r>
              <a:rPr lang="en-US" sz="1600" dirty="0">
                <a:solidFill>
                  <a:schemeClr val="bg1">
                    <a:lumMod val="50000"/>
                  </a:schemeClr>
                </a:solidFill>
              </a:rPr>
              <a:t>, 5, 5, 8],  [7, 8, </a:t>
            </a:r>
            <a:r>
              <a:rPr lang="en-US" sz="1600" dirty="0">
                <a:solidFill>
                  <a:schemeClr val="accent1"/>
                </a:solidFill>
              </a:rPr>
              <a:t>8</a:t>
            </a:r>
            <a:r>
              <a:rPr lang="en-US" sz="1600" dirty="0">
                <a:solidFill>
                  <a:schemeClr val="bg1">
                    <a:lumMod val="50000"/>
                  </a:schemeClr>
                </a:solidFill>
              </a:rPr>
              <a:t>, </a:t>
            </a:r>
            <a:r>
              <a:rPr lang="en-US" sz="1600" dirty="0">
                <a:solidFill>
                  <a:schemeClr val="accent1"/>
                </a:solidFill>
              </a:rPr>
              <a:t>2</a:t>
            </a:r>
            <a:r>
              <a:rPr lang="en-US" sz="1600" dirty="0">
                <a:solidFill>
                  <a:schemeClr val="bg1">
                    <a:lumMod val="50000"/>
                  </a:schemeClr>
                </a:solidFill>
              </a:rPr>
              <a:t>, 9, 6, 2, 4, 9], [9, 7, </a:t>
            </a:r>
            <a:r>
              <a:rPr lang="en-US" sz="1600" dirty="0">
                <a:solidFill>
                  <a:schemeClr val="accent1"/>
                </a:solidFill>
              </a:rPr>
              <a:t>3</a:t>
            </a:r>
            <a:r>
              <a:rPr lang="en-US" sz="1600" dirty="0">
                <a:solidFill>
                  <a:schemeClr val="bg1">
                    <a:lumMod val="50000"/>
                  </a:schemeClr>
                </a:solidFill>
              </a:rPr>
              <a:t>, 4, 1, 9, </a:t>
            </a:r>
            <a:r>
              <a:rPr lang="en-US" sz="1600" dirty="0">
                <a:solidFill>
                  <a:schemeClr val="accent1"/>
                </a:solidFill>
              </a:rPr>
              <a:t>5</a:t>
            </a:r>
            <a:r>
              <a:rPr lang="en-US" sz="1600" dirty="0">
                <a:solidFill>
                  <a:schemeClr val="bg1">
                    <a:lumMod val="50000"/>
                  </a:schemeClr>
                </a:solidFill>
              </a:rPr>
              <a:t>, 7, 8], </a:t>
            </a:r>
          </a:p>
          <a:p>
            <a:pPr marL="0" lvl="0" indent="0">
              <a:lnSpc>
                <a:spcPct val="150000"/>
              </a:lnSpc>
              <a:buClr>
                <a:srgbClr val="1CADE4"/>
              </a:buClr>
              <a:buSzPct val="130000"/>
              <a:buNone/>
              <a:defRPr/>
            </a:pPr>
            <a:r>
              <a:rPr lang="en-US" sz="1600" dirty="0">
                <a:solidFill>
                  <a:schemeClr val="bg1">
                    <a:lumMod val="50000"/>
                  </a:schemeClr>
                </a:solidFill>
              </a:rPr>
              <a:t> [6, 1, </a:t>
            </a:r>
            <a:r>
              <a:rPr lang="en-US" sz="1600" dirty="0">
                <a:solidFill>
                  <a:schemeClr val="accent1"/>
                </a:solidFill>
              </a:rPr>
              <a:t>2</a:t>
            </a:r>
            <a:r>
              <a:rPr lang="en-US" sz="1600" dirty="0">
                <a:solidFill>
                  <a:schemeClr val="bg1">
                    <a:lumMod val="50000"/>
                  </a:schemeClr>
                </a:solidFill>
              </a:rPr>
              <a:t>, 6, 3, 5, </a:t>
            </a:r>
            <a:r>
              <a:rPr lang="en-US" sz="1600" dirty="0">
                <a:solidFill>
                  <a:schemeClr val="accent1"/>
                </a:solidFill>
              </a:rPr>
              <a:t>4</a:t>
            </a:r>
            <a:r>
              <a:rPr lang="en-US" sz="1600" dirty="0">
                <a:solidFill>
                  <a:schemeClr val="bg1">
                    <a:lumMod val="50000"/>
                  </a:schemeClr>
                </a:solidFill>
              </a:rPr>
              <a:t>, 9, 4], [5, 1, 3, 7, </a:t>
            </a:r>
            <a:r>
              <a:rPr lang="en-US" sz="1600" dirty="0">
                <a:solidFill>
                  <a:schemeClr val="accent1"/>
                </a:solidFill>
              </a:rPr>
              <a:t>9</a:t>
            </a:r>
            <a:r>
              <a:rPr lang="en-US" sz="1600" dirty="0">
                <a:solidFill>
                  <a:schemeClr val="bg1">
                    <a:lumMod val="50000"/>
                  </a:schemeClr>
                </a:solidFill>
              </a:rPr>
              <a:t>, 7, 2, </a:t>
            </a:r>
            <a:r>
              <a:rPr lang="en-US" sz="1600" dirty="0">
                <a:solidFill>
                  <a:schemeClr val="accent1"/>
                </a:solidFill>
              </a:rPr>
              <a:t>9</a:t>
            </a:r>
            <a:r>
              <a:rPr lang="en-US" sz="1600" dirty="0">
                <a:solidFill>
                  <a:schemeClr val="bg1">
                    <a:lumMod val="50000"/>
                  </a:schemeClr>
                </a:solidFill>
              </a:rPr>
              <a:t>, 5], [4, </a:t>
            </a:r>
            <a:r>
              <a:rPr lang="en-US" sz="1600" dirty="0">
                <a:solidFill>
                  <a:schemeClr val="accent1"/>
                </a:solidFill>
              </a:rPr>
              <a:t>7</a:t>
            </a:r>
            <a:r>
              <a:rPr lang="en-US" sz="1600" dirty="0">
                <a:solidFill>
                  <a:schemeClr val="bg1">
                    <a:lumMod val="50000"/>
                  </a:schemeClr>
                </a:solidFill>
              </a:rPr>
              <a:t>, </a:t>
            </a:r>
            <a:r>
              <a:rPr lang="en-US" sz="1600" dirty="0">
                <a:solidFill>
                  <a:schemeClr val="accent1"/>
                </a:solidFill>
              </a:rPr>
              <a:t>7</a:t>
            </a:r>
            <a:r>
              <a:rPr lang="en-US" sz="1600" dirty="0">
                <a:solidFill>
                  <a:schemeClr val="bg1">
                    <a:lumMod val="50000"/>
                  </a:schemeClr>
                </a:solidFill>
              </a:rPr>
              <a:t>, 2, 8, 1, 6, 7, 4]]</a:t>
            </a:r>
            <a:r>
              <a:rPr lang="en-US" sz="1200" dirty="0">
                <a:solidFill>
                  <a:schemeClr val="bg1">
                    <a:lumMod val="50000"/>
                  </a:schemeClr>
                </a:solidFill>
              </a:rPr>
              <a:t>	</a:t>
            </a:r>
            <a:r>
              <a:rPr lang="en-US" sz="1600" b="1" dirty="0"/>
              <a:t>fitness: 92</a:t>
            </a:r>
          </a:p>
        </p:txBody>
      </p:sp>
    </p:spTree>
    <p:extLst>
      <p:ext uri="{BB962C8B-B14F-4D97-AF65-F5344CB8AC3E}">
        <p14:creationId xmlns:p14="http://schemas.microsoft.com/office/powerpoint/2010/main" val="273366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3142384" y="537637"/>
            <a:ext cx="5923545" cy="646331"/>
          </a:xfrm>
          <a:prstGeom prst="rect">
            <a:avLst/>
          </a:prstGeom>
          <a:noFill/>
        </p:spPr>
        <p:txBody>
          <a:bodyPr wrap="none" rtlCol="0">
            <a:spAutoFit/>
          </a:bodyPr>
          <a:lstStyle/>
          <a:p>
            <a:pPr lvl="0" defTabSz="457200"/>
            <a:r>
              <a:rPr lang="en-US" sz="3600" b="1" dirty="0">
                <a:solidFill>
                  <a:srgbClr val="335B74"/>
                </a:solidFill>
                <a:latin typeface="Lato Black"/>
              </a:rPr>
              <a:t>Crossover Implementation</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46355" y="1825624"/>
            <a:ext cx="10712371" cy="4767271"/>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Clr>
                <a:srgbClr val="1CADE4"/>
              </a:buClr>
              <a:buSzPct val="130000"/>
              <a:buNone/>
              <a:defRPr/>
            </a:pPr>
            <a:r>
              <a:rPr lang="en-US" sz="2200" dirty="0">
                <a:solidFill>
                  <a:prstClr val="black"/>
                </a:solidFill>
              </a:rPr>
              <a:t>Crossover function take two parents from population and create two children by uniform method.</a:t>
            </a:r>
          </a:p>
        </p:txBody>
      </p:sp>
    </p:spTree>
    <p:extLst>
      <p:ext uri="{BB962C8B-B14F-4D97-AF65-F5344CB8AC3E}">
        <p14:creationId xmlns:p14="http://schemas.microsoft.com/office/powerpoint/2010/main" val="217679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Authors</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lang="en-US" sz="2200" dirty="0">
              <a:solidFill>
                <a:prstClr val="black"/>
              </a:solidFill>
              <a:latin typeface="Calibri" panose="020F0502020204030204"/>
            </a:endParaRPr>
          </a:p>
          <a:p>
            <a:pPr lvl="1">
              <a:lnSpc>
                <a:spcPct val="150000"/>
              </a:lnSpc>
              <a:spcBef>
                <a:spcPts val="1000"/>
              </a:spcBef>
              <a:buClr>
                <a:srgbClr val="1CADE4"/>
              </a:buClr>
              <a:buSzPct val="130000"/>
            </a:pPr>
            <a:r>
              <a:rPr lang="en-US" sz="1800" dirty="0">
                <a:solidFill>
                  <a:prstClr val="black"/>
                </a:solidFill>
              </a:rPr>
              <a:t>Rory Douglas</a:t>
            </a:r>
          </a:p>
          <a:p>
            <a:pPr>
              <a:lnSpc>
                <a:spcPct val="150000"/>
              </a:lnSpc>
              <a:buClr>
                <a:srgbClr val="1CADE4"/>
              </a:buClr>
              <a:buSzPct val="130000"/>
            </a:pPr>
            <a:r>
              <a:rPr lang="en-US" sz="2200" dirty="0">
                <a:solidFill>
                  <a:prstClr val="black"/>
                </a:solidFill>
              </a:rPr>
              <a:t>Published year:</a:t>
            </a:r>
          </a:p>
          <a:p>
            <a:pPr lvl="1">
              <a:lnSpc>
                <a:spcPct val="150000"/>
              </a:lnSpc>
              <a:buClr>
                <a:srgbClr val="1CADE4"/>
              </a:buClr>
              <a:buSzPct val="130000"/>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2014</a:t>
            </a:r>
          </a:p>
          <a:p>
            <a:pPr>
              <a:lnSpc>
                <a:spcPct val="150000"/>
              </a:lnSpc>
              <a:buClr>
                <a:srgbClr val="1CADE4"/>
              </a:buClr>
              <a:buSzPct val="130000"/>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Publisher:</a:t>
            </a:r>
          </a:p>
          <a:p>
            <a:pPr lvl="1">
              <a:lnSpc>
                <a:spcPct val="150000"/>
              </a:lnSpc>
              <a:buClr>
                <a:srgbClr val="1CADE4"/>
              </a:buClr>
              <a:buSzPct val="130000"/>
            </a:pPr>
            <a:r>
              <a:rPr lang="en-US" sz="1800" dirty="0">
                <a:solidFill>
                  <a:prstClr val="black"/>
                </a:solidFill>
              </a:rPr>
              <a:t>University of Derby</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4100934" y="555392"/>
            <a:ext cx="3990131"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600" b="1" dirty="0">
                <a:solidFill>
                  <a:srgbClr val="335B74"/>
                </a:solidFill>
                <a:latin typeface="Lato Black"/>
              </a:rPr>
              <a:t>Paper description</a:t>
            </a:r>
            <a:endParaRPr kumimoji="0" lang="en-US" sz="3600" b="1" i="0" u="none" strike="noStrike" kern="1200" cap="none" spc="0" normalizeH="0" baseline="0" noProof="0" dirty="0">
              <a:ln>
                <a:noFill/>
              </a:ln>
              <a:solidFill>
                <a:srgbClr val="335B74"/>
              </a:solidFill>
              <a:effectLst/>
              <a:uLnTx/>
              <a:uFillTx/>
              <a:latin typeface="Lato Black"/>
              <a:ea typeface="+mn-ea"/>
              <a:cs typeface="+mn-cs"/>
            </a:endParaRPr>
          </a:p>
        </p:txBody>
      </p:sp>
      <p:pic>
        <p:nvPicPr>
          <p:cNvPr id="6" name="Picture 5">
            <a:extLst>
              <a:ext uri="{FF2B5EF4-FFF2-40B4-BE49-F238E27FC236}">
                <a16:creationId xmlns:a16="http://schemas.microsoft.com/office/drawing/2014/main" id="{F23BA688-DFC8-4039-8302-D07220F877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8454" y="1892203"/>
            <a:ext cx="5578136" cy="4284760"/>
          </a:xfrm>
          <a:prstGeom prst="rect">
            <a:avLst/>
          </a:prstGeom>
        </p:spPr>
      </p:pic>
    </p:spTree>
    <p:extLst>
      <p:ext uri="{BB962C8B-B14F-4D97-AF65-F5344CB8AC3E}">
        <p14:creationId xmlns:p14="http://schemas.microsoft.com/office/powerpoint/2010/main" val="410575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5243312" y="555392"/>
            <a:ext cx="1721690" cy="646331"/>
          </a:xfrm>
          <a:prstGeom prst="rect">
            <a:avLst/>
          </a:prstGeom>
          <a:noFill/>
        </p:spPr>
        <p:txBody>
          <a:bodyPr wrap="none" rtlCol="0">
            <a:spAutoFit/>
          </a:bodyPr>
          <a:lstStyle/>
          <a:p>
            <a:pPr lvl="0" defTabSz="457200"/>
            <a:r>
              <a:rPr lang="en-US" sz="3600" b="1" dirty="0">
                <a:solidFill>
                  <a:srgbClr val="335B74"/>
                </a:solidFill>
                <a:latin typeface="Lato Black"/>
              </a:rPr>
              <a:t>Results</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38200" y="1442026"/>
            <a:ext cx="3591757"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buClr>
                <a:srgbClr val="1CADE4"/>
              </a:buClr>
              <a:buSzPct val="130000"/>
              <a:buNone/>
              <a:defRPr/>
            </a:pPr>
            <a:endParaRPr lang="en-US" sz="1000" dirty="0">
              <a:solidFill>
                <a:prstClr val="black"/>
              </a:solidFill>
            </a:endParaRPr>
          </a:p>
        </p:txBody>
      </p:sp>
      <p:sp>
        <p:nvSpPr>
          <p:cNvPr id="8" name="Content Placeholder 2">
            <a:extLst>
              <a:ext uri="{FF2B5EF4-FFF2-40B4-BE49-F238E27FC236}">
                <a16:creationId xmlns:a16="http://schemas.microsoft.com/office/drawing/2014/main" id="{15CF2BAB-D0F0-4F4E-893A-EF101AC21474}"/>
              </a:ext>
            </a:extLst>
          </p:cNvPr>
          <p:cNvSpPr txBox="1">
            <a:spLocks/>
          </p:cNvSpPr>
          <p:nvPr/>
        </p:nvSpPr>
        <p:spPr>
          <a:xfrm>
            <a:off x="838200" y="1442026"/>
            <a:ext cx="9292701"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buClr>
                <a:srgbClr val="1CADE4"/>
              </a:buClr>
              <a:buSzPct val="130000"/>
              <a:buNone/>
              <a:defRPr/>
            </a:pPr>
            <a:endParaRPr lang="en-US" sz="1000" dirty="0">
              <a:solidFill>
                <a:prstClr val="black"/>
              </a:solidFill>
              <a:latin typeface="Calibri" panose="020F0502020204030204"/>
            </a:endParaRPr>
          </a:p>
        </p:txBody>
      </p:sp>
      <p:graphicFrame>
        <p:nvGraphicFramePr>
          <p:cNvPr id="5" name="Table 5">
            <a:extLst>
              <a:ext uri="{FF2B5EF4-FFF2-40B4-BE49-F238E27FC236}">
                <a16:creationId xmlns:a16="http://schemas.microsoft.com/office/drawing/2014/main" id="{59F9D937-AA82-40B4-8C1B-1F6DEBDAB0DC}"/>
              </a:ext>
            </a:extLst>
          </p:cNvPr>
          <p:cNvGraphicFramePr>
            <a:graphicFrameLocks noGrp="1"/>
          </p:cNvGraphicFramePr>
          <p:nvPr>
            <p:extLst>
              <p:ext uri="{D42A27DB-BD31-4B8C-83A1-F6EECF244321}">
                <p14:modId xmlns:p14="http://schemas.microsoft.com/office/powerpoint/2010/main" val="1223822654"/>
              </p:ext>
            </p:extLst>
          </p:nvPr>
        </p:nvGraphicFramePr>
        <p:xfrm>
          <a:off x="1020932" y="2444117"/>
          <a:ext cx="10150136" cy="3185160"/>
        </p:xfrm>
        <a:graphic>
          <a:graphicData uri="http://schemas.openxmlformats.org/drawingml/2006/table">
            <a:tbl>
              <a:tblPr firstRow="1" bandRow="1">
                <a:tableStyleId>{9D7B26C5-4107-4FEC-AEDC-1716B250A1EF}</a:tableStyleId>
              </a:tblPr>
              <a:tblGrid>
                <a:gridCol w="1611552">
                  <a:extLst>
                    <a:ext uri="{9D8B030D-6E8A-4147-A177-3AD203B41FA5}">
                      <a16:colId xmlns:a16="http://schemas.microsoft.com/office/drawing/2014/main" val="2525275268"/>
                    </a:ext>
                  </a:extLst>
                </a:gridCol>
                <a:gridCol w="1611552">
                  <a:extLst>
                    <a:ext uri="{9D8B030D-6E8A-4147-A177-3AD203B41FA5}">
                      <a16:colId xmlns:a16="http://schemas.microsoft.com/office/drawing/2014/main" val="687975489"/>
                    </a:ext>
                  </a:extLst>
                </a:gridCol>
                <a:gridCol w="1997687">
                  <a:extLst>
                    <a:ext uri="{9D8B030D-6E8A-4147-A177-3AD203B41FA5}">
                      <a16:colId xmlns:a16="http://schemas.microsoft.com/office/drawing/2014/main" val="3427061137"/>
                    </a:ext>
                  </a:extLst>
                </a:gridCol>
                <a:gridCol w="1812050">
                  <a:extLst>
                    <a:ext uri="{9D8B030D-6E8A-4147-A177-3AD203B41FA5}">
                      <a16:colId xmlns:a16="http://schemas.microsoft.com/office/drawing/2014/main" val="2186176952"/>
                    </a:ext>
                  </a:extLst>
                </a:gridCol>
                <a:gridCol w="2069982">
                  <a:extLst>
                    <a:ext uri="{9D8B030D-6E8A-4147-A177-3AD203B41FA5}">
                      <a16:colId xmlns:a16="http://schemas.microsoft.com/office/drawing/2014/main" val="3686708777"/>
                    </a:ext>
                  </a:extLst>
                </a:gridCol>
                <a:gridCol w="1047313">
                  <a:extLst>
                    <a:ext uri="{9D8B030D-6E8A-4147-A177-3AD203B41FA5}">
                      <a16:colId xmlns:a16="http://schemas.microsoft.com/office/drawing/2014/main" val="1660844422"/>
                    </a:ext>
                  </a:extLst>
                </a:gridCol>
              </a:tblGrid>
              <a:tr h="370840">
                <a:tc>
                  <a:txBody>
                    <a:bodyPr/>
                    <a:lstStyle/>
                    <a:p>
                      <a:endParaRPr lang="en-US" sz="1400" dirty="0"/>
                    </a:p>
                  </a:txBody>
                  <a:tcPr/>
                </a:tc>
                <a:tc>
                  <a:txBody>
                    <a:bodyPr/>
                    <a:lstStyle/>
                    <a:p>
                      <a:r>
                        <a:rPr lang="en-US" sz="1400" dirty="0"/>
                        <a:t>Min fit</a:t>
                      </a:r>
                    </a:p>
                  </a:txBody>
                  <a:tcPr/>
                </a:tc>
                <a:tc>
                  <a:txBody>
                    <a:bodyPr/>
                    <a:lstStyle/>
                    <a:p>
                      <a:r>
                        <a:rPr lang="en-US" sz="1400" dirty="0"/>
                        <a:t>Max fit</a:t>
                      </a:r>
                    </a:p>
                  </a:txBody>
                  <a:tcPr/>
                </a:tc>
                <a:tc>
                  <a:txBody>
                    <a:bodyPr/>
                    <a:lstStyle/>
                    <a:p>
                      <a:r>
                        <a:rPr lang="en-US" sz="1400" dirty="0"/>
                        <a:t>Mean fit</a:t>
                      </a:r>
                    </a:p>
                  </a:txBody>
                  <a:tcPr/>
                </a:tc>
                <a:tc>
                  <a:txBody>
                    <a:bodyPr/>
                    <a:lstStyle/>
                    <a:p>
                      <a:r>
                        <a:rPr lang="en-US" sz="1400" dirty="0"/>
                        <a:t>Median fit</a:t>
                      </a:r>
                    </a:p>
                  </a:txBody>
                  <a:tcPr/>
                </a:tc>
                <a:tc>
                  <a:txBody>
                    <a:bodyPr/>
                    <a:lstStyle/>
                    <a:p>
                      <a:r>
                        <a:rPr lang="en-US" sz="1400" dirty="0"/>
                        <a:t>Found</a:t>
                      </a:r>
                    </a:p>
                  </a:txBody>
                  <a:tcPr/>
                </a:tc>
                <a:extLst>
                  <a:ext uri="{0D108BD9-81ED-4DB2-BD59-A6C34878D82A}">
                    <a16:rowId xmlns:a16="http://schemas.microsoft.com/office/drawing/2014/main" val="3113046456"/>
                  </a:ext>
                </a:extLst>
              </a:tr>
              <a:tr h="370840">
                <a:tc>
                  <a:txBody>
                    <a:bodyPr/>
                    <a:lstStyle/>
                    <a:p>
                      <a:r>
                        <a:rPr lang="en-US" sz="1400" dirty="0"/>
                        <a:t>Easy #1</a:t>
                      </a:r>
                    </a:p>
                  </a:txBody>
                  <a:tcPr/>
                </a:tc>
                <a:tc>
                  <a:txBody>
                    <a:bodyPr/>
                    <a:lstStyle/>
                    <a:p>
                      <a:r>
                        <a:rPr lang="en-US" sz="1400" dirty="0"/>
                        <a:t>0.8125</a:t>
                      </a:r>
                    </a:p>
                  </a:txBody>
                  <a:tcPr/>
                </a:tc>
                <a:tc>
                  <a:txBody>
                    <a:bodyPr/>
                    <a:lstStyle/>
                    <a:p>
                      <a:r>
                        <a:rPr lang="en-US" sz="1400" dirty="0"/>
                        <a:t>0.8402777777777778</a:t>
                      </a:r>
                    </a:p>
                  </a:txBody>
                  <a:tcPr/>
                </a:tc>
                <a:tc>
                  <a:txBody>
                    <a:bodyPr/>
                    <a:lstStyle/>
                    <a:p>
                      <a:r>
                        <a:rPr lang="en-US" sz="1400" dirty="0"/>
                        <a:t>0.8270833333333334</a:t>
                      </a:r>
                    </a:p>
                  </a:txBody>
                  <a:tcPr/>
                </a:tc>
                <a:tc>
                  <a:txBody>
                    <a:bodyPr/>
                    <a:lstStyle/>
                    <a:p>
                      <a:r>
                        <a:rPr lang="en-US" sz="1400" dirty="0"/>
                        <a:t>0.8263888888888888</a:t>
                      </a:r>
                    </a:p>
                  </a:txBody>
                  <a:tcPr/>
                </a:tc>
                <a:tc>
                  <a:txBody>
                    <a:bodyPr/>
                    <a:lstStyle/>
                    <a:p>
                      <a:r>
                        <a:rPr lang="en-US" sz="1400" dirty="0"/>
                        <a:t>no</a:t>
                      </a:r>
                    </a:p>
                  </a:txBody>
                  <a:tcPr/>
                </a:tc>
                <a:extLst>
                  <a:ext uri="{0D108BD9-81ED-4DB2-BD59-A6C34878D82A}">
                    <a16:rowId xmlns:a16="http://schemas.microsoft.com/office/drawing/2014/main" val="1216386968"/>
                  </a:ext>
                </a:extLst>
              </a:tr>
              <a:tr h="370840">
                <a:tc>
                  <a:txBody>
                    <a:bodyPr/>
                    <a:lstStyle/>
                    <a:p>
                      <a:pPr marL="0" marR="0" lvl="0" indent="0" algn="l" defTabSz="914172" rtl="0" eaLnBrk="1" fontAlgn="auto" latinLnBrk="0" hangingPunct="1">
                        <a:lnSpc>
                          <a:spcPct val="100000"/>
                        </a:lnSpc>
                        <a:spcBef>
                          <a:spcPts val="0"/>
                        </a:spcBef>
                        <a:spcAft>
                          <a:spcPts val="0"/>
                        </a:spcAft>
                        <a:buClrTx/>
                        <a:buSzTx/>
                        <a:buFontTx/>
                        <a:buNone/>
                        <a:tabLst/>
                        <a:defRPr/>
                      </a:pPr>
                      <a:r>
                        <a:rPr lang="en-US" sz="1400" dirty="0"/>
                        <a:t>Easy #2</a:t>
                      </a:r>
                    </a:p>
                  </a:txBody>
                  <a:tcPr/>
                </a:tc>
                <a:tc>
                  <a:txBody>
                    <a:bodyPr/>
                    <a:lstStyle/>
                    <a:p>
                      <a:r>
                        <a:rPr lang="en-US" sz="1400" dirty="0"/>
                        <a:t>0.8055555555555556</a:t>
                      </a:r>
                    </a:p>
                  </a:txBody>
                  <a:tcPr/>
                </a:tc>
                <a:tc>
                  <a:txBody>
                    <a:bodyPr/>
                    <a:lstStyle/>
                    <a:p>
                      <a:r>
                        <a:rPr lang="en-US" sz="1400" dirty="0"/>
                        <a:t>0.8194444444444444</a:t>
                      </a:r>
                    </a:p>
                  </a:txBody>
                  <a:tcPr/>
                </a:tc>
                <a:tc>
                  <a:txBody>
                    <a:bodyPr/>
                    <a:lstStyle/>
                    <a:p>
                      <a:r>
                        <a:rPr lang="en-US" sz="1400" dirty="0"/>
                        <a:t>0.8118055555555556</a:t>
                      </a:r>
                    </a:p>
                  </a:txBody>
                  <a:tcPr/>
                </a:tc>
                <a:tc>
                  <a:txBody>
                    <a:bodyPr/>
                    <a:lstStyle/>
                    <a:p>
                      <a:r>
                        <a:rPr lang="en-US" sz="1400" dirty="0"/>
                        <a:t>0.8125</a:t>
                      </a:r>
                    </a:p>
                  </a:txBody>
                  <a:tcPr/>
                </a:tc>
                <a:tc>
                  <a:txBody>
                    <a:bodyPr/>
                    <a:lstStyle/>
                    <a:p>
                      <a:r>
                        <a:rPr lang="en-US" sz="1400" dirty="0"/>
                        <a:t>no</a:t>
                      </a:r>
                    </a:p>
                  </a:txBody>
                  <a:tcPr/>
                </a:tc>
                <a:extLst>
                  <a:ext uri="{0D108BD9-81ED-4DB2-BD59-A6C34878D82A}">
                    <a16:rowId xmlns:a16="http://schemas.microsoft.com/office/drawing/2014/main" val="3995919203"/>
                  </a:ext>
                </a:extLst>
              </a:tr>
              <a:tr h="370840">
                <a:tc>
                  <a:txBody>
                    <a:bodyPr/>
                    <a:lstStyle/>
                    <a:p>
                      <a:pPr marL="0" marR="0" lvl="0" indent="0" algn="l" defTabSz="914172" rtl="0" eaLnBrk="1" fontAlgn="auto" latinLnBrk="0" hangingPunct="1">
                        <a:lnSpc>
                          <a:spcPct val="100000"/>
                        </a:lnSpc>
                        <a:spcBef>
                          <a:spcPts val="0"/>
                        </a:spcBef>
                        <a:spcAft>
                          <a:spcPts val="0"/>
                        </a:spcAft>
                        <a:buClrTx/>
                        <a:buSzTx/>
                        <a:buFontTx/>
                        <a:buNone/>
                        <a:tabLst/>
                        <a:defRPr/>
                      </a:pPr>
                      <a:r>
                        <a:rPr lang="en-US" sz="1400" dirty="0"/>
                        <a:t>Easy #3</a:t>
                      </a:r>
                    </a:p>
                  </a:txBody>
                  <a:tcPr/>
                </a:tc>
                <a:tc>
                  <a:txBody>
                    <a:bodyPr/>
                    <a:lstStyle/>
                    <a:p>
                      <a:r>
                        <a:rPr lang="en-US" sz="1400" dirty="0"/>
                        <a:t>0.8125</a:t>
                      </a:r>
                    </a:p>
                  </a:txBody>
                  <a:tcPr/>
                </a:tc>
                <a:tc>
                  <a:txBody>
                    <a:bodyPr/>
                    <a:lstStyle/>
                    <a:p>
                      <a:r>
                        <a:rPr lang="en-US" sz="1400" dirty="0"/>
                        <a:t>0.8402777777777778</a:t>
                      </a:r>
                    </a:p>
                  </a:txBody>
                  <a:tcPr/>
                </a:tc>
                <a:tc>
                  <a:txBody>
                    <a:bodyPr/>
                    <a:lstStyle/>
                    <a:p>
                      <a:r>
                        <a:rPr lang="en-US" sz="1400" dirty="0"/>
                        <a:t>0.8243055555555557</a:t>
                      </a:r>
                    </a:p>
                  </a:txBody>
                  <a:tcPr/>
                </a:tc>
                <a:tc>
                  <a:txBody>
                    <a:bodyPr/>
                    <a:lstStyle/>
                    <a:p>
                      <a:r>
                        <a:rPr lang="en-US" sz="1400" dirty="0"/>
                        <a:t>0.8229166666666666</a:t>
                      </a:r>
                    </a:p>
                  </a:txBody>
                  <a:tcPr/>
                </a:tc>
                <a:tc>
                  <a:txBody>
                    <a:bodyPr/>
                    <a:lstStyle/>
                    <a:p>
                      <a:r>
                        <a:rPr lang="en-US" sz="1400" dirty="0"/>
                        <a:t>no</a:t>
                      </a:r>
                    </a:p>
                  </a:txBody>
                  <a:tcPr/>
                </a:tc>
                <a:extLst>
                  <a:ext uri="{0D108BD9-81ED-4DB2-BD59-A6C34878D82A}">
                    <a16:rowId xmlns:a16="http://schemas.microsoft.com/office/drawing/2014/main" val="4134406301"/>
                  </a:ext>
                </a:extLst>
              </a:tr>
              <a:tr h="370840">
                <a:tc>
                  <a:txBody>
                    <a:bodyPr/>
                    <a:lstStyle/>
                    <a:p>
                      <a:pPr marL="0" marR="0" lvl="0" indent="0" algn="l" defTabSz="914172" rtl="0" eaLnBrk="1" fontAlgn="auto" latinLnBrk="0" hangingPunct="1">
                        <a:lnSpc>
                          <a:spcPct val="100000"/>
                        </a:lnSpc>
                        <a:spcBef>
                          <a:spcPts val="0"/>
                        </a:spcBef>
                        <a:spcAft>
                          <a:spcPts val="0"/>
                        </a:spcAft>
                        <a:buClrTx/>
                        <a:buSzTx/>
                        <a:buFontTx/>
                        <a:buNone/>
                        <a:tabLst/>
                        <a:defRPr/>
                      </a:pPr>
                      <a:r>
                        <a:rPr lang="en-US" sz="1400" dirty="0"/>
                        <a:t>Easy #4</a:t>
                      </a:r>
                    </a:p>
                  </a:txBody>
                  <a:tcPr/>
                </a:tc>
                <a:tc>
                  <a:txBody>
                    <a:bodyPr/>
                    <a:lstStyle/>
                    <a:p>
                      <a:r>
                        <a:rPr lang="en-US" sz="1400" dirty="0"/>
                        <a:t>0.7986111111111112</a:t>
                      </a:r>
                    </a:p>
                  </a:txBody>
                  <a:tcPr/>
                </a:tc>
                <a:tc>
                  <a:txBody>
                    <a:bodyPr/>
                    <a:lstStyle/>
                    <a:p>
                      <a:r>
                        <a:rPr lang="en-US" sz="1400" dirty="0"/>
                        <a:t>0.8263888888888888</a:t>
                      </a:r>
                    </a:p>
                  </a:txBody>
                  <a:tcPr/>
                </a:tc>
                <a:tc>
                  <a:txBody>
                    <a:bodyPr/>
                    <a:lstStyle/>
                    <a:p>
                      <a:r>
                        <a:rPr lang="en-US" sz="1400" dirty="0"/>
                        <a:t>0.8083333333333333</a:t>
                      </a:r>
                    </a:p>
                  </a:txBody>
                  <a:tcPr/>
                </a:tc>
                <a:tc>
                  <a:txBody>
                    <a:bodyPr/>
                    <a:lstStyle/>
                    <a:p>
                      <a:r>
                        <a:rPr lang="en-US" sz="1400" dirty="0"/>
                        <a:t>0.8055555555555556</a:t>
                      </a:r>
                    </a:p>
                  </a:txBody>
                  <a:tcPr/>
                </a:tc>
                <a:tc>
                  <a:txBody>
                    <a:bodyPr/>
                    <a:lstStyle/>
                    <a:p>
                      <a:r>
                        <a:rPr lang="en-US" sz="1400" dirty="0"/>
                        <a:t>no</a:t>
                      </a:r>
                    </a:p>
                  </a:txBody>
                  <a:tcPr/>
                </a:tc>
                <a:extLst>
                  <a:ext uri="{0D108BD9-81ED-4DB2-BD59-A6C34878D82A}">
                    <a16:rowId xmlns:a16="http://schemas.microsoft.com/office/drawing/2014/main" val="985718564"/>
                  </a:ext>
                </a:extLst>
              </a:tr>
              <a:tr h="370840">
                <a:tc>
                  <a:txBody>
                    <a:bodyPr/>
                    <a:lstStyle/>
                    <a:p>
                      <a:pPr marL="0" marR="0" lvl="0" indent="0" algn="l" defTabSz="914172" rtl="0" eaLnBrk="1" fontAlgn="auto" latinLnBrk="0" hangingPunct="1">
                        <a:lnSpc>
                          <a:spcPct val="100000"/>
                        </a:lnSpc>
                        <a:spcBef>
                          <a:spcPts val="0"/>
                        </a:spcBef>
                        <a:spcAft>
                          <a:spcPts val="0"/>
                        </a:spcAft>
                        <a:buClrTx/>
                        <a:buSzTx/>
                        <a:buFontTx/>
                        <a:buNone/>
                        <a:tabLst/>
                        <a:defRPr/>
                      </a:pPr>
                      <a:r>
                        <a:rPr lang="en-US" sz="1400" dirty="0"/>
                        <a:t>Easy #5</a:t>
                      </a:r>
                    </a:p>
                  </a:txBody>
                  <a:tcPr/>
                </a:tc>
                <a:tc>
                  <a:txBody>
                    <a:bodyPr/>
                    <a:lstStyle/>
                    <a:p>
                      <a:r>
                        <a:rPr lang="en-US" sz="1400" dirty="0"/>
                        <a:t>0.8055555555555556</a:t>
                      </a:r>
                    </a:p>
                  </a:txBody>
                  <a:tcPr/>
                </a:tc>
                <a:tc>
                  <a:txBody>
                    <a:bodyPr/>
                    <a:lstStyle/>
                    <a:p>
                      <a:r>
                        <a:rPr lang="en-US" sz="1400" dirty="0"/>
                        <a:t>0.8263888888888888</a:t>
                      </a:r>
                    </a:p>
                  </a:txBody>
                  <a:tcPr/>
                </a:tc>
                <a:tc>
                  <a:txBody>
                    <a:bodyPr/>
                    <a:lstStyle/>
                    <a:p>
                      <a:r>
                        <a:rPr lang="en-US" sz="1400" dirty="0"/>
                        <a:t>0.8138888888888889</a:t>
                      </a:r>
                    </a:p>
                  </a:txBody>
                  <a:tcPr/>
                </a:tc>
                <a:tc>
                  <a:txBody>
                    <a:bodyPr/>
                    <a:lstStyle/>
                    <a:p>
                      <a:r>
                        <a:rPr lang="en-US" sz="1400" dirty="0"/>
                        <a:t>0.8125</a:t>
                      </a:r>
                    </a:p>
                  </a:txBody>
                  <a:tcPr/>
                </a:tc>
                <a:tc>
                  <a:txBody>
                    <a:bodyPr/>
                    <a:lstStyle/>
                    <a:p>
                      <a:r>
                        <a:rPr lang="en-US" sz="1400" dirty="0"/>
                        <a:t>no</a:t>
                      </a:r>
                    </a:p>
                  </a:txBody>
                  <a:tcPr/>
                </a:tc>
                <a:extLst>
                  <a:ext uri="{0D108BD9-81ED-4DB2-BD59-A6C34878D82A}">
                    <a16:rowId xmlns:a16="http://schemas.microsoft.com/office/drawing/2014/main" val="2082034434"/>
                  </a:ext>
                </a:extLst>
              </a:tr>
              <a:tr h="370840">
                <a:tc>
                  <a:txBody>
                    <a:bodyPr/>
                    <a:lstStyle/>
                    <a:p>
                      <a:pPr marL="0" marR="0" lvl="0" indent="0" algn="l" defTabSz="914172" rtl="0" eaLnBrk="1" fontAlgn="auto" latinLnBrk="0" hangingPunct="1">
                        <a:lnSpc>
                          <a:spcPct val="100000"/>
                        </a:lnSpc>
                        <a:spcBef>
                          <a:spcPts val="0"/>
                        </a:spcBef>
                        <a:spcAft>
                          <a:spcPts val="0"/>
                        </a:spcAft>
                        <a:buClrTx/>
                        <a:buSzTx/>
                        <a:buFontTx/>
                        <a:buNone/>
                        <a:tabLst/>
                        <a:defRPr/>
                      </a:pPr>
                      <a:r>
                        <a:rPr lang="en-US" sz="1400" dirty="0"/>
                        <a:t>Easy #6</a:t>
                      </a:r>
                    </a:p>
                  </a:txBody>
                  <a:tcPr/>
                </a:tc>
                <a:tc>
                  <a:txBody>
                    <a:bodyPr/>
                    <a:lstStyle/>
                    <a:p>
                      <a:r>
                        <a:rPr lang="en-US" sz="1400" dirty="0"/>
                        <a:t>0.7916666666666666</a:t>
                      </a:r>
                    </a:p>
                  </a:txBody>
                  <a:tcPr/>
                </a:tc>
                <a:tc>
                  <a:txBody>
                    <a:bodyPr/>
                    <a:lstStyle/>
                    <a:p>
                      <a:r>
                        <a:rPr lang="en-US" sz="1400" dirty="0"/>
                        <a:t>0.8333333333333334</a:t>
                      </a:r>
                    </a:p>
                  </a:txBody>
                  <a:tcPr/>
                </a:tc>
                <a:tc>
                  <a:txBody>
                    <a:bodyPr/>
                    <a:lstStyle/>
                    <a:p>
                      <a:r>
                        <a:rPr lang="en-US" sz="1400" dirty="0"/>
                        <a:t>0.8083333333333332</a:t>
                      </a:r>
                    </a:p>
                  </a:txBody>
                  <a:tcPr/>
                </a:tc>
                <a:tc>
                  <a:txBody>
                    <a:bodyPr/>
                    <a:lstStyle/>
                    <a:p>
                      <a:r>
                        <a:rPr lang="en-US" sz="1400" dirty="0"/>
                        <a:t>0.8055555555555556</a:t>
                      </a:r>
                    </a:p>
                  </a:txBody>
                  <a:tcPr/>
                </a:tc>
                <a:tc>
                  <a:txBody>
                    <a:bodyPr/>
                    <a:lstStyle/>
                    <a:p>
                      <a:r>
                        <a:rPr lang="en-US" sz="1400" dirty="0"/>
                        <a:t>no</a:t>
                      </a:r>
                    </a:p>
                  </a:txBody>
                  <a:tcPr/>
                </a:tc>
                <a:extLst>
                  <a:ext uri="{0D108BD9-81ED-4DB2-BD59-A6C34878D82A}">
                    <a16:rowId xmlns:a16="http://schemas.microsoft.com/office/drawing/2014/main" val="2451260467"/>
                  </a:ext>
                </a:extLst>
              </a:tr>
            </a:tbl>
          </a:graphicData>
        </a:graphic>
      </p:graphicFrame>
      <p:sp>
        <p:nvSpPr>
          <p:cNvPr id="14" name="TextBox 13">
            <a:extLst>
              <a:ext uri="{FF2B5EF4-FFF2-40B4-BE49-F238E27FC236}">
                <a16:creationId xmlns:a16="http://schemas.microsoft.com/office/drawing/2014/main" id="{F2ACBDDA-6C6C-4C27-A450-A8DE361DF0B3}"/>
              </a:ext>
            </a:extLst>
          </p:cNvPr>
          <p:cNvSpPr txBox="1"/>
          <p:nvPr/>
        </p:nvSpPr>
        <p:spPr>
          <a:xfrm>
            <a:off x="8034661" y="1375370"/>
            <a:ext cx="2707689" cy="646331"/>
          </a:xfrm>
          <a:prstGeom prst="rect">
            <a:avLst/>
          </a:prstGeom>
          <a:noFill/>
        </p:spPr>
        <p:txBody>
          <a:bodyPr wrap="square" rtlCol="0">
            <a:spAutoFit/>
          </a:bodyPr>
          <a:lstStyle/>
          <a:p>
            <a:r>
              <a:rPr lang="en-US" dirty="0">
                <a:solidFill>
                  <a:schemeClr val="accent1"/>
                </a:solidFill>
              </a:rPr>
              <a:t>Max  generation = 4000</a:t>
            </a:r>
          </a:p>
          <a:p>
            <a:r>
              <a:rPr lang="en-US" dirty="0">
                <a:solidFill>
                  <a:schemeClr val="accent1"/>
                </a:solidFill>
              </a:rPr>
              <a:t>10 times run</a:t>
            </a:r>
          </a:p>
        </p:txBody>
      </p:sp>
      <p:pic>
        <p:nvPicPr>
          <p:cNvPr id="10" name="Picture 9">
            <a:extLst>
              <a:ext uri="{FF2B5EF4-FFF2-40B4-BE49-F238E27FC236}">
                <a16:creationId xmlns:a16="http://schemas.microsoft.com/office/drawing/2014/main" id="{3B786C26-97A4-4490-9A71-FBE2B50A4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932" y="1093415"/>
            <a:ext cx="3895308" cy="932127"/>
          </a:xfrm>
          <a:prstGeom prst="rect">
            <a:avLst/>
          </a:prstGeom>
        </p:spPr>
      </p:pic>
    </p:spTree>
    <p:extLst>
      <p:ext uri="{BB962C8B-B14F-4D97-AF65-F5344CB8AC3E}">
        <p14:creationId xmlns:p14="http://schemas.microsoft.com/office/powerpoint/2010/main" val="225527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5243312" y="555392"/>
            <a:ext cx="1721690" cy="646331"/>
          </a:xfrm>
          <a:prstGeom prst="rect">
            <a:avLst/>
          </a:prstGeom>
          <a:noFill/>
        </p:spPr>
        <p:txBody>
          <a:bodyPr wrap="none" rtlCol="0">
            <a:spAutoFit/>
          </a:bodyPr>
          <a:lstStyle/>
          <a:p>
            <a:pPr lvl="0" defTabSz="457200"/>
            <a:r>
              <a:rPr lang="en-US" sz="3600" b="1" dirty="0">
                <a:solidFill>
                  <a:srgbClr val="335B74"/>
                </a:solidFill>
                <a:latin typeface="Lato Black"/>
              </a:rPr>
              <a:t>Results</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38200" y="1442026"/>
            <a:ext cx="3591757"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buClr>
                <a:srgbClr val="1CADE4"/>
              </a:buClr>
              <a:buSzPct val="130000"/>
              <a:buNone/>
              <a:defRPr/>
            </a:pPr>
            <a:endParaRPr lang="en-US" sz="1000" dirty="0">
              <a:solidFill>
                <a:prstClr val="black"/>
              </a:solidFill>
            </a:endParaRPr>
          </a:p>
        </p:txBody>
      </p:sp>
      <p:sp>
        <p:nvSpPr>
          <p:cNvPr id="8" name="Content Placeholder 2">
            <a:extLst>
              <a:ext uri="{FF2B5EF4-FFF2-40B4-BE49-F238E27FC236}">
                <a16:creationId xmlns:a16="http://schemas.microsoft.com/office/drawing/2014/main" id="{15CF2BAB-D0F0-4F4E-893A-EF101AC21474}"/>
              </a:ext>
            </a:extLst>
          </p:cNvPr>
          <p:cNvSpPr txBox="1">
            <a:spLocks/>
          </p:cNvSpPr>
          <p:nvPr/>
        </p:nvSpPr>
        <p:spPr>
          <a:xfrm>
            <a:off x="838200" y="1442026"/>
            <a:ext cx="9292701"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buClr>
                <a:srgbClr val="1CADE4"/>
              </a:buClr>
              <a:buSzPct val="130000"/>
              <a:buNone/>
              <a:defRPr/>
            </a:pPr>
            <a:endParaRPr lang="en-US" sz="1000" dirty="0">
              <a:solidFill>
                <a:prstClr val="black"/>
              </a:solidFill>
              <a:latin typeface="Calibri" panose="020F0502020204030204"/>
            </a:endParaRPr>
          </a:p>
        </p:txBody>
      </p:sp>
      <p:graphicFrame>
        <p:nvGraphicFramePr>
          <p:cNvPr id="5" name="Table 5">
            <a:extLst>
              <a:ext uri="{FF2B5EF4-FFF2-40B4-BE49-F238E27FC236}">
                <a16:creationId xmlns:a16="http://schemas.microsoft.com/office/drawing/2014/main" id="{59F9D937-AA82-40B4-8C1B-1F6DEBDAB0DC}"/>
              </a:ext>
            </a:extLst>
          </p:cNvPr>
          <p:cNvGraphicFramePr>
            <a:graphicFrameLocks noGrp="1"/>
          </p:cNvGraphicFramePr>
          <p:nvPr>
            <p:extLst>
              <p:ext uri="{D42A27DB-BD31-4B8C-83A1-F6EECF244321}">
                <p14:modId xmlns:p14="http://schemas.microsoft.com/office/powerpoint/2010/main" val="1971449284"/>
              </p:ext>
            </p:extLst>
          </p:nvPr>
        </p:nvGraphicFramePr>
        <p:xfrm>
          <a:off x="1020932" y="2444117"/>
          <a:ext cx="10150136" cy="1407160"/>
        </p:xfrm>
        <a:graphic>
          <a:graphicData uri="http://schemas.openxmlformats.org/drawingml/2006/table">
            <a:tbl>
              <a:tblPr firstRow="1" bandRow="1">
                <a:tableStyleId>{9D7B26C5-4107-4FEC-AEDC-1716B250A1EF}</a:tableStyleId>
              </a:tblPr>
              <a:tblGrid>
                <a:gridCol w="1611552">
                  <a:extLst>
                    <a:ext uri="{9D8B030D-6E8A-4147-A177-3AD203B41FA5}">
                      <a16:colId xmlns:a16="http://schemas.microsoft.com/office/drawing/2014/main" val="2525275268"/>
                    </a:ext>
                  </a:extLst>
                </a:gridCol>
                <a:gridCol w="1611552">
                  <a:extLst>
                    <a:ext uri="{9D8B030D-6E8A-4147-A177-3AD203B41FA5}">
                      <a16:colId xmlns:a16="http://schemas.microsoft.com/office/drawing/2014/main" val="687975489"/>
                    </a:ext>
                  </a:extLst>
                </a:gridCol>
                <a:gridCol w="1997687">
                  <a:extLst>
                    <a:ext uri="{9D8B030D-6E8A-4147-A177-3AD203B41FA5}">
                      <a16:colId xmlns:a16="http://schemas.microsoft.com/office/drawing/2014/main" val="3427061137"/>
                    </a:ext>
                  </a:extLst>
                </a:gridCol>
                <a:gridCol w="1812050">
                  <a:extLst>
                    <a:ext uri="{9D8B030D-6E8A-4147-A177-3AD203B41FA5}">
                      <a16:colId xmlns:a16="http://schemas.microsoft.com/office/drawing/2014/main" val="2186176952"/>
                    </a:ext>
                  </a:extLst>
                </a:gridCol>
                <a:gridCol w="2069982">
                  <a:extLst>
                    <a:ext uri="{9D8B030D-6E8A-4147-A177-3AD203B41FA5}">
                      <a16:colId xmlns:a16="http://schemas.microsoft.com/office/drawing/2014/main" val="3686708777"/>
                    </a:ext>
                  </a:extLst>
                </a:gridCol>
                <a:gridCol w="1047313">
                  <a:extLst>
                    <a:ext uri="{9D8B030D-6E8A-4147-A177-3AD203B41FA5}">
                      <a16:colId xmlns:a16="http://schemas.microsoft.com/office/drawing/2014/main" val="1660844422"/>
                    </a:ext>
                  </a:extLst>
                </a:gridCol>
              </a:tblGrid>
              <a:tr h="370840">
                <a:tc>
                  <a:txBody>
                    <a:bodyPr/>
                    <a:lstStyle/>
                    <a:p>
                      <a:endParaRPr lang="en-US" sz="1400" dirty="0"/>
                    </a:p>
                  </a:txBody>
                  <a:tcPr/>
                </a:tc>
                <a:tc>
                  <a:txBody>
                    <a:bodyPr/>
                    <a:lstStyle/>
                    <a:p>
                      <a:r>
                        <a:rPr lang="en-US" sz="1400" dirty="0"/>
                        <a:t>Min fit</a:t>
                      </a:r>
                    </a:p>
                  </a:txBody>
                  <a:tcPr/>
                </a:tc>
                <a:tc>
                  <a:txBody>
                    <a:bodyPr/>
                    <a:lstStyle/>
                    <a:p>
                      <a:r>
                        <a:rPr lang="en-US" sz="1400" dirty="0"/>
                        <a:t>Max fit</a:t>
                      </a:r>
                    </a:p>
                  </a:txBody>
                  <a:tcPr/>
                </a:tc>
                <a:tc>
                  <a:txBody>
                    <a:bodyPr/>
                    <a:lstStyle/>
                    <a:p>
                      <a:r>
                        <a:rPr lang="en-US" sz="1400" dirty="0"/>
                        <a:t>Mean fit</a:t>
                      </a:r>
                    </a:p>
                  </a:txBody>
                  <a:tcPr/>
                </a:tc>
                <a:tc>
                  <a:txBody>
                    <a:bodyPr/>
                    <a:lstStyle/>
                    <a:p>
                      <a:r>
                        <a:rPr lang="en-US" sz="1400" dirty="0"/>
                        <a:t>Median fit</a:t>
                      </a:r>
                    </a:p>
                  </a:txBody>
                  <a:tcPr/>
                </a:tc>
                <a:tc>
                  <a:txBody>
                    <a:bodyPr/>
                    <a:lstStyle/>
                    <a:p>
                      <a:r>
                        <a:rPr lang="en-US" sz="1400" dirty="0"/>
                        <a:t>Found</a:t>
                      </a:r>
                    </a:p>
                  </a:txBody>
                  <a:tcPr/>
                </a:tc>
                <a:extLst>
                  <a:ext uri="{0D108BD9-81ED-4DB2-BD59-A6C34878D82A}">
                    <a16:rowId xmlns:a16="http://schemas.microsoft.com/office/drawing/2014/main" val="3113046456"/>
                  </a:ext>
                </a:extLst>
              </a:tr>
              <a:tr h="370840">
                <a:tc>
                  <a:txBody>
                    <a:bodyPr/>
                    <a:lstStyle/>
                    <a:p>
                      <a:r>
                        <a:rPr lang="en-US" sz="1400" dirty="0"/>
                        <a:t>Hard #1</a:t>
                      </a:r>
                    </a:p>
                  </a:txBody>
                  <a:tcPr/>
                </a:tc>
                <a:tc>
                  <a:txBody>
                    <a:bodyPr/>
                    <a:lstStyle/>
                    <a:p>
                      <a:r>
                        <a:rPr lang="en-US" sz="1400" dirty="0"/>
                        <a:t>0.7777777777777778</a:t>
                      </a:r>
                    </a:p>
                  </a:txBody>
                  <a:tcPr/>
                </a:tc>
                <a:tc>
                  <a:txBody>
                    <a:bodyPr/>
                    <a:lstStyle/>
                    <a:p>
                      <a:r>
                        <a:rPr lang="en-US" sz="1400" dirty="0"/>
                        <a:t>0.8055555555555556</a:t>
                      </a:r>
                    </a:p>
                  </a:txBody>
                  <a:tcPr/>
                </a:tc>
                <a:tc>
                  <a:txBody>
                    <a:bodyPr/>
                    <a:lstStyle/>
                    <a:p>
                      <a:r>
                        <a:rPr lang="en-US" sz="1400" dirty="0"/>
                        <a:t>0.7930555555555555</a:t>
                      </a:r>
                    </a:p>
                  </a:txBody>
                  <a:tcPr/>
                </a:tc>
                <a:tc>
                  <a:txBody>
                    <a:bodyPr/>
                    <a:lstStyle/>
                    <a:p>
                      <a:r>
                        <a:rPr lang="en-US" sz="1400" dirty="0"/>
                        <a:t>0.7916666666666666</a:t>
                      </a:r>
                    </a:p>
                  </a:txBody>
                  <a:tcPr/>
                </a:tc>
                <a:tc>
                  <a:txBody>
                    <a:bodyPr/>
                    <a:lstStyle/>
                    <a:p>
                      <a:r>
                        <a:rPr lang="en-US" sz="1400" dirty="0"/>
                        <a:t>no</a:t>
                      </a:r>
                    </a:p>
                  </a:txBody>
                  <a:tcPr/>
                </a:tc>
                <a:extLst>
                  <a:ext uri="{0D108BD9-81ED-4DB2-BD59-A6C34878D82A}">
                    <a16:rowId xmlns:a16="http://schemas.microsoft.com/office/drawing/2014/main" val="1216386968"/>
                  </a:ext>
                </a:extLst>
              </a:tr>
              <a:tr h="370840">
                <a:tc>
                  <a:txBody>
                    <a:bodyPr/>
                    <a:lstStyle/>
                    <a:p>
                      <a:pPr marL="0" marR="0" lvl="0" indent="0" algn="l" defTabSz="914172" rtl="0" eaLnBrk="1" fontAlgn="auto" latinLnBrk="0" hangingPunct="1">
                        <a:lnSpc>
                          <a:spcPct val="100000"/>
                        </a:lnSpc>
                        <a:spcBef>
                          <a:spcPts val="0"/>
                        </a:spcBef>
                        <a:spcAft>
                          <a:spcPts val="0"/>
                        </a:spcAft>
                        <a:buClrTx/>
                        <a:buSzTx/>
                        <a:buFontTx/>
                        <a:buNone/>
                        <a:tabLst/>
                        <a:defRPr/>
                      </a:pPr>
                      <a:r>
                        <a:rPr lang="en-US" sz="1400" dirty="0"/>
                        <a:t>Hard #2</a:t>
                      </a:r>
                    </a:p>
                  </a:txBody>
                  <a:tcPr/>
                </a:tc>
                <a:tc>
                  <a:txBody>
                    <a:bodyPr/>
                    <a:lstStyle/>
                    <a:p>
                      <a:r>
                        <a:rPr lang="en-US" sz="1400" dirty="0"/>
                        <a:t>0.7638888888888888</a:t>
                      </a:r>
                    </a:p>
                  </a:txBody>
                  <a:tcPr/>
                </a:tc>
                <a:tc>
                  <a:txBody>
                    <a:bodyPr/>
                    <a:lstStyle/>
                    <a:p>
                      <a:r>
                        <a:rPr lang="en-US" sz="1400" dirty="0"/>
                        <a:t>0.7986111111111112</a:t>
                      </a:r>
                    </a:p>
                  </a:txBody>
                  <a:tcPr/>
                </a:tc>
                <a:tc>
                  <a:txBody>
                    <a:bodyPr/>
                    <a:lstStyle/>
                    <a:p>
                      <a:r>
                        <a:rPr lang="en-US" sz="1400" dirty="0"/>
                        <a:t>0.7798611111111111</a:t>
                      </a:r>
                    </a:p>
                  </a:txBody>
                  <a:tcPr/>
                </a:tc>
                <a:tc>
                  <a:txBody>
                    <a:bodyPr/>
                    <a:lstStyle/>
                    <a:p>
                      <a:r>
                        <a:rPr lang="en-US" sz="1400" dirty="0"/>
                        <a:t>0.7777777777777778</a:t>
                      </a:r>
                    </a:p>
                  </a:txBody>
                  <a:tcPr/>
                </a:tc>
                <a:tc>
                  <a:txBody>
                    <a:bodyPr/>
                    <a:lstStyle/>
                    <a:p>
                      <a:r>
                        <a:rPr lang="en-US" sz="1400" dirty="0"/>
                        <a:t>no</a:t>
                      </a:r>
                    </a:p>
                  </a:txBody>
                  <a:tcPr/>
                </a:tc>
                <a:extLst>
                  <a:ext uri="{0D108BD9-81ED-4DB2-BD59-A6C34878D82A}">
                    <a16:rowId xmlns:a16="http://schemas.microsoft.com/office/drawing/2014/main" val="3995919203"/>
                  </a:ext>
                </a:extLst>
              </a:tr>
            </a:tbl>
          </a:graphicData>
        </a:graphic>
      </p:graphicFrame>
      <p:pic>
        <p:nvPicPr>
          <p:cNvPr id="13" name="Picture 12">
            <a:extLst>
              <a:ext uri="{FF2B5EF4-FFF2-40B4-BE49-F238E27FC236}">
                <a16:creationId xmlns:a16="http://schemas.microsoft.com/office/drawing/2014/main" id="{66FB5FD1-C0C7-4F6F-9FC5-8852FDE12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932" y="1093415"/>
            <a:ext cx="3895308" cy="932127"/>
          </a:xfrm>
          <a:prstGeom prst="rect">
            <a:avLst/>
          </a:prstGeom>
        </p:spPr>
      </p:pic>
      <p:sp>
        <p:nvSpPr>
          <p:cNvPr id="14" name="TextBox 13">
            <a:extLst>
              <a:ext uri="{FF2B5EF4-FFF2-40B4-BE49-F238E27FC236}">
                <a16:creationId xmlns:a16="http://schemas.microsoft.com/office/drawing/2014/main" id="{F2ACBDDA-6C6C-4C27-A450-A8DE361DF0B3}"/>
              </a:ext>
            </a:extLst>
          </p:cNvPr>
          <p:cNvSpPr txBox="1"/>
          <p:nvPr/>
        </p:nvSpPr>
        <p:spPr>
          <a:xfrm>
            <a:off x="8034661" y="1375370"/>
            <a:ext cx="2707689" cy="646331"/>
          </a:xfrm>
          <a:prstGeom prst="rect">
            <a:avLst/>
          </a:prstGeom>
          <a:noFill/>
        </p:spPr>
        <p:txBody>
          <a:bodyPr wrap="square" rtlCol="0">
            <a:spAutoFit/>
          </a:bodyPr>
          <a:lstStyle/>
          <a:p>
            <a:r>
              <a:rPr lang="en-US" dirty="0">
                <a:solidFill>
                  <a:schemeClr val="accent1"/>
                </a:solidFill>
              </a:rPr>
              <a:t>Max  generation = 4000</a:t>
            </a:r>
          </a:p>
          <a:p>
            <a:r>
              <a:rPr lang="en-US" dirty="0">
                <a:solidFill>
                  <a:schemeClr val="accent1"/>
                </a:solidFill>
              </a:rPr>
              <a:t>10 times run</a:t>
            </a:r>
          </a:p>
        </p:txBody>
      </p:sp>
      <p:graphicFrame>
        <p:nvGraphicFramePr>
          <p:cNvPr id="6" name="Table 5">
            <a:extLst>
              <a:ext uri="{FF2B5EF4-FFF2-40B4-BE49-F238E27FC236}">
                <a16:creationId xmlns:a16="http://schemas.microsoft.com/office/drawing/2014/main" id="{73E16183-9551-45A7-8A94-2A2FF1F59810}"/>
              </a:ext>
            </a:extLst>
          </p:cNvPr>
          <p:cNvGraphicFramePr>
            <a:graphicFrameLocks noGrp="1"/>
          </p:cNvGraphicFramePr>
          <p:nvPr>
            <p:extLst>
              <p:ext uri="{D42A27DB-BD31-4B8C-83A1-F6EECF244321}">
                <p14:modId xmlns:p14="http://schemas.microsoft.com/office/powerpoint/2010/main" val="1263886299"/>
              </p:ext>
            </p:extLst>
          </p:nvPr>
        </p:nvGraphicFramePr>
        <p:xfrm>
          <a:off x="1020932" y="4322449"/>
          <a:ext cx="10150136" cy="1407160"/>
        </p:xfrm>
        <a:graphic>
          <a:graphicData uri="http://schemas.openxmlformats.org/drawingml/2006/table">
            <a:tbl>
              <a:tblPr firstRow="1" bandRow="1">
                <a:tableStyleId>{9D7B26C5-4107-4FEC-AEDC-1716B250A1EF}</a:tableStyleId>
              </a:tblPr>
              <a:tblGrid>
                <a:gridCol w="1611552">
                  <a:extLst>
                    <a:ext uri="{9D8B030D-6E8A-4147-A177-3AD203B41FA5}">
                      <a16:colId xmlns:a16="http://schemas.microsoft.com/office/drawing/2014/main" val="3986311649"/>
                    </a:ext>
                  </a:extLst>
                </a:gridCol>
                <a:gridCol w="1611552">
                  <a:extLst>
                    <a:ext uri="{9D8B030D-6E8A-4147-A177-3AD203B41FA5}">
                      <a16:colId xmlns:a16="http://schemas.microsoft.com/office/drawing/2014/main" val="2810635873"/>
                    </a:ext>
                  </a:extLst>
                </a:gridCol>
                <a:gridCol w="1997687">
                  <a:extLst>
                    <a:ext uri="{9D8B030D-6E8A-4147-A177-3AD203B41FA5}">
                      <a16:colId xmlns:a16="http://schemas.microsoft.com/office/drawing/2014/main" val="649267802"/>
                    </a:ext>
                  </a:extLst>
                </a:gridCol>
                <a:gridCol w="1812050">
                  <a:extLst>
                    <a:ext uri="{9D8B030D-6E8A-4147-A177-3AD203B41FA5}">
                      <a16:colId xmlns:a16="http://schemas.microsoft.com/office/drawing/2014/main" val="2419667615"/>
                    </a:ext>
                  </a:extLst>
                </a:gridCol>
                <a:gridCol w="2069982">
                  <a:extLst>
                    <a:ext uri="{9D8B030D-6E8A-4147-A177-3AD203B41FA5}">
                      <a16:colId xmlns:a16="http://schemas.microsoft.com/office/drawing/2014/main" val="2963353832"/>
                    </a:ext>
                  </a:extLst>
                </a:gridCol>
                <a:gridCol w="1047313">
                  <a:extLst>
                    <a:ext uri="{9D8B030D-6E8A-4147-A177-3AD203B41FA5}">
                      <a16:colId xmlns:a16="http://schemas.microsoft.com/office/drawing/2014/main" val="4277189136"/>
                    </a:ext>
                  </a:extLst>
                </a:gridCol>
              </a:tblGrid>
              <a:tr h="370840">
                <a:tc>
                  <a:txBody>
                    <a:bodyPr/>
                    <a:lstStyle/>
                    <a:p>
                      <a:endParaRPr lang="en-US" sz="1400" dirty="0"/>
                    </a:p>
                  </a:txBody>
                  <a:tcPr/>
                </a:tc>
                <a:tc>
                  <a:txBody>
                    <a:bodyPr/>
                    <a:lstStyle/>
                    <a:p>
                      <a:r>
                        <a:rPr lang="en-US" sz="1400" dirty="0"/>
                        <a:t>Min fit</a:t>
                      </a:r>
                    </a:p>
                  </a:txBody>
                  <a:tcPr/>
                </a:tc>
                <a:tc>
                  <a:txBody>
                    <a:bodyPr/>
                    <a:lstStyle/>
                    <a:p>
                      <a:r>
                        <a:rPr lang="en-US" sz="1400" dirty="0"/>
                        <a:t>Max fit</a:t>
                      </a:r>
                    </a:p>
                  </a:txBody>
                  <a:tcPr/>
                </a:tc>
                <a:tc>
                  <a:txBody>
                    <a:bodyPr/>
                    <a:lstStyle/>
                    <a:p>
                      <a:r>
                        <a:rPr lang="en-US" sz="1400" dirty="0"/>
                        <a:t>Mean fit</a:t>
                      </a:r>
                    </a:p>
                  </a:txBody>
                  <a:tcPr/>
                </a:tc>
                <a:tc>
                  <a:txBody>
                    <a:bodyPr/>
                    <a:lstStyle/>
                    <a:p>
                      <a:r>
                        <a:rPr lang="en-US" sz="1400" dirty="0"/>
                        <a:t>Median fit</a:t>
                      </a:r>
                    </a:p>
                  </a:txBody>
                  <a:tcPr/>
                </a:tc>
                <a:tc>
                  <a:txBody>
                    <a:bodyPr/>
                    <a:lstStyle/>
                    <a:p>
                      <a:r>
                        <a:rPr lang="en-US" sz="1400" dirty="0"/>
                        <a:t>Found</a:t>
                      </a:r>
                    </a:p>
                  </a:txBody>
                  <a:tcPr/>
                </a:tc>
                <a:extLst>
                  <a:ext uri="{0D108BD9-81ED-4DB2-BD59-A6C34878D82A}">
                    <a16:rowId xmlns:a16="http://schemas.microsoft.com/office/drawing/2014/main" val="2144929636"/>
                  </a:ext>
                </a:extLst>
              </a:tr>
              <a:tr h="370840">
                <a:tc>
                  <a:txBody>
                    <a:bodyPr/>
                    <a:lstStyle/>
                    <a:p>
                      <a:pPr marL="0" marR="0" lvl="0" indent="0" algn="l" defTabSz="914172" rtl="0" eaLnBrk="1" fontAlgn="auto" latinLnBrk="0" hangingPunct="1">
                        <a:lnSpc>
                          <a:spcPct val="100000"/>
                        </a:lnSpc>
                        <a:spcBef>
                          <a:spcPts val="0"/>
                        </a:spcBef>
                        <a:spcAft>
                          <a:spcPts val="0"/>
                        </a:spcAft>
                        <a:buClrTx/>
                        <a:buSzTx/>
                        <a:buFontTx/>
                        <a:buNone/>
                        <a:tabLst/>
                        <a:defRPr/>
                      </a:pPr>
                      <a:r>
                        <a:rPr lang="en-US" sz="1400" dirty="0"/>
                        <a:t>Medium #1</a:t>
                      </a:r>
                    </a:p>
                  </a:txBody>
                  <a:tcPr/>
                </a:tc>
                <a:tc>
                  <a:txBody>
                    <a:bodyPr/>
                    <a:lstStyle/>
                    <a:p>
                      <a:r>
                        <a:rPr lang="en-US" sz="1400" dirty="0"/>
                        <a:t>0.7777777777777778</a:t>
                      </a:r>
                    </a:p>
                  </a:txBody>
                  <a:tcPr/>
                </a:tc>
                <a:tc>
                  <a:txBody>
                    <a:bodyPr/>
                    <a:lstStyle/>
                    <a:p>
                      <a:r>
                        <a:rPr lang="en-US" sz="1400" dirty="0"/>
                        <a:t>0.8125</a:t>
                      </a:r>
                    </a:p>
                  </a:txBody>
                  <a:tcPr/>
                </a:tc>
                <a:tc>
                  <a:txBody>
                    <a:bodyPr/>
                    <a:lstStyle/>
                    <a:p>
                      <a:r>
                        <a:rPr lang="en-US" sz="1400" dirty="0"/>
                        <a:t>0.7944444444444445</a:t>
                      </a:r>
                    </a:p>
                  </a:txBody>
                  <a:tcPr/>
                </a:tc>
                <a:tc>
                  <a:txBody>
                    <a:bodyPr/>
                    <a:lstStyle/>
                    <a:p>
                      <a:r>
                        <a:rPr lang="en-US" sz="1400" dirty="0"/>
                        <a:t>0.7916666666666666</a:t>
                      </a:r>
                    </a:p>
                  </a:txBody>
                  <a:tcPr/>
                </a:tc>
                <a:tc>
                  <a:txBody>
                    <a:bodyPr/>
                    <a:lstStyle/>
                    <a:p>
                      <a:r>
                        <a:rPr lang="en-US" sz="1400" dirty="0"/>
                        <a:t>no</a:t>
                      </a:r>
                    </a:p>
                  </a:txBody>
                  <a:tcPr/>
                </a:tc>
                <a:extLst>
                  <a:ext uri="{0D108BD9-81ED-4DB2-BD59-A6C34878D82A}">
                    <a16:rowId xmlns:a16="http://schemas.microsoft.com/office/drawing/2014/main" val="2056413413"/>
                  </a:ext>
                </a:extLst>
              </a:tr>
              <a:tr h="370840">
                <a:tc>
                  <a:txBody>
                    <a:bodyPr/>
                    <a:lstStyle/>
                    <a:p>
                      <a:pPr marL="0" marR="0" lvl="0" indent="0" algn="l" defTabSz="914172" rtl="0" eaLnBrk="1" fontAlgn="auto" latinLnBrk="0" hangingPunct="1">
                        <a:lnSpc>
                          <a:spcPct val="100000"/>
                        </a:lnSpc>
                        <a:spcBef>
                          <a:spcPts val="0"/>
                        </a:spcBef>
                        <a:spcAft>
                          <a:spcPts val="0"/>
                        </a:spcAft>
                        <a:buClrTx/>
                        <a:buSzTx/>
                        <a:buFontTx/>
                        <a:buNone/>
                        <a:tabLst/>
                        <a:defRPr/>
                      </a:pPr>
                      <a:r>
                        <a:rPr lang="en-US" sz="1400" dirty="0"/>
                        <a:t>Medium #2</a:t>
                      </a:r>
                    </a:p>
                  </a:txBody>
                  <a:tcPr/>
                </a:tc>
                <a:tc>
                  <a:txBody>
                    <a:bodyPr/>
                    <a:lstStyle/>
                    <a:p>
                      <a:r>
                        <a:rPr lang="en-US" sz="1400" dirty="0"/>
                        <a:t>0.8055555555555556</a:t>
                      </a:r>
                    </a:p>
                  </a:txBody>
                  <a:tcPr/>
                </a:tc>
                <a:tc>
                  <a:txBody>
                    <a:bodyPr/>
                    <a:lstStyle/>
                    <a:p>
                      <a:r>
                        <a:rPr lang="en-US" sz="1400" dirty="0"/>
                        <a:t>0.8194444444444444</a:t>
                      </a:r>
                    </a:p>
                  </a:txBody>
                  <a:tcPr/>
                </a:tc>
                <a:tc>
                  <a:txBody>
                    <a:bodyPr/>
                    <a:lstStyle/>
                    <a:p>
                      <a:r>
                        <a:rPr lang="en-US" sz="1400" dirty="0"/>
                        <a:t>0.8104166666666666</a:t>
                      </a:r>
                    </a:p>
                  </a:txBody>
                  <a:tcPr/>
                </a:tc>
                <a:tc>
                  <a:txBody>
                    <a:bodyPr/>
                    <a:lstStyle/>
                    <a:p>
                      <a:r>
                        <a:rPr lang="en-US" sz="1400" dirty="0"/>
                        <a:t>0.8090277777777778</a:t>
                      </a:r>
                    </a:p>
                  </a:txBody>
                  <a:tcPr/>
                </a:tc>
                <a:tc>
                  <a:txBody>
                    <a:bodyPr/>
                    <a:lstStyle/>
                    <a:p>
                      <a:r>
                        <a:rPr lang="en-US" sz="1400" dirty="0"/>
                        <a:t>no</a:t>
                      </a:r>
                    </a:p>
                  </a:txBody>
                  <a:tcPr/>
                </a:tc>
                <a:extLst>
                  <a:ext uri="{0D108BD9-81ED-4DB2-BD59-A6C34878D82A}">
                    <a16:rowId xmlns:a16="http://schemas.microsoft.com/office/drawing/2014/main" val="2840902681"/>
                  </a:ext>
                </a:extLst>
              </a:tr>
            </a:tbl>
          </a:graphicData>
        </a:graphic>
      </p:graphicFrame>
    </p:spTree>
    <p:extLst>
      <p:ext uri="{BB962C8B-B14F-4D97-AF65-F5344CB8AC3E}">
        <p14:creationId xmlns:p14="http://schemas.microsoft.com/office/powerpoint/2010/main" val="246341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5243312" y="555392"/>
            <a:ext cx="1721690" cy="646331"/>
          </a:xfrm>
          <a:prstGeom prst="rect">
            <a:avLst/>
          </a:prstGeom>
          <a:noFill/>
        </p:spPr>
        <p:txBody>
          <a:bodyPr wrap="none" rtlCol="0">
            <a:spAutoFit/>
          </a:bodyPr>
          <a:lstStyle/>
          <a:p>
            <a:pPr lvl="0" defTabSz="457200"/>
            <a:r>
              <a:rPr lang="en-US" sz="3600" b="1" dirty="0">
                <a:solidFill>
                  <a:srgbClr val="335B74"/>
                </a:solidFill>
                <a:latin typeface="Lato Black"/>
              </a:rPr>
              <a:t>Results</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38200" y="1442026"/>
            <a:ext cx="3591757"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buClr>
                <a:srgbClr val="1CADE4"/>
              </a:buClr>
              <a:buSzPct val="130000"/>
              <a:buNone/>
              <a:defRPr/>
            </a:pPr>
            <a:endParaRPr lang="en-US" sz="1000" dirty="0">
              <a:solidFill>
                <a:prstClr val="black"/>
              </a:solidFill>
            </a:endParaRPr>
          </a:p>
        </p:txBody>
      </p:sp>
      <p:sp>
        <p:nvSpPr>
          <p:cNvPr id="8" name="Content Placeholder 2">
            <a:extLst>
              <a:ext uri="{FF2B5EF4-FFF2-40B4-BE49-F238E27FC236}">
                <a16:creationId xmlns:a16="http://schemas.microsoft.com/office/drawing/2014/main" id="{15CF2BAB-D0F0-4F4E-893A-EF101AC21474}"/>
              </a:ext>
            </a:extLst>
          </p:cNvPr>
          <p:cNvSpPr txBox="1">
            <a:spLocks/>
          </p:cNvSpPr>
          <p:nvPr/>
        </p:nvSpPr>
        <p:spPr>
          <a:xfrm>
            <a:off x="838200" y="1442026"/>
            <a:ext cx="9292701"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buClr>
                <a:srgbClr val="1CADE4"/>
              </a:buClr>
              <a:buSzPct val="130000"/>
              <a:buNone/>
              <a:defRPr/>
            </a:pPr>
            <a:endParaRPr lang="en-US" sz="1000" dirty="0">
              <a:solidFill>
                <a:prstClr val="black"/>
              </a:solidFill>
              <a:latin typeface="Calibri" panose="020F0502020204030204"/>
            </a:endParaRPr>
          </a:p>
        </p:txBody>
      </p:sp>
      <p:graphicFrame>
        <p:nvGraphicFramePr>
          <p:cNvPr id="5" name="Table 5">
            <a:extLst>
              <a:ext uri="{FF2B5EF4-FFF2-40B4-BE49-F238E27FC236}">
                <a16:creationId xmlns:a16="http://schemas.microsoft.com/office/drawing/2014/main" id="{59F9D937-AA82-40B4-8C1B-1F6DEBDAB0DC}"/>
              </a:ext>
            </a:extLst>
          </p:cNvPr>
          <p:cNvGraphicFramePr>
            <a:graphicFrameLocks noGrp="1"/>
          </p:cNvGraphicFramePr>
          <p:nvPr>
            <p:extLst>
              <p:ext uri="{D42A27DB-BD31-4B8C-83A1-F6EECF244321}">
                <p14:modId xmlns:p14="http://schemas.microsoft.com/office/powerpoint/2010/main" val="728785974"/>
              </p:ext>
            </p:extLst>
          </p:nvPr>
        </p:nvGraphicFramePr>
        <p:xfrm>
          <a:off x="1129887" y="4448359"/>
          <a:ext cx="9948539" cy="823067"/>
        </p:xfrm>
        <a:graphic>
          <a:graphicData uri="http://schemas.openxmlformats.org/drawingml/2006/table">
            <a:tbl>
              <a:tblPr firstRow="1" bandRow="1">
                <a:tableStyleId>{9D7B26C5-4107-4FEC-AEDC-1716B250A1EF}</a:tableStyleId>
              </a:tblPr>
              <a:tblGrid>
                <a:gridCol w="1579544">
                  <a:extLst>
                    <a:ext uri="{9D8B030D-6E8A-4147-A177-3AD203B41FA5}">
                      <a16:colId xmlns:a16="http://schemas.microsoft.com/office/drawing/2014/main" val="2525275268"/>
                    </a:ext>
                  </a:extLst>
                </a:gridCol>
                <a:gridCol w="1579544">
                  <a:extLst>
                    <a:ext uri="{9D8B030D-6E8A-4147-A177-3AD203B41FA5}">
                      <a16:colId xmlns:a16="http://schemas.microsoft.com/office/drawing/2014/main" val="687975489"/>
                    </a:ext>
                  </a:extLst>
                </a:gridCol>
                <a:gridCol w="1958010">
                  <a:extLst>
                    <a:ext uri="{9D8B030D-6E8A-4147-A177-3AD203B41FA5}">
                      <a16:colId xmlns:a16="http://schemas.microsoft.com/office/drawing/2014/main" val="3427061137"/>
                    </a:ext>
                  </a:extLst>
                </a:gridCol>
                <a:gridCol w="1776060">
                  <a:extLst>
                    <a:ext uri="{9D8B030D-6E8A-4147-A177-3AD203B41FA5}">
                      <a16:colId xmlns:a16="http://schemas.microsoft.com/office/drawing/2014/main" val="2186176952"/>
                    </a:ext>
                  </a:extLst>
                </a:gridCol>
                <a:gridCol w="2028869">
                  <a:extLst>
                    <a:ext uri="{9D8B030D-6E8A-4147-A177-3AD203B41FA5}">
                      <a16:colId xmlns:a16="http://schemas.microsoft.com/office/drawing/2014/main" val="3686708777"/>
                    </a:ext>
                  </a:extLst>
                </a:gridCol>
                <a:gridCol w="1026512">
                  <a:extLst>
                    <a:ext uri="{9D8B030D-6E8A-4147-A177-3AD203B41FA5}">
                      <a16:colId xmlns:a16="http://schemas.microsoft.com/office/drawing/2014/main" val="1660844422"/>
                    </a:ext>
                  </a:extLst>
                </a:gridCol>
              </a:tblGrid>
              <a:tr h="304907">
                <a:tc>
                  <a:txBody>
                    <a:bodyPr/>
                    <a:lstStyle/>
                    <a:p>
                      <a:endParaRPr lang="en-US" sz="1400" dirty="0"/>
                    </a:p>
                  </a:txBody>
                  <a:tcPr/>
                </a:tc>
                <a:tc>
                  <a:txBody>
                    <a:bodyPr/>
                    <a:lstStyle/>
                    <a:p>
                      <a:r>
                        <a:rPr lang="en-US" sz="1400" dirty="0"/>
                        <a:t>Min fit</a:t>
                      </a:r>
                    </a:p>
                  </a:txBody>
                  <a:tcPr/>
                </a:tc>
                <a:tc>
                  <a:txBody>
                    <a:bodyPr/>
                    <a:lstStyle/>
                    <a:p>
                      <a:r>
                        <a:rPr lang="en-US" sz="1400" dirty="0"/>
                        <a:t>Max fit</a:t>
                      </a:r>
                    </a:p>
                  </a:txBody>
                  <a:tcPr/>
                </a:tc>
                <a:tc>
                  <a:txBody>
                    <a:bodyPr/>
                    <a:lstStyle/>
                    <a:p>
                      <a:r>
                        <a:rPr lang="en-US" sz="1400" dirty="0"/>
                        <a:t>Mean fit</a:t>
                      </a:r>
                    </a:p>
                  </a:txBody>
                  <a:tcPr/>
                </a:tc>
                <a:tc>
                  <a:txBody>
                    <a:bodyPr/>
                    <a:lstStyle/>
                    <a:p>
                      <a:r>
                        <a:rPr lang="en-US" sz="1400" dirty="0"/>
                        <a:t>Median fit</a:t>
                      </a:r>
                    </a:p>
                  </a:txBody>
                  <a:tcPr/>
                </a:tc>
                <a:tc>
                  <a:txBody>
                    <a:bodyPr/>
                    <a:lstStyle/>
                    <a:p>
                      <a:r>
                        <a:rPr lang="en-US" sz="1400" dirty="0"/>
                        <a:t>Found</a:t>
                      </a:r>
                    </a:p>
                  </a:txBody>
                  <a:tcPr/>
                </a:tc>
                <a:extLst>
                  <a:ext uri="{0D108BD9-81ED-4DB2-BD59-A6C34878D82A}">
                    <a16:rowId xmlns:a16="http://schemas.microsoft.com/office/drawing/2014/main" val="3113046456"/>
                  </a:ext>
                </a:extLst>
              </a:tr>
              <a:tr h="426035">
                <a:tc>
                  <a:txBody>
                    <a:bodyPr/>
                    <a:lstStyle/>
                    <a:p>
                      <a:r>
                        <a:rPr lang="en-US" sz="1400" dirty="0"/>
                        <a:t>Easy #1</a:t>
                      </a:r>
                    </a:p>
                  </a:txBody>
                  <a:tcPr/>
                </a:tc>
                <a:tc>
                  <a:txBody>
                    <a:bodyPr/>
                    <a:lstStyle/>
                    <a:p>
                      <a:pPr marL="0" marR="0" lvl="0" indent="0" algn="l" defTabSz="914172" rtl="0" eaLnBrk="1" fontAlgn="auto" latinLnBrk="0" hangingPunct="1">
                        <a:lnSpc>
                          <a:spcPct val="100000"/>
                        </a:lnSpc>
                        <a:spcBef>
                          <a:spcPts val="0"/>
                        </a:spcBef>
                        <a:spcAft>
                          <a:spcPts val="0"/>
                        </a:spcAft>
                        <a:buClrTx/>
                        <a:buSzTx/>
                        <a:buFontTx/>
                        <a:buNone/>
                        <a:tabLst/>
                        <a:defRPr/>
                      </a:pPr>
                      <a:r>
                        <a:rPr lang="sv-SE" sz="1400" dirty="0"/>
                        <a:t>0.7986111111111112</a:t>
                      </a:r>
                    </a:p>
                  </a:txBody>
                  <a:tcPr/>
                </a:tc>
                <a:tc>
                  <a:txBody>
                    <a:bodyPr/>
                    <a:lstStyle/>
                    <a:p>
                      <a:r>
                        <a:rPr lang="sv-SE" sz="1400" dirty="0"/>
                        <a:t>0.8263888888888888</a:t>
                      </a:r>
                    </a:p>
                  </a:txBody>
                  <a:tcPr/>
                </a:tc>
                <a:tc>
                  <a:txBody>
                    <a:bodyPr/>
                    <a:lstStyle/>
                    <a:p>
                      <a:pPr marL="0" marR="0" lvl="0" indent="0" algn="l" defTabSz="914172" rtl="0" eaLnBrk="1" fontAlgn="auto" latinLnBrk="0" hangingPunct="1">
                        <a:lnSpc>
                          <a:spcPct val="100000"/>
                        </a:lnSpc>
                        <a:spcBef>
                          <a:spcPts val="0"/>
                        </a:spcBef>
                        <a:spcAft>
                          <a:spcPts val="0"/>
                        </a:spcAft>
                        <a:buClrTx/>
                        <a:buSzTx/>
                        <a:buFontTx/>
                        <a:buNone/>
                        <a:tabLst/>
                        <a:defRPr/>
                      </a:pPr>
                      <a:r>
                        <a:rPr lang="sv-SE" sz="1400" dirty="0"/>
                        <a:t>0.8076388888888889</a:t>
                      </a:r>
                    </a:p>
                  </a:txBody>
                  <a:tcPr/>
                </a:tc>
                <a:tc>
                  <a:txBody>
                    <a:bodyPr/>
                    <a:lstStyle/>
                    <a:p>
                      <a:r>
                        <a:rPr lang="en-US" sz="1400" dirty="0"/>
                        <a:t>0.8055555555555556</a:t>
                      </a:r>
                    </a:p>
                  </a:txBody>
                  <a:tcPr/>
                </a:tc>
                <a:tc>
                  <a:txBody>
                    <a:bodyPr/>
                    <a:lstStyle/>
                    <a:p>
                      <a:r>
                        <a:rPr lang="en-US" sz="1400" dirty="0"/>
                        <a:t>no</a:t>
                      </a:r>
                    </a:p>
                  </a:txBody>
                  <a:tcPr/>
                </a:tc>
                <a:extLst>
                  <a:ext uri="{0D108BD9-81ED-4DB2-BD59-A6C34878D82A}">
                    <a16:rowId xmlns:a16="http://schemas.microsoft.com/office/drawing/2014/main" val="1216386968"/>
                  </a:ext>
                </a:extLst>
              </a:tr>
            </a:tbl>
          </a:graphicData>
        </a:graphic>
      </p:graphicFrame>
      <p:sp>
        <p:nvSpPr>
          <p:cNvPr id="11" name="Content Placeholder 2">
            <a:extLst>
              <a:ext uri="{FF2B5EF4-FFF2-40B4-BE49-F238E27FC236}">
                <a16:creationId xmlns:a16="http://schemas.microsoft.com/office/drawing/2014/main" id="{676F3685-096E-4401-9C44-204FC893073A}"/>
              </a:ext>
            </a:extLst>
          </p:cNvPr>
          <p:cNvSpPr txBox="1">
            <a:spLocks/>
          </p:cNvSpPr>
          <p:nvPr/>
        </p:nvSpPr>
        <p:spPr>
          <a:xfrm>
            <a:off x="1020932" y="1669066"/>
            <a:ext cx="8484074" cy="625550"/>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What about another configuration </a:t>
            </a:r>
          </a:p>
        </p:txBody>
      </p:sp>
      <p:graphicFrame>
        <p:nvGraphicFramePr>
          <p:cNvPr id="9" name="Table 9">
            <a:extLst>
              <a:ext uri="{FF2B5EF4-FFF2-40B4-BE49-F238E27FC236}">
                <a16:creationId xmlns:a16="http://schemas.microsoft.com/office/drawing/2014/main" id="{85CE2B39-7E6D-4824-81E0-1BCBC7474A4D}"/>
              </a:ext>
            </a:extLst>
          </p:cNvPr>
          <p:cNvGraphicFramePr>
            <a:graphicFrameLocks noGrp="1"/>
          </p:cNvGraphicFramePr>
          <p:nvPr>
            <p:extLst>
              <p:ext uri="{D42A27DB-BD31-4B8C-83A1-F6EECF244321}">
                <p14:modId xmlns:p14="http://schemas.microsoft.com/office/powerpoint/2010/main" val="1255770331"/>
              </p:ext>
            </p:extLst>
          </p:nvPr>
        </p:nvGraphicFramePr>
        <p:xfrm>
          <a:off x="6866138" y="2157313"/>
          <a:ext cx="4487662" cy="1524000"/>
        </p:xfrm>
        <a:graphic>
          <a:graphicData uri="http://schemas.openxmlformats.org/drawingml/2006/table">
            <a:tbl>
              <a:tblPr firstRow="1" bandRow="1">
                <a:tableStyleId>{5940675A-B579-460E-94D1-54222C63F5DA}</a:tableStyleId>
              </a:tblPr>
              <a:tblGrid>
                <a:gridCol w="1818019">
                  <a:extLst>
                    <a:ext uri="{9D8B030D-6E8A-4147-A177-3AD203B41FA5}">
                      <a16:colId xmlns:a16="http://schemas.microsoft.com/office/drawing/2014/main" val="3328915539"/>
                    </a:ext>
                  </a:extLst>
                </a:gridCol>
                <a:gridCol w="2669643">
                  <a:extLst>
                    <a:ext uri="{9D8B030D-6E8A-4147-A177-3AD203B41FA5}">
                      <a16:colId xmlns:a16="http://schemas.microsoft.com/office/drawing/2014/main" val="2698520364"/>
                    </a:ext>
                  </a:extLst>
                </a:gridCol>
              </a:tblGrid>
              <a:tr h="273258">
                <a:tc>
                  <a:txBody>
                    <a:bodyPr/>
                    <a:lstStyle/>
                    <a:p>
                      <a:r>
                        <a:rPr lang="en-US" sz="1400" dirty="0"/>
                        <a:t>Population Size</a:t>
                      </a:r>
                    </a:p>
                  </a:txBody>
                  <a:tcPr/>
                </a:tc>
                <a:tc>
                  <a:txBody>
                    <a:bodyPr/>
                    <a:lstStyle/>
                    <a:p>
                      <a:r>
                        <a:rPr lang="en-US" sz="1400" dirty="0"/>
                        <a:t>500</a:t>
                      </a:r>
                    </a:p>
                  </a:txBody>
                  <a:tcPr/>
                </a:tc>
                <a:extLst>
                  <a:ext uri="{0D108BD9-81ED-4DB2-BD59-A6C34878D82A}">
                    <a16:rowId xmlns:a16="http://schemas.microsoft.com/office/drawing/2014/main" val="1174718103"/>
                  </a:ext>
                </a:extLst>
              </a:tr>
              <a:tr h="273258">
                <a:tc>
                  <a:txBody>
                    <a:bodyPr/>
                    <a:lstStyle/>
                    <a:p>
                      <a:r>
                        <a:rPr lang="en-US" sz="1400" dirty="0"/>
                        <a:t>Tournament Size</a:t>
                      </a:r>
                    </a:p>
                  </a:txBody>
                  <a:tcPr/>
                </a:tc>
                <a:tc>
                  <a:txBody>
                    <a:bodyPr/>
                    <a:lstStyle/>
                    <a:p>
                      <a:r>
                        <a:rPr lang="en-US" sz="1400" dirty="0"/>
                        <a:t>5</a:t>
                      </a:r>
                    </a:p>
                  </a:txBody>
                  <a:tcPr/>
                </a:tc>
                <a:extLst>
                  <a:ext uri="{0D108BD9-81ED-4DB2-BD59-A6C34878D82A}">
                    <a16:rowId xmlns:a16="http://schemas.microsoft.com/office/drawing/2014/main" val="2947968185"/>
                  </a:ext>
                </a:extLst>
              </a:tr>
              <a:tr h="273258">
                <a:tc>
                  <a:txBody>
                    <a:bodyPr/>
                    <a:lstStyle/>
                    <a:p>
                      <a:r>
                        <a:rPr lang="en-US" sz="1400" dirty="0"/>
                        <a:t>Mutation Rate</a:t>
                      </a:r>
                    </a:p>
                  </a:txBody>
                  <a:tcPr/>
                </a:tc>
                <a:tc>
                  <a:txBody>
                    <a:bodyPr/>
                    <a:lstStyle/>
                    <a:p>
                      <a:r>
                        <a:rPr lang="en-US" sz="1400" dirty="0"/>
                        <a:t>20%</a:t>
                      </a:r>
                    </a:p>
                  </a:txBody>
                  <a:tcPr/>
                </a:tc>
                <a:extLst>
                  <a:ext uri="{0D108BD9-81ED-4DB2-BD59-A6C34878D82A}">
                    <a16:rowId xmlns:a16="http://schemas.microsoft.com/office/drawing/2014/main" val="118124518"/>
                  </a:ext>
                </a:extLst>
              </a:tr>
              <a:tr h="273258">
                <a:tc>
                  <a:txBody>
                    <a:bodyPr/>
                    <a:lstStyle/>
                    <a:p>
                      <a:r>
                        <a:rPr lang="en-US" sz="1400" dirty="0"/>
                        <a:t>Crossover Rate</a:t>
                      </a:r>
                    </a:p>
                  </a:txBody>
                  <a:tcPr/>
                </a:tc>
                <a:tc>
                  <a:txBody>
                    <a:bodyPr/>
                    <a:lstStyle/>
                    <a:p>
                      <a:r>
                        <a:rPr lang="en-US" sz="1400" dirty="0"/>
                        <a:t>100%</a:t>
                      </a:r>
                    </a:p>
                  </a:txBody>
                  <a:tcPr/>
                </a:tc>
                <a:extLst>
                  <a:ext uri="{0D108BD9-81ED-4DB2-BD59-A6C34878D82A}">
                    <a16:rowId xmlns:a16="http://schemas.microsoft.com/office/drawing/2014/main" val="1278069444"/>
                  </a:ext>
                </a:extLst>
              </a:tr>
              <a:tr h="273258">
                <a:tc>
                  <a:txBody>
                    <a:bodyPr/>
                    <a:lstStyle/>
                    <a:p>
                      <a:r>
                        <a:rPr lang="en-US" sz="1400" dirty="0"/>
                        <a:t>Elitism</a:t>
                      </a:r>
                    </a:p>
                  </a:txBody>
                  <a:tcPr/>
                </a:tc>
                <a:tc>
                  <a:txBody>
                    <a:bodyPr/>
                    <a:lstStyle/>
                    <a:p>
                      <a:r>
                        <a:rPr lang="en-US" sz="1400" dirty="0"/>
                        <a:t>20%</a:t>
                      </a:r>
                    </a:p>
                  </a:txBody>
                  <a:tcPr/>
                </a:tc>
                <a:extLst>
                  <a:ext uri="{0D108BD9-81ED-4DB2-BD59-A6C34878D82A}">
                    <a16:rowId xmlns:a16="http://schemas.microsoft.com/office/drawing/2014/main" val="1106634204"/>
                  </a:ext>
                </a:extLst>
              </a:tr>
            </a:tbl>
          </a:graphicData>
        </a:graphic>
      </p:graphicFrame>
      <p:sp>
        <p:nvSpPr>
          <p:cNvPr id="17" name="Content Placeholder 2">
            <a:extLst>
              <a:ext uri="{FF2B5EF4-FFF2-40B4-BE49-F238E27FC236}">
                <a16:creationId xmlns:a16="http://schemas.microsoft.com/office/drawing/2014/main" id="{5636194E-7DDF-44D0-BE49-5A267C99CEF9}"/>
              </a:ext>
            </a:extLst>
          </p:cNvPr>
          <p:cNvSpPr txBox="1">
            <a:spLocks/>
          </p:cNvSpPr>
          <p:nvPr/>
        </p:nvSpPr>
        <p:spPr>
          <a:xfrm>
            <a:off x="1020932" y="3921616"/>
            <a:ext cx="8484074" cy="625550"/>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1800" dirty="0" err="1">
                <a:latin typeface="Calibri" panose="020F0502020204030204"/>
              </a:rPr>
              <a:t>Xover</a:t>
            </a:r>
            <a:r>
              <a:rPr lang="en-US" sz="1800" dirty="0">
                <a:latin typeface="Calibri" panose="020F0502020204030204"/>
              </a:rPr>
              <a:t> = </a:t>
            </a:r>
            <a:r>
              <a:rPr lang="en-US" sz="1800" dirty="0">
                <a:solidFill>
                  <a:schemeClr val="accent1"/>
                </a:solidFill>
                <a:latin typeface="Calibri" panose="020F0502020204030204"/>
              </a:rPr>
              <a:t>uniform</a:t>
            </a:r>
          </a:p>
        </p:txBody>
      </p:sp>
      <p:graphicFrame>
        <p:nvGraphicFramePr>
          <p:cNvPr id="18" name="Table 5">
            <a:extLst>
              <a:ext uri="{FF2B5EF4-FFF2-40B4-BE49-F238E27FC236}">
                <a16:creationId xmlns:a16="http://schemas.microsoft.com/office/drawing/2014/main" id="{FB6BC2D7-F316-48BD-B1BB-4BD07DDFBB95}"/>
              </a:ext>
            </a:extLst>
          </p:cNvPr>
          <p:cNvGraphicFramePr>
            <a:graphicFrameLocks noGrp="1"/>
          </p:cNvGraphicFramePr>
          <p:nvPr>
            <p:extLst>
              <p:ext uri="{D42A27DB-BD31-4B8C-83A1-F6EECF244321}">
                <p14:modId xmlns:p14="http://schemas.microsoft.com/office/powerpoint/2010/main" val="189267436"/>
              </p:ext>
            </p:extLst>
          </p:nvPr>
        </p:nvGraphicFramePr>
        <p:xfrm>
          <a:off x="1129887" y="5785196"/>
          <a:ext cx="9948539" cy="823067"/>
        </p:xfrm>
        <a:graphic>
          <a:graphicData uri="http://schemas.openxmlformats.org/drawingml/2006/table">
            <a:tbl>
              <a:tblPr firstRow="1" bandRow="1">
                <a:tableStyleId>{9D7B26C5-4107-4FEC-AEDC-1716B250A1EF}</a:tableStyleId>
              </a:tblPr>
              <a:tblGrid>
                <a:gridCol w="1579544">
                  <a:extLst>
                    <a:ext uri="{9D8B030D-6E8A-4147-A177-3AD203B41FA5}">
                      <a16:colId xmlns:a16="http://schemas.microsoft.com/office/drawing/2014/main" val="2525275268"/>
                    </a:ext>
                  </a:extLst>
                </a:gridCol>
                <a:gridCol w="1579544">
                  <a:extLst>
                    <a:ext uri="{9D8B030D-6E8A-4147-A177-3AD203B41FA5}">
                      <a16:colId xmlns:a16="http://schemas.microsoft.com/office/drawing/2014/main" val="687975489"/>
                    </a:ext>
                  </a:extLst>
                </a:gridCol>
                <a:gridCol w="1958010">
                  <a:extLst>
                    <a:ext uri="{9D8B030D-6E8A-4147-A177-3AD203B41FA5}">
                      <a16:colId xmlns:a16="http://schemas.microsoft.com/office/drawing/2014/main" val="3427061137"/>
                    </a:ext>
                  </a:extLst>
                </a:gridCol>
                <a:gridCol w="1776060">
                  <a:extLst>
                    <a:ext uri="{9D8B030D-6E8A-4147-A177-3AD203B41FA5}">
                      <a16:colId xmlns:a16="http://schemas.microsoft.com/office/drawing/2014/main" val="2186176952"/>
                    </a:ext>
                  </a:extLst>
                </a:gridCol>
                <a:gridCol w="2028869">
                  <a:extLst>
                    <a:ext uri="{9D8B030D-6E8A-4147-A177-3AD203B41FA5}">
                      <a16:colId xmlns:a16="http://schemas.microsoft.com/office/drawing/2014/main" val="3686708777"/>
                    </a:ext>
                  </a:extLst>
                </a:gridCol>
                <a:gridCol w="1026512">
                  <a:extLst>
                    <a:ext uri="{9D8B030D-6E8A-4147-A177-3AD203B41FA5}">
                      <a16:colId xmlns:a16="http://schemas.microsoft.com/office/drawing/2014/main" val="1660844422"/>
                    </a:ext>
                  </a:extLst>
                </a:gridCol>
              </a:tblGrid>
              <a:tr h="304907">
                <a:tc>
                  <a:txBody>
                    <a:bodyPr/>
                    <a:lstStyle/>
                    <a:p>
                      <a:endParaRPr lang="en-US" sz="1400" dirty="0"/>
                    </a:p>
                  </a:txBody>
                  <a:tcPr/>
                </a:tc>
                <a:tc>
                  <a:txBody>
                    <a:bodyPr/>
                    <a:lstStyle/>
                    <a:p>
                      <a:r>
                        <a:rPr lang="en-US" sz="1400" dirty="0"/>
                        <a:t>Min fit</a:t>
                      </a:r>
                    </a:p>
                  </a:txBody>
                  <a:tcPr/>
                </a:tc>
                <a:tc>
                  <a:txBody>
                    <a:bodyPr/>
                    <a:lstStyle/>
                    <a:p>
                      <a:r>
                        <a:rPr lang="en-US" sz="1400" dirty="0"/>
                        <a:t>Max fit</a:t>
                      </a:r>
                    </a:p>
                  </a:txBody>
                  <a:tcPr/>
                </a:tc>
                <a:tc>
                  <a:txBody>
                    <a:bodyPr/>
                    <a:lstStyle/>
                    <a:p>
                      <a:r>
                        <a:rPr lang="en-US" sz="1400" dirty="0"/>
                        <a:t>Mean fit</a:t>
                      </a:r>
                    </a:p>
                  </a:txBody>
                  <a:tcPr/>
                </a:tc>
                <a:tc>
                  <a:txBody>
                    <a:bodyPr/>
                    <a:lstStyle/>
                    <a:p>
                      <a:r>
                        <a:rPr lang="en-US" sz="1400" dirty="0"/>
                        <a:t>Median fit</a:t>
                      </a:r>
                    </a:p>
                  </a:txBody>
                  <a:tcPr/>
                </a:tc>
                <a:tc>
                  <a:txBody>
                    <a:bodyPr/>
                    <a:lstStyle/>
                    <a:p>
                      <a:r>
                        <a:rPr lang="en-US" sz="1400" dirty="0"/>
                        <a:t>Found</a:t>
                      </a:r>
                    </a:p>
                  </a:txBody>
                  <a:tcPr/>
                </a:tc>
                <a:extLst>
                  <a:ext uri="{0D108BD9-81ED-4DB2-BD59-A6C34878D82A}">
                    <a16:rowId xmlns:a16="http://schemas.microsoft.com/office/drawing/2014/main" val="3113046456"/>
                  </a:ext>
                </a:extLst>
              </a:tr>
              <a:tr h="426035">
                <a:tc>
                  <a:txBody>
                    <a:bodyPr/>
                    <a:lstStyle/>
                    <a:p>
                      <a:r>
                        <a:rPr lang="en-US" sz="1400" dirty="0"/>
                        <a:t>Easy #1</a:t>
                      </a:r>
                    </a:p>
                  </a:txBody>
                  <a:tcPr/>
                </a:tc>
                <a:tc>
                  <a:txBody>
                    <a:bodyPr/>
                    <a:lstStyle/>
                    <a:p>
                      <a:pPr marL="0" marR="0" lvl="0" indent="0" algn="l" defTabSz="914172" rtl="0" eaLnBrk="1" fontAlgn="auto" latinLnBrk="0" hangingPunct="1">
                        <a:lnSpc>
                          <a:spcPct val="100000"/>
                        </a:lnSpc>
                        <a:spcBef>
                          <a:spcPts val="0"/>
                        </a:spcBef>
                        <a:spcAft>
                          <a:spcPts val="0"/>
                        </a:spcAft>
                        <a:buClrTx/>
                        <a:buSzTx/>
                        <a:buFontTx/>
                        <a:buNone/>
                        <a:tabLst/>
                        <a:defRPr/>
                      </a:pPr>
                      <a:r>
                        <a:rPr lang="sv-SE" sz="1400" dirty="0"/>
                        <a:t>0.7916666666666666</a:t>
                      </a:r>
                    </a:p>
                  </a:txBody>
                  <a:tcPr/>
                </a:tc>
                <a:tc>
                  <a:txBody>
                    <a:bodyPr/>
                    <a:lstStyle/>
                    <a:p>
                      <a:r>
                        <a:rPr lang="sv-SE" sz="1400" dirty="0"/>
                        <a:t>0.8333333333333334</a:t>
                      </a:r>
                    </a:p>
                  </a:txBody>
                  <a:tcPr/>
                </a:tc>
                <a:tc>
                  <a:txBody>
                    <a:bodyPr/>
                    <a:lstStyle/>
                    <a:p>
                      <a:pPr marL="0" marR="0" lvl="0" indent="0" algn="l" defTabSz="914172" rtl="0" eaLnBrk="1" fontAlgn="auto" latinLnBrk="0" hangingPunct="1">
                        <a:lnSpc>
                          <a:spcPct val="100000"/>
                        </a:lnSpc>
                        <a:spcBef>
                          <a:spcPts val="0"/>
                        </a:spcBef>
                        <a:spcAft>
                          <a:spcPts val="0"/>
                        </a:spcAft>
                        <a:buClrTx/>
                        <a:buSzTx/>
                        <a:buFontTx/>
                        <a:buNone/>
                        <a:tabLst/>
                        <a:defRPr/>
                      </a:pPr>
                      <a:r>
                        <a:rPr lang="sv-SE" sz="1400" dirty="0"/>
                        <a:t>0.8090277777777777</a:t>
                      </a:r>
                    </a:p>
                  </a:txBody>
                  <a:tcPr/>
                </a:tc>
                <a:tc>
                  <a:txBody>
                    <a:bodyPr/>
                    <a:lstStyle/>
                    <a:p>
                      <a:r>
                        <a:rPr lang="en-US" sz="1400" dirty="0"/>
                        <a:t>0.8055555555555556</a:t>
                      </a:r>
                    </a:p>
                  </a:txBody>
                  <a:tcPr/>
                </a:tc>
                <a:tc>
                  <a:txBody>
                    <a:bodyPr/>
                    <a:lstStyle/>
                    <a:p>
                      <a:r>
                        <a:rPr lang="en-US" sz="1400" dirty="0"/>
                        <a:t>no</a:t>
                      </a:r>
                    </a:p>
                  </a:txBody>
                  <a:tcPr/>
                </a:tc>
                <a:extLst>
                  <a:ext uri="{0D108BD9-81ED-4DB2-BD59-A6C34878D82A}">
                    <a16:rowId xmlns:a16="http://schemas.microsoft.com/office/drawing/2014/main" val="1216386968"/>
                  </a:ext>
                </a:extLst>
              </a:tr>
            </a:tbl>
          </a:graphicData>
        </a:graphic>
      </p:graphicFrame>
      <p:sp>
        <p:nvSpPr>
          <p:cNvPr id="19" name="Content Placeholder 2">
            <a:extLst>
              <a:ext uri="{FF2B5EF4-FFF2-40B4-BE49-F238E27FC236}">
                <a16:creationId xmlns:a16="http://schemas.microsoft.com/office/drawing/2014/main" id="{1BBBC7DC-4053-46EF-8EA0-2BFA8482791E}"/>
              </a:ext>
            </a:extLst>
          </p:cNvPr>
          <p:cNvSpPr txBox="1">
            <a:spLocks/>
          </p:cNvSpPr>
          <p:nvPr/>
        </p:nvSpPr>
        <p:spPr>
          <a:xfrm>
            <a:off x="1020932" y="5258453"/>
            <a:ext cx="8484074" cy="625550"/>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1800" dirty="0" err="1">
                <a:latin typeface="Calibri" panose="020F0502020204030204"/>
              </a:rPr>
              <a:t>Xover</a:t>
            </a:r>
            <a:r>
              <a:rPr lang="en-US" sz="1800" dirty="0">
                <a:latin typeface="Calibri" panose="020F0502020204030204"/>
              </a:rPr>
              <a:t> = </a:t>
            </a:r>
            <a:r>
              <a:rPr lang="en-US" sz="1800" dirty="0" err="1">
                <a:solidFill>
                  <a:schemeClr val="accent1"/>
                </a:solidFill>
                <a:latin typeface="Calibri" panose="020F0502020204030204"/>
              </a:rPr>
              <a:t>orderOne</a:t>
            </a:r>
            <a:endParaRPr lang="en-US" sz="1800" dirty="0">
              <a:solidFill>
                <a:schemeClr val="accent1"/>
              </a:solidFill>
              <a:latin typeface="Calibri" panose="020F0502020204030204"/>
            </a:endParaRPr>
          </a:p>
        </p:txBody>
      </p:sp>
      <p:sp>
        <p:nvSpPr>
          <p:cNvPr id="20" name="TextBox 19">
            <a:extLst>
              <a:ext uri="{FF2B5EF4-FFF2-40B4-BE49-F238E27FC236}">
                <a16:creationId xmlns:a16="http://schemas.microsoft.com/office/drawing/2014/main" id="{832D6B70-F3B7-44A1-90E8-8757F9FF66E5}"/>
              </a:ext>
            </a:extLst>
          </p:cNvPr>
          <p:cNvSpPr txBox="1"/>
          <p:nvPr/>
        </p:nvSpPr>
        <p:spPr>
          <a:xfrm flipH="1">
            <a:off x="1386247" y="2840997"/>
            <a:ext cx="2670109" cy="369332"/>
          </a:xfrm>
          <a:prstGeom prst="rect">
            <a:avLst/>
          </a:prstGeom>
          <a:noFill/>
        </p:spPr>
        <p:txBody>
          <a:bodyPr wrap="square" rtlCol="0">
            <a:spAutoFit/>
          </a:bodyPr>
          <a:lstStyle/>
          <a:p>
            <a:r>
              <a:rPr lang="en-US" dirty="0">
                <a:solidFill>
                  <a:schemeClr val="bg1">
                    <a:lumMod val="50000"/>
                  </a:schemeClr>
                </a:solidFill>
              </a:rPr>
              <a:t>Max generation = 50 </a:t>
            </a:r>
          </a:p>
        </p:txBody>
      </p:sp>
    </p:spTree>
    <p:extLst>
      <p:ext uri="{BB962C8B-B14F-4D97-AF65-F5344CB8AC3E}">
        <p14:creationId xmlns:p14="http://schemas.microsoft.com/office/powerpoint/2010/main" val="1539549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5243312" y="555392"/>
            <a:ext cx="1721690" cy="646331"/>
          </a:xfrm>
          <a:prstGeom prst="rect">
            <a:avLst/>
          </a:prstGeom>
          <a:noFill/>
        </p:spPr>
        <p:txBody>
          <a:bodyPr wrap="none" rtlCol="0">
            <a:spAutoFit/>
          </a:bodyPr>
          <a:lstStyle/>
          <a:p>
            <a:pPr lvl="0" defTabSz="457200"/>
            <a:r>
              <a:rPr lang="en-US" sz="3600" b="1" dirty="0">
                <a:solidFill>
                  <a:srgbClr val="335B74"/>
                </a:solidFill>
                <a:latin typeface="Lato Black"/>
              </a:rPr>
              <a:t>Results</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38200" y="1442026"/>
            <a:ext cx="3591757"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buClr>
                <a:srgbClr val="1CADE4"/>
              </a:buClr>
              <a:buSzPct val="130000"/>
              <a:buNone/>
              <a:defRPr/>
            </a:pPr>
            <a:endParaRPr lang="en-US" sz="1000" dirty="0">
              <a:solidFill>
                <a:prstClr val="black"/>
              </a:solidFill>
            </a:endParaRPr>
          </a:p>
        </p:txBody>
      </p:sp>
      <p:sp>
        <p:nvSpPr>
          <p:cNvPr id="8" name="Content Placeholder 2">
            <a:extLst>
              <a:ext uri="{FF2B5EF4-FFF2-40B4-BE49-F238E27FC236}">
                <a16:creationId xmlns:a16="http://schemas.microsoft.com/office/drawing/2014/main" id="{15CF2BAB-D0F0-4F4E-893A-EF101AC21474}"/>
              </a:ext>
            </a:extLst>
          </p:cNvPr>
          <p:cNvSpPr txBox="1">
            <a:spLocks/>
          </p:cNvSpPr>
          <p:nvPr/>
        </p:nvSpPr>
        <p:spPr>
          <a:xfrm>
            <a:off x="838200" y="1442026"/>
            <a:ext cx="9292701"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buClr>
                <a:srgbClr val="1CADE4"/>
              </a:buClr>
              <a:buSzPct val="130000"/>
              <a:buNone/>
              <a:defRPr/>
            </a:pPr>
            <a:endParaRPr lang="en-US" sz="1000" dirty="0">
              <a:solidFill>
                <a:prstClr val="black"/>
              </a:solidFill>
              <a:latin typeface="Calibri" panose="020F0502020204030204"/>
            </a:endParaRPr>
          </a:p>
        </p:txBody>
      </p:sp>
      <p:graphicFrame>
        <p:nvGraphicFramePr>
          <p:cNvPr id="5" name="Table 5">
            <a:extLst>
              <a:ext uri="{FF2B5EF4-FFF2-40B4-BE49-F238E27FC236}">
                <a16:creationId xmlns:a16="http://schemas.microsoft.com/office/drawing/2014/main" id="{59F9D937-AA82-40B4-8C1B-1F6DEBDAB0DC}"/>
              </a:ext>
            </a:extLst>
          </p:cNvPr>
          <p:cNvGraphicFramePr>
            <a:graphicFrameLocks noGrp="1"/>
          </p:cNvGraphicFramePr>
          <p:nvPr>
            <p:extLst>
              <p:ext uri="{D42A27DB-BD31-4B8C-83A1-F6EECF244321}">
                <p14:modId xmlns:p14="http://schemas.microsoft.com/office/powerpoint/2010/main" val="1668110582"/>
              </p:ext>
            </p:extLst>
          </p:nvPr>
        </p:nvGraphicFramePr>
        <p:xfrm>
          <a:off x="1129887" y="4448359"/>
          <a:ext cx="9948539" cy="823067"/>
        </p:xfrm>
        <a:graphic>
          <a:graphicData uri="http://schemas.openxmlformats.org/drawingml/2006/table">
            <a:tbl>
              <a:tblPr firstRow="1" bandRow="1">
                <a:tableStyleId>{9D7B26C5-4107-4FEC-AEDC-1716B250A1EF}</a:tableStyleId>
              </a:tblPr>
              <a:tblGrid>
                <a:gridCol w="1579544">
                  <a:extLst>
                    <a:ext uri="{9D8B030D-6E8A-4147-A177-3AD203B41FA5}">
                      <a16:colId xmlns:a16="http://schemas.microsoft.com/office/drawing/2014/main" val="2525275268"/>
                    </a:ext>
                  </a:extLst>
                </a:gridCol>
                <a:gridCol w="1579544">
                  <a:extLst>
                    <a:ext uri="{9D8B030D-6E8A-4147-A177-3AD203B41FA5}">
                      <a16:colId xmlns:a16="http://schemas.microsoft.com/office/drawing/2014/main" val="687975489"/>
                    </a:ext>
                  </a:extLst>
                </a:gridCol>
                <a:gridCol w="1958010">
                  <a:extLst>
                    <a:ext uri="{9D8B030D-6E8A-4147-A177-3AD203B41FA5}">
                      <a16:colId xmlns:a16="http://schemas.microsoft.com/office/drawing/2014/main" val="3427061137"/>
                    </a:ext>
                  </a:extLst>
                </a:gridCol>
                <a:gridCol w="1776060">
                  <a:extLst>
                    <a:ext uri="{9D8B030D-6E8A-4147-A177-3AD203B41FA5}">
                      <a16:colId xmlns:a16="http://schemas.microsoft.com/office/drawing/2014/main" val="2186176952"/>
                    </a:ext>
                  </a:extLst>
                </a:gridCol>
                <a:gridCol w="2028869">
                  <a:extLst>
                    <a:ext uri="{9D8B030D-6E8A-4147-A177-3AD203B41FA5}">
                      <a16:colId xmlns:a16="http://schemas.microsoft.com/office/drawing/2014/main" val="3686708777"/>
                    </a:ext>
                  </a:extLst>
                </a:gridCol>
                <a:gridCol w="1026512">
                  <a:extLst>
                    <a:ext uri="{9D8B030D-6E8A-4147-A177-3AD203B41FA5}">
                      <a16:colId xmlns:a16="http://schemas.microsoft.com/office/drawing/2014/main" val="1660844422"/>
                    </a:ext>
                  </a:extLst>
                </a:gridCol>
              </a:tblGrid>
              <a:tr h="304907">
                <a:tc>
                  <a:txBody>
                    <a:bodyPr/>
                    <a:lstStyle/>
                    <a:p>
                      <a:endParaRPr lang="en-US" sz="1400" dirty="0"/>
                    </a:p>
                  </a:txBody>
                  <a:tcPr/>
                </a:tc>
                <a:tc>
                  <a:txBody>
                    <a:bodyPr/>
                    <a:lstStyle/>
                    <a:p>
                      <a:r>
                        <a:rPr lang="en-US" sz="1400" dirty="0"/>
                        <a:t>Min fit</a:t>
                      </a:r>
                    </a:p>
                  </a:txBody>
                  <a:tcPr/>
                </a:tc>
                <a:tc>
                  <a:txBody>
                    <a:bodyPr/>
                    <a:lstStyle/>
                    <a:p>
                      <a:r>
                        <a:rPr lang="en-US" sz="1400" dirty="0"/>
                        <a:t>Max fit</a:t>
                      </a:r>
                    </a:p>
                  </a:txBody>
                  <a:tcPr/>
                </a:tc>
                <a:tc>
                  <a:txBody>
                    <a:bodyPr/>
                    <a:lstStyle/>
                    <a:p>
                      <a:r>
                        <a:rPr lang="en-US" sz="1400" dirty="0"/>
                        <a:t>Mean fit</a:t>
                      </a:r>
                    </a:p>
                  </a:txBody>
                  <a:tcPr/>
                </a:tc>
                <a:tc>
                  <a:txBody>
                    <a:bodyPr/>
                    <a:lstStyle/>
                    <a:p>
                      <a:r>
                        <a:rPr lang="en-US" sz="1400" dirty="0"/>
                        <a:t>Median fit</a:t>
                      </a:r>
                    </a:p>
                  </a:txBody>
                  <a:tcPr/>
                </a:tc>
                <a:tc>
                  <a:txBody>
                    <a:bodyPr/>
                    <a:lstStyle/>
                    <a:p>
                      <a:r>
                        <a:rPr lang="en-US" sz="1400" dirty="0"/>
                        <a:t>Found</a:t>
                      </a:r>
                    </a:p>
                  </a:txBody>
                  <a:tcPr/>
                </a:tc>
                <a:extLst>
                  <a:ext uri="{0D108BD9-81ED-4DB2-BD59-A6C34878D82A}">
                    <a16:rowId xmlns:a16="http://schemas.microsoft.com/office/drawing/2014/main" val="3113046456"/>
                  </a:ext>
                </a:extLst>
              </a:tr>
              <a:tr h="426035">
                <a:tc>
                  <a:txBody>
                    <a:bodyPr/>
                    <a:lstStyle/>
                    <a:p>
                      <a:r>
                        <a:rPr lang="en-US" sz="1400" dirty="0"/>
                        <a:t>Easy #1</a:t>
                      </a:r>
                    </a:p>
                  </a:txBody>
                  <a:tcPr/>
                </a:tc>
                <a:tc>
                  <a:txBody>
                    <a:bodyPr/>
                    <a:lstStyle/>
                    <a:p>
                      <a:r>
                        <a:rPr lang="en-US" sz="1400" dirty="0"/>
                        <a:t>0.7986111111111112</a:t>
                      </a:r>
                    </a:p>
                  </a:txBody>
                  <a:tcPr/>
                </a:tc>
                <a:tc>
                  <a:txBody>
                    <a:bodyPr/>
                    <a:lstStyle/>
                    <a:p>
                      <a:r>
                        <a:rPr lang="en-US" sz="1400" dirty="0"/>
                        <a:t>0.8263888888888888</a:t>
                      </a:r>
                    </a:p>
                  </a:txBody>
                  <a:tcPr/>
                </a:tc>
                <a:tc>
                  <a:txBody>
                    <a:bodyPr/>
                    <a:lstStyle/>
                    <a:p>
                      <a:r>
                        <a:rPr lang="en-US" sz="1400" dirty="0"/>
                        <a:t>0.8083333333333333</a:t>
                      </a:r>
                    </a:p>
                  </a:txBody>
                  <a:tcPr/>
                </a:tc>
                <a:tc>
                  <a:txBody>
                    <a:bodyPr/>
                    <a:lstStyle/>
                    <a:p>
                      <a:r>
                        <a:rPr lang="en-US" sz="1400" dirty="0"/>
                        <a:t>0.8055555555555556</a:t>
                      </a:r>
                    </a:p>
                  </a:txBody>
                  <a:tcPr/>
                </a:tc>
                <a:tc>
                  <a:txBody>
                    <a:bodyPr/>
                    <a:lstStyle/>
                    <a:p>
                      <a:r>
                        <a:rPr lang="en-US" sz="1400" dirty="0"/>
                        <a:t>no</a:t>
                      </a:r>
                    </a:p>
                  </a:txBody>
                  <a:tcPr/>
                </a:tc>
                <a:extLst>
                  <a:ext uri="{0D108BD9-81ED-4DB2-BD59-A6C34878D82A}">
                    <a16:rowId xmlns:a16="http://schemas.microsoft.com/office/drawing/2014/main" val="1216386968"/>
                  </a:ext>
                </a:extLst>
              </a:tr>
            </a:tbl>
          </a:graphicData>
        </a:graphic>
      </p:graphicFrame>
      <p:sp>
        <p:nvSpPr>
          <p:cNvPr id="11" name="Content Placeholder 2">
            <a:extLst>
              <a:ext uri="{FF2B5EF4-FFF2-40B4-BE49-F238E27FC236}">
                <a16:creationId xmlns:a16="http://schemas.microsoft.com/office/drawing/2014/main" id="{676F3685-096E-4401-9C44-204FC893073A}"/>
              </a:ext>
            </a:extLst>
          </p:cNvPr>
          <p:cNvSpPr txBox="1">
            <a:spLocks/>
          </p:cNvSpPr>
          <p:nvPr/>
        </p:nvSpPr>
        <p:spPr>
          <a:xfrm>
            <a:off x="1020932" y="1669066"/>
            <a:ext cx="8484074" cy="625550"/>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What about changing fitness function</a:t>
            </a:r>
          </a:p>
        </p:txBody>
      </p:sp>
      <p:graphicFrame>
        <p:nvGraphicFramePr>
          <p:cNvPr id="9" name="Table 9">
            <a:extLst>
              <a:ext uri="{FF2B5EF4-FFF2-40B4-BE49-F238E27FC236}">
                <a16:creationId xmlns:a16="http://schemas.microsoft.com/office/drawing/2014/main" id="{85CE2B39-7E6D-4824-81E0-1BCBC7474A4D}"/>
              </a:ext>
            </a:extLst>
          </p:cNvPr>
          <p:cNvGraphicFramePr>
            <a:graphicFrameLocks noGrp="1"/>
          </p:cNvGraphicFramePr>
          <p:nvPr>
            <p:extLst>
              <p:ext uri="{D42A27DB-BD31-4B8C-83A1-F6EECF244321}">
                <p14:modId xmlns:p14="http://schemas.microsoft.com/office/powerpoint/2010/main" val="943736203"/>
              </p:ext>
            </p:extLst>
          </p:nvPr>
        </p:nvGraphicFramePr>
        <p:xfrm>
          <a:off x="6866138" y="2157313"/>
          <a:ext cx="4487662" cy="1524000"/>
        </p:xfrm>
        <a:graphic>
          <a:graphicData uri="http://schemas.openxmlformats.org/drawingml/2006/table">
            <a:tbl>
              <a:tblPr firstRow="1" bandRow="1">
                <a:tableStyleId>{5940675A-B579-460E-94D1-54222C63F5DA}</a:tableStyleId>
              </a:tblPr>
              <a:tblGrid>
                <a:gridCol w="1818019">
                  <a:extLst>
                    <a:ext uri="{9D8B030D-6E8A-4147-A177-3AD203B41FA5}">
                      <a16:colId xmlns:a16="http://schemas.microsoft.com/office/drawing/2014/main" val="3328915539"/>
                    </a:ext>
                  </a:extLst>
                </a:gridCol>
                <a:gridCol w="2669643">
                  <a:extLst>
                    <a:ext uri="{9D8B030D-6E8A-4147-A177-3AD203B41FA5}">
                      <a16:colId xmlns:a16="http://schemas.microsoft.com/office/drawing/2014/main" val="2698520364"/>
                    </a:ext>
                  </a:extLst>
                </a:gridCol>
              </a:tblGrid>
              <a:tr h="273258">
                <a:tc>
                  <a:txBody>
                    <a:bodyPr/>
                    <a:lstStyle/>
                    <a:p>
                      <a:r>
                        <a:rPr lang="en-US" sz="1400" dirty="0"/>
                        <a:t>Population Size</a:t>
                      </a:r>
                    </a:p>
                  </a:txBody>
                  <a:tcPr/>
                </a:tc>
                <a:tc>
                  <a:txBody>
                    <a:bodyPr/>
                    <a:lstStyle/>
                    <a:p>
                      <a:r>
                        <a:rPr lang="en-US" sz="1400" dirty="0"/>
                        <a:t>500</a:t>
                      </a:r>
                    </a:p>
                  </a:txBody>
                  <a:tcPr/>
                </a:tc>
                <a:extLst>
                  <a:ext uri="{0D108BD9-81ED-4DB2-BD59-A6C34878D82A}">
                    <a16:rowId xmlns:a16="http://schemas.microsoft.com/office/drawing/2014/main" val="1174718103"/>
                  </a:ext>
                </a:extLst>
              </a:tr>
              <a:tr h="273258">
                <a:tc>
                  <a:txBody>
                    <a:bodyPr/>
                    <a:lstStyle/>
                    <a:p>
                      <a:r>
                        <a:rPr lang="en-US" sz="1400" dirty="0"/>
                        <a:t>Tournament Size</a:t>
                      </a:r>
                    </a:p>
                  </a:txBody>
                  <a:tcPr/>
                </a:tc>
                <a:tc>
                  <a:txBody>
                    <a:bodyPr/>
                    <a:lstStyle/>
                    <a:p>
                      <a:r>
                        <a:rPr lang="en-US" sz="1400" dirty="0"/>
                        <a:t>3</a:t>
                      </a:r>
                    </a:p>
                  </a:txBody>
                  <a:tcPr/>
                </a:tc>
                <a:extLst>
                  <a:ext uri="{0D108BD9-81ED-4DB2-BD59-A6C34878D82A}">
                    <a16:rowId xmlns:a16="http://schemas.microsoft.com/office/drawing/2014/main" val="2947968185"/>
                  </a:ext>
                </a:extLst>
              </a:tr>
              <a:tr h="273258">
                <a:tc>
                  <a:txBody>
                    <a:bodyPr/>
                    <a:lstStyle/>
                    <a:p>
                      <a:r>
                        <a:rPr lang="en-US" sz="1400" dirty="0"/>
                        <a:t>Mutation Rate</a:t>
                      </a:r>
                    </a:p>
                  </a:txBody>
                  <a:tcPr/>
                </a:tc>
                <a:tc>
                  <a:txBody>
                    <a:bodyPr/>
                    <a:lstStyle/>
                    <a:p>
                      <a:r>
                        <a:rPr lang="en-US" sz="1400" dirty="0"/>
                        <a:t>10%</a:t>
                      </a:r>
                    </a:p>
                  </a:txBody>
                  <a:tcPr/>
                </a:tc>
                <a:extLst>
                  <a:ext uri="{0D108BD9-81ED-4DB2-BD59-A6C34878D82A}">
                    <a16:rowId xmlns:a16="http://schemas.microsoft.com/office/drawing/2014/main" val="118124518"/>
                  </a:ext>
                </a:extLst>
              </a:tr>
              <a:tr h="273258">
                <a:tc>
                  <a:txBody>
                    <a:bodyPr/>
                    <a:lstStyle/>
                    <a:p>
                      <a:r>
                        <a:rPr lang="en-US" sz="1400" dirty="0"/>
                        <a:t>Crossover Rate</a:t>
                      </a:r>
                    </a:p>
                  </a:txBody>
                  <a:tcPr/>
                </a:tc>
                <a:tc>
                  <a:txBody>
                    <a:bodyPr/>
                    <a:lstStyle/>
                    <a:p>
                      <a:r>
                        <a:rPr lang="en-US" sz="1400" dirty="0"/>
                        <a:t>50%</a:t>
                      </a:r>
                    </a:p>
                  </a:txBody>
                  <a:tcPr/>
                </a:tc>
                <a:extLst>
                  <a:ext uri="{0D108BD9-81ED-4DB2-BD59-A6C34878D82A}">
                    <a16:rowId xmlns:a16="http://schemas.microsoft.com/office/drawing/2014/main" val="1278069444"/>
                  </a:ext>
                </a:extLst>
              </a:tr>
              <a:tr h="273258">
                <a:tc>
                  <a:txBody>
                    <a:bodyPr/>
                    <a:lstStyle/>
                    <a:p>
                      <a:r>
                        <a:rPr lang="en-US" sz="1400" dirty="0"/>
                        <a:t>Elitism</a:t>
                      </a:r>
                    </a:p>
                  </a:txBody>
                  <a:tcPr/>
                </a:tc>
                <a:tc>
                  <a:txBody>
                    <a:bodyPr/>
                    <a:lstStyle/>
                    <a:p>
                      <a:r>
                        <a:rPr lang="en-US" sz="1400" dirty="0"/>
                        <a:t>80%</a:t>
                      </a:r>
                    </a:p>
                  </a:txBody>
                  <a:tcPr/>
                </a:tc>
                <a:extLst>
                  <a:ext uri="{0D108BD9-81ED-4DB2-BD59-A6C34878D82A}">
                    <a16:rowId xmlns:a16="http://schemas.microsoft.com/office/drawing/2014/main" val="1106634204"/>
                  </a:ext>
                </a:extLst>
              </a:tr>
            </a:tbl>
          </a:graphicData>
        </a:graphic>
      </p:graphicFrame>
      <p:sp>
        <p:nvSpPr>
          <p:cNvPr id="17" name="Content Placeholder 2">
            <a:extLst>
              <a:ext uri="{FF2B5EF4-FFF2-40B4-BE49-F238E27FC236}">
                <a16:creationId xmlns:a16="http://schemas.microsoft.com/office/drawing/2014/main" id="{5636194E-7DDF-44D0-BE49-5A267C99CEF9}"/>
              </a:ext>
            </a:extLst>
          </p:cNvPr>
          <p:cNvSpPr txBox="1">
            <a:spLocks/>
          </p:cNvSpPr>
          <p:nvPr/>
        </p:nvSpPr>
        <p:spPr>
          <a:xfrm>
            <a:off x="1020932" y="3921616"/>
            <a:ext cx="8484074" cy="625550"/>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1800" dirty="0">
                <a:solidFill>
                  <a:schemeClr val="accent1"/>
                </a:solidFill>
                <a:latin typeface="Calibri" panose="020F0502020204030204"/>
              </a:rPr>
              <a:t>Row and column duplication</a:t>
            </a:r>
          </a:p>
        </p:txBody>
      </p:sp>
      <p:graphicFrame>
        <p:nvGraphicFramePr>
          <p:cNvPr id="18" name="Table 5">
            <a:extLst>
              <a:ext uri="{FF2B5EF4-FFF2-40B4-BE49-F238E27FC236}">
                <a16:creationId xmlns:a16="http://schemas.microsoft.com/office/drawing/2014/main" id="{FB6BC2D7-F316-48BD-B1BB-4BD07DDFBB95}"/>
              </a:ext>
            </a:extLst>
          </p:cNvPr>
          <p:cNvGraphicFramePr>
            <a:graphicFrameLocks noGrp="1"/>
          </p:cNvGraphicFramePr>
          <p:nvPr>
            <p:extLst>
              <p:ext uri="{D42A27DB-BD31-4B8C-83A1-F6EECF244321}">
                <p14:modId xmlns:p14="http://schemas.microsoft.com/office/powerpoint/2010/main" val="315002938"/>
              </p:ext>
            </p:extLst>
          </p:nvPr>
        </p:nvGraphicFramePr>
        <p:xfrm>
          <a:off x="1129887" y="5785196"/>
          <a:ext cx="9948539" cy="823067"/>
        </p:xfrm>
        <a:graphic>
          <a:graphicData uri="http://schemas.openxmlformats.org/drawingml/2006/table">
            <a:tbl>
              <a:tblPr firstRow="1" bandRow="1">
                <a:tableStyleId>{9D7B26C5-4107-4FEC-AEDC-1716B250A1EF}</a:tableStyleId>
              </a:tblPr>
              <a:tblGrid>
                <a:gridCol w="1579544">
                  <a:extLst>
                    <a:ext uri="{9D8B030D-6E8A-4147-A177-3AD203B41FA5}">
                      <a16:colId xmlns:a16="http://schemas.microsoft.com/office/drawing/2014/main" val="2525275268"/>
                    </a:ext>
                  </a:extLst>
                </a:gridCol>
                <a:gridCol w="1579544">
                  <a:extLst>
                    <a:ext uri="{9D8B030D-6E8A-4147-A177-3AD203B41FA5}">
                      <a16:colId xmlns:a16="http://schemas.microsoft.com/office/drawing/2014/main" val="687975489"/>
                    </a:ext>
                  </a:extLst>
                </a:gridCol>
                <a:gridCol w="1958010">
                  <a:extLst>
                    <a:ext uri="{9D8B030D-6E8A-4147-A177-3AD203B41FA5}">
                      <a16:colId xmlns:a16="http://schemas.microsoft.com/office/drawing/2014/main" val="3427061137"/>
                    </a:ext>
                  </a:extLst>
                </a:gridCol>
                <a:gridCol w="1776060">
                  <a:extLst>
                    <a:ext uri="{9D8B030D-6E8A-4147-A177-3AD203B41FA5}">
                      <a16:colId xmlns:a16="http://schemas.microsoft.com/office/drawing/2014/main" val="2186176952"/>
                    </a:ext>
                  </a:extLst>
                </a:gridCol>
                <a:gridCol w="2028869">
                  <a:extLst>
                    <a:ext uri="{9D8B030D-6E8A-4147-A177-3AD203B41FA5}">
                      <a16:colId xmlns:a16="http://schemas.microsoft.com/office/drawing/2014/main" val="3686708777"/>
                    </a:ext>
                  </a:extLst>
                </a:gridCol>
                <a:gridCol w="1026512">
                  <a:extLst>
                    <a:ext uri="{9D8B030D-6E8A-4147-A177-3AD203B41FA5}">
                      <a16:colId xmlns:a16="http://schemas.microsoft.com/office/drawing/2014/main" val="1660844422"/>
                    </a:ext>
                  </a:extLst>
                </a:gridCol>
              </a:tblGrid>
              <a:tr h="304907">
                <a:tc>
                  <a:txBody>
                    <a:bodyPr/>
                    <a:lstStyle/>
                    <a:p>
                      <a:endParaRPr lang="en-US" sz="1400" dirty="0"/>
                    </a:p>
                  </a:txBody>
                  <a:tcPr/>
                </a:tc>
                <a:tc>
                  <a:txBody>
                    <a:bodyPr/>
                    <a:lstStyle/>
                    <a:p>
                      <a:r>
                        <a:rPr lang="en-US" sz="1400" dirty="0"/>
                        <a:t>Min fit</a:t>
                      </a:r>
                    </a:p>
                  </a:txBody>
                  <a:tcPr/>
                </a:tc>
                <a:tc>
                  <a:txBody>
                    <a:bodyPr/>
                    <a:lstStyle/>
                    <a:p>
                      <a:r>
                        <a:rPr lang="en-US" sz="1400" dirty="0"/>
                        <a:t>Max fit</a:t>
                      </a:r>
                    </a:p>
                  </a:txBody>
                  <a:tcPr/>
                </a:tc>
                <a:tc>
                  <a:txBody>
                    <a:bodyPr/>
                    <a:lstStyle/>
                    <a:p>
                      <a:r>
                        <a:rPr lang="en-US" sz="1400" dirty="0"/>
                        <a:t>Mean fit</a:t>
                      </a:r>
                    </a:p>
                  </a:txBody>
                  <a:tcPr/>
                </a:tc>
                <a:tc>
                  <a:txBody>
                    <a:bodyPr/>
                    <a:lstStyle/>
                    <a:p>
                      <a:r>
                        <a:rPr lang="en-US" sz="1400" dirty="0"/>
                        <a:t>Median fit</a:t>
                      </a:r>
                    </a:p>
                  </a:txBody>
                  <a:tcPr/>
                </a:tc>
                <a:tc>
                  <a:txBody>
                    <a:bodyPr/>
                    <a:lstStyle/>
                    <a:p>
                      <a:r>
                        <a:rPr lang="en-US" sz="1400" dirty="0"/>
                        <a:t>Found</a:t>
                      </a:r>
                    </a:p>
                  </a:txBody>
                  <a:tcPr/>
                </a:tc>
                <a:extLst>
                  <a:ext uri="{0D108BD9-81ED-4DB2-BD59-A6C34878D82A}">
                    <a16:rowId xmlns:a16="http://schemas.microsoft.com/office/drawing/2014/main" val="3113046456"/>
                  </a:ext>
                </a:extLst>
              </a:tr>
              <a:tr h="426035">
                <a:tc>
                  <a:txBody>
                    <a:bodyPr/>
                    <a:lstStyle/>
                    <a:p>
                      <a:r>
                        <a:rPr lang="en-US" sz="1400" dirty="0"/>
                        <a:t>Easy #1</a:t>
                      </a:r>
                    </a:p>
                  </a:txBody>
                  <a:tcPr/>
                </a:tc>
                <a:tc>
                  <a:txBody>
                    <a:bodyPr/>
                    <a:lstStyle/>
                    <a:p>
                      <a:pPr marL="0" marR="0" lvl="0" indent="0" algn="l" defTabSz="914172" rtl="0" eaLnBrk="1" fontAlgn="auto" latinLnBrk="0" hangingPunct="1">
                        <a:lnSpc>
                          <a:spcPct val="100000"/>
                        </a:lnSpc>
                        <a:spcBef>
                          <a:spcPts val="0"/>
                        </a:spcBef>
                        <a:spcAft>
                          <a:spcPts val="0"/>
                        </a:spcAft>
                        <a:buClrTx/>
                        <a:buSzTx/>
                        <a:buFontTx/>
                        <a:buNone/>
                        <a:tabLst/>
                        <a:defRPr/>
                      </a:pPr>
                      <a:r>
                        <a:rPr lang="sv-SE" sz="1400" dirty="0"/>
                        <a:t>0.8240740740740741</a:t>
                      </a:r>
                    </a:p>
                  </a:txBody>
                  <a:tcPr/>
                </a:tc>
                <a:tc>
                  <a:txBody>
                    <a:bodyPr/>
                    <a:lstStyle/>
                    <a:p>
                      <a:r>
                        <a:rPr lang="sv-SE" sz="1400" dirty="0"/>
                        <a:t>0.8518518518518519</a:t>
                      </a:r>
                    </a:p>
                  </a:txBody>
                  <a:tcPr/>
                </a:tc>
                <a:tc>
                  <a:txBody>
                    <a:bodyPr/>
                    <a:lstStyle/>
                    <a:p>
                      <a:pPr marL="0" marR="0" lvl="0" indent="0" algn="l" defTabSz="914172" rtl="0" eaLnBrk="1" fontAlgn="auto" latinLnBrk="0" hangingPunct="1">
                        <a:lnSpc>
                          <a:spcPct val="100000"/>
                        </a:lnSpc>
                        <a:spcBef>
                          <a:spcPts val="0"/>
                        </a:spcBef>
                        <a:spcAft>
                          <a:spcPts val="0"/>
                        </a:spcAft>
                        <a:buClrTx/>
                        <a:buSzTx/>
                        <a:buFontTx/>
                        <a:buNone/>
                        <a:tabLst/>
                        <a:defRPr/>
                      </a:pPr>
                      <a:r>
                        <a:rPr lang="sv-SE" sz="1400" dirty="0"/>
                        <a:t>0.8342592592592594</a:t>
                      </a:r>
                    </a:p>
                  </a:txBody>
                  <a:tcPr/>
                </a:tc>
                <a:tc>
                  <a:txBody>
                    <a:bodyPr/>
                    <a:lstStyle/>
                    <a:p>
                      <a:r>
                        <a:rPr lang="en-US" sz="1400" dirty="0"/>
                        <a:t>0.8333333333333334</a:t>
                      </a:r>
                    </a:p>
                  </a:txBody>
                  <a:tcPr/>
                </a:tc>
                <a:tc>
                  <a:txBody>
                    <a:bodyPr/>
                    <a:lstStyle/>
                    <a:p>
                      <a:r>
                        <a:rPr lang="en-US" sz="1400" dirty="0"/>
                        <a:t>no</a:t>
                      </a:r>
                    </a:p>
                  </a:txBody>
                  <a:tcPr/>
                </a:tc>
                <a:extLst>
                  <a:ext uri="{0D108BD9-81ED-4DB2-BD59-A6C34878D82A}">
                    <a16:rowId xmlns:a16="http://schemas.microsoft.com/office/drawing/2014/main" val="1216386968"/>
                  </a:ext>
                </a:extLst>
              </a:tr>
            </a:tbl>
          </a:graphicData>
        </a:graphic>
      </p:graphicFrame>
      <p:sp>
        <p:nvSpPr>
          <p:cNvPr id="19" name="Content Placeholder 2">
            <a:extLst>
              <a:ext uri="{FF2B5EF4-FFF2-40B4-BE49-F238E27FC236}">
                <a16:creationId xmlns:a16="http://schemas.microsoft.com/office/drawing/2014/main" id="{1BBBC7DC-4053-46EF-8EA0-2BFA8482791E}"/>
              </a:ext>
            </a:extLst>
          </p:cNvPr>
          <p:cNvSpPr txBox="1">
            <a:spLocks/>
          </p:cNvSpPr>
          <p:nvPr/>
        </p:nvSpPr>
        <p:spPr>
          <a:xfrm>
            <a:off x="1020932" y="5258453"/>
            <a:ext cx="8484074" cy="625550"/>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1800" dirty="0">
                <a:solidFill>
                  <a:schemeClr val="accent1"/>
                </a:solidFill>
                <a:latin typeface="Calibri" panose="020F0502020204030204"/>
              </a:rPr>
              <a:t>Row and column and sub-grid duplication</a:t>
            </a:r>
          </a:p>
        </p:txBody>
      </p:sp>
    </p:spTree>
    <p:extLst>
      <p:ext uri="{BB962C8B-B14F-4D97-AF65-F5344CB8AC3E}">
        <p14:creationId xmlns:p14="http://schemas.microsoft.com/office/powerpoint/2010/main" val="45412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5243312" y="555392"/>
            <a:ext cx="1721690" cy="646331"/>
          </a:xfrm>
          <a:prstGeom prst="rect">
            <a:avLst/>
          </a:prstGeom>
          <a:noFill/>
        </p:spPr>
        <p:txBody>
          <a:bodyPr wrap="none" rtlCol="0">
            <a:spAutoFit/>
          </a:bodyPr>
          <a:lstStyle/>
          <a:p>
            <a:pPr lvl="0" defTabSz="457200"/>
            <a:r>
              <a:rPr lang="en-US" sz="3600" b="1" dirty="0">
                <a:solidFill>
                  <a:srgbClr val="335B74"/>
                </a:solidFill>
                <a:latin typeface="Lato Black"/>
              </a:rPr>
              <a:t>Results</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38200" y="1442026"/>
            <a:ext cx="3591757"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buClr>
                <a:srgbClr val="1CADE4"/>
              </a:buClr>
              <a:buSzPct val="130000"/>
              <a:buNone/>
              <a:defRPr/>
            </a:pPr>
            <a:endParaRPr lang="en-US" sz="1000" dirty="0">
              <a:solidFill>
                <a:prstClr val="black"/>
              </a:solidFill>
            </a:endParaRPr>
          </a:p>
        </p:txBody>
      </p:sp>
      <p:sp>
        <p:nvSpPr>
          <p:cNvPr id="8" name="Content Placeholder 2">
            <a:extLst>
              <a:ext uri="{FF2B5EF4-FFF2-40B4-BE49-F238E27FC236}">
                <a16:creationId xmlns:a16="http://schemas.microsoft.com/office/drawing/2014/main" id="{15CF2BAB-D0F0-4F4E-893A-EF101AC21474}"/>
              </a:ext>
            </a:extLst>
          </p:cNvPr>
          <p:cNvSpPr txBox="1">
            <a:spLocks/>
          </p:cNvSpPr>
          <p:nvPr/>
        </p:nvSpPr>
        <p:spPr>
          <a:xfrm>
            <a:off x="838200" y="1442026"/>
            <a:ext cx="9292701"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buClr>
                <a:srgbClr val="1CADE4"/>
              </a:buClr>
              <a:buSzPct val="130000"/>
              <a:buNone/>
              <a:defRPr/>
            </a:pPr>
            <a:endParaRPr lang="en-US" sz="1000" dirty="0">
              <a:solidFill>
                <a:prstClr val="black"/>
              </a:solidFill>
              <a:latin typeface="Calibri" panose="020F0502020204030204"/>
            </a:endParaRPr>
          </a:p>
        </p:txBody>
      </p:sp>
      <p:graphicFrame>
        <p:nvGraphicFramePr>
          <p:cNvPr id="5" name="Table 5">
            <a:extLst>
              <a:ext uri="{FF2B5EF4-FFF2-40B4-BE49-F238E27FC236}">
                <a16:creationId xmlns:a16="http://schemas.microsoft.com/office/drawing/2014/main" id="{59F9D937-AA82-40B4-8C1B-1F6DEBDAB0DC}"/>
              </a:ext>
            </a:extLst>
          </p:cNvPr>
          <p:cNvGraphicFramePr>
            <a:graphicFrameLocks noGrp="1"/>
          </p:cNvGraphicFramePr>
          <p:nvPr/>
        </p:nvGraphicFramePr>
        <p:xfrm>
          <a:off x="1129887" y="4448359"/>
          <a:ext cx="9948539" cy="823067"/>
        </p:xfrm>
        <a:graphic>
          <a:graphicData uri="http://schemas.openxmlformats.org/drawingml/2006/table">
            <a:tbl>
              <a:tblPr firstRow="1" bandRow="1">
                <a:tableStyleId>{9D7B26C5-4107-4FEC-AEDC-1716B250A1EF}</a:tableStyleId>
              </a:tblPr>
              <a:tblGrid>
                <a:gridCol w="1579544">
                  <a:extLst>
                    <a:ext uri="{9D8B030D-6E8A-4147-A177-3AD203B41FA5}">
                      <a16:colId xmlns:a16="http://schemas.microsoft.com/office/drawing/2014/main" val="2525275268"/>
                    </a:ext>
                  </a:extLst>
                </a:gridCol>
                <a:gridCol w="1579544">
                  <a:extLst>
                    <a:ext uri="{9D8B030D-6E8A-4147-A177-3AD203B41FA5}">
                      <a16:colId xmlns:a16="http://schemas.microsoft.com/office/drawing/2014/main" val="687975489"/>
                    </a:ext>
                  </a:extLst>
                </a:gridCol>
                <a:gridCol w="1958010">
                  <a:extLst>
                    <a:ext uri="{9D8B030D-6E8A-4147-A177-3AD203B41FA5}">
                      <a16:colId xmlns:a16="http://schemas.microsoft.com/office/drawing/2014/main" val="3427061137"/>
                    </a:ext>
                  </a:extLst>
                </a:gridCol>
                <a:gridCol w="1776060">
                  <a:extLst>
                    <a:ext uri="{9D8B030D-6E8A-4147-A177-3AD203B41FA5}">
                      <a16:colId xmlns:a16="http://schemas.microsoft.com/office/drawing/2014/main" val="2186176952"/>
                    </a:ext>
                  </a:extLst>
                </a:gridCol>
                <a:gridCol w="2028869">
                  <a:extLst>
                    <a:ext uri="{9D8B030D-6E8A-4147-A177-3AD203B41FA5}">
                      <a16:colId xmlns:a16="http://schemas.microsoft.com/office/drawing/2014/main" val="3686708777"/>
                    </a:ext>
                  </a:extLst>
                </a:gridCol>
                <a:gridCol w="1026512">
                  <a:extLst>
                    <a:ext uri="{9D8B030D-6E8A-4147-A177-3AD203B41FA5}">
                      <a16:colId xmlns:a16="http://schemas.microsoft.com/office/drawing/2014/main" val="1660844422"/>
                    </a:ext>
                  </a:extLst>
                </a:gridCol>
              </a:tblGrid>
              <a:tr h="304907">
                <a:tc>
                  <a:txBody>
                    <a:bodyPr/>
                    <a:lstStyle/>
                    <a:p>
                      <a:endParaRPr lang="en-US" sz="1400" dirty="0"/>
                    </a:p>
                  </a:txBody>
                  <a:tcPr/>
                </a:tc>
                <a:tc>
                  <a:txBody>
                    <a:bodyPr/>
                    <a:lstStyle/>
                    <a:p>
                      <a:r>
                        <a:rPr lang="en-US" sz="1400" dirty="0"/>
                        <a:t>Min fit</a:t>
                      </a:r>
                    </a:p>
                  </a:txBody>
                  <a:tcPr/>
                </a:tc>
                <a:tc>
                  <a:txBody>
                    <a:bodyPr/>
                    <a:lstStyle/>
                    <a:p>
                      <a:r>
                        <a:rPr lang="en-US" sz="1400" dirty="0"/>
                        <a:t>Max fit</a:t>
                      </a:r>
                    </a:p>
                  </a:txBody>
                  <a:tcPr/>
                </a:tc>
                <a:tc>
                  <a:txBody>
                    <a:bodyPr/>
                    <a:lstStyle/>
                    <a:p>
                      <a:r>
                        <a:rPr lang="en-US" sz="1400" dirty="0"/>
                        <a:t>Mean fit</a:t>
                      </a:r>
                    </a:p>
                  </a:txBody>
                  <a:tcPr/>
                </a:tc>
                <a:tc>
                  <a:txBody>
                    <a:bodyPr/>
                    <a:lstStyle/>
                    <a:p>
                      <a:r>
                        <a:rPr lang="en-US" sz="1400" dirty="0"/>
                        <a:t>Median fit</a:t>
                      </a:r>
                    </a:p>
                  </a:txBody>
                  <a:tcPr/>
                </a:tc>
                <a:tc>
                  <a:txBody>
                    <a:bodyPr/>
                    <a:lstStyle/>
                    <a:p>
                      <a:r>
                        <a:rPr lang="en-US" sz="1400" dirty="0"/>
                        <a:t>Found</a:t>
                      </a:r>
                    </a:p>
                  </a:txBody>
                  <a:tcPr/>
                </a:tc>
                <a:extLst>
                  <a:ext uri="{0D108BD9-81ED-4DB2-BD59-A6C34878D82A}">
                    <a16:rowId xmlns:a16="http://schemas.microsoft.com/office/drawing/2014/main" val="3113046456"/>
                  </a:ext>
                </a:extLst>
              </a:tr>
              <a:tr h="426035">
                <a:tc>
                  <a:txBody>
                    <a:bodyPr/>
                    <a:lstStyle/>
                    <a:p>
                      <a:r>
                        <a:rPr lang="en-US" sz="1400" dirty="0"/>
                        <a:t>Easy #1</a:t>
                      </a:r>
                    </a:p>
                  </a:txBody>
                  <a:tcPr/>
                </a:tc>
                <a:tc>
                  <a:txBody>
                    <a:bodyPr/>
                    <a:lstStyle/>
                    <a:p>
                      <a:r>
                        <a:rPr lang="en-US" sz="1400" dirty="0"/>
                        <a:t>0.7986111111111112</a:t>
                      </a:r>
                    </a:p>
                  </a:txBody>
                  <a:tcPr/>
                </a:tc>
                <a:tc>
                  <a:txBody>
                    <a:bodyPr/>
                    <a:lstStyle/>
                    <a:p>
                      <a:r>
                        <a:rPr lang="en-US" sz="1400" dirty="0"/>
                        <a:t>0.8263888888888888</a:t>
                      </a:r>
                    </a:p>
                  </a:txBody>
                  <a:tcPr/>
                </a:tc>
                <a:tc>
                  <a:txBody>
                    <a:bodyPr/>
                    <a:lstStyle/>
                    <a:p>
                      <a:r>
                        <a:rPr lang="en-US" sz="1400" dirty="0"/>
                        <a:t>0.8083333333333333</a:t>
                      </a:r>
                    </a:p>
                  </a:txBody>
                  <a:tcPr/>
                </a:tc>
                <a:tc>
                  <a:txBody>
                    <a:bodyPr/>
                    <a:lstStyle/>
                    <a:p>
                      <a:r>
                        <a:rPr lang="en-US" sz="1400" dirty="0"/>
                        <a:t>0.8055555555555556</a:t>
                      </a:r>
                    </a:p>
                  </a:txBody>
                  <a:tcPr/>
                </a:tc>
                <a:tc>
                  <a:txBody>
                    <a:bodyPr/>
                    <a:lstStyle/>
                    <a:p>
                      <a:r>
                        <a:rPr lang="en-US" sz="1400" dirty="0"/>
                        <a:t>no</a:t>
                      </a:r>
                    </a:p>
                  </a:txBody>
                  <a:tcPr/>
                </a:tc>
                <a:extLst>
                  <a:ext uri="{0D108BD9-81ED-4DB2-BD59-A6C34878D82A}">
                    <a16:rowId xmlns:a16="http://schemas.microsoft.com/office/drawing/2014/main" val="1216386968"/>
                  </a:ext>
                </a:extLst>
              </a:tr>
            </a:tbl>
          </a:graphicData>
        </a:graphic>
      </p:graphicFrame>
      <p:sp>
        <p:nvSpPr>
          <p:cNvPr id="11" name="Content Placeholder 2">
            <a:extLst>
              <a:ext uri="{FF2B5EF4-FFF2-40B4-BE49-F238E27FC236}">
                <a16:creationId xmlns:a16="http://schemas.microsoft.com/office/drawing/2014/main" id="{676F3685-096E-4401-9C44-204FC893073A}"/>
              </a:ext>
            </a:extLst>
          </p:cNvPr>
          <p:cNvSpPr txBox="1">
            <a:spLocks/>
          </p:cNvSpPr>
          <p:nvPr/>
        </p:nvSpPr>
        <p:spPr>
          <a:xfrm>
            <a:off x="1020932" y="1669066"/>
            <a:ext cx="8484074" cy="625550"/>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What about changing mutation</a:t>
            </a:r>
          </a:p>
        </p:txBody>
      </p:sp>
      <p:graphicFrame>
        <p:nvGraphicFramePr>
          <p:cNvPr id="9" name="Table 9">
            <a:extLst>
              <a:ext uri="{FF2B5EF4-FFF2-40B4-BE49-F238E27FC236}">
                <a16:creationId xmlns:a16="http://schemas.microsoft.com/office/drawing/2014/main" id="{85CE2B39-7E6D-4824-81E0-1BCBC7474A4D}"/>
              </a:ext>
            </a:extLst>
          </p:cNvPr>
          <p:cNvGraphicFramePr>
            <a:graphicFrameLocks noGrp="1"/>
          </p:cNvGraphicFramePr>
          <p:nvPr/>
        </p:nvGraphicFramePr>
        <p:xfrm>
          <a:off x="6866138" y="2157313"/>
          <a:ext cx="4487662" cy="1524000"/>
        </p:xfrm>
        <a:graphic>
          <a:graphicData uri="http://schemas.openxmlformats.org/drawingml/2006/table">
            <a:tbl>
              <a:tblPr firstRow="1" bandRow="1">
                <a:tableStyleId>{5940675A-B579-460E-94D1-54222C63F5DA}</a:tableStyleId>
              </a:tblPr>
              <a:tblGrid>
                <a:gridCol w="1818019">
                  <a:extLst>
                    <a:ext uri="{9D8B030D-6E8A-4147-A177-3AD203B41FA5}">
                      <a16:colId xmlns:a16="http://schemas.microsoft.com/office/drawing/2014/main" val="3328915539"/>
                    </a:ext>
                  </a:extLst>
                </a:gridCol>
                <a:gridCol w="2669643">
                  <a:extLst>
                    <a:ext uri="{9D8B030D-6E8A-4147-A177-3AD203B41FA5}">
                      <a16:colId xmlns:a16="http://schemas.microsoft.com/office/drawing/2014/main" val="2698520364"/>
                    </a:ext>
                  </a:extLst>
                </a:gridCol>
              </a:tblGrid>
              <a:tr h="273258">
                <a:tc>
                  <a:txBody>
                    <a:bodyPr/>
                    <a:lstStyle/>
                    <a:p>
                      <a:r>
                        <a:rPr lang="en-US" sz="1400" dirty="0"/>
                        <a:t>Population Size</a:t>
                      </a:r>
                    </a:p>
                  </a:txBody>
                  <a:tcPr/>
                </a:tc>
                <a:tc>
                  <a:txBody>
                    <a:bodyPr/>
                    <a:lstStyle/>
                    <a:p>
                      <a:r>
                        <a:rPr lang="en-US" sz="1400" dirty="0"/>
                        <a:t>500</a:t>
                      </a:r>
                    </a:p>
                  </a:txBody>
                  <a:tcPr/>
                </a:tc>
                <a:extLst>
                  <a:ext uri="{0D108BD9-81ED-4DB2-BD59-A6C34878D82A}">
                    <a16:rowId xmlns:a16="http://schemas.microsoft.com/office/drawing/2014/main" val="1174718103"/>
                  </a:ext>
                </a:extLst>
              </a:tr>
              <a:tr h="273258">
                <a:tc>
                  <a:txBody>
                    <a:bodyPr/>
                    <a:lstStyle/>
                    <a:p>
                      <a:r>
                        <a:rPr lang="en-US" sz="1400" dirty="0"/>
                        <a:t>Tournament Size</a:t>
                      </a:r>
                    </a:p>
                  </a:txBody>
                  <a:tcPr/>
                </a:tc>
                <a:tc>
                  <a:txBody>
                    <a:bodyPr/>
                    <a:lstStyle/>
                    <a:p>
                      <a:r>
                        <a:rPr lang="en-US" sz="1400" dirty="0"/>
                        <a:t>3</a:t>
                      </a:r>
                    </a:p>
                  </a:txBody>
                  <a:tcPr/>
                </a:tc>
                <a:extLst>
                  <a:ext uri="{0D108BD9-81ED-4DB2-BD59-A6C34878D82A}">
                    <a16:rowId xmlns:a16="http://schemas.microsoft.com/office/drawing/2014/main" val="2947968185"/>
                  </a:ext>
                </a:extLst>
              </a:tr>
              <a:tr h="273258">
                <a:tc>
                  <a:txBody>
                    <a:bodyPr/>
                    <a:lstStyle/>
                    <a:p>
                      <a:r>
                        <a:rPr lang="en-US" sz="1400" dirty="0"/>
                        <a:t>Mutation Rate</a:t>
                      </a:r>
                    </a:p>
                  </a:txBody>
                  <a:tcPr/>
                </a:tc>
                <a:tc>
                  <a:txBody>
                    <a:bodyPr/>
                    <a:lstStyle/>
                    <a:p>
                      <a:r>
                        <a:rPr lang="en-US" sz="1400" dirty="0"/>
                        <a:t>10%</a:t>
                      </a:r>
                    </a:p>
                  </a:txBody>
                  <a:tcPr/>
                </a:tc>
                <a:extLst>
                  <a:ext uri="{0D108BD9-81ED-4DB2-BD59-A6C34878D82A}">
                    <a16:rowId xmlns:a16="http://schemas.microsoft.com/office/drawing/2014/main" val="118124518"/>
                  </a:ext>
                </a:extLst>
              </a:tr>
              <a:tr h="273258">
                <a:tc>
                  <a:txBody>
                    <a:bodyPr/>
                    <a:lstStyle/>
                    <a:p>
                      <a:r>
                        <a:rPr lang="en-US" sz="1400" dirty="0"/>
                        <a:t>Crossover Rate</a:t>
                      </a:r>
                    </a:p>
                  </a:txBody>
                  <a:tcPr/>
                </a:tc>
                <a:tc>
                  <a:txBody>
                    <a:bodyPr/>
                    <a:lstStyle/>
                    <a:p>
                      <a:r>
                        <a:rPr lang="en-US" sz="1400" dirty="0"/>
                        <a:t>50%</a:t>
                      </a:r>
                    </a:p>
                  </a:txBody>
                  <a:tcPr/>
                </a:tc>
                <a:extLst>
                  <a:ext uri="{0D108BD9-81ED-4DB2-BD59-A6C34878D82A}">
                    <a16:rowId xmlns:a16="http://schemas.microsoft.com/office/drawing/2014/main" val="1278069444"/>
                  </a:ext>
                </a:extLst>
              </a:tr>
              <a:tr h="273258">
                <a:tc>
                  <a:txBody>
                    <a:bodyPr/>
                    <a:lstStyle/>
                    <a:p>
                      <a:r>
                        <a:rPr lang="en-US" sz="1400" dirty="0"/>
                        <a:t>Elitism</a:t>
                      </a:r>
                    </a:p>
                  </a:txBody>
                  <a:tcPr/>
                </a:tc>
                <a:tc>
                  <a:txBody>
                    <a:bodyPr/>
                    <a:lstStyle/>
                    <a:p>
                      <a:r>
                        <a:rPr lang="en-US" sz="1400" dirty="0"/>
                        <a:t>80%</a:t>
                      </a:r>
                    </a:p>
                  </a:txBody>
                  <a:tcPr/>
                </a:tc>
                <a:extLst>
                  <a:ext uri="{0D108BD9-81ED-4DB2-BD59-A6C34878D82A}">
                    <a16:rowId xmlns:a16="http://schemas.microsoft.com/office/drawing/2014/main" val="1106634204"/>
                  </a:ext>
                </a:extLst>
              </a:tr>
            </a:tbl>
          </a:graphicData>
        </a:graphic>
      </p:graphicFrame>
      <p:sp>
        <p:nvSpPr>
          <p:cNvPr id="17" name="Content Placeholder 2">
            <a:extLst>
              <a:ext uri="{FF2B5EF4-FFF2-40B4-BE49-F238E27FC236}">
                <a16:creationId xmlns:a16="http://schemas.microsoft.com/office/drawing/2014/main" id="{5636194E-7DDF-44D0-BE49-5A267C99CEF9}"/>
              </a:ext>
            </a:extLst>
          </p:cNvPr>
          <p:cNvSpPr txBox="1">
            <a:spLocks/>
          </p:cNvSpPr>
          <p:nvPr/>
        </p:nvSpPr>
        <p:spPr>
          <a:xfrm>
            <a:off x="1020932" y="3921616"/>
            <a:ext cx="8484074" cy="625550"/>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buClr>
                <a:srgbClr val="1CADE4"/>
              </a:buClr>
              <a:buSzPct val="130000"/>
              <a:defRPr/>
            </a:pPr>
            <a:r>
              <a:rPr lang="en-US" sz="1800" dirty="0">
                <a:solidFill>
                  <a:schemeClr val="accent1"/>
                </a:solidFill>
              </a:rPr>
              <a:t>Multi mutation per block</a:t>
            </a:r>
            <a:endParaRPr lang="en-US" sz="1800" dirty="0">
              <a:solidFill>
                <a:schemeClr val="accent1"/>
              </a:solidFill>
              <a:latin typeface="Calibri" panose="020F0502020204030204"/>
            </a:endParaRPr>
          </a:p>
        </p:txBody>
      </p:sp>
      <p:graphicFrame>
        <p:nvGraphicFramePr>
          <p:cNvPr id="18" name="Table 5">
            <a:extLst>
              <a:ext uri="{FF2B5EF4-FFF2-40B4-BE49-F238E27FC236}">
                <a16:creationId xmlns:a16="http://schemas.microsoft.com/office/drawing/2014/main" id="{FB6BC2D7-F316-48BD-B1BB-4BD07DDFBB95}"/>
              </a:ext>
            </a:extLst>
          </p:cNvPr>
          <p:cNvGraphicFramePr>
            <a:graphicFrameLocks noGrp="1"/>
          </p:cNvGraphicFramePr>
          <p:nvPr>
            <p:extLst>
              <p:ext uri="{D42A27DB-BD31-4B8C-83A1-F6EECF244321}">
                <p14:modId xmlns:p14="http://schemas.microsoft.com/office/powerpoint/2010/main" val="3018680235"/>
              </p:ext>
            </p:extLst>
          </p:nvPr>
        </p:nvGraphicFramePr>
        <p:xfrm>
          <a:off x="1129887" y="5785196"/>
          <a:ext cx="9948539" cy="823067"/>
        </p:xfrm>
        <a:graphic>
          <a:graphicData uri="http://schemas.openxmlformats.org/drawingml/2006/table">
            <a:tbl>
              <a:tblPr firstRow="1" bandRow="1">
                <a:tableStyleId>{9D7B26C5-4107-4FEC-AEDC-1716B250A1EF}</a:tableStyleId>
              </a:tblPr>
              <a:tblGrid>
                <a:gridCol w="1579544">
                  <a:extLst>
                    <a:ext uri="{9D8B030D-6E8A-4147-A177-3AD203B41FA5}">
                      <a16:colId xmlns:a16="http://schemas.microsoft.com/office/drawing/2014/main" val="2525275268"/>
                    </a:ext>
                  </a:extLst>
                </a:gridCol>
                <a:gridCol w="1579544">
                  <a:extLst>
                    <a:ext uri="{9D8B030D-6E8A-4147-A177-3AD203B41FA5}">
                      <a16:colId xmlns:a16="http://schemas.microsoft.com/office/drawing/2014/main" val="687975489"/>
                    </a:ext>
                  </a:extLst>
                </a:gridCol>
                <a:gridCol w="1958010">
                  <a:extLst>
                    <a:ext uri="{9D8B030D-6E8A-4147-A177-3AD203B41FA5}">
                      <a16:colId xmlns:a16="http://schemas.microsoft.com/office/drawing/2014/main" val="3427061137"/>
                    </a:ext>
                  </a:extLst>
                </a:gridCol>
                <a:gridCol w="1776060">
                  <a:extLst>
                    <a:ext uri="{9D8B030D-6E8A-4147-A177-3AD203B41FA5}">
                      <a16:colId xmlns:a16="http://schemas.microsoft.com/office/drawing/2014/main" val="2186176952"/>
                    </a:ext>
                  </a:extLst>
                </a:gridCol>
                <a:gridCol w="2028869">
                  <a:extLst>
                    <a:ext uri="{9D8B030D-6E8A-4147-A177-3AD203B41FA5}">
                      <a16:colId xmlns:a16="http://schemas.microsoft.com/office/drawing/2014/main" val="3686708777"/>
                    </a:ext>
                  </a:extLst>
                </a:gridCol>
                <a:gridCol w="1026512">
                  <a:extLst>
                    <a:ext uri="{9D8B030D-6E8A-4147-A177-3AD203B41FA5}">
                      <a16:colId xmlns:a16="http://schemas.microsoft.com/office/drawing/2014/main" val="1660844422"/>
                    </a:ext>
                  </a:extLst>
                </a:gridCol>
              </a:tblGrid>
              <a:tr h="304907">
                <a:tc>
                  <a:txBody>
                    <a:bodyPr/>
                    <a:lstStyle/>
                    <a:p>
                      <a:endParaRPr lang="en-US" sz="1400" dirty="0"/>
                    </a:p>
                  </a:txBody>
                  <a:tcPr/>
                </a:tc>
                <a:tc>
                  <a:txBody>
                    <a:bodyPr/>
                    <a:lstStyle/>
                    <a:p>
                      <a:r>
                        <a:rPr lang="en-US" sz="1400" dirty="0"/>
                        <a:t>Min fit</a:t>
                      </a:r>
                    </a:p>
                  </a:txBody>
                  <a:tcPr/>
                </a:tc>
                <a:tc>
                  <a:txBody>
                    <a:bodyPr/>
                    <a:lstStyle/>
                    <a:p>
                      <a:r>
                        <a:rPr lang="en-US" sz="1400" dirty="0"/>
                        <a:t>Max fit</a:t>
                      </a:r>
                    </a:p>
                  </a:txBody>
                  <a:tcPr/>
                </a:tc>
                <a:tc>
                  <a:txBody>
                    <a:bodyPr/>
                    <a:lstStyle/>
                    <a:p>
                      <a:r>
                        <a:rPr lang="en-US" sz="1400" dirty="0"/>
                        <a:t>Mean fit</a:t>
                      </a:r>
                    </a:p>
                  </a:txBody>
                  <a:tcPr/>
                </a:tc>
                <a:tc>
                  <a:txBody>
                    <a:bodyPr/>
                    <a:lstStyle/>
                    <a:p>
                      <a:r>
                        <a:rPr lang="en-US" sz="1400" dirty="0"/>
                        <a:t>Median fit</a:t>
                      </a:r>
                    </a:p>
                  </a:txBody>
                  <a:tcPr/>
                </a:tc>
                <a:tc>
                  <a:txBody>
                    <a:bodyPr/>
                    <a:lstStyle/>
                    <a:p>
                      <a:r>
                        <a:rPr lang="en-US" sz="1400" dirty="0"/>
                        <a:t>Found</a:t>
                      </a:r>
                    </a:p>
                  </a:txBody>
                  <a:tcPr/>
                </a:tc>
                <a:extLst>
                  <a:ext uri="{0D108BD9-81ED-4DB2-BD59-A6C34878D82A}">
                    <a16:rowId xmlns:a16="http://schemas.microsoft.com/office/drawing/2014/main" val="3113046456"/>
                  </a:ext>
                </a:extLst>
              </a:tr>
              <a:tr h="426035">
                <a:tc>
                  <a:txBody>
                    <a:bodyPr/>
                    <a:lstStyle/>
                    <a:p>
                      <a:r>
                        <a:rPr lang="en-US" sz="1400" dirty="0"/>
                        <a:t>Easy #1</a:t>
                      </a:r>
                    </a:p>
                  </a:txBody>
                  <a:tcPr/>
                </a:tc>
                <a:tc>
                  <a:txBody>
                    <a:bodyPr/>
                    <a:lstStyle/>
                    <a:p>
                      <a:pPr marL="0" marR="0" lvl="0" indent="0" algn="l" defTabSz="914172" rtl="0" eaLnBrk="1" fontAlgn="auto" latinLnBrk="0" hangingPunct="1">
                        <a:lnSpc>
                          <a:spcPct val="100000"/>
                        </a:lnSpc>
                        <a:spcBef>
                          <a:spcPts val="0"/>
                        </a:spcBef>
                        <a:spcAft>
                          <a:spcPts val="0"/>
                        </a:spcAft>
                        <a:buClrTx/>
                        <a:buSzTx/>
                        <a:buFontTx/>
                        <a:buNone/>
                        <a:tabLst/>
                        <a:defRPr/>
                      </a:pPr>
                      <a:r>
                        <a:rPr lang="sv-SE" sz="1400" dirty="0"/>
                        <a:t>0.7777777777777778</a:t>
                      </a:r>
                    </a:p>
                  </a:txBody>
                  <a:tcPr/>
                </a:tc>
                <a:tc>
                  <a:txBody>
                    <a:bodyPr/>
                    <a:lstStyle/>
                    <a:p>
                      <a:r>
                        <a:rPr lang="sv-SE" sz="1400" dirty="0"/>
                        <a:t>0.8125</a:t>
                      </a:r>
                    </a:p>
                  </a:txBody>
                  <a:tcPr/>
                </a:tc>
                <a:tc>
                  <a:txBody>
                    <a:bodyPr/>
                    <a:lstStyle/>
                    <a:p>
                      <a:pPr marL="0" marR="0" lvl="0" indent="0" algn="l" defTabSz="914172" rtl="0" eaLnBrk="1" fontAlgn="auto" latinLnBrk="0" hangingPunct="1">
                        <a:lnSpc>
                          <a:spcPct val="100000"/>
                        </a:lnSpc>
                        <a:spcBef>
                          <a:spcPts val="0"/>
                        </a:spcBef>
                        <a:spcAft>
                          <a:spcPts val="0"/>
                        </a:spcAft>
                        <a:buClrTx/>
                        <a:buSzTx/>
                        <a:buFontTx/>
                        <a:buNone/>
                        <a:tabLst/>
                        <a:defRPr/>
                      </a:pPr>
                      <a:r>
                        <a:rPr lang="sv-SE" sz="1400" dirty="0"/>
                        <a:t>0.7965277777777777</a:t>
                      </a:r>
                    </a:p>
                  </a:txBody>
                  <a:tcPr/>
                </a:tc>
                <a:tc>
                  <a:txBody>
                    <a:bodyPr/>
                    <a:lstStyle/>
                    <a:p>
                      <a:r>
                        <a:rPr lang="en-US" sz="1400" dirty="0"/>
                        <a:t>0.7986111111111112</a:t>
                      </a:r>
                    </a:p>
                  </a:txBody>
                  <a:tcPr/>
                </a:tc>
                <a:tc>
                  <a:txBody>
                    <a:bodyPr/>
                    <a:lstStyle/>
                    <a:p>
                      <a:r>
                        <a:rPr lang="en-US" sz="1400" dirty="0"/>
                        <a:t>no</a:t>
                      </a:r>
                    </a:p>
                  </a:txBody>
                  <a:tcPr/>
                </a:tc>
                <a:extLst>
                  <a:ext uri="{0D108BD9-81ED-4DB2-BD59-A6C34878D82A}">
                    <a16:rowId xmlns:a16="http://schemas.microsoft.com/office/drawing/2014/main" val="1216386968"/>
                  </a:ext>
                </a:extLst>
              </a:tr>
            </a:tbl>
          </a:graphicData>
        </a:graphic>
      </p:graphicFrame>
      <p:sp>
        <p:nvSpPr>
          <p:cNvPr id="19" name="Content Placeholder 2">
            <a:extLst>
              <a:ext uri="{FF2B5EF4-FFF2-40B4-BE49-F238E27FC236}">
                <a16:creationId xmlns:a16="http://schemas.microsoft.com/office/drawing/2014/main" id="{1BBBC7DC-4053-46EF-8EA0-2BFA8482791E}"/>
              </a:ext>
            </a:extLst>
          </p:cNvPr>
          <p:cNvSpPr txBox="1">
            <a:spLocks/>
          </p:cNvSpPr>
          <p:nvPr/>
        </p:nvSpPr>
        <p:spPr>
          <a:xfrm>
            <a:off x="1020932" y="5258453"/>
            <a:ext cx="8484074" cy="625550"/>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endParaRPr lang="en-US" sz="1800" dirty="0">
              <a:solidFill>
                <a:schemeClr val="accent1"/>
              </a:solidFill>
              <a:latin typeface="Calibri" panose="020F0502020204030204"/>
            </a:endParaRPr>
          </a:p>
        </p:txBody>
      </p:sp>
      <p:sp>
        <p:nvSpPr>
          <p:cNvPr id="13" name="Content Placeholder 2">
            <a:extLst>
              <a:ext uri="{FF2B5EF4-FFF2-40B4-BE49-F238E27FC236}">
                <a16:creationId xmlns:a16="http://schemas.microsoft.com/office/drawing/2014/main" id="{3233B08B-169A-4DB5-B1F9-B7A2023335B6}"/>
              </a:ext>
            </a:extLst>
          </p:cNvPr>
          <p:cNvSpPr txBox="1">
            <a:spLocks/>
          </p:cNvSpPr>
          <p:nvPr/>
        </p:nvSpPr>
        <p:spPr>
          <a:xfrm>
            <a:off x="1113574" y="5215536"/>
            <a:ext cx="8484074" cy="625550"/>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buClr>
                <a:srgbClr val="1CADE4"/>
              </a:buClr>
              <a:buSzPct val="130000"/>
              <a:defRPr/>
            </a:pPr>
            <a:r>
              <a:rPr lang="en-US" sz="1800" dirty="0">
                <a:solidFill>
                  <a:schemeClr val="accent1"/>
                </a:solidFill>
                <a:latin typeface="Calibri" panose="020F0502020204030204"/>
              </a:rPr>
              <a:t>Single mutation</a:t>
            </a:r>
          </a:p>
        </p:txBody>
      </p:sp>
    </p:spTree>
    <p:extLst>
      <p:ext uri="{BB962C8B-B14F-4D97-AF65-F5344CB8AC3E}">
        <p14:creationId xmlns:p14="http://schemas.microsoft.com/office/powerpoint/2010/main" val="53391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3659403" y="603895"/>
            <a:ext cx="4873194" cy="646331"/>
          </a:xfrm>
          <a:prstGeom prst="rect">
            <a:avLst/>
          </a:prstGeom>
          <a:noFill/>
        </p:spPr>
        <p:txBody>
          <a:bodyPr wrap="none" rtlCol="0">
            <a:spAutoFit/>
          </a:bodyPr>
          <a:lstStyle/>
          <a:p>
            <a:pPr lvl="0" defTabSz="457200"/>
            <a:r>
              <a:rPr lang="en-US" sz="3600" b="1" dirty="0">
                <a:solidFill>
                  <a:srgbClr val="335B74"/>
                </a:solidFill>
                <a:latin typeface="Lato Black"/>
              </a:rPr>
              <a:t>Checking GA learning</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38200" y="1442026"/>
            <a:ext cx="3591757"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buClr>
                <a:srgbClr val="1CADE4"/>
              </a:buClr>
              <a:buSzPct val="130000"/>
              <a:buNone/>
              <a:defRPr/>
            </a:pPr>
            <a:endParaRPr lang="en-US" sz="1000" dirty="0">
              <a:solidFill>
                <a:prstClr val="black"/>
              </a:solidFill>
            </a:endParaRPr>
          </a:p>
        </p:txBody>
      </p:sp>
      <p:sp>
        <p:nvSpPr>
          <p:cNvPr id="11" name="TextBox 10">
            <a:extLst>
              <a:ext uri="{FF2B5EF4-FFF2-40B4-BE49-F238E27FC236}">
                <a16:creationId xmlns:a16="http://schemas.microsoft.com/office/drawing/2014/main" id="{E1B198A3-F916-4264-875D-609F2EBC4398}"/>
              </a:ext>
            </a:extLst>
          </p:cNvPr>
          <p:cNvSpPr txBox="1"/>
          <p:nvPr/>
        </p:nvSpPr>
        <p:spPr>
          <a:xfrm>
            <a:off x="1535836" y="5800497"/>
            <a:ext cx="2894121" cy="369332"/>
          </a:xfrm>
          <a:prstGeom prst="rect">
            <a:avLst/>
          </a:prstGeom>
          <a:noFill/>
        </p:spPr>
        <p:txBody>
          <a:bodyPr wrap="square" rtlCol="0">
            <a:spAutoFit/>
          </a:bodyPr>
          <a:lstStyle/>
          <a:p>
            <a:pPr algn="ctr"/>
            <a:r>
              <a:rPr lang="en-US" dirty="0"/>
              <a:t>Best fitness per generation</a:t>
            </a:r>
          </a:p>
        </p:txBody>
      </p:sp>
      <p:sp>
        <p:nvSpPr>
          <p:cNvPr id="12" name="TextBox 11">
            <a:extLst>
              <a:ext uri="{FF2B5EF4-FFF2-40B4-BE49-F238E27FC236}">
                <a16:creationId xmlns:a16="http://schemas.microsoft.com/office/drawing/2014/main" id="{06B25B76-9EBE-4015-A275-B186976A7042}"/>
              </a:ext>
            </a:extLst>
          </p:cNvPr>
          <p:cNvSpPr txBox="1"/>
          <p:nvPr/>
        </p:nvSpPr>
        <p:spPr>
          <a:xfrm>
            <a:off x="7395100" y="5807631"/>
            <a:ext cx="3108664" cy="369332"/>
          </a:xfrm>
          <a:prstGeom prst="rect">
            <a:avLst/>
          </a:prstGeom>
          <a:noFill/>
        </p:spPr>
        <p:txBody>
          <a:bodyPr wrap="square" rtlCol="0">
            <a:spAutoFit/>
          </a:bodyPr>
          <a:lstStyle/>
          <a:p>
            <a:pPr algn="ctr"/>
            <a:r>
              <a:rPr lang="en-US" dirty="0"/>
              <a:t>Average fitness per generation</a:t>
            </a:r>
          </a:p>
        </p:txBody>
      </p:sp>
      <p:pic>
        <p:nvPicPr>
          <p:cNvPr id="14" name="Picture 13">
            <a:extLst>
              <a:ext uri="{FF2B5EF4-FFF2-40B4-BE49-F238E27FC236}">
                <a16:creationId xmlns:a16="http://schemas.microsoft.com/office/drawing/2014/main" id="{11FCFB01-8BFA-4EC9-B466-A9A76C773C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028" y="1985828"/>
            <a:ext cx="4882133" cy="3661600"/>
          </a:xfrm>
          <a:prstGeom prst="rect">
            <a:avLst/>
          </a:prstGeom>
        </p:spPr>
      </p:pic>
      <p:pic>
        <p:nvPicPr>
          <p:cNvPr id="16" name="Picture 15">
            <a:extLst>
              <a:ext uri="{FF2B5EF4-FFF2-40B4-BE49-F238E27FC236}">
                <a16:creationId xmlns:a16="http://schemas.microsoft.com/office/drawing/2014/main" id="{57F7267B-BDB1-4875-B0EE-AA25846AD3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8365" y="1985828"/>
            <a:ext cx="4882133" cy="3661600"/>
          </a:xfrm>
          <a:prstGeom prst="rect">
            <a:avLst/>
          </a:prstGeom>
        </p:spPr>
      </p:pic>
    </p:spTree>
    <p:extLst>
      <p:ext uri="{BB962C8B-B14F-4D97-AF65-F5344CB8AC3E}">
        <p14:creationId xmlns:p14="http://schemas.microsoft.com/office/powerpoint/2010/main" val="9661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4823197" y="555392"/>
            <a:ext cx="2561920" cy="646331"/>
          </a:xfrm>
          <a:prstGeom prst="rect">
            <a:avLst/>
          </a:prstGeom>
          <a:noFill/>
        </p:spPr>
        <p:txBody>
          <a:bodyPr wrap="none" rtlCol="0">
            <a:spAutoFit/>
          </a:bodyPr>
          <a:lstStyle/>
          <a:p>
            <a:pPr lvl="0" defTabSz="457200"/>
            <a:r>
              <a:rPr lang="en-US" sz="3600" b="1" dirty="0">
                <a:solidFill>
                  <a:srgbClr val="335B74"/>
                </a:solidFill>
                <a:latin typeface="Lato Black"/>
              </a:rPr>
              <a:t>Conclusion</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46357" y="1825625"/>
            <a:ext cx="8484074"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Clr>
                <a:srgbClr val="1CADE4"/>
              </a:buClr>
              <a:buSzPct val="130000"/>
              <a:defRPr/>
            </a:pPr>
            <a:r>
              <a:rPr lang="en-US" sz="2200" dirty="0">
                <a:solidFill>
                  <a:prstClr val="black"/>
                </a:solidFill>
              </a:rPr>
              <a:t>As paper itself mentioned method has two major problem as size of search area and fitness function</a:t>
            </a:r>
          </a:p>
          <a:p>
            <a:pPr lvl="0">
              <a:lnSpc>
                <a:spcPct val="150000"/>
              </a:lnSpc>
              <a:buClr>
                <a:srgbClr val="1CADE4"/>
              </a:buClr>
              <a:buSzPct val="130000"/>
              <a:defRPr/>
            </a:pPr>
            <a:r>
              <a:rPr lang="en-US" sz="2200" dirty="0">
                <a:solidFill>
                  <a:prstClr val="black"/>
                </a:solidFill>
                <a:latin typeface="Calibri" panose="020F0502020204030204"/>
              </a:rPr>
              <a:t>Cause of ambiguity in method explanation, I think I missed something. but it’s obvious that problem need maybe diversity preserving and somehow get out from local optima.</a:t>
            </a:r>
          </a:p>
          <a:p>
            <a:pPr lvl="0">
              <a:lnSpc>
                <a:spcPct val="150000"/>
              </a:lnSpc>
              <a:buClr>
                <a:srgbClr val="1CADE4"/>
              </a:buClr>
              <a:buSzPct val="130000"/>
              <a:defRPr/>
            </a:pPr>
            <a:r>
              <a:rPr lang="en-US" sz="2200" dirty="0">
                <a:solidFill>
                  <a:prstClr val="black"/>
                </a:solidFill>
                <a:latin typeface="Calibri" panose="020F0502020204030204"/>
              </a:rPr>
              <a:t>More complex fitness function gave better answer.</a:t>
            </a:r>
          </a:p>
        </p:txBody>
      </p:sp>
    </p:spTree>
    <p:extLst>
      <p:ext uri="{BB962C8B-B14F-4D97-AF65-F5344CB8AC3E}">
        <p14:creationId xmlns:p14="http://schemas.microsoft.com/office/powerpoint/2010/main" val="405415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E6738D-CBB7-4A0F-8E02-3958A31FE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005" y="1535837"/>
            <a:ext cx="10889181" cy="4179889"/>
          </a:xfrm>
          <a:prstGeom prst="rect">
            <a:avLst/>
          </a:prstGeom>
        </p:spPr>
      </p:pic>
    </p:spTree>
    <p:extLst>
      <p:ext uri="{BB962C8B-B14F-4D97-AF65-F5344CB8AC3E}">
        <p14:creationId xmlns:p14="http://schemas.microsoft.com/office/powerpoint/2010/main" val="385356456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r>
              <a:rPr lang="en-US" sz="2200" dirty="0">
                <a:solidFill>
                  <a:prstClr val="black"/>
                </a:solidFill>
                <a:latin typeface="Calibri" panose="020F0502020204030204"/>
              </a:rPr>
              <a:t>Paper methodology came in bellow sections:</a:t>
            </a:r>
          </a:p>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Representation</a:t>
            </a:r>
          </a:p>
          <a:p>
            <a:pPr lvl="0">
              <a:lnSpc>
                <a:spcPct val="150000"/>
              </a:lnSpc>
              <a:buClr>
                <a:srgbClr val="1CADE4"/>
              </a:buClr>
              <a:buSzPct val="130000"/>
            </a:pPr>
            <a:r>
              <a:rPr lang="en-US" sz="2200" dirty="0">
                <a:solidFill>
                  <a:prstClr val="black"/>
                </a:solidFill>
              </a:rPr>
              <a:t>Fitness Function </a:t>
            </a:r>
          </a:p>
          <a:p>
            <a:pPr lvl="0">
              <a:lnSpc>
                <a:spcPct val="150000"/>
              </a:lnSpc>
              <a:buClr>
                <a:srgbClr val="1CADE4"/>
              </a:buClr>
              <a:buSzPct val="130000"/>
            </a:pPr>
            <a:r>
              <a:rPr lang="en-US" sz="2200" dirty="0">
                <a:solidFill>
                  <a:prstClr val="black"/>
                </a:solidFill>
                <a:latin typeface="Calibri" panose="020F0502020204030204"/>
              </a:rPr>
              <a:t>Crossover</a:t>
            </a:r>
          </a:p>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Mutation</a:t>
            </a:r>
          </a:p>
          <a:p>
            <a:pPr>
              <a:lnSpc>
                <a:spcPct val="150000"/>
              </a:lnSpc>
              <a:buClr>
                <a:srgbClr val="1CADE4"/>
              </a:buClr>
              <a:buSzPct val="130000"/>
            </a:pPr>
            <a:r>
              <a:rPr lang="en-US" sz="2200" dirty="0">
                <a:solidFill>
                  <a:prstClr val="black"/>
                </a:solidFill>
                <a:latin typeface="Calibri" panose="020F0502020204030204"/>
              </a:rPr>
              <a:t>Parent selection and </a:t>
            </a:r>
            <a:r>
              <a:rPr lang="en-US" sz="2200" dirty="0">
                <a:solidFill>
                  <a:prstClr val="black"/>
                </a:solidFill>
              </a:rPr>
              <a:t>Survivor Selection</a:t>
            </a:r>
            <a:endParaRPr lang="en-US" sz="2200" dirty="0">
              <a:solidFill>
                <a:prstClr val="black"/>
              </a:solidFill>
              <a:latin typeface="Calibri" panose="020F0502020204030204"/>
            </a:endParaRPr>
          </a:p>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endPar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3854310" y="555392"/>
            <a:ext cx="4499693"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600" b="1" dirty="0">
                <a:solidFill>
                  <a:srgbClr val="335B74"/>
                </a:solidFill>
                <a:latin typeface="Lato Black"/>
              </a:rPr>
              <a:t>Paper Methodology</a:t>
            </a:r>
            <a:endParaRPr kumimoji="0" lang="en-US" sz="3600" b="1" i="0" u="none" strike="noStrike" kern="1200" cap="none" spc="0" normalizeH="0" baseline="0" noProof="0" dirty="0">
              <a:ln>
                <a:noFill/>
              </a:ln>
              <a:solidFill>
                <a:srgbClr val="335B74"/>
              </a:solidFill>
              <a:effectLst/>
              <a:uLnTx/>
              <a:uFillTx/>
              <a:latin typeface="Lato Black"/>
              <a:ea typeface="+mn-ea"/>
              <a:cs typeface="+mn-cs"/>
            </a:endParaRPr>
          </a:p>
        </p:txBody>
      </p:sp>
    </p:spTree>
    <p:extLst>
      <p:ext uri="{BB962C8B-B14F-4D97-AF65-F5344CB8AC3E}">
        <p14:creationId xmlns:p14="http://schemas.microsoft.com/office/powerpoint/2010/main" val="672469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69606"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Clr>
                <a:srgbClr val="1CADE4"/>
              </a:buClr>
              <a:buSzPct val="130000"/>
              <a:buNone/>
            </a:pPr>
            <a:r>
              <a:rPr lang="en-US" sz="2200" dirty="0">
                <a:solidFill>
                  <a:prstClr val="black"/>
                </a:solidFill>
              </a:rPr>
              <a:t>Chromosomes consist of 81 byte values. These are split into 9 sets of 9 byte values to represent 3x3 sub-grids.</a:t>
            </a:r>
            <a:endParaRPr lang="en-US" sz="2200" dirty="0">
              <a:solidFill>
                <a:prstClr val="black"/>
              </a:solidFill>
              <a:latin typeface="Calibri" panose="020F0502020204030204"/>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4357607" y="555392"/>
            <a:ext cx="3476786"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600" b="1" dirty="0">
                <a:solidFill>
                  <a:srgbClr val="335B74"/>
                </a:solidFill>
                <a:latin typeface="Lato Black"/>
              </a:rPr>
              <a:t>Representation</a:t>
            </a:r>
            <a:endParaRPr kumimoji="0" lang="en-US" sz="3600" b="1" i="0" u="none" strike="noStrike" kern="1200" cap="none" spc="0" normalizeH="0" baseline="0" noProof="0" dirty="0">
              <a:ln>
                <a:noFill/>
              </a:ln>
              <a:solidFill>
                <a:srgbClr val="335B74"/>
              </a:solidFill>
              <a:effectLst/>
              <a:uLnTx/>
              <a:uFillTx/>
              <a:latin typeface="Lato Black"/>
              <a:ea typeface="+mn-ea"/>
              <a:cs typeface="+mn-cs"/>
            </a:endParaRPr>
          </a:p>
        </p:txBody>
      </p:sp>
      <p:pic>
        <p:nvPicPr>
          <p:cNvPr id="6" name="Picture 5">
            <a:extLst>
              <a:ext uri="{FF2B5EF4-FFF2-40B4-BE49-F238E27FC236}">
                <a16:creationId xmlns:a16="http://schemas.microsoft.com/office/drawing/2014/main" id="{95D32B6B-6B4A-4052-AA1C-34FA5F5CB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0782" y="2559034"/>
            <a:ext cx="3010161" cy="3147333"/>
          </a:xfrm>
          <a:prstGeom prst="rect">
            <a:avLst/>
          </a:prstGeom>
        </p:spPr>
      </p:pic>
      <p:pic>
        <p:nvPicPr>
          <p:cNvPr id="8" name="Picture 7">
            <a:extLst>
              <a:ext uri="{FF2B5EF4-FFF2-40B4-BE49-F238E27FC236}">
                <a16:creationId xmlns:a16="http://schemas.microsoft.com/office/drawing/2014/main" id="{81FE36BF-A23F-40DA-9095-406203EA4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3397" y="3642382"/>
            <a:ext cx="4492188" cy="717824"/>
          </a:xfrm>
          <a:prstGeom prst="rect">
            <a:avLst/>
          </a:prstGeom>
        </p:spPr>
      </p:pic>
    </p:spTree>
    <p:extLst>
      <p:ext uri="{BB962C8B-B14F-4D97-AF65-F5344CB8AC3E}">
        <p14:creationId xmlns:p14="http://schemas.microsoft.com/office/powerpoint/2010/main" val="67046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69606"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buClr>
                <a:srgbClr val="1CADE4"/>
              </a:buClr>
              <a:buSzPct val="130000"/>
              <a:buNone/>
            </a:pPr>
            <a:r>
              <a:rPr lang="en-US" sz="2200" dirty="0">
                <a:solidFill>
                  <a:prstClr val="black"/>
                </a:solidFill>
              </a:rPr>
              <a:t>The fitness function in this algorithm simply checks whether the rows and columns have duplicates and increments a cost value for every time there is a duplicate. Squares are not checked as by design they will always be valid. Fitness will be measured between 0 and 1, with 1 being ideal fitness.</a:t>
            </a:r>
            <a:endParaRPr lang="en-US" sz="2200" dirty="0">
              <a:solidFill>
                <a:prstClr val="black"/>
              </a:solidFill>
              <a:latin typeface="Calibri" panose="020F0502020204030204"/>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4357607" y="555392"/>
            <a:ext cx="3690434"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600" b="1" dirty="0">
                <a:solidFill>
                  <a:srgbClr val="335B74"/>
                </a:solidFill>
                <a:latin typeface="Lato Black"/>
              </a:rPr>
              <a:t>Fitness Function</a:t>
            </a:r>
            <a:endParaRPr kumimoji="0" lang="en-US" sz="3600" b="1" i="0" u="none" strike="noStrike" kern="1200" cap="none" spc="0" normalizeH="0" baseline="0" noProof="0" dirty="0">
              <a:ln>
                <a:noFill/>
              </a:ln>
              <a:solidFill>
                <a:srgbClr val="335B74"/>
              </a:solidFill>
              <a:effectLst/>
              <a:uLnTx/>
              <a:uFillTx/>
              <a:latin typeface="Lato Black"/>
              <a:ea typeface="+mn-ea"/>
              <a:cs typeface="+mn-cs"/>
            </a:endParaRPr>
          </a:p>
        </p:txBody>
      </p:sp>
    </p:spTree>
    <p:extLst>
      <p:ext uri="{BB962C8B-B14F-4D97-AF65-F5344CB8AC3E}">
        <p14:creationId xmlns:p14="http://schemas.microsoft.com/office/powerpoint/2010/main" val="995612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r>
              <a:rPr lang="en-US" sz="2200" dirty="0">
                <a:solidFill>
                  <a:prstClr val="black"/>
                </a:solidFill>
                <a:latin typeface="Calibri" panose="020F0502020204030204"/>
              </a:rPr>
              <a:t>Crossover operation has been explained vaguely as bellow:</a:t>
            </a:r>
          </a:p>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endParaRPr lang="en-US" sz="2200" dirty="0">
              <a:solidFill>
                <a:prstClr val="black"/>
              </a:solidFill>
              <a:latin typeface="Calibri" panose="020F0502020204030204"/>
            </a:endParaRPr>
          </a:p>
          <a:p>
            <a:pPr marL="457086" lvl="1" indent="0">
              <a:lnSpc>
                <a:spcPct val="100000"/>
              </a:lnSpc>
              <a:buClr>
                <a:srgbClr val="1CADE4"/>
              </a:buClr>
              <a:buSzPct val="130000"/>
              <a:buNone/>
            </a:pPr>
            <a:r>
              <a:rPr lang="en-US" sz="1800" dirty="0">
                <a:solidFill>
                  <a:schemeClr val="bg1">
                    <a:lumMod val="50000"/>
                  </a:schemeClr>
                </a:solidFill>
              </a:rPr>
              <a:t>Crossover is performed by selected a 3x3 sub grid </a:t>
            </a:r>
          </a:p>
          <a:p>
            <a:pPr marL="457086" lvl="1" indent="0">
              <a:lnSpc>
                <a:spcPct val="100000"/>
              </a:lnSpc>
              <a:buClr>
                <a:srgbClr val="1CADE4"/>
              </a:buClr>
              <a:buSzPct val="130000"/>
              <a:buNone/>
            </a:pPr>
            <a:r>
              <a:rPr lang="en-US" sz="1800" dirty="0">
                <a:solidFill>
                  <a:schemeClr val="bg1">
                    <a:lumMod val="50000"/>
                  </a:schemeClr>
                </a:solidFill>
              </a:rPr>
              <a:t>from either of the parent chromosomes based </a:t>
            </a:r>
          </a:p>
          <a:p>
            <a:pPr marL="457086" lvl="1" indent="0">
              <a:lnSpc>
                <a:spcPct val="100000"/>
              </a:lnSpc>
              <a:buClr>
                <a:srgbClr val="1CADE4"/>
              </a:buClr>
              <a:buSzPct val="130000"/>
              <a:buNone/>
            </a:pPr>
            <a:r>
              <a:rPr lang="en-US" sz="1800" dirty="0">
                <a:solidFill>
                  <a:schemeClr val="bg1">
                    <a:lumMod val="50000"/>
                  </a:schemeClr>
                </a:solidFill>
              </a:rPr>
              <a:t>on the crossover rate.</a:t>
            </a:r>
            <a:endParaRPr lang="en-US" sz="1800" dirty="0">
              <a:solidFill>
                <a:schemeClr val="bg1">
                  <a:lumMod val="50000"/>
                </a:schemeClr>
              </a:solidFill>
              <a:latin typeface="Calibri" panose="020F0502020204030204"/>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4908752" y="555392"/>
            <a:ext cx="2307170"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600" b="1" dirty="0">
                <a:solidFill>
                  <a:srgbClr val="335B74"/>
                </a:solidFill>
                <a:latin typeface="Lato Black"/>
              </a:rPr>
              <a:t>Crossover</a:t>
            </a:r>
            <a:endParaRPr kumimoji="0" lang="en-US" sz="3600" b="1" i="0" u="none" strike="noStrike" kern="1200" cap="none" spc="0" normalizeH="0" baseline="0" noProof="0" dirty="0">
              <a:ln>
                <a:noFill/>
              </a:ln>
              <a:solidFill>
                <a:srgbClr val="335B74"/>
              </a:solidFill>
              <a:effectLst/>
              <a:uLnTx/>
              <a:uFillTx/>
              <a:latin typeface="Lato Black"/>
              <a:ea typeface="+mn-ea"/>
              <a:cs typeface="+mn-cs"/>
            </a:endParaRPr>
          </a:p>
        </p:txBody>
      </p:sp>
      <p:pic>
        <p:nvPicPr>
          <p:cNvPr id="7" name="Picture 6">
            <a:extLst>
              <a:ext uri="{FF2B5EF4-FFF2-40B4-BE49-F238E27FC236}">
                <a16:creationId xmlns:a16="http://schemas.microsoft.com/office/drawing/2014/main" id="{E6A6BAEA-3E0E-4DAD-AB6D-A550A71F5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2388" y="4003829"/>
            <a:ext cx="5304871" cy="1892693"/>
          </a:xfrm>
          <a:prstGeom prst="rect">
            <a:avLst/>
          </a:prstGeom>
        </p:spPr>
      </p:pic>
    </p:spTree>
    <p:extLst>
      <p:ext uri="{BB962C8B-B14F-4D97-AF65-F5344CB8AC3E}">
        <p14:creationId xmlns:p14="http://schemas.microsoft.com/office/powerpoint/2010/main" val="669540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r>
              <a:rPr lang="en-US" sz="2200" dirty="0">
                <a:solidFill>
                  <a:prstClr val="black"/>
                </a:solidFill>
                <a:latin typeface="Calibri" panose="020F0502020204030204"/>
              </a:rPr>
              <a:t>Mutation operation also has been explained vaguely as bellow</a:t>
            </a:r>
          </a:p>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r>
              <a:rPr lang="en-US" sz="2200" dirty="0">
                <a:solidFill>
                  <a:prstClr val="black"/>
                </a:solidFill>
                <a:latin typeface="Calibri" panose="020F0502020204030204"/>
              </a:rPr>
              <a:t>and problem is that doesn't mentioned that mutation perform</a:t>
            </a:r>
          </a:p>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r>
              <a:rPr lang="en-US" sz="2200" dirty="0">
                <a:solidFill>
                  <a:prstClr val="black"/>
                </a:solidFill>
                <a:latin typeface="Calibri" panose="020F0502020204030204"/>
              </a:rPr>
              <a:t> for each block or just for one block.</a:t>
            </a:r>
          </a:p>
          <a:p>
            <a:pPr marL="0" marR="0" lvl="0" indent="0" algn="l" defTabSz="914172" rtl="0" eaLnBrk="1" fontAlgn="auto" latinLnBrk="0" hangingPunct="1">
              <a:lnSpc>
                <a:spcPct val="150000"/>
              </a:lnSpc>
              <a:spcBef>
                <a:spcPts val="1000"/>
              </a:spcBef>
              <a:spcAft>
                <a:spcPts val="0"/>
              </a:spcAft>
              <a:buClr>
                <a:srgbClr val="1CADE4"/>
              </a:buClr>
              <a:buSzPct val="130000"/>
              <a:buNone/>
              <a:tabLst/>
              <a:defRPr/>
            </a:pPr>
            <a:endParaRPr lang="en-US" sz="2200" dirty="0">
              <a:solidFill>
                <a:prstClr val="black"/>
              </a:solidFill>
              <a:latin typeface="Calibri" panose="020F0502020204030204"/>
            </a:endParaRPr>
          </a:p>
          <a:p>
            <a:pPr marL="457086" lvl="1" indent="0">
              <a:lnSpc>
                <a:spcPct val="100000"/>
              </a:lnSpc>
              <a:buClr>
                <a:srgbClr val="1CADE4"/>
              </a:buClr>
              <a:buSzPct val="130000"/>
              <a:buNone/>
            </a:pPr>
            <a:r>
              <a:rPr lang="en-US" sz="1800" dirty="0">
                <a:solidFill>
                  <a:schemeClr val="bg1">
                    <a:lumMod val="50000"/>
                  </a:schemeClr>
                </a:solidFill>
              </a:rPr>
              <a:t>Mutation is performed by swapping </a:t>
            </a:r>
          </a:p>
          <a:p>
            <a:pPr marL="457086" lvl="1" indent="0">
              <a:lnSpc>
                <a:spcPct val="100000"/>
              </a:lnSpc>
              <a:buClr>
                <a:srgbClr val="1CADE4"/>
              </a:buClr>
              <a:buSzPct val="130000"/>
              <a:buNone/>
            </a:pPr>
            <a:r>
              <a:rPr lang="en-US" sz="1800" dirty="0">
                <a:solidFill>
                  <a:schemeClr val="bg1">
                    <a:lumMod val="50000"/>
                  </a:schemeClr>
                </a:solidFill>
              </a:rPr>
              <a:t>two byte values within a 3x3 sub-grid.</a:t>
            </a: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4908752" y="555392"/>
            <a:ext cx="2206053"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600" b="1" dirty="0">
                <a:solidFill>
                  <a:srgbClr val="335B74"/>
                </a:solidFill>
                <a:latin typeface="Lato Black"/>
              </a:rPr>
              <a:t>Mutation</a:t>
            </a:r>
            <a:endParaRPr kumimoji="0" lang="en-US" sz="3600" b="1" i="0" u="none" strike="noStrike" kern="1200" cap="none" spc="0" normalizeH="0" baseline="0" noProof="0" dirty="0">
              <a:ln>
                <a:noFill/>
              </a:ln>
              <a:solidFill>
                <a:srgbClr val="335B74"/>
              </a:solidFill>
              <a:effectLst/>
              <a:uLnTx/>
              <a:uFillTx/>
              <a:latin typeface="Lato Black"/>
              <a:ea typeface="+mn-ea"/>
              <a:cs typeface="+mn-cs"/>
            </a:endParaRPr>
          </a:p>
        </p:txBody>
      </p:sp>
      <p:pic>
        <p:nvPicPr>
          <p:cNvPr id="6" name="Picture 5">
            <a:extLst>
              <a:ext uri="{FF2B5EF4-FFF2-40B4-BE49-F238E27FC236}">
                <a16:creationId xmlns:a16="http://schemas.microsoft.com/office/drawing/2014/main" id="{FFD8DE6C-901A-426A-881F-E13E2EB6B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0702" y="4323425"/>
            <a:ext cx="5680676" cy="1585626"/>
          </a:xfrm>
          <a:prstGeom prst="rect">
            <a:avLst/>
          </a:prstGeom>
        </p:spPr>
      </p:pic>
    </p:spTree>
    <p:extLst>
      <p:ext uri="{BB962C8B-B14F-4D97-AF65-F5344CB8AC3E}">
        <p14:creationId xmlns:p14="http://schemas.microsoft.com/office/powerpoint/2010/main" val="419746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2792641" y="555392"/>
            <a:ext cx="6623032" cy="646331"/>
          </a:xfrm>
          <a:prstGeom prst="rect">
            <a:avLst/>
          </a:prstGeom>
          <a:noFill/>
        </p:spPr>
        <p:txBody>
          <a:bodyPr wrap="none" rtlCol="0">
            <a:spAutoFit/>
          </a:bodyPr>
          <a:lstStyle/>
          <a:p>
            <a:pPr lvl="0" defTabSz="457200"/>
            <a:r>
              <a:rPr lang="en-US" sz="3600" b="1" dirty="0">
                <a:solidFill>
                  <a:srgbClr val="335B74"/>
                </a:solidFill>
                <a:latin typeface="Lato Black"/>
              </a:rPr>
              <a:t>Parent and survivor selection </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46357"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Tournament selection as parent selection mechanism.</a:t>
            </a:r>
          </a:p>
          <a:p>
            <a:pPr marL="228543" marR="0" lvl="0" indent="-228543" algn="l" defTabSz="914172" rtl="0" eaLnBrk="1" fontAlgn="auto" latinLnBrk="0" hangingPunct="1">
              <a:lnSpc>
                <a:spcPct val="150000"/>
              </a:lnSpc>
              <a:spcBef>
                <a:spcPts val="1000"/>
              </a:spcBef>
              <a:spcAft>
                <a:spcPts val="0"/>
              </a:spcAft>
              <a:buClr>
                <a:srgbClr val="1CADE4"/>
              </a:buClr>
              <a:buSzPct val="130000"/>
              <a:buFont typeface="Arial" panose="020B0604020202020204" pitchFamily="34" charset="0"/>
              <a:buChar char="•"/>
              <a:tabLst/>
              <a:defRPr/>
            </a:pPr>
            <a:r>
              <a:rPr lang="en-US" sz="2200" dirty="0">
                <a:solidFill>
                  <a:prstClr val="black"/>
                </a:solidFill>
                <a:latin typeface="Calibri" panose="020F0502020204030204"/>
              </a:rPr>
              <a:t>Elitism 80% for survivor selection</a:t>
            </a:r>
          </a:p>
        </p:txBody>
      </p:sp>
    </p:spTree>
    <p:extLst>
      <p:ext uri="{BB962C8B-B14F-4D97-AF65-F5344CB8AC3E}">
        <p14:creationId xmlns:p14="http://schemas.microsoft.com/office/powerpoint/2010/main" val="140309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2A21A1-9E91-4684-A5D4-B0220E27E177}"/>
              </a:ext>
            </a:extLst>
          </p:cNvPr>
          <p:cNvSpPr txBox="1">
            <a:spLocks/>
          </p:cNvSpPr>
          <p:nvPr/>
        </p:nvSpPr>
        <p:spPr>
          <a:xfrm>
            <a:off x="838200"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72" rtl="0" eaLnBrk="1" fontAlgn="auto" latinLnBrk="0" hangingPunct="1">
              <a:lnSpc>
                <a:spcPct val="100000"/>
              </a:lnSpc>
              <a:spcBef>
                <a:spcPts val="1000"/>
              </a:spcBef>
              <a:spcAft>
                <a:spcPts val="0"/>
              </a:spcAft>
              <a:buClr>
                <a:srgbClr val="1CADE4"/>
              </a:buClr>
              <a:buSzPct val="130000"/>
              <a:buNone/>
              <a:tabLst/>
              <a:defRPr/>
            </a:pPr>
            <a:endParaRPr lang="en-US" sz="1800" dirty="0">
              <a:solidFill>
                <a:schemeClr val="bg1">
                  <a:lumMod val="50000"/>
                </a:schemeClr>
              </a:solidFill>
            </a:endParaRPr>
          </a:p>
        </p:txBody>
      </p:sp>
      <p:cxnSp>
        <p:nvCxnSpPr>
          <p:cNvPr id="3" name="Straight Connector 2">
            <a:extLst>
              <a:ext uri="{FF2B5EF4-FFF2-40B4-BE49-F238E27FC236}">
                <a16:creationId xmlns:a16="http://schemas.microsoft.com/office/drawing/2014/main" id="{63544D0C-9AF7-480B-B59A-0649F7532B5D}"/>
              </a:ext>
            </a:extLst>
          </p:cNvPr>
          <p:cNvCxnSpPr/>
          <p:nvPr/>
        </p:nvCxnSpPr>
        <p:spPr>
          <a:xfrm>
            <a:off x="5805926" y="1409690"/>
            <a:ext cx="596462"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949596-7C48-4EFF-919F-8FD4F1918F19}"/>
              </a:ext>
            </a:extLst>
          </p:cNvPr>
          <p:cNvSpPr txBox="1"/>
          <p:nvPr/>
        </p:nvSpPr>
        <p:spPr>
          <a:xfrm>
            <a:off x="4100371" y="555392"/>
            <a:ext cx="4134209" cy="646331"/>
          </a:xfrm>
          <a:prstGeom prst="rect">
            <a:avLst/>
          </a:prstGeom>
          <a:noFill/>
        </p:spPr>
        <p:txBody>
          <a:bodyPr wrap="none" rtlCol="0">
            <a:spAutoFit/>
          </a:bodyPr>
          <a:lstStyle/>
          <a:p>
            <a:pPr lvl="0" defTabSz="457200"/>
            <a:r>
              <a:rPr lang="en-US" sz="3600" b="1" dirty="0">
                <a:solidFill>
                  <a:srgbClr val="335B74"/>
                </a:solidFill>
                <a:latin typeface="Lato Black"/>
              </a:rPr>
              <a:t>Paper Conclusions</a:t>
            </a:r>
          </a:p>
        </p:txBody>
      </p:sp>
      <p:sp>
        <p:nvSpPr>
          <p:cNvPr id="7" name="Content Placeholder 2">
            <a:extLst>
              <a:ext uri="{FF2B5EF4-FFF2-40B4-BE49-F238E27FC236}">
                <a16:creationId xmlns:a16="http://schemas.microsoft.com/office/drawing/2014/main" id="{8F8DB0B2-804C-4235-8BC1-40C8AE76165C}"/>
              </a:ext>
            </a:extLst>
          </p:cNvPr>
          <p:cNvSpPr txBox="1">
            <a:spLocks/>
          </p:cNvSpPr>
          <p:nvPr/>
        </p:nvSpPr>
        <p:spPr>
          <a:xfrm>
            <a:off x="846357"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8" name="Content Placeholder 2">
            <a:extLst>
              <a:ext uri="{FF2B5EF4-FFF2-40B4-BE49-F238E27FC236}">
                <a16:creationId xmlns:a16="http://schemas.microsoft.com/office/drawing/2014/main" id="{FBE98DC5-ABAD-4BC2-B5BA-3E5BB934AB8D}"/>
              </a:ext>
            </a:extLst>
          </p:cNvPr>
          <p:cNvSpPr txBox="1">
            <a:spLocks/>
          </p:cNvSpPr>
          <p:nvPr/>
        </p:nvSpPr>
        <p:spPr>
          <a:xfrm>
            <a:off x="830043" y="1825625"/>
            <a:ext cx="10515600" cy="4351338"/>
          </a:xfrm>
          <a:prstGeom prst="rect">
            <a:avLst/>
          </a:prstGeom>
        </p:spPr>
        <p:txBody>
          <a:bodyPr/>
          <a:lst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buClr>
                <a:srgbClr val="1CADE4"/>
              </a:buClr>
              <a:buSzPct val="130000"/>
              <a:buNone/>
            </a:pPr>
            <a:r>
              <a:rPr lang="en-US" sz="2200" dirty="0">
                <a:solidFill>
                  <a:prstClr val="black"/>
                </a:solidFill>
              </a:rPr>
              <a:t>The algorithm developed in this paper was able to solve simple Sudoku puzzles, however it is fairly safe to say it does not excel at solving Sudoku. Two major problems with the algorithm are :</a:t>
            </a:r>
          </a:p>
          <a:p>
            <a:pPr lvl="0">
              <a:lnSpc>
                <a:spcPct val="150000"/>
              </a:lnSpc>
              <a:buClr>
                <a:srgbClr val="1CADE4"/>
              </a:buClr>
              <a:buSzPct val="130000"/>
            </a:pPr>
            <a:r>
              <a:rPr lang="en-US" sz="2200" dirty="0">
                <a:solidFill>
                  <a:prstClr val="black"/>
                </a:solidFill>
              </a:rPr>
              <a:t>the size of the search space</a:t>
            </a:r>
          </a:p>
          <a:p>
            <a:pPr lvl="0">
              <a:lnSpc>
                <a:spcPct val="150000"/>
              </a:lnSpc>
              <a:buClr>
                <a:srgbClr val="1CADE4"/>
              </a:buClr>
              <a:buSzPct val="130000"/>
            </a:pPr>
            <a:r>
              <a:rPr lang="en-US" sz="2200" dirty="0">
                <a:solidFill>
                  <a:prstClr val="black"/>
                </a:solidFill>
              </a:rPr>
              <a:t>the fitness calculation.</a:t>
            </a:r>
            <a:endParaRPr lang="en-US" sz="2200" dirty="0">
              <a:solidFill>
                <a:prstClr val="black"/>
              </a:solidFill>
              <a:latin typeface="Calibri" panose="020F0502020204030204"/>
            </a:endParaRPr>
          </a:p>
        </p:txBody>
      </p:sp>
    </p:spTree>
    <p:extLst>
      <p:ext uri="{BB962C8B-B14F-4D97-AF65-F5344CB8AC3E}">
        <p14:creationId xmlns:p14="http://schemas.microsoft.com/office/powerpoint/2010/main" val="106938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2914</TotalTime>
  <Words>2098</Words>
  <Application>Microsoft Office PowerPoint</Application>
  <PresentationFormat>Widescreen</PresentationFormat>
  <Paragraphs>553</Paragraphs>
  <Slides>27</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Calibri Light</vt:lpstr>
      <vt:lpstr>Gill Sans</vt:lpstr>
      <vt:lpstr>Lato</vt:lpstr>
      <vt:lpstr>Lato Black</vt:lpstr>
      <vt:lpstr>Lato Light</vt:lpstr>
      <vt:lpstr>Poppins Light</vt:lpstr>
      <vt:lpstr>Poppins SemiBold</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Saleh</dc:creator>
  <cp:lastModifiedBy>Saleh</cp:lastModifiedBy>
  <cp:revision>215</cp:revision>
  <dcterms:created xsi:type="dcterms:W3CDTF">2020-02-01T09:21:49Z</dcterms:created>
  <dcterms:modified xsi:type="dcterms:W3CDTF">2020-02-04T16:09:42Z</dcterms:modified>
</cp:coreProperties>
</file>