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6"/>
  </p:notesMasterIdLst>
  <p:sldIdLst>
    <p:sldId id="2464" r:id="rId2"/>
    <p:sldId id="2516" r:id="rId3"/>
    <p:sldId id="2517" r:id="rId4"/>
    <p:sldId id="2518" r:id="rId5"/>
    <p:sldId id="2522" r:id="rId6"/>
    <p:sldId id="2519" r:id="rId7"/>
    <p:sldId id="2520" r:id="rId8"/>
    <p:sldId id="2521" r:id="rId9"/>
    <p:sldId id="2524" r:id="rId10"/>
    <p:sldId id="2526" r:id="rId11"/>
    <p:sldId id="2523" r:id="rId12"/>
    <p:sldId id="2525" r:id="rId13"/>
    <p:sldId id="2528" r:id="rId14"/>
    <p:sldId id="252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h" initials="S" lastIdx="1" clrIdx="0">
    <p:extLst>
      <p:ext uri="{19B8F6BF-5375-455C-9EA6-DF929625EA0E}">
        <p15:presenceInfo xmlns:p15="http://schemas.microsoft.com/office/powerpoint/2012/main" userId="Sale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DD8688-9E22-45CE-9B08-5AFFDAB14BB8}" type="datetimeFigureOut">
              <a:rPr lang="en-US" smtClean="0"/>
              <a:t>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312ED-CCD4-4D3A-BDF8-12650CEB59B2}" type="slidenum">
              <a:rPr lang="en-US" smtClean="0"/>
              <a:t>‹#›</a:t>
            </a:fld>
            <a:endParaRPr lang="en-US"/>
          </a:p>
        </p:txBody>
      </p:sp>
    </p:spTree>
    <p:extLst>
      <p:ext uri="{BB962C8B-B14F-4D97-AF65-F5344CB8AC3E}">
        <p14:creationId xmlns:p14="http://schemas.microsoft.com/office/powerpoint/2010/main" val="1883271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dirty="0"/>
              <a:t>Download more minimal templates here: https://</a:t>
            </a:r>
            <a:r>
              <a:rPr lang="en-US" dirty="0" err="1"/>
              <a:t>crmrkt.com</a:t>
            </a:r>
            <a:r>
              <a:rPr lang="en-US" dirty="0"/>
              <a:t>/GK9Dwa</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Tree>
    <p:extLst>
      <p:ext uri="{BB962C8B-B14F-4D97-AF65-F5344CB8AC3E}">
        <p14:creationId xmlns:p14="http://schemas.microsoft.com/office/powerpoint/2010/main" val="837141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dirty="0"/>
              <a:t>Download more minimal templates here: https://</a:t>
            </a:r>
            <a:r>
              <a:rPr lang="en-US" dirty="0" err="1"/>
              <a:t>crmrkt.com</a:t>
            </a:r>
            <a:r>
              <a:rPr lang="en-US" dirty="0"/>
              <a:t>/GK9Dwa</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Tree>
    <p:extLst>
      <p:ext uri="{BB962C8B-B14F-4D97-AF65-F5344CB8AC3E}">
        <p14:creationId xmlns:p14="http://schemas.microsoft.com/office/powerpoint/2010/main" val="2961048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999"/>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086" indent="0" algn="ctr">
              <a:buNone/>
              <a:defRPr sz="2000"/>
            </a:lvl2pPr>
            <a:lvl3pPr marL="914172" indent="0" algn="ctr">
              <a:buNone/>
              <a:defRPr sz="1800"/>
            </a:lvl3pPr>
            <a:lvl4pPr marL="1371257" indent="0" algn="ctr">
              <a:buNone/>
              <a:defRPr sz="1600"/>
            </a:lvl4pPr>
            <a:lvl5pPr marL="1828343" indent="0" algn="ctr">
              <a:buNone/>
              <a:defRPr sz="1600"/>
            </a:lvl5pPr>
            <a:lvl6pPr marL="2285429" indent="0" algn="ctr">
              <a:buNone/>
              <a:defRPr sz="1600"/>
            </a:lvl6pPr>
            <a:lvl7pPr marL="2742514" indent="0" algn="ctr">
              <a:buNone/>
              <a:defRPr sz="1600"/>
            </a:lvl7pPr>
            <a:lvl8pPr marL="3199600" indent="0" algn="ctr">
              <a:buNone/>
              <a:defRPr sz="1600"/>
            </a:lvl8pPr>
            <a:lvl9pPr marL="3656686"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1013428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6895042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987971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43180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Welcome Message">
    <p:spTree>
      <p:nvGrpSpPr>
        <p:cNvPr id="1" name=""/>
        <p:cNvGrpSpPr/>
        <p:nvPr/>
      </p:nvGrpSpPr>
      <p:grpSpPr>
        <a:xfrm>
          <a:off x="0" y="0"/>
          <a:ext cx="0" cy="0"/>
          <a:chOff x="0" y="0"/>
          <a:chExt cx="0" cy="0"/>
        </a:xfrm>
      </p:grpSpPr>
      <p:sp>
        <p:nvSpPr>
          <p:cNvPr id="5" name="Picture Placeholder 8"/>
          <p:cNvSpPr>
            <a:spLocks noGrp="1"/>
          </p:cNvSpPr>
          <p:nvPr>
            <p:ph type="pic" sz="quarter" idx="18"/>
          </p:nvPr>
        </p:nvSpPr>
        <p:spPr>
          <a:xfrm>
            <a:off x="5187591" y="2021680"/>
            <a:ext cx="1833136" cy="1832659"/>
          </a:xfrm>
          <a:prstGeom prst="ellipse">
            <a:avLst/>
          </a:prstGeom>
          <a:effectLst/>
        </p:spPr>
        <p:txBody>
          <a:bodyPr wrap="square">
            <a:no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326466554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Mission">
    <p:spTree>
      <p:nvGrpSpPr>
        <p:cNvPr id="1" name=""/>
        <p:cNvGrpSpPr/>
        <p:nvPr/>
      </p:nvGrpSpPr>
      <p:grpSpPr>
        <a:xfrm>
          <a:off x="0" y="0"/>
          <a:ext cx="0" cy="0"/>
          <a:chOff x="0" y="0"/>
          <a:chExt cx="0" cy="0"/>
        </a:xfrm>
      </p:grpSpPr>
      <p:sp>
        <p:nvSpPr>
          <p:cNvPr id="8" name="Picture Placeholder 13"/>
          <p:cNvSpPr>
            <a:spLocks noGrp="1"/>
          </p:cNvSpPr>
          <p:nvPr>
            <p:ph type="pic" sz="quarter" idx="16"/>
          </p:nvPr>
        </p:nvSpPr>
        <p:spPr>
          <a:xfrm>
            <a:off x="0" y="3311912"/>
            <a:ext cx="6096000" cy="3546088"/>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6" name="Picture Placeholder 13"/>
          <p:cNvSpPr>
            <a:spLocks noGrp="1"/>
          </p:cNvSpPr>
          <p:nvPr>
            <p:ph type="pic" sz="quarter" idx="17"/>
          </p:nvPr>
        </p:nvSpPr>
        <p:spPr>
          <a:xfrm>
            <a:off x="6096000" y="3311912"/>
            <a:ext cx="6096000" cy="3546088"/>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391023683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about us">
    <p:spTree>
      <p:nvGrpSpPr>
        <p:cNvPr id="1" name=""/>
        <p:cNvGrpSpPr/>
        <p:nvPr/>
      </p:nvGrpSpPr>
      <p:grpSpPr>
        <a:xfrm>
          <a:off x="0" y="0"/>
          <a:ext cx="0" cy="0"/>
          <a:chOff x="0" y="0"/>
          <a:chExt cx="0" cy="0"/>
        </a:xfrm>
      </p:grpSpPr>
      <p:sp>
        <p:nvSpPr>
          <p:cNvPr id="10" name="Picture Placeholder 13"/>
          <p:cNvSpPr>
            <a:spLocks noGrp="1"/>
          </p:cNvSpPr>
          <p:nvPr>
            <p:ph type="pic" sz="quarter" idx="20"/>
          </p:nvPr>
        </p:nvSpPr>
        <p:spPr>
          <a:xfrm>
            <a:off x="7897263" y="2018370"/>
            <a:ext cx="2068837" cy="3914077"/>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1" name="Picture Placeholder 13"/>
          <p:cNvSpPr>
            <a:spLocks noGrp="1"/>
          </p:cNvSpPr>
          <p:nvPr>
            <p:ph type="pic" sz="quarter" idx="21"/>
          </p:nvPr>
        </p:nvSpPr>
        <p:spPr>
          <a:xfrm>
            <a:off x="10130835" y="2018370"/>
            <a:ext cx="2068837" cy="3914077"/>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2" name="Picture Placeholder 13"/>
          <p:cNvSpPr>
            <a:spLocks noGrp="1"/>
          </p:cNvSpPr>
          <p:nvPr>
            <p:ph type="pic" sz="quarter" idx="22"/>
          </p:nvPr>
        </p:nvSpPr>
        <p:spPr>
          <a:xfrm>
            <a:off x="5661229" y="2018370"/>
            <a:ext cx="2068837" cy="3914077"/>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110300353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Portfolio 2 Images">
    <p:spTree>
      <p:nvGrpSpPr>
        <p:cNvPr id="1" name=""/>
        <p:cNvGrpSpPr/>
        <p:nvPr/>
      </p:nvGrpSpPr>
      <p:grpSpPr>
        <a:xfrm>
          <a:off x="0" y="0"/>
          <a:ext cx="0" cy="0"/>
          <a:chOff x="0" y="0"/>
          <a:chExt cx="0" cy="0"/>
        </a:xfrm>
      </p:grpSpPr>
      <p:sp>
        <p:nvSpPr>
          <p:cNvPr id="7" name="Picture Placeholder 13"/>
          <p:cNvSpPr>
            <a:spLocks noGrp="1"/>
          </p:cNvSpPr>
          <p:nvPr>
            <p:ph type="pic" sz="quarter" idx="24"/>
          </p:nvPr>
        </p:nvSpPr>
        <p:spPr>
          <a:xfrm>
            <a:off x="6250140" y="1665324"/>
            <a:ext cx="4560857" cy="3124967"/>
          </a:xfrm>
          <a:prstGeom prst="rect">
            <a:avLst/>
          </a:prstGeom>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8" name="Picture Placeholder 13"/>
          <p:cNvSpPr>
            <a:spLocks noGrp="1"/>
          </p:cNvSpPr>
          <p:nvPr>
            <p:ph type="pic" sz="quarter" idx="25"/>
          </p:nvPr>
        </p:nvSpPr>
        <p:spPr>
          <a:xfrm>
            <a:off x="1422583" y="1665324"/>
            <a:ext cx="4560857" cy="3124967"/>
          </a:xfrm>
          <a:prstGeom prst="rect">
            <a:avLst/>
          </a:prstGeom>
          <a:effectLst/>
        </p:spPr>
        <p:txBody>
          <a:bodyPr>
            <a:normAutofit/>
          </a:bodyPr>
          <a:lstStyle>
            <a:lvl1pPr marL="0" indent="0">
              <a:buNone/>
              <a:defRPr sz="21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731007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Right Picture">
    <p:spTree>
      <p:nvGrpSpPr>
        <p:cNvPr id="1" name=""/>
        <p:cNvGrpSpPr/>
        <p:nvPr/>
      </p:nvGrpSpPr>
      <p:grpSpPr>
        <a:xfrm>
          <a:off x="0" y="0"/>
          <a:ext cx="0" cy="0"/>
          <a:chOff x="0" y="0"/>
          <a:chExt cx="0" cy="0"/>
        </a:xfrm>
      </p:grpSpPr>
      <p:sp>
        <p:nvSpPr>
          <p:cNvPr id="3" name="Rectangle 2"/>
          <p:cNvSpPr/>
          <p:nvPr userDrawn="1"/>
        </p:nvSpPr>
        <p:spPr>
          <a:xfrm>
            <a:off x="5643987" y="289932"/>
            <a:ext cx="948100" cy="345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Picture Placeholder 13"/>
          <p:cNvSpPr>
            <a:spLocks noGrp="1"/>
          </p:cNvSpPr>
          <p:nvPr>
            <p:ph type="pic" sz="quarter" idx="13"/>
          </p:nvPr>
        </p:nvSpPr>
        <p:spPr>
          <a:xfrm>
            <a:off x="6090694" y="0"/>
            <a:ext cx="6101306" cy="6858000"/>
          </a:xfrm>
          <a:prstGeom prst="rect">
            <a:avLst/>
          </a:prstGeom>
          <a:effectLst/>
        </p:spPr>
        <p:txBody>
          <a:bodyPr>
            <a:normAutofit/>
          </a:bodyPr>
          <a:lstStyle>
            <a:lvl1pPr marL="0" indent="0">
              <a:buNone/>
              <a:defRPr sz="21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8036132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9993841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5999"/>
            </a:lvl1pPr>
          </a:lstStyle>
          <a:p>
            <a:r>
              <a:rPr lang="en-US"/>
              <a:t>Click to edit Master title style</a:t>
            </a:r>
            <a:endParaRPr lang="en-US" dirty="0"/>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086" indent="0">
              <a:buNone/>
              <a:defRPr sz="2000">
                <a:solidFill>
                  <a:schemeClr val="tx1">
                    <a:tint val="75000"/>
                  </a:schemeClr>
                </a:solidFill>
              </a:defRPr>
            </a:lvl2pPr>
            <a:lvl3pPr marL="914172" indent="0">
              <a:buNone/>
              <a:defRPr sz="1800">
                <a:solidFill>
                  <a:schemeClr val="tx1">
                    <a:tint val="75000"/>
                  </a:schemeClr>
                </a:solidFill>
              </a:defRPr>
            </a:lvl3pPr>
            <a:lvl4pPr marL="1371257" indent="0">
              <a:buNone/>
              <a:defRPr sz="1600">
                <a:solidFill>
                  <a:schemeClr val="tx1">
                    <a:tint val="75000"/>
                  </a:schemeClr>
                </a:solidFill>
              </a:defRPr>
            </a:lvl4pPr>
            <a:lvl5pPr marL="1828343" indent="0">
              <a:buNone/>
              <a:defRPr sz="1600">
                <a:solidFill>
                  <a:schemeClr val="tx1">
                    <a:tint val="75000"/>
                  </a:schemeClr>
                </a:solidFill>
              </a:defRPr>
            </a:lvl5pPr>
            <a:lvl6pPr marL="2285429" indent="0">
              <a:buNone/>
              <a:defRPr sz="1600">
                <a:solidFill>
                  <a:schemeClr val="tx1">
                    <a:tint val="75000"/>
                  </a:schemeClr>
                </a:solidFill>
              </a:defRPr>
            </a:lvl6pPr>
            <a:lvl7pPr marL="2742514" indent="0">
              <a:buNone/>
              <a:defRPr sz="1600">
                <a:solidFill>
                  <a:schemeClr val="tx1">
                    <a:tint val="75000"/>
                  </a:schemeClr>
                </a:solidFill>
              </a:defRPr>
            </a:lvl7pPr>
            <a:lvl8pPr marL="3199600" indent="0">
              <a:buNone/>
              <a:defRPr sz="1600">
                <a:solidFill>
                  <a:schemeClr val="tx1">
                    <a:tint val="75000"/>
                  </a:schemeClr>
                </a:solidFill>
              </a:defRPr>
            </a:lvl8pPr>
            <a:lvl9pPr marL="3656686"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5951470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1399279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9858694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608426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1553476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9"/>
            </a:lvl1pPr>
          </a:lstStyle>
          <a:p>
            <a:r>
              <a:rPr lang="en-US"/>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3199"/>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1611653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199"/>
            </a:lvl1pPr>
            <a:lvl2pPr marL="457086" indent="0">
              <a:buNone/>
              <a:defRPr sz="2800"/>
            </a:lvl2pPr>
            <a:lvl3pPr marL="914172" indent="0">
              <a:buNone/>
              <a:defRPr sz="2400"/>
            </a:lvl3pPr>
            <a:lvl4pPr marL="1371257" indent="0">
              <a:buNone/>
              <a:defRPr sz="2000"/>
            </a:lvl4pPr>
            <a:lvl5pPr marL="1828343" indent="0">
              <a:buNone/>
              <a:defRPr sz="2000"/>
            </a:lvl5pPr>
            <a:lvl6pPr marL="2285429" indent="0">
              <a:buNone/>
              <a:defRPr sz="2000"/>
            </a:lvl6pPr>
            <a:lvl7pPr marL="2742514" indent="0">
              <a:buNone/>
              <a:defRPr sz="2000"/>
            </a:lvl7pPr>
            <a:lvl8pPr marL="3199600" indent="0">
              <a:buNone/>
              <a:defRPr sz="2000"/>
            </a:lvl8pPr>
            <a:lvl9pPr marL="3656686"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6760953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2/1/2020</a:t>
            </a:fld>
            <a:endParaRPr lang="en-US" dirty="0"/>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
        <p:nvSpPr>
          <p:cNvPr id="7" name="Oval 6">
            <a:extLst>
              <a:ext uri="{FF2B5EF4-FFF2-40B4-BE49-F238E27FC236}">
                <a16:creationId xmlns:a16="http://schemas.microsoft.com/office/drawing/2014/main" id="{8D356080-000E-473F-B5B3-684B62457C05}"/>
              </a:ext>
            </a:extLst>
          </p:cNvPr>
          <p:cNvSpPr/>
          <p:nvPr userDrawn="1"/>
        </p:nvSpPr>
        <p:spPr>
          <a:xfrm rot="5400000">
            <a:off x="11230877" y="267683"/>
            <a:ext cx="329184" cy="3292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TextBox 7">
            <a:extLst>
              <a:ext uri="{FF2B5EF4-FFF2-40B4-BE49-F238E27FC236}">
                <a16:creationId xmlns:a16="http://schemas.microsoft.com/office/drawing/2014/main" id="{9A34B9EE-B2F8-436A-BBD1-552AA8859822}"/>
              </a:ext>
            </a:extLst>
          </p:cNvPr>
          <p:cNvSpPr txBox="1"/>
          <p:nvPr userDrawn="1"/>
        </p:nvSpPr>
        <p:spPr>
          <a:xfrm>
            <a:off x="11202399" y="298450"/>
            <a:ext cx="465156" cy="276981"/>
          </a:xfrm>
          <a:prstGeom prst="rect">
            <a:avLst/>
          </a:prstGeom>
          <a:noFill/>
        </p:spPr>
        <p:txBody>
          <a:bodyPr wrap="none" lIns="91422" tIns="45711" rIns="91422" bIns="45711" rtlCol="0">
            <a:spAutoFit/>
          </a:bodyPr>
          <a:lstStyle/>
          <a:p>
            <a:pPr algn="ctr"/>
            <a:fld id="{260E2A6B-A809-4840-BF14-8648BC0BDF87}" type="slidenum">
              <a:rPr lang="id-ID" sz="1200" b="1" i="0" smtClean="0">
                <a:solidFill>
                  <a:schemeClr val="bg1"/>
                </a:solidFill>
                <a:latin typeface="Lato" charset="0"/>
                <a:ea typeface="Lato" charset="0"/>
                <a:cs typeface="Lato" charset="0"/>
              </a:rPr>
              <a:pPr algn="ctr"/>
              <a:t>‹#›</a:t>
            </a:fld>
            <a:r>
              <a:rPr lang="id-ID" sz="1200" b="1" i="0" dirty="0">
                <a:solidFill>
                  <a:schemeClr val="tx2"/>
                </a:solidFill>
                <a:latin typeface="Lato" charset="0"/>
                <a:ea typeface="Lato" charset="0"/>
                <a:cs typeface="Lato" charset="0"/>
              </a:rPr>
              <a:t>  </a:t>
            </a:r>
          </a:p>
        </p:txBody>
      </p:sp>
    </p:spTree>
    <p:extLst>
      <p:ext uri="{BB962C8B-B14F-4D97-AF65-F5344CB8AC3E}">
        <p14:creationId xmlns:p14="http://schemas.microsoft.com/office/powerpoint/2010/main" val="345803461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hdr="0" ftr="0" dt="0"/>
  <p:txStyles>
    <p:titleStyle>
      <a:lvl1pPr algn="l" defTabSz="914172"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exagon 7">
            <a:extLst>
              <a:ext uri="{FF2B5EF4-FFF2-40B4-BE49-F238E27FC236}">
                <a16:creationId xmlns:a16="http://schemas.microsoft.com/office/drawing/2014/main" id="{848DBD50-D29C-154E-BC7C-F3512DC27413}"/>
              </a:ext>
            </a:extLst>
          </p:cNvPr>
          <p:cNvSpPr/>
          <p:nvPr/>
        </p:nvSpPr>
        <p:spPr>
          <a:xfrm flipV="1">
            <a:off x="5999912" y="2734264"/>
            <a:ext cx="805895" cy="694737"/>
          </a:xfrm>
          <a:prstGeom prst="hexag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6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0" name="Straight Connector 19"/>
          <p:cNvCxnSpPr>
            <a:cxnSpLocks/>
          </p:cNvCxnSpPr>
          <p:nvPr/>
        </p:nvCxnSpPr>
        <p:spPr>
          <a:xfrm>
            <a:off x="3767271" y="4383382"/>
            <a:ext cx="4699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049517" y="2598003"/>
            <a:ext cx="8409098" cy="646331"/>
          </a:xfrm>
          <a:prstGeom prst="rect">
            <a:avLst/>
          </a:prstGeom>
          <a:noFill/>
        </p:spPr>
        <p:txBody>
          <a:bodyPr wrap="square" rtlCol="0">
            <a:spAutoFit/>
          </a:bodyPr>
          <a:lstStyle/>
          <a:p>
            <a:pPr lvl="0" algn="ctr" defTabSz="228600"/>
            <a:r>
              <a:rPr lang="en-US" sz="3600" b="1" dirty="0">
                <a:solidFill>
                  <a:srgbClr val="335B74"/>
                </a:solidFill>
                <a:latin typeface="Lato Black"/>
              </a:rPr>
              <a:t>Solving Sudoku Puzzles with GA</a:t>
            </a:r>
          </a:p>
        </p:txBody>
      </p:sp>
      <p:cxnSp>
        <p:nvCxnSpPr>
          <p:cNvPr id="17" name="Straight Connector 16">
            <a:extLst>
              <a:ext uri="{FF2B5EF4-FFF2-40B4-BE49-F238E27FC236}">
                <a16:creationId xmlns:a16="http://schemas.microsoft.com/office/drawing/2014/main" id="{57E868CD-3022-7541-B0B9-7FF9CAF7A4E1}"/>
              </a:ext>
            </a:extLst>
          </p:cNvPr>
          <p:cNvCxnSpPr>
            <a:cxnSpLocks/>
          </p:cNvCxnSpPr>
          <p:nvPr/>
        </p:nvCxnSpPr>
        <p:spPr>
          <a:xfrm>
            <a:off x="3767271" y="2033882"/>
            <a:ext cx="4699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B1BD23F-49AB-CA49-A064-42DF2BB2669A}"/>
              </a:ext>
            </a:extLst>
          </p:cNvPr>
          <p:cNvSpPr txBox="1"/>
          <p:nvPr/>
        </p:nvSpPr>
        <p:spPr>
          <a:xfrm>
            <a:off x="2542833" y="3615237"/>
            <a:ext cx="7106369" cy="338554"/>
          </a:xfrm>
          <a:prstGeom prst="rect">
            <a:avLst/>
          </a:prstGeom>
          <a:noFill/>
        </p:spPr>
        <p:txBody>
          <a:bodyPr wrap="none" rtlCol="0" anchor="ctr" anchorCtr="0">
            <a:spAutoFit/>
          </a:bodyPr>
          <a:lstStyle/>
          <a:p>
            <a:pPr marL="0" marR="0" lvl="0" indent="0" algn="ctr" defTabSz="2286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300" normalizeH="0" baseline="0" noProof="0" dirty="0">
                <a:ln>
                  <a:noFill/>
                </a:ln>
                <a:solidFill>
                  <a:prstClr val="white">
                    <a:lumMod val="65000"/>
                  </a:prstClr>
                </a:solidFill>
                <a:effectLst/>
                <a:uLnTx/>
                <a:uFillTx/>
                <a:latin typeface="Poppins SemiBold" charset="0"/>
                <a:ea typeface="Poppins SemiBold" charset="0"/>
                <a:cs typeface="Poppins SemiBold" charset="0"/>
              </a:rPr>
              <a:t>Evolutionary algorithm course final project presentation</a:t>
            </a:r>
          </a:p>
        </p:txBody>
      </p:sp>
      <p:pic>
        <p:nvPicPr>
          <p:cNvPr id="5" name="Picture 4">
            <a:extLst>
              <a:ext uri="{FF2B5EF4-FFF2-40B4-BE49-F238E27FC236}">
                <a16:creationId xmlns:a16="http://schemas.microsoft.com/office/drawing/2014/main" id="{90254C82-DA37-4728-86A1-9F886E9C08CA}"/>
              </a:ext>
            </a:extLst>
          </p:cNvPr>
          <p:cNvPicPr>
            <a:picLocks noChangeAspect="1"/>
          </p:cNvPicPr>
          <p:nvPr/>
        </p:nvPicPr>
        <p:blipFill>
          <a:blip r:embed="rId3"/>
          <a:stretch>
            <a:fillRect/>
          </a:stretch>
        </p:blipFill>
        <p:spPr>
          <a:xfrm>
            <a:off x="492808" y="424448"/>
            <a:ext cx="1556709" cy="1609434"/>
          </a:xfrm>
          <a:prstGeom prst="rect">
            <a:avLst/>
          </a:prstGeom>
        </p:spPr>
      </p:pic>
      <p:sp>
        <p:nvSpPr>
          <p:cNvPr id="6" name="Rectangle 5">
            <a:extLst>
              <a:ext uri="{FF2B5EF4-FFF2-40B4-BE49-F238E27FC236}">
                <a16:creationId xmlns:a16="http://schemas.microsoft.com/office/drawing/2014/main" id="{6D9BD6A8-2FE8-4ED4-B57B-85D81E3154B3}"/>
              </a:ext>
            </a:extLst>
          </p:cNvPr>
          <p:cNvSpPr/>
          <p:nvPr/>
        </p:nvSpPr>
        <p:spPr>
          <a:xfrm>
            <a:off x="280994" y="5631786"/>
            <a:ext cx="1567609"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65000"/>
                  </a:prstClr>
                </a:solidFill>
                <a:effectLst/>
                <a:uLnTx/>
                <a:uFillTx/>
                <a:latin typeface="Poppins SemiBold" charset="0"/>
                <a:ea typeface="+mn-ea"/>
                <a:cs typeface="+mn-cs"/>
              </a:rPr>
              <a:t>Saleh </a:t>
            </a:r>
            <a:r>
              <a:rPr kumimoji="0" lang="en-US" sz="2000" b="1" i="0" u="none" strike="noStrike" kern="1200" cap="none" spc="0" normalizeH="0" baseline="0" noProof="0" dirty="0" err="1">
                <a:ln>
                  <a:noFill/>
                </a:ln>
                <a:solidFill>
                  <a:prstClr val="white">
                    <a:lumMod val="65000"/>
                  </a:prstClr>
                </a:solidFill>
                <a:effectLst/>
                <a:uLnTx/>
                <a:uFillTx/>
                <a:latin typeface="Poppins SemiBold" charset="0"/>
                <a:ea typeface="+mn-ea"/>
                <a:cs typeface="+mn-cs"/>
              </a:rPr>
              <a:t>Afzoon</a:t>
            </a:r>
            <a:endParaRPr kumimoji="0" lang="en-US" sz="2000" b="1" i="0" u="none" strike="noStrike" kern="1200" cap="none" spc="0" normalizeH="0" baseline="0" noProof="0" dirty="0">
              <a:ln>
                <a:noFill/>
              </a:ln>
              <a:solidFill>
                <a:prstClr val="white">
                  <a:lumMod val="65000"/>
                </a:prstClr>
              </a:solidFill>
              <a:effectLst/>
              <a:uLnTx/>
              <a:uFillTx/>
              <a:latin typeface="Poppins SemiBold" charset="0"/>
              <a:ea typeface="+mn-ea"/>
              <a:cs typeface="+mn-cs"/>
            </a:endParaRPr>
          </a:p>
        </p:txBody>
      </p:sp>
      <p:sp>
        <p:nvSpPr>
          <p:cNvPr id="13" name="Rectangle 12">
            <a:extLst>
              <a:ext uri="{FF2B5EF4-FFF2-40B4-BE49-F238E27FC236}">
                <a16:creationId xmlns:a16="http://schemas.microsoft.com/office/drawing/2014/main" id="{3FAD2ECC-E53C-44EB-BB51-A8676F71A60E}"/>
              </a:ext>
            </a:extLst>
          </p:cNvPr>
          <p:cNvSpPr/>
          <p:nvPr/>
        </p:nvSpPr>
        <p:spPr>
          <a:xfrm>
            <a:off x="9642335" y="5631786"/>
            <a:ext cx="1906163"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solidFill>
                  <a:prstClr val="white">
                    <a:lumMod val="65000"/>
                  </a:prstClr>
                </a:solidFill>
                <a:latin typeface="Poppins SemiBold" charset="0"/>
              </a:rPr>
              <a:t>1</a:t>
            </a:r>
            <a:r>
              <a:rPr kumimoji="0" lang="en-US" sz="2000" b="1" i="0" u="none" strike="noStrike" kern="1200" cap="none" spc="0" normalizeH="0" baseline="0" noProof="0" dirty="0">
                <a:ln>
                  <a:noFill/>
                </a:ln>
                <a:solidFill>
                  <a:prstClr val="white">
                    <a:lumMod val="65000"/>
                  </a:prstClr>
                </a:solidFill>
                <a:effectLst/>
                <a:uLnTx/>
                <a:uFillTx/>
                <a:latin typeface="Poppins SemiBold" charset="0"/>
                <a:ea typeface="+mn-ea"/>
                <a:cs typeface="+mn-cs"/>
              </a:rPr>
              <a:t>-february-2020</a:t>
            </a:r>
          </a:p>
        </p:txBody>
      </p:sp>
    </p:spTree>
    <p:extLst>
      <p:ext uri="{BB962C8B-B14F-4D97-AF65-F5344CB8AC3E}">
        <p14:creationId xmlns:p14="http://schemas.microsoft.com/office/powerpoint/2010/main" val="396318147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4864970"/>
            <a:ext cx="12192000" cy="20285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6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p:cNvCxnSpPr/>
          <p:nvPr/>
        </p:nvCxnSpPr>
        <p:spPr>
          <a:xfrm>
            <a:off x="5662589" y="3796496"/>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67069" y="2712838"/>
            <a:ext cx="4971233" cy="738664"/>
          </a:xfrm>
          <a:prstGeom prst="rect">
            <a:avLst/>
          </a:prstGeom>
          <a:noFill/>
        </p:spPr>
        <p:txBody>
          <a:bodyPr wrap="none" rtlCol="0">
            <a:spAutoFit/>
          </a:bodyPr>
          <a:lstStyle/>
          <a:p>
            <a:pPr marL="0" marR="0" lvl="0" indent="0" algn="ctr" defTabSz="228600" rtl="0" eaLnBrk="1" fontAlgn="auto" latinLnBrk="0" hangingPunct="1">
              <a:lnSpc>
                <a:spcPct val="100000"/>
              </a:lnSpc>
              <a:spcBef>
                <a:spcPts val="0"/>
              </a:spcBef>
              <a:spcAft>
                <a:spcPts val="0"/>
              </a:spcAft>
              <a:buClrTx/>
              <a:buSzTx/>
              <a:buFontTx/>
              <a:buNone/>
              <a:tabLst/>
              <a:defRPr/>
            </a:pPr>
            <a:r>
              <a:rPr kumimoji="0" lang="en-US" sz="4200" b="1" i="0" u="none" strike="noStrike" kern="1200" cap="none" spc="400" normalizeH="0" baseline="0" noProof="0" dirty="0">
                <a:ln>
                  <a:noFill/>
                </a:ln>
                <a:solidFill>
                  <a:srgbClr val="335B74"/>
                </a:solidFill>
                <a:effectLst/>
                <a:uLnTx/>
                <a:uFillTx/>
                <a:latin typeface="Lato Black" charset="0"/>
                <a:ea typeface="Lato Black" charset="0"/>
                <a:cs typeface="Lato Black" charset="0"/>
              </a:rPr>
              <a:t>Implementation</a:t>
            </a:r>
          </a:p>
        </p:txBody>
      </p:sp>
      <p:sp>
        <p:nvSpPr>
          <p:cNvPr id="19" name="Subtitle 2"/>
          <p:cNvSpPr txBox="1">
            <a:spLocks/>
          </p:cNvSpPr>
          <p:nvPr/>
        </p:nvSpPr>
        <p:spPr>
          <a:xfrm>
            <a:off x="398653" y="269063"/>
            <a:ext cx="3543692" cy="745046"/>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l" defTabSz="1087636" rtl="0" eaLnBrk="1" fontAlgn="auto" latinLnBrk="0" hangingPunct="1">
              <a:lnSpc>
                <a:spcPct val="200000"/>
              </a:lnSpc>
              <a:spcBef>
                <a:spcPct val="20000"/>
              </a:spcBef>
              <a:spcAft>
                <a:spcPts val="0"/>
              </a:spcAft>
              <a:buClrTx/>
              <a:buSzTx/>
              <a:buFont typeface="Arial"/>
              <a:buNone/>
              <a:tabLst/>
              <a:defRPr/>
            </a:pPr>
            <a:endParaRPr kumimoji="0" lang="en-US" sz="2400" b="1" i="0" u="none" strike="noStrike" kern="1200" cap="none" spc="0" normalizeH="0" baseline="0" noProof="0" dirty="0">
              <a:ln>
                <a:noFill/>
              </a:ln>
              <a:solidFill>
                <a:prstClr val="white"/>
              </a:solidFill>
              <a:effectLst/>
              <a:uLnTx/>
              <a:uFillTx/>
              <a:latin typeface="Poppins SemiBold" charset="0"/>
              <a:ea typeface="+mn-ea"/>
            </a:endParaRPr>
          </a:p>
        </p:txBody>
      </p:sp>
      <p:sp>
        <p:nvSpPr>
          <p:cNvPr id="22" name="Hexagon 21"/>
          <p:cNvSpPr/>
          <p:nvPr/>
        </p:nvSpPr>
        <p:spPr>
          <a:xfrm rot="5400000">
            <a:off x="5498281" y="1405672"/>
            <a:ext cx="946864" cy="81626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6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Shape 2785"/>
          <p:cNvSpPr/>
          <p:nvPr/>
        </p:nvSpPr>
        <p:spPr>
          <a:xfrm>
            <a:off x="5769912" y="1648692"/>
            <a:ext cx="403602" cy="330221"/>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chemeClr val="bg1"/>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5846164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3451686" y="555392"/>
            <a:ext cx="5288627" cy="646331"/>
          </a:xfrm>
          <a:prstGeom prst="rect">
            <a:avLst/>
          </a:prstGeom>
          <a:noFill/>
        </p:spPr>
        <p:txBody>
          <a:bodyPr wrap="none" rtlCol="0">
            <a:spAutoFit/>
          </a:bodyPr>
          <a:lstStyle/>
          <a:p>
            <a:pPr lvl="0" defTabSz="457200"/>
            <a:r>
              <a:rPr lang="en-US" sz="3600" b="1" dirty="0">
                <a:solidFill>
                  <a:srgbClr val="335B74"/>
                </a:solidFill>
                <a:latin typeface="Lato Black"/>
              </a:rPr>
              <a:t>Fitness Implementation</a:t>
            </a:r>
          </a:p>
        </p:txBody>
      </p:sp>
      <p:sp>
        <p:nvSpPr>
          <p:cNvPr id="7" name="Content Placeholder 2">
            <a:extLst>
              <a:ext uri="{FF2B5EF4-FFF2-40B4-BE49-F238E27FC236}">
                <a16:creationId xmlns:a16="http://schemas.microsoft.com/office/drawing/2014/main" id="{8F8DB0B2-804C-4235-8BC1-40C8AE76165C}"/>
              </a:ext>
            </a:extLst>
          </p:cNvPr>
          <p:cNvSpPr txBox="1">
            <a:spLocks/>
          </p:cNvSpPr>
          <p:nvPr/>
        </p:nvSpPr>
        <p:spPr>
          <a:xfrm>
            <a:off x="846357" y="1825625"/>
            <a:ext cx="8484074"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50000"/>
              </a:lnSpc>
              <a:spcBef>
                <a:spcPts val="1000"/>
              </a:spcBef>
              <a:spcAft>
                <a:spcPts val="0"/>
              </a:spcAft>
              <a:buClr>
                <a:srgbClr val="1CADE4"/>
              </a:buClr>
              <a:buSzPct val="130000"/>
              <a:buNone/>
              <a:tabLst/>
              <a:defRPr/>
            </a:pPr>
            <a:r>
              <a:rPr lang="en-US" sz="2200" dirty="0">
                <a:solidFill>
                  <a:prstClr val="black"/>
                </a:solidFill>
                <a:latin typeface="Calibri" panose="020F0502020204030204"/>
              </a:rPr>
              <a:t>For Implement fitness function we present two way :</a:t>
            </a:r>
            <a:endParaRPr lang="en-US" sz="1800" dirty="0">
              <a:solidFill>
                <a:prstClr val="black"/>
              </a:solidFill>
              <a:latin typeface="Calibri" panose="020F0502020204030204"/>
            </a:endParaRPr>
          </a:p>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2200" dirty="0">
                <a:solidFill>
                  <a:prstClr val="black"/>
                </a:solidFill>
                <a:latin typeface="Calibri" panose="020F0502020204030204"/>
              </a:rPr>
              <a:t>Count duplication of number in row and column as for occur n&gt;1 we add n-1 to fitness of chromosome.</a:t>
            </a:r>
          </a:p>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2200" dirty="0">
                <a:solidFill>
                  <a:prstClr val="black"/>
                </a:solidFill>
                <a:latin typeface="Calibri" panose="020F0502020204030204"/>
              </a:rPr>
              <a:t>Or another way as beside doing the first way ,for each absent number in row or column we add 1 to fitness</a:t>
            </a:r>
          </a:p>
        </p:txBody>
      </p:sp>
    </p:spTree>
    <p:extLst>
      <p:ext uri="{BB962C8B-B14F-4D97-AF65-F5344CB8AC3E}">
        <p14:creationId xmlns:p14="http://schemas.microsoft.com/office/powerpoint/2010/main" val="163057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3459843" y="555392"/>
            <a:ext cx="5469831" cy="646331"/>
          </a:xfrm>
          <a:prstGeom prst="rect">
            <a:avLst/>
          </a:prstGeom>
          <a:noFill/>
        </p:spPr>
        <p:txBody>
          <a:bodyPr wrap="none" rtlCol="0">
            <a:spAutoFit/>
          </a:bodyPr>
          <a:lstStyle/>
          <a:p>
            <a:pPr lvl="0" defTabSz="457200"/>
            <a:r>
              <a:rPr lang="en-US" sz="3600" b="1" dirty="0">
                <a:solidFill>
                  <a:srgbClr val="335B74"/>
                </a:solidFill>
                <a:latin typeface="Lato Black"/>
              </a:rPr>
              <a:t>Proof accurate of fitness</a:t>
            </a:r>
          </a:p>
        </p:txBody>
      </p:sp>
      <p:sp>
        <p:nvSpPr>
          <p:cNvPr id="7" name="Content Placeholder 2">
            <a:extLst>
              <a:ext uri="{FF2B5EF4-FFF2-40B4-BE49-F238E27FC236}">
                <a16:creationId xmlns:a16="http://schemas.microsoft.com/office/drawing/2014/main" id="{8F8DB0B2-804C-4235-8BC1-40C8AE76165C}"/>
              </a:ext>
            </a:extLst>
          </p:cNvPr>
          <p:cNvSpPr txBox="1">
            <a:spLocks/>
          </p:cNvSpPr>
          <p:nvPr/>
        </p:nvSpPr>
        <p:spPr>
          <a:xfrm>
            <a:off x="846357"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2200" dirty="0">
                <a:solidFill>
                  <a:prstClr val="black"/>
                </a:solidFill>
                <a:latin typeface="Calibri" panose="020F0502020204030204"/>
              </a:rPr>
              <a:t>Output of algorithm for the this initial chromosome.</a:t>
            </a:r>
          </a:p>
        </p:txBody>
      </p:sp>
      <p:graphicFrame>
        <p:nvGraphicFramePr>
          <p:cNvPr id="6" name="Table 5">
            <a:extLst>
              <a:ext uri="{FF2B5EF4-FFF2-40B4-BE49-F238E27FC236}">
                <a16:creationId xmlns:a16="http://schemas.microsoft.com/office/drawing/2014/main" id="{FE8F3B06-4CBB-47A3-84B5-DC11C6CFCC14}"/>
              </a:ext>
            </a:extLst>
          </p:cNvPr>
          <p:cNvGraphicFramePr>
            <a:graphicFrameLocks noGrp="1"/>
          </p:cNvGraphicFramePr>
          <p:nvPr>
            <p:extLst>
              <p:ext uri="{D42A27DB-BD31-4B8C-83A1-F6EECF244321}">
                <p14:modId xmlns:p14="http://schemas.microsoft.com/office/powerpoint/2010/main" val="232355310"/>
              </p:ext>
            </p:extLst>
          </p:nvPr>
        </p:nvGraphicFramePr>
        <p:xfrm>
          <a:off x="3909060" y="2880360"/>
          <a:ext cx="3377268" cy="2948256"/>
        </p:xfrm>
        <a:graphic>
          <a:graphicData uri="http://schemas.openxmlformats.org/drawingml/2006/table">
            <a:tbl>
              <a:tblPr firstRow="1" firstCol="1" bandRow="1"/>
              <a:tblGrid>
                <a:gridCol w="372844">
                  <a:extLst>
                    <a:ext uri="{9D8B030D-6E8A-4147-A177-3AD203B41FA5}">
                      <a16:colId xmlns:a16="http://schemas.microsoft.com/office/drawing/2014/main" val="3780128292"/>
                    </a:ext>
                  </a:extLst>
                </a:gridCol>
                <a:gridCol w="375940">
                  <a:extLst>
                    <a:ext uri="{9D8B030D-6E8A-4147-A177-3AD203B41FA5}">
                      <a16:colId xmlns:a16="http://schemas.microsoft.com/office/drawing/2014/main" val="4155214621"/>
                    </a:ext>
                  </a:extLst>
                </a:gridCol>
                <a:gridCol w="375940">
                  <a:extLst>
                    <a:ext uri="{9D8B030D-6E8A-4147-A177-3AD203B41FA5}">
                      <a16:colId xmlns:a16="http://schemas.microsoft.com/office/drawing/2014/main" val="2594147197"/>
                    </a:ext>
                  </a:extLst>
                </a:gridCol>
                <a:gridCol w="375940">
                  <a:extLst>
                    <a:ext uri="{9D8B030D-6E8A-4147-A177-3AD203B41FA5}">
                      <a16:colId xmlns:a16="http://schemas.microsoft.com/office/drawing/2014/main" val="763025778"/>
                    </a:ext>
                  </a:extLst>
                </a:gridCol>
                <a:gridCol w="375940">
                  <a:extLst>
                    <a:ext uri="{9D8B030D-6E8A-4147-A177-3AD203B41FA5}">
                      <a16:colId xmlns:a16="http://schemas.microsoft.com/office/drawing/2014/main" val="1187603964"/>
                    </a:ext>
                  </a:extLst>
                </a:gridCol>
                <a:gridCol w="375940">
                  <a:extLst>
                    <a:ext uri="{9D8B030D-6E8A-4147-A177-3AD203B41FA5}">
                      <a16:colId xmlns:a16="http://schemas.microsoft.com/office/drawing/2014/main" val="2290747969"/>
                    </a:ext>
                  </a:extLst>
                </a:gridCol>
                <a:gridCol w="375940">
                  <a:extLst>
                    <a:ext uri="{9D8B030D-6E8A-4147-A177-3AD203B41FA5}">
                      <a16:colId xmlns:a16="http://schemas.microsoft.com/office/drawing/2014/main" val="935866774"/>
                    </a:ext>
                  </a:extLst>
                </a:gridCol>
                <a:gridCol w="372844">
                  <a:extLst>
                    <a:ext uri="{9D8B030D-6E8A-4147-A177-3AD203B41FA5}">
                      <a16:colId xmlns:a16="http://schemas.microsoft.com/office/drawing/2014/main" val="4641969"/>
                    </a:ext>
                  </a:extLst>
                </a:gridCol>
                <a:gridCol w="375940">
                  <a:extLst>
                    <a:ext uri="{9D8B030D-6E8A-4147-A177-3AD203B41FA5}">
                      <a16:colId xmlns:a16="http://schemas.microsoft.com/office/drawing/2014/main" val="311049719"/>
                    </a:ext>
                  </a:extLst>
                </a:gridCol>
              </a:tblGrid>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088483"/>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0856866"/>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0168190"/>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2458827"/>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3611807"/>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8386614"/>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9058119"/>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47986"/>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6547604"/>
                  </a:ext>
                </a:extLst>
              </a:tr>
            </a:tbl>
          </a:graphicData>
        </a:graphic>
      </p:graphicFrame>
    </p:spTree>
    <p:extLst>
      <p:ext uri="{BB962C8B-B14F-4D97-AF65-F5344CB8AC3E}">
        <p14:creationId xmlns:p14="http://schemas.microsoft.com/office/powerpoint/2010/main" val="3115991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2353609" y="599943"/>
            <a:ext cx="7297062" cy="646331"/>
          </a:xfrm>
          <a:prstGeom prst="rect">
            <a:avLst/>
          </a:prstGeom>
          <a:noFill/>
        </p:spPr>
        <p:txBody>
          <a:bodyPr wrap="none" rtlCol="0">
            <a:spAutoFit/>
          </a:bodyPr>
          <a:lstStyle/>
          <a:p>
            <a:pPr lvl="0" defTabSz="457200"/>
            <a:r>
              <a:rPr lang="en-US" sz="3600" b="1" dirty="0">
                <a:solidFill>
                  <a:srgbClr val="335B74"/>
                </a:solidFill>
                <a:latin typeface="Lato Black"/>
              </a:rPr>
              <a:t>Proof accurate of fitness in rows </a:t>
            </a:r>
          </a:p>
        </p:txBody>
      </p:sp>
      <p:sp>
        <p:nvSpPr>
          <p:cNvPr id="7" name="Content Placeholder 2">
            <a:extLst>
              <a:ext uri="{FF2B5EF4-FFF2-40B4-BE49-F238E27FC236}">
                <a16:creationId xmlns:a16="http://schemas.microsoft.com/office/drawing/2014/main" id="{8F8DB0B2-804C-4235-8BC1-40C8AE76165C}"/>
              </a:ext>
            </a:extLst>
          </p:cNvPr>
          <p:cNvSpPr txBox="1">
            <a:spLocks/>
          </p:cNvSpPr>
          <p:nvPr/>
        </p:nvSpPr>
        <p:spPr>
          <a:xfrm>
            <a:off x="846357"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50000"/>
              </a:lnSpc>
              <a:spcBef>
                <a:spcPts val="1000"/>
              </a:spcBef>
              <a:spcAft>
                <a:spcPts val="0"/>
              </a:spcAft>
              <a:buClr>
                <a:srgbClr val="1CADE4"/>
              </a:buClr>
              <a:buSzPct val="130000"/>
              <a:buNone/>
              <a:tabLst/>
              <a:defRPr/>
            </a:pPr>
            <a:endParaRPr lang="en-US" sz="2200" dirty="0">
              <a:solidFill>
                <a:prstClr val="black"/>
              </a:solidFill>
              <a:latin typeface="Calibri" panose="020F0502020204030204"/>
            </a:endParaRPr>
          </a:p>
        </p:txBody>
      </p:sp>
      <p:graphicFrame>
        <p:nvGraphicFramePr>
          <p:cNvPr id="5" name="Table 4">
            <a:extLst>
              <a:ext uri="{FF2B5EF4-FFF2-40B4-BE49-F238E27FC236}">
                <a16:creationId xmlns:a16="http://schemas.microsoft.com/office/drawing/2014/main" id="{6EB03B1D-3D97-4211-A451-1DA9B03E3FF3}"/>
              </a:ext>
            </a:extLst>
          </p:cNvPr>
          <p:cNvGraphicFramePr>
            <a:graphicFrameLocks noGrp="1"/>
          </p:cNvGraphicFramePr>
          <p:nvPr>
            <p:extLst>
              <p:ext uri="{D42A27DB-BD31-4B8C-83A1-F6EECF244321}">
                <p14:modId xmlns:p14="http://schemas.microsoft.com/office/powerpoint/2010/main" val="205321717"/>
              </p:ext>
            </p:extLst>
          </p:nvPr>
        </p:nvGraphicFramePr>
        <p:xfrm>
          <a:off x="830043" y="1617657"/>
          <a:ext cx="3189411" cy="384081"/>
        </p:xfrm>
        <a:graphic>
          <a:graphicData uri="http://schemas.openxmlformats.org/drawingml/2006/table">
            <a:tbl>
              <a:tblPr firstRow="1" firstCol="1" bandRow="1"/>
              <a:tblGrid>
                <a:gridCol w="352104">
                  <a:extLst>
                    <a:ext uri="{9D8B030D-6E8A-4147-A177-3AD203B41FA5}">
                      <a16:colId xmlns:a16="http://schemas.microsoft.com/office/drawing/2014/main" val="814336501"/>
                    </a:ext>
                  </a:extLst>
                </a:gridCol>
                <a:gridCol w="355029">
                  <a:extLst>
                    <a:ext uri="{9D8B030D-6E8A-4147-A177-3AD203B41FA5}">
                      <a16:colId xmlns:a16="http://schemas.microsoft.com/office/drawing/2014/main" val="3824915162"/>
                    </a:ext>
                  </a:extLst>
                </a:gridCol>
                <a:gridCol w="355029">
                  <a:extLst>
                    <a:ext uri="{9D8B030D-6E8A-4147-A177-3AD203B41FA5}">
                      <a16:colId xmlns:a16="http://schemas.microsoft.com/office/drawing/2014/main" val="1413634682"/>
                    </a:ext>
                  </a:extLst>
                </a:gridCol>
                <a:gridCol w="355029">
                  <a:extLst>
                    <a:ext uri="{9D8B030D-6E8A-4147-A177-3AD203B41FA5}">
                      <a16:colId xmlns:a16="http://schemas.microsoft.com/office/drawing/2014/main" val="2767261315"/>
                    </a:ext>
                  </a:extLst>
                </a:gridCol>
                <a:gridCol w="355029">
                  <a:extLst>
                    <a:ext uri="{9D8B030D-6E8A-4147-A177-3AD203B41FA5}">
                      <a16:colId xmlns:a16="http://schemas.microsoft.com/office/drawing/2014/main" val="79183608"/>
                    </a:ext>
                  </a:extLst>
                </a:gridCol>
                <a:gridCol w="355029">
                  <a:extLst>
                    <a:ext uri="{9D8B030D-6E8A-4147-A177-3AD203B41FA5}">
                      <a16:colId xmlns:a16="http://schemas.microsoft.com/office/drawing/2014/main" val="2666711984"/>
                    </a:ext>
                  </a:extLst>
                </a:gridCol>
                <a:gridCol w="355029">
                  <a:extLst>
                    <a:ext uri="{9D8B030D-6E8A-4147-A177-3AD203B41FA5}">
                      <a16:colId xmlns:a16="http://schemas.microsoft.com/office/drawing/2014/main" val="246362624"/>
                    </a:ext>
                  </a:extLst>
                </a:gridCol>
                <a:gridCol w="352104">
                  <a:extLst>
                    <a:ext uri="{9D8B030D-6E8A-4147-A177-3AD203B41FA5}">
                      <a16:colId xmlns:a16="http://schemas.microsoft.com/office/drawing/2014/main" val="116672343"/>
                    </a:ext>
                  </a:extLst>
                </a:gridCol>
                <a:gridCol w="355029">
                  <a:extLst>
                    <a:ext uri="{9D8B030D-6E8A-4147-A177-3AD203B41FA5}">
                      <a16:colId xmlns:a16="http://schemas.microsoft.com/office/drawing/2014/main" val="3385817650"/>
                    </a:ext>
                  </a:extLst>
                </a:gridCol>
              </a:tblGrid>
              <a:tr h="384081">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817946"/>
                  </a:ext>
                </a:extLst>
              </a:tr>
            </a:tbl>
          </a:graphicData>
        </a:graphic>
      </p:graphicFrame>
      <p:sp>
        <p:nvSpPr>
          <p:cNvPr id="9" name="TextBox 8">
            <a:extLst>
              <a:ext uri="{FF2B5EF4-FFF2-40B4-BE49-F238E27FC236}">
                <a16:creationId xmlns:a16="http://schemas.microsoft.com/office/drawing/2014/main" id="{A49F88F1-C3CF-4FD2-9D9C-F4CB103DBBED}"/>
              </a:ext>
            </a:extLst>
          </p:cNvPr>
          <p:cNvSpPr txBox="1"/>
          <p:nvPr/>
        </p:nvSpPr>
        <p:spPr>
          <a:xfrm>
            <a:off x="4491379" y="1616572"/>
            <a:ext cx="2956265" cy="369332"/>
          </a:xfrm>
          <a:prstGeom prst="rect">
            <a:avLst/>
          </a:prstGeom>
          <a:noFill/>
        </p:spPr>
        <p:txBody>
          <a:bodyPr wrap="square" rtlCol="0">
            <a:spAutoFit/>
          </a:bodyPr>
          <a:lstStyle/>
          <a:p>
            <a:r>
              <a:rPr lang="en-US" dirty="0"/>
              <a:t> 4 duplication + 4 absence</a:t>
            </a:r>
            <a:r>
              <a:rPr lang="en-US" dirty="0">
                <a:solidFill>
                  <a:prstClr val="black"/>
                </a:solidFill>
              </a:rPr>
              <a:t> </a:t>
            </a:r>
            <a:r>
              <a:rPr lang="en-US" dirty="0"/>
              <a:t>= 8</a:t>
            </a:r>
          </a:p>
        </p:txBody>
      </p:sp>
      <p:sp>
        <p:nvSpPr>
          <p:cNvPr id="11" name="TextBox 10">
            <a:extLst>
              <a:ext uri="{FF2B5EF4-FFF2-40B4-BE49-F238E27FC236}">
                <a16:creationId xmlns:a16="http://schemas.microsoft.com/office/drawing/2014/main" id="{78AC3098-520E-47EF-AB70-A45A8F63B184}"/>
              </a:ext>
            </a:extLst>
          </p:cNvPr>
          <p:cNvSpPr txBox="1"/>
          <p:nvPr/>
        </p:nvSpPr>
        <p:spPr>
          <a:xfrm>
            <a:off x="4491378" y="2165691"/>
            <a:ext cx="2956265" cy="369332"/>
          </a:xfrm>
          <a:prstGeom prst="rect">
            <a:avLst/>
          </a:prstGeom>
          <a:noFill/>
        </p:spPr>
        <p:txBody>
          <a:bodyPr wrap="square" rtlCol="0">
            <a:spAutoFit/>
          </a:bodyPr>
          <a:lstStyle/>
          <a:p>
            <a:r>
              <a:rPr lang="en-US" dirty="0"/>
              <a:t> 2 duplication + 2 absence</a:t>
            </a:r>
            <a:r>
              <a:rPr lang="en-US" dirty="0">
                <a:solidFill>
                  <a:prstClr val="black"/>
                </a:solidFill>
              </a:rPr>
              <a:t> </a:t>
            </a:r>
            <a:r>
              <a:rPr lang="en-US" dirty="0"/>
              <a:t>= 4</a:t>
            </a:r>
          </a:p>
        </p:txBody>
      </p:sp>
      <p:sp>
        <p:nvSpPr>
          <p:cNvPr id="13" name="TextBox 12">
            <a:extLst>
              <a:ext uri="{FF2B5EF4-FFF2-40B4-BE49-F238E27FC236}">
                <a16:creationId xmlns:a16="http://schemas.microsoft.com/office/drawing/2014/main" id="{AAA40B6C-9AEF-4980-B925-1FB902A4ECC9}"/>
              </a:ext>
            </a:extLst>
          </p:cNvPr>
          <p:cNvSpPr txBox="1"/>
          <p:nvPr/>
        </p:nvSpPr>
        <p:spPr>
          <a:xfrm>
            <a:off x="4499537" y="2700525"/>
            <a:ext cx="2956265" cy="369332"/>
          </a:xfrm>
          <a:prstGeom prst="rect">
            <a:avLst/>
          </a:prstGeom>
          <a:noFill/>
        </p:spPr>
        <p:txBody>
          <a:bodyPr wrap="square" rtlCol="0">
            <a:spAutoFit/>
          </a:bodyPr>
          <a:lstStyle/>
          <a:p>
            <a:r>
              <a:rPr lang="en-US" dirty="0"/>
              <a:t> 4 duplication + 4 absence</a:t>
            </a:r>
            <a:r>
              <a:rPr lang="en-US" dirty="0">
                <a:solidFill>
                  <a:prstClr val="black"/>
                </a:solidFill>
              </a:rPr>
              <a:t> </a:t>
            </a:r>
            <a:r>
              <a:rPr lang="en-US" dirty="0"/>
              <a:t>= 8</a:t>
            </a:r>
          </a:p>
        </p:txBody>
      </p:sp>
      <p:sp>
        <p:nvSpPr>
          <p:cNvPr id="15" name="TextBox 14">
            <a:extLst>
              <a:ext uri="{FF2B5EF4-FFF2-40B4-BE49-F238E27FC236}">
                <a16:creationId xmlns:a16="http://schemas.microsoft.com/office/drawing/2014/main" id="{553B12FC-7553-47C9-9824-6559C49A8FA7}"/>
              </a:ext>
            </a:extLst>
          </p:cNvPr>
          <p:cNvSpPr txBox="1"/>
          <p:nvPr/>
        </p:nvSpPr>
        <p:spPr>
          <a:xfrm>
            <a:off x="4499537" y="3243734"/>
            <a:ext cx="2956265" cy="369332"/>
          </a:xfrm>
          <a:prstGeom prst="rect">
            <a:avLst/>
          </a:prstGeom>
          <a:noFill/>
        </p:spPr>
        <p:txBody>
          <a:bodyPr wrap="square" rtlCol="0">
            <a:spAutoFit/>
          </a:bodyPr>
          <a:lstStyle/>
          <a:p>
            <a:r>
              <a:rPr lang="en-US" dirty="0"/>
              <a:t> 2 duplication + 2 absence</a:t>
            </a:r>
            <a:r>
              <a:rPr lang="en-US" dirty="0">
                <a:solidFill>
                  <a:prstClr val="black"/>
                </a:solidFill>
              </a:rPr>
              <a:t> </a:t>
            </a:r>
            <a:r>
              <a:rPr lang="en-US" dirty="0"/>
              <a:t>= 4</a:t>
            </a:r>
          </a:p>
        </p:txBody>
      </p:sp>
      <p:sp>
        <p:nvSpPr>
          <p:cNvPr id="17" name="TextBox 16">
            <a:extLst>
              <a:ext uri="{FF2B5EF4-FFF2-40B4-BE49-F238E27FC236}">
                <a16:creationId xmlns:a16="http://schemas.microsoft.com/office/drawing/2014/main" id="{8825A7F9-5FC4-476E-B390-CE59ED81410E}"/>
              </a:ext>
            </a:extLst>
          </p:cNvPr>
          <p:cNvSpPr txBox="1"/>
          <p:nvPr/>
        </p:nvSpPr>
        <p:spPr>
          <a:xfrm>
            <a:off x="4499537" y="3836458"/>
            <a:ext cx="2956265" cy="369332"/>
          </a:xfrm>
          <a:prstGeom prst="rect">
            <a:avLst/>
          </a:prstGeom>
          <a:noFill/>
        </p:spPr>
        <p:txBody>
          <a:bodyPr wrap="square" rtlCol="0">
            <a:spAutoFit/>
          </a:bodyPr>
          <a:lstStyle/>
          <a:p>
            <a:r>
              <a:rPr lang="en-US" dirty="0"/>
              <a:t> 2 duplication + 2 absence</a:t>
            </a:r>
            <a:r>
              <a:rPr lang="en-US" dirty="0">
                <a:solidFill>
                  <a:prstClr val="black"/>
                </a:solidFill>
              </a:rPr>
              <a:t> </a:t>
            </a:r>
            <a:r>
              <a:rPr lang="en-US" dirty="0"/>
              <a:t>= 4</a:t>
            </a:r>
          </a:p>
        </p:txBody>
      </p:sp>
      <p:sp>
        <p:nvSpPr>
          <p:cNvPr id="19" name="TextBox 18">
            <a:extLst>
              <a:ext uri="{FF2B5EF4-FFF2-40B4-BE49-F238E27FC236}">
                <a16:creationId xmlns:a16="http://schemas.microsoft.com/office/drawing/2014/main" id="{D9F4A815-D53F-496A-B1E8-03F5EF8E77F8}"/>
              </a:ext>
            </a:extLst>
          </p:cNvPr>
          <p:cNvSpPr txBox="1"/>
          <p:nvPr/>
        </p:nvSpPr>
        <p:spPr>
          <a:xfrm>
            <a:off x="4515851" y="4404894"/>
            <a:ext cx="2956265" cy="369332"/>
          </a:xfrm>
          <a:prstGeom prst="rect">
            <a:avLst/>
          </a:prstGeom>
          <a:noFill/>
        </p:spPr>
        <p:txBody>
          <a:bodyPr wrap="square" rtlCol="0">
            <a:spAutoFit/>
          </a:bodyPr>
          <a:lstStyle/>
          <a:p>
            <a:r>
              <a:rPr lang="en-US" dirty="0"/>
              <a:t> 2 duplication + absence</a:t>
            </a:r>
            <a:r>
              <a:rPr lang="en-US" dirty="0">
                <a:solidFill>
                  <a:prstClr val="black"/>
                </a:solidFill>
              </a:rPr>
              <a:t> </a:t>
            </a:r>
            <a:r>
              <a:rPr lang="en-US" dirty="0"/>
              <a:t>= 4</a:t>
            </a:r>
          </a:p>
        </p:txBody>
      </p:sp>
      <p:sp>
        <p:nvSpPr>
          <p:cNvPr id="21" name="TextBox 20">
            <a:extLst>
              <a:ext uri="{FF2B5EF4-FFF2-40B4-BE49-F238E27FC236}">
                <a16:creationId xmlns:a16="http://schemas.microsoft.com/office/drawing/2014/main" id="{D7EA362D-3948-4A7E-B688-4F978FE6E9CC}"/>
              </a:ext>
            </a:extLst>
          </p:cNvPr>
          <p:cNvSpPr txBox="1"/>
          <p:nvPr/>
        </p:nvSpPr>
        <p:spPr>
          <a:xfrm>
            <a:off x="4507694" y="4973331"/>
            <a:ext cx="2956265" cy="369332"/>
          </a:xfrm>
          <a:prstGeom prst="rect">
            <a:avLst/>
          </a:prstGeom>
          <a:noFill/>
        </p:spPr>
        <p:txBody>
          <a:bodyPr wrap="square" rtlCol="0">
            <a:spAutoFit/>
          </a:bodyPr>
          <a:lstStyle/>
          <a:p>
            <a:r>
              <a:rPr lang="en-US" dirty="0"/>
              <a:t> 3 duplication + 3 absence</a:t>
            </a:r>
            <a:r>
              <a:rPr lang="en-US" dirty="0">
                <a:solidFill>
                  <a:prstClr val="black"/>
                </a:solidFill>
              </a:rPr>
              <a:t> </a:t>
            </a:r>
            <a:r>
              <a:rPr lang="en-US" dirty="0"/>
              <a:t>= 6</a:t>
            </a:r>
          </a:p>
        </p:txBody>
      </p:sp>
      <p:graphicFrame>
        <p:nvGraphicFramePr>
          <p:cNvPr id="22" name="Table 21">
            <a:extLst>
              <a:ext uri="{FF2B5EF4-FFF2-40B4-BE49-F238E27FC236}">
                <a16:creationId xmlns:a16="http://schemas.microsoft.com/office/drawing/2014/main" id="{B715C008-4163-4E85-9D26-FFEB48B326C2}"/>
              </a:ext>
            </a:extLst>
          </p:cNvPr>
          <p:cNvGraphicFramePr>
            <a:graphicFrameLocks noGrp="1"/>
          </p:cNvGraphicFramePr>
          <p:nvPr>
            <p:extLst>
              <p:ext uri="{D42A27DB-BD31-4B8C-83A1-F6EECF244321}">
                <p14:modId xmlns:p14="http://schemas.microsoft.com/office/powerpoint/2010/main" val="4266608071"/>
              </p:ext>
            </p:extLst>
          </p:nvPr>
        </p:nvGraphicFramePr>
        <p:xfrm>
          <a:off x="862671" y="5537032"/>
          <a:ext cx="3189411" cy="384081"/>
        </p:xfrm>
        <a:graphic>
          <a:graphicData uri="http://schemas.openxmlformats.org/drawingml/2006/table">
            <a:tbl>
              <a:tblPr firstRow="1" firstCol="1" bandRow="1"/>
              <a:tblGrid>
                <a:gridCol w="352104">
                  <a:extLst>
                    <a:ext uri="{9D8B030D-6E8A-4147-A177-3AD203B41FA5}">
                      <a16:colId xmlns:a16="http://schemas.microsoft.com/office/drawing/2014/main" val="814336501"/>
                    </a:ext>
                  </a:extLst>
                </a:gridCol>
                <a:gridCol w="355029">
                  <a:extLst>
                    <a:ext uri="{9D8B030D-6E8A-4147-A177-3AD203B41FA5}">
                      <a16:colId xmlns:a16="http://schemas.microsoft.com/office/drawing/2014/main" val="3824915162"/>
                    </a:ext>
                  </a:extLst>
                </a:gridCol>
                <a:gridCol w="355029">
                  <a:extLst>
                    <a:ext uri="{9D8B030D-6E8A-4147-A177-3AD203B41FA5}">
                      <a16:colId xmlns:a16="http://schemas.microsoft.com/office/drawing/2014/main" val="1413634682"/>
                    </a:ext>
                  </a:extLst>
                </a:gridCol>
                <a:gridCol w="355029">
                  <a:extLst>
                    <a:ext uri="{9D8B030D-6E8A-4147-A177-3AD203B41FA5}">
                      <a16:colId xmlns:a16="http://schemas.microsoft.com/office/drawing/2014/main" val="2767261315"/>
                    </a:ext>
                  </a:extLst>
                </a:gridCol>
                <a:gridCol w="355029">
                  <a:extLst>
                    <a:ext uri="{9D8B030D-6E8A-4147-A177-3AD203B41FA5}">
                      <a16:colId xmlns:a16="http://schemas.microsoft.com/office/drawing/2014/main" val="79183608"/>
                    </a:ext>
                  </a:extLst>
                </a:gridCol>
                <a:gridCol w="355029">
                  <a:extLst>
                    <a:ext uri="{9D8B030D-6E8A-4147-A177-3AD203B41FA5}">
                      <a16:colId xmlns:a16="http://schemas.microsoft.com/office/drawing/2014/main" val="2666711984"/>
                    </a:ext>
                  </a:extLst>
                </a:gridCol>
                <a:gridCol w="355029">
                  <a:extLst>
                    <a:ext uri="{9D8B030D-6E8A-4147-A177-3AD203B41FA5}">
                      <a16:colId xmlns:a16="http://schemas.microsoft.com/office/drawing/2014/main" val="246362624"/>
                    </a:ext>
                  </a:extLst>
                </a:gridCol>
                <a:gridCol w="352104">
                  <a:extLst>
                    <a:ext uri="{9D8B030D-6E8A-4147-A177-3AD203B41FA5}">
                      <a16:colId xmlns:a16="http://schemas.microsoft.com/office/drawing/2014/main" val="116672343"/>
                    </a:ext>
                  </a:extLst>
                </a:gridCol>
                <a:gridCol w="355029">
                  <a:extLst>
                    <a:ext uri="{9D8B030D-6E8A-4147-A177-3AD203B41FA5}">
                      <a16:colId xmlns:a16="http://schemas.microsoft.com/office/drawing/2014/main" val="3385817650"/>
                    </a:ext>
                  </a:extLst>
                </a:gridCol>
              </a:tblGrid>
              <a:tr h="384081">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817946"/>
                  </a:ext>
                </a:extLst>
              </a:tr>
            </a:tbl>
          </a:graphicData>
        </a:graphic>
      </p:graphicFrame>
      <p:sp>
        <p:nvSpPr>
          <p:cNvPr id="23" name="TextBox 22">
            <a:extLst>
              <a:ext uri="{FF2B5EF4-FFF2-40B4-BE49-F238E27FC236}">
                <a16:creationId xmlns:a16="http://schemas.microsoft.com/office/drawing/2014/main" id="{8C2FA0C8-AD42-4145-92B7-C752BF24034E}"/>
              </a:ext>
            </a:extLst>
          </p:cNvPr>
          <p:cNvSpPr txBox="1"/>
          <p:nvPr/>
        </p:nvSpPr>
        <p:spPr>
          <a:xfrm>
            <a:off x="4515851" y="5551781"/>
            <a:ext cx="2956265" cy="369332"/>
          </a:xfrm>
          <a:prstGeom prst="rect">
            <a:avLst/>
          </a:prstGeom>
          <a:noFill/>
        </p:spPr>
        <p:txBody>
          <a:bodyPr wrap="square" rtlCol="0">
            <a:spAutoFit/>
          </a:bodyPr>
          <a:lstStyle/>
          <a:p>
            <a:r>
              <a:rPr lang="en-US" dirty="0"/>
              <a:t> 2 duplication + 2 absence</a:t>
            </a:r>
            <a:r>
              <a:rPr lang="en-US" dirty="0">
                <a:solidFill>
                  <a:prstClr val="black"/>
                </a:solidFill>
              </a:rPr>
              <a:t> </a:t>
            </a:r>
            <a:r>
              <a:rPr lang="en-US" dirty="0"/>
              <a:t>= 4</a:t>
            </a:r>
          </a:p>
        </p:txBody>
      </p:sp>
      <p:sp>
        <p:nvSpPr>
          <p:cNvPr id="25" name="TextBox 24">
            <a:extLst>
              <a:ext uri="{FF2B5EF4-FFF2-40B4-BE49-F238E27FC236}">
                <a16:creationId xmlns:a16="http://schemas.microsoft.com/office/drawing/2014/main" id="{9BD456F6-E247-4B36-A5CB-90E802B0DE91}"/>
              </a:ext>
            </a:extLst>
          </p:cNvPr>
          <p:cNvSpPr txBox="1"/>
          <p:nvPr/>
        </p:nvSpPr>
        <p:spPr>
          <a:xfrm>
            <a:off x="4524008" y="6123322"/>
            <a:ext cx="3066400" cy="369332"/>
          </a:xfrm>
          <a:prstGeom prst="rect">
            <a:avLst/>
          </a:prstGeom>
          <a:noFill/>
        </p:spPr>
        <p:txBody>
          <a:bodyPr wrap="square" rtlCol="0">
            <a:spAutoFit/>
          </a:bodyPr>
          <a:lstStyle/>
          <a:p>
            <a:r>
              <a:rPr lang="en-US" dirty="0"/>
              <a:t> 5 duplication + 5 absence</a:t>
            </a:r>
            <a:r>
              <a:rPr lang="en-US" dirty="0">
                <a:solidFill>
                  <a:prstClr val="black"/>
                </a:solidFill>
              </a:rPr>
              <a:t> </a:t>
            </a:r>
            <a:r>
              <a:rPr lang="en-US" dirty="0"/>
              <a:t>= 10</a:t>
            </a:r>
          </a:p>
        </p:txBody>
      </p:sp>
      <p:sp>
        <p:nvSpPr>
          <p:cNvPr id="26" name="TextBox 25">
            <a:extLst>
              <a:ext uri="{FF2B5EF4-FFF2-40B4-BE49-F238E27FC236}">
                <a16:creationId xmlns:a16="http://schemas.microsoft.com/office/drawing/2014/main" id="{E8AF5AD9-D1B4-4B8D-AA47-83FB52353AC4}"/>
              </a:ext>
            </a:extLst>
          </p:cNvPr>
          <p:cNvSpPr txBox="1"/>
          <p:nvPr/>
        </p:nvSpPr>
        <p:spPr>
          <a:xfrm>
            <a:off x="8318377" y="3485331"/>
            <a:ext cx="3373839" cy="646331"/>
          </a:xfrm>
          <a:prstGeom prst="rect">
            <a:avLst/>
          </a:prstGeom>
          <a:noFill/>
        </p:spPr>
        <p:txBody>
          <a:bodyPr wrap="square" rtlCol="0">
            <a:spAutoFit/>
          </a:bodyPr>
          <a:lstStyle/>
          <a:p>
            <a:pPr algn="ctr"/>
            <a:r>
              <a:rPr lang="en-US" dirty="0">
                <a:solidFill>
                  <a:srgbClr val="00B0F0"/>
                </a:solidFill>
              </a:rPr>
              <a:t>fitness calculation per row</a:t>
            </a:r>
          </a:p>
          <a:p>
            <a:pPr algn="ctr"/>
            <a:r>
              <a:rPr lang="en-US" dirty="0">
                <a:solidFill>
                  <a:srgbClr val="00B0F0"/>
                </a:solidFill>
              </a:rPr>
              <a:t>(rows are not in order in sudoku)</a:t>
            </a:r>
          </a:p>
        </p:txBody>
      </p:sp>
      <p:graphicFrame>
        <p:nvGraphicFramePr>
          <p:cNvPr id="27" name="Table 26">
            <a:extLst>
              <a:ext uri="{FF2B5EF4-FFF2-40B4-BE49-F238E27FC236}">
                <a16:creationId xmlns:a16="http://schemas.microsoft.com/office/drawing/2014/main" id="{DE1B519E-EF92-4889-8707-DD696BB963D3}"/>
              </a:ext>
            </a:extLst>
          </p:cNvPr>
          <p:cNvGraphicFramePr>
            <a:graphicFrameLocks noGrp="1"/>
          </p:cNvGraphicFramePr>
          <p:nvPr>
            <p:extLst>
              <p:ext uri="{D42A27DB-BD31-4B8C-83A1-F6EECF244321}">
                <p14:modId xmlns:p14="http://schemas.microsoft.com/office/powerpoint/2010/main" val="1506854847"/>
              </p:ext>
            </p:extLst>
          </p:nvPr>
        </p:nvGraphicFramePr>
        <p:xfrm>
          <a:off x="846357" y="2162918"/>
          <a:ext cx="3189411" cy="384081"/>
        </p:xfrm>
        <a:graphic>
          <a:graphicData uri="http://schemas.openxmlformats.org/drawingml/2006/table">
            <a:tbl>
              <a:tblPr firstRow="1" firstCol="1" bandRow="1"/>
              <a:tblGrid>
                <a:gridCol w="352104">
                  <a:extLst>
                    <a:ext uri="{9D8B030D-6E8A-4147-A177-3AD203B41FA5}">
                      <a16:colId xmlns:a16="http://schemas.microsoft.com/office/drawing/2014/main" val="3367221573"/>
                    </a:ext>
                  </a:extLst>
                </a:gridCol>
                <a:gridCol w="355029">
                  <a:extLst>
                    <a:ext uri="{9D8B030D-6E8A-4147-A177-3AD203B41FA5}">
                      <a16:colId xmlns:a16="http://schemas.microsoft.com/office/drawing/2014/main" val="3727663986"/>
                    </a:ext>
                  </a:extLst>
                </a:gridCol>
                <a:gridCol w="355029">
                  <a:extLst>
                    <a:ext uri="{9D8B030D-6E8A-4147-A177-3AD203B41FA5}">
                      <a16:colId xmlns:a16="http://schemas.microsoft.com/office/drawing/2014/main" val="3229633033"/>
                    </a:ext>
                  </a:extLst>
                </a:gridCol>
                <a:gridCol w="355029">
                  <a:extLst>
                    <a:ext uri="{9D8B030D-6E8A-4147-A177-3AD203B41FA5}">
                      <a16:colId xmlns:a16="http://schemas.microsoft.com/office/drawing/2014/main" val="3713364700"/>
                    </a:ext>
                  </a:extLst>
                </a:gridCol>
                <a:gridCol w="355029">
                  <a:extLst>
                    <a:ext uri="{9D8B030D-6E8A-4147-A177-3AD203B41FA5}">
                      <a16:colId xmlns:a16="http://schemas.microsoft.com/office/drawing/2014/main" val="961674082"/>
                    </a:ext>
                  </a:extLst>
                </a:gridCol>
                <a:gridCol w="355029">
                  <a:extLst>
                    <a:ext uri="{9D8B030D-6E8A-4147-A177-3AD203B41FA5}">
                      <a16:colId xmlns:a16="http://schemas.microsoft.com/office/drawing/2014/main" val="739547107"/>
                    </a:ext>
                  </a:extLst>
                </a:gridCol>
                <a:gridCol w="355029">
                  <a:extLst>
                    <a:ext uri="{9D8B030D-6E8A-4147-A177-3AD203B41FA5}">
                      <a16:colId xmlns:a16="http://schemas.microsoft.com/office/drawing/2014/main" val="3037412089"/>
                    </a:ext>
                  </a:extLst>
                </a:gridCol>
                <a:gridCol w="352104">
                  <a:extLst>
                    <a:ext uri="{9D8B030D-6E8A-4147-A177-3AD203B41FA5}">
                      <a16:colId xmlns:a16="http://schemas.microsoft.com/office/drawing/2014/main" val="1739652827"/>
                    </a:ext>
                  </a:extLst>
                </a:gridCol>
                <a:gridCol w="355029">
                  <a:extLst>
                    <a:ext uri="{9D8B030D-6E8A-4147-A177-3AD203B41FA5}">
                      <a16:colId xmlns:a16="http://schemas.microsoft.com/office/drawing/2014/main" val="1834976698"/>
                    </a:ext>
                  </a:extLst>
                </a:gridCol>
              </a:tblGrid>
              <a:tr h="384081">
                <a:tc>
                  <a:txBody>
                    <a:bodyPr/>
                    <a:lstStyle/>
                    <a:p>
                      <a:pPr marL="0" marR="0" algn="l">
                        <a:lnSpc>
                          <a:spcPct val="107000"/>
                        </a:lnSpc>
                        <a:spcBef>
                          <a:spcPts val="0"/>
                        </a:spcBef>
                        <a:spcAft>
                          <a:spcPts val="0"/>
                        </a:spcAft>
                      </a:pPr>
                      <a:r>
                        <a:rPr lang="en-US" sz="200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7014541"/>
                  </a:ext>
                </a:extLst>
              </a:tr>
            </a:tbl>
          </a:graphicData>
        </a:graphic>
      </p:graphicFrame>
      <p:graphicFrame>
        <p:nvGraphicFramePr>
          <p:cNvPr id="28" name="Table 27">
            <a:extLst>
              <a:ext uri="{FF2B5EF4-FFF2-40B4-BE49-F238E27FC236}">
                <a16:creationId xmlns:a16="http://schemas.microsoft.com/office/drawing/2014/main" id="{B95B4369-9BBC-4F77-88F0-A5907D7A725A}"/>
              </a:ext>
            </a:extLst>
          </p:cNvPr>
          <p:cNvGraphicFramePr>
            <a:graphicFrameLocks noGrp="1"/>
          </p:cNvGraphicFramePr>
          <p:nvPr>
            <p:extLst>
              <p:ext uri="{D42A27DB-BD31-4B8C-83A1-F6EECF244321}">
                <p14:modId xmlns:p14="http://schemas.microsoft.com/office/powerpoint/2010/main" val="699739310"/>
              </p:ext>
            </p:extLst>
          </p:nvPr>
        </p:nvGraphicFramePr>
        <p:xfrm>
          <a:off x="830042" y="2686748"/>
          <a:ext cx="3189411" cy="384081"/>
        </p:xfrm>
        <a:graphic>
          <a:graphicData uri="http://schemas.openxmlformats.org/drawingml/2006/table">
            <a:tbl>
              <a:tblPr firstRow="1" firstCol="1" bandRow="1"/>
              <a:tblGrid>
                <a:gridCol w="352104">
                  <a:extLst>
                    <a:ext uri="{9D8B030D-6E8A-4147-A177-3AD203B41FA5}">
                      <a16:colId xmlns:a16="http://schemas.microsoft.com/office/drawing/2014/main" val="4178324298"/>
                    </a:ext>
                  </a:extLst>
                </a:gridCol>
                <a:gridCol w="355029">
                  <a:extLst>
                    <a:ext uri="{9D8B030D-6E8A-4147-A177-3AD203B41FA5}">
                      <a16:colId xmlns:a16="http://schemas.microsoft.com/office/drawing/2014/main" val="879867364"/>
                    </a:ext>
                  </a:extLst>
                </a:gridCol>
                <a:gridCol w="355029">
                  <a:extLst>
                    <a:ext uri="{9D8B030D-6E8A-4147-A177-3AD203B41FA5}">
                      <a16:colId xmlns:a16="http://schemas.microsoft.com/office/drawing/2014/main" val="317256944"/>
                    </a:ext>
                  </a:extLst>
                </a:gridCol>
                <a:gridCol w="355029">
                  <a:extLst>
                    <a:ext uri="{9D8B030D-6E8A-4147-A177-3AD203B41FA5}">
                      <a16:colId xmlns:a16="http://schemas.microsoft.com/office/drawing/2014/main" val="1856113777"/>
                    </a:ext>
                  </a:extLst>
                </a:gridCol>
                <a:gridCol w="355029">
                  <a:extLst>
                    <a:ext uri="{9D8B030D-6E8A-4147-A177-3AD203B41FA5}">
                      <a16:colId xmlns:a16="http://schemas.microsoft.com/office/drawing/2014/main" val="3380697821"/>
                    </a:ext>
                  </a:extLst>
                </a:gridCol>
                <a:gridCol w="355029">
                  <a:extLst>
                    <a:ext uri="{9D8B030D-6E8A-4147-A177-3AD203B41FA5}">
                      <a16:colId xmlns:a16="http://schemas.microsoft.com/office/drawing/2014/main" val="3293092856"/>
                    </a:ext>
                  </a:extLst>
                </a:gridCol>
                <a:gridCol w="355029">
                  <a:extLst>
                    <a:ext uri="{9D8B030D-6E8A-4147-A177-3AD203B41FA5}">
                      <a16:colId xmlns:a16="http://schemas.microsoft.com/office/drawing/2014/main" val="519613364"/>
                    </a:ext>
                  </a:extLst>
                </a:gridCol>
                <a:gridCol w="352104">
                  <a:extLst>
                    <a:ext uri="{9D8B030D-6E8A-4147-A177-3AD203B41FA5}">
                      <a16:colId xmlns:a16="http://schemas.microsoft.com/office/drawing/2014/main" val="1129954200"/>
                    </a:ext>
                  </a:extLst>
                </a:gridCol>
                <a:gridCol w="355029">
                  <a:extLst>
                    <a:ext uri="{9D8B030D-6E8A-4147-A177-3AD203B41FA5}">
                      <a16:colId xmlns:a16="http://schemas.microsoft.com/office/drawing/2014/main" val="536467158"/>
                    </a:ext>
                  </a:extLst>
                </a:gridCol>
              </a:tblGrid>
              <a:tr h="384081">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13085"/>
                  </a:ext>
                </a:extLst>
              </a:tr>
            </a:tbl>
          </a:graphicData>
        </a:graphic>
      </p:graphicFrame>
      <p:graphicFrame>
        <p:nvGraphicFramePr>
          <p:cNvPr id="29" name="Table 28">
            <a:extLst>
              <a:ext uri="{FF2B5EF4-FFF2-40B4-BE49-F238E27FC236}">
                <a16:creationId xmlns:a16="http://schemas.microsoft.com/office/drawing/2014/main" id="{DC8DAE02-E0C3-4D13-AA8E-209FE1F41E2C}"/>
              </a:ext>
            </a:extLst>
          </p:cNvPr>
          <p:cNvGraphicFramePr>
            <a:graphicFrameLocks noGrp="1"/>
          </p:cNvGraphicFramePr>
          <p:nvPr>
            <p:extLst>
              <p:ext uri="{D42A27DB-BD31-4B8C-83A1-F6EECF244321}">
                <p14:modId xmlns:p14="http://schemas.microsoft.com/office/powerpoint/2010/main" val="2162510119"/>
              </p:ext>
            </p:extLst>
          </p:nvPr>
        </p:nvGraphicFramePr>
        <p:xfrm>
          <a:off x="830041" y="3246082"/>
          <a:ext cx="3189411" cy="384081"/>
        </p:xfrm>
        <a:graphic>
          <a:graphicData uri="http://schemas.openxmlformats.org/drawingml/2006/table">
            <a:tbl>
              <a:tblPr firstRow="1" firstCol="1" bandRow="1"/>
              <a:tblGrid>
                <a:gridCol w="352104">
                  <a:extLst>
                    <a:ext uri="{9D8B030D-6E8A-4147-A177-3AD203B41FA5}">
                      <a16:colId xmlns:a16="http://schemas.microsoft.com/office/drawing/2014/main" val="1437475897"/>
                    </a:ext>
                  </a:extLst>
                </a:gridCol>
                <a:gridCol w="355029">
                  <a:extLst>
                    <a:ext uri="{9D8B030D-6E8A-4147-A177-3AD203B41FA5}">
                      <a16:colId xmlns:a16="http://schemas.microsoft.com/office/drawing/2014/main" val="2015615834"/>
                    </a:ext>
                  </a:extLst>
                </a:gridCol>
                <a:gridCol w="355029">
                  <a:extLst>
                    <a:ext uri="{9D8B030D-6E8A-4147-A177-3AD203B41FA5}">
                      <a16:colId xmlns:a16="http://schemas.microsoft.com/office/drawing/2014/main" val="4143038179"/>
                    </a:ext>
                  </a:extLst>
                </a:gridCol>
                <a:gridCol w="355029">
                  <a:extLst>
                    <a:ext uri="{9D8B030D-6E8A-4147-A177-3AD203B41FA5}">
                      <a16:colId xmlns:a16="http://schemas.microsoft.com/office/drawing/2014/main" val="377979345"/>
                    </a:ext>
                  </a:extLst>
                </a:gridCol>
                <a:gridCol w="355029">
                  <a:extLst>
                    <a:ext uri="{9D8B030D-6E8A-4147-A177-3AD203B41FA5}">
                      <a16:colId xmlns:a16="http://schemas.microsoft.com/office/drawing/2014/main" val="3970269773"/>
                    </a:ext>
                  </a:extLst>
                </a:gridCol>
                <a:gridCol w="355029">
                  <a:extLst>
                    <a:ext uri="{9D8B030D-6E8A-4147-A177-3AD203B41FA5}">
                      <a16:colId xmlns:a16="http://schemas.microsoft.com/office/drawing/2014/main" val="3473176294"/>
                    </a:ext>
                  </a:extLst>
                </a:gridCol>
                <a:gridCol w="355029">
                  <a:extLst>
                    <a:ext uri="{9D8B030D-6E8A-4147-A177-3AD203B41FA5}">
                      <a16:colId xmlns:a16="http://schemas.microsoft.com/office/drawing/2014/main" val="1112626614"/>
                    </a:ext>
                  </a:extLst>
                </a:gridCol>
                <a:gridCol w="352104">
                  <a:extLst>
                    <a:ext uri="{9D8B030D-6E8A-4147-A177-3AD203B41FA5}">
                      <a16:colId xmlns:a16="http://schemas.microsoft.com/office/drawing/2014/main" val="726995465"/>
                    </a:ext>
                  </a:extLst>
                </a:gridCol>
                <a:gridCol w="355029">
                  <a:extLst>
                    <a:ext uri="{9D8B030D-6E8A-4147-A177-3AD203B41FA5}">
                      <a16:colId xmlns:a16="http://schemas.microsoft.com/office/drawing/2014/main" val="821955705"/>
                    </a:ext>
                  </a:extLst>
                </a:gridCol>
              </a:tblGrid>
              <a:tr h="384081">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97946"/>
                  </a:ext>
                </a:extLst>
              </a:tr>
            </a:tbl>
          </a:graphicData>
        </a:graphic>
      </p:graphicFrame>
      <p:graphicFrame>
        <p:nvGraphicFramePr>
          <p:cNvPr id="30" name="Table 29">
            <a:extLst>
              <a:ext uri="{FF2B5EF4-FFF2-40B4-BE49-F238E27FC236}">
                <a16:creationId xmlns:a16="http://schemas.microsoft.com/office/drawing/2014/main" id="{C85CE74C-3C03-4E1D-A22A-473114E24228}"/>
              </a:ext>
            </a:extLst>
          </p:cNvPr>
          <p:cNvGraphicFramePr>
            <a:graphicFrameLocks noGrp="1"/>
          </p:cNvGraphicFramePr>
          <p:nvPr>
            <p:extLst>
              <p:ext uri="{D42A27DB-BD31-4B8C-83A1-F6EECF244321}">
                <p14:modId xmlns:p14="http://schemas.microsoft.com/office/powerpoint/2010/main" val="142143352"/>
              </p:ext>
            </p:extLst>
          </p:nvPr>
        </p:nvGraphicFramePr>
        <p:xfrm>
          <a:off x="846357" y="3833005"/>
          <a:ext cx="3189411" cy="384081"/>
        </p:xfrm>
        <a:graphic>
          <a:graphicData uri="http://schemas.openxmlformats.org/drawingml/2006/table">
            <a:tbl>
              <a:tblPr firstRow="1" firstCol="1" bandRow="1"/>
              <a:tblGrid>
                <a:gridCol w="352104">
                  <a:extLst>
                    <a:ext uri="{9D8B030D-6E8A-4147-A177-3AD203B41FA5}">
                      <a16:colId xmlns:a16="http://schemas.microsoft.com/office/drawing/2014/main" val="1886878151"/>
                    </a:ext>
                  </a:extLst>
                </a:gridCol>
                <a:gridCol w="355029">
                  <a:extLst>
                    <a:ext uri="{9D8B030D-6E8A-4147-A177-3AD203B41FA5}">
                      <a16:colId xmlns:a16="http://schemas.microsoft.com/office/drawing/2014/main" val="4128642031"/>
                    </a:ext>
                  </a:extLst>
                </a:gridCol>
                <a:gridCol w="355029">
                  <a:extLst>
                    <a:ext uri="{9D8B030D-6E8A-4147-A177-3AD203B41FA5}">
                      <a16:colId xmlns:a16="http://schemas.microsoft.com/office/drawing/2014/main" val="2113012236"/>
                    </a:ext>
                  </a:extLst>
                </a:gridCol>
                <a:gridCol w="355029">
                  <a:extLst>
                    <a:ext uri="{9D8B030D-6E8A-4147-A177-3AD203B41FA5}">
                      <a16:colId xmlns:a16="http://schemas.microsoft.com/office/drawing/2014/main" val="1894950195"/>
                    </a:ext>
                  </a:extLst>
                </a:gridCol>
                <a:gridCol w="355029">
                  <a:extLst>
                    <a:ext uri="{9D8B030D-6E8A-4147-A177-3AD203B41FA5}">
                      <a16:colId xmlns:a16="http://schemas.microsoft.com/office/drawing/2014/main" val="2291163076"/>
                    </a:ext>
                  </a:extLst>
                </a:gridCol>
                <a:gridCol w="355029">
                  <a:extLst>
                    <a:ext uri="{9D8B030D-6E8A-4147-A177-3AD203B41FA5}">
                      <a16:colId xmlns:a16="http://schemas.microsoft.com/office/drawing/2014/main" val="1533631492"/>
                    </a:ext>
                  </a:extLst>
                </a:gridCol>
                <a:gridCol w="355029">
                  <a:extLst>
                    <a:ext uri="{9D8B030D-6E8A-4147-A177-3AD203B41FA5}">
                      <a16:colId xmlns:a16="http://schemas.microsoft.com/office/drawing/2014/main" val="4276498968"/>
                    </a:ext>
                  </a:extLst>
                </a:gridCol>
                <a:gridCol w="352104">
                  <a:extLst>
                    <a:ext uri="{9D8B030D-6E8A-4147-A177-3AD203B41FA5}">
                      <a16:colId xmlns:a16="http://schemas.microsoft.com/office/drawing/2014/main" val="4186196316"/>
                    </a:ext>
                  </a:extLst>
                </a:gridCol>
                <a:gridCol w="355029">
                  <a:extLst>
                    <a:ext uri="{9D8B030D-6E8A-4147-A177-3AD203B41FA5}">
                      <a16:colId xmlns:a16="http://schemas.microsoft.com/office/drawing/2014/main" val="3366371591"/>
                    </a:ext>
                  </a:extLst>
                </a:gridCol>
              </a:tblGrid>
              <a:tr h="384081">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4514744"/>
                  </a:ext>
                </a:extLst>
              </a:tr>
            </a:tbl>
          </a:graphicData>
        </a:graphic>
      </p:graphicFrame>
      <p:graphicFrame>
        <p:nvGraphicFramePr>
          <p:cNvPr id="31" name="Table 30">
            <a:extLst>
              <a:ext uri="{FF2B5EF4-FFF2-40B4-BE49-F238E27FC236}">
                <a16:creationId xmlns:a16="http://schemas.microsoft.com/office/drawing/2014/main" id="{26FEEB58-7300-4627-BE3E-7053BB69551A}"/>
              </a:ext>
            </a:extLst>
          </p:cNvPr>
          <p:cNvGraphicFramePr>
            <a:graphicFrameLocks noGrp="1"/>
          </p:cNvGraphicFramePr>
          <p:nvPr>
            <p:extLst>
              <p:ext uri="{D42A27DB-BD31-4B8C-83A1-F6EECF244321}">
                <p14:modId xmlns:p14="http://schemas.microsoft.com/office/powerpoint/2010/main" val="3372891346"/>
              </p:ext>
            </p:extLst>
          </p:nvPr>
        </p:nvGraphicFramePr>
        <p:xfrm>
          <a:off x="854514" y="4380286"/>
          <a:ext cx="3189411" cy="384081"/>
        </p:xfrm>
        <a:graphic>
          <a:graphicData uri="http://schemas.openxmlformats.org/drawingml/2006/table">
            <a:tbl>
              <a:tblPr firstRow="1" firstCol="1" bandRow="1"/>
              <a:tblGrid>
                <a:gridCol w="352104">
                  <a:extLst>
                    <a:ext uri="{9D8B030D-6E8A-4147-A177-3AD203B41FA5}">
                      <a16:colId xmlns:a16="http://schemas.microsoft.com/office/drawing/2014/main" val="2695340968"/>
                    </a:ext>
                  </a:extLst>
                </a:gridCol>
                <a:gridCol w="355029">
                  <a:extLst>
                    <a:ext uri="{9D8B030D-6E8A-4147-A177-3AD203B41FA5}">
                      <a16:colId xmlns:a16="http://schemas.microsoft.com/office/drawing/2014/main" val="983752742"/>
                    </a:ext>
                  </a:extLst>
                </a:gridCol>
                <a:gridCol w="355029">
                  <a:extLst>
                    <a:ext uri="{9D8B030D-6E8A-4147-A177-3AD203B41FA5}">
                      <a16:colId xmlns:a16="http://schemas.microsoft.com/office/drawing/2014/main" val="1216627941"/>
                    </a:ext>
                  </a:extLst>
                </a:gridCol>
                <a:gridCol w="355029">
                  <a:extLst>
                    <a:ext uri="{9D8B030D-6E8A-4147-A177-3AD203B41FA5}">
                      <a16:colId xmlns:a16="http://schemas.microsoft.com/office/drawing/2014/main" val="1140988278"/>
                    </a:ext>
                  </a:extLst>
                </a:gridCol>
                <a:gridCol w="355029">
                  <a:extLst>
                    <a:ext uri="{9D8B030D-6E8A-4147-A177-3AD203B41FA5}">
                      <a16:colId xmlns:a16="http://schemas.microsoft.com/office/drawing/2014/main" val="3268508309"/>
                    </a:ext>
                  </a:extLst>
                </a:gridCol>
                <a:gridCol w="355029">
                  <a:extLst>
                    <a:ext uri="{9D8B030D-6E8A-4147-A177-3AD203B41FA5}">
                      <a16:colId xmlns:a16="http://schemas.microsoft.com/office/drawing/2014/main" val="3765804814"/>
                    </a:ext>
                  </a:extLst>
                </a:gridCol>
                <a:gridCol w="355029">
                  <a:extLst>
                    <a:ext uri="{9D8B030D-6E8A-4147-A177-3AD203B41FA5}">
                      <a16:colId xmlns:a16="http://schemas.microsoft.com/office/drawing/2014/main" val="3052851746"/>
                    </a:ext>
                  </a:extLst>
                </a:gridCol>
                <a:gridCol w="352104">
                  <a:extLst>
                    <a:ext uri="{9D8B030D-6E8A-4147-A177-3AD203B41FA5}">
                      <a16:colId xmlns:a16="http://schemas.microsoft.com/office/drawing/2014/main" val="3139895556"/>
                    </a:ext>
                  </a:extLst>
                </a:gridCol>
                <a:gridCol w="355029">
                  <a:extLst>
                    <a:ext uri="{9D8B030D-6E8A-4147-A177-3AD203B41FA5}">
                      <a16:colId xmlns:a16="http://schemas.microsoft.com/office/drawing/2014/main" val="3803977151"/>
                    </a:ext>
                  </a:extLst>
                </a:gridCol>
              </a:tblGrid>
              <a:tr h="384081">
                <a:tc>
                  <a:txBody>
                    <a:bodyPr/>
                    <a:lstStyle/>
                    <a:p>
                      <a:pPr marL="0" marR="0" algn="l">
                        <a:lnSpc>
                          <a:spcPct val="107000"/>
                        </a:lnSpc>
                        <a:spcBef>
                          <a:spcPts val="0"/>
                        </a:spcBef>
                        <a:spcAft>
                          <a:spcPts val="0"/>
                        </a:spcAft>
                      </a:pPr>
                      <a:r>
                        <a:rPr lang="en-US" sz="2000">
                          <a:solidFill>
                            <a:srgbClr val="00B0F0"/>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9202241"/>
                  </a:ext>
                </a:extLst>
              </a:tr>
            </a:tbl>
          </a:graphicData>
        </a:graphic>
      </p:graphicFrame>
      <p:graphicFrame>
        <p:nvGraphicFramePr>
          <p:cNvPr id="33" name="Table 32">
            <a:extLst>
              <a:ext uri="{FF2B5EF4-FFF2-40B4-BE49-F238E27FC236}">
                <a16:creationId xmlns:a16="http://schemas.microsoft.com/office/drawing/2014/main" id="{1829E65C-6731-465C-93C9-63DFE2544E1F}"/>
              </a:ext>
            </a:extLst>
          </p:cNvPr>
          <p:cNvGraphicFramePr>
            <a:graphicFrameLocks noGrp="1"/>
          </p:cNvGraphicFramePr>
          <p:nvPr>
            <p:extLst>
              <p:ext uri="{D42A27DB-BD31-4B8C-83A1-F6EECF244321}">
                <p14:modId xmlns:p14="http://schemas.microsoft.com/office/powerpoint/2010/main" val="2716832041"/>
              </p:ext>
            </p:extLst>
          </p:nvPr>
        </p:nvGraphicFramePr>
        <p:xfrm>
          <a:off x="862671" y="6123322"/>
          <a:ext cx="3189411" cy="384081"/>
        </p:xfrm>
        <a:graphic>
          <a:graphicData uri="http://schemas.openxmlformats.org/drawingml/2006/table">
            <a:tbl>
              <a:tblPr firstRow="1" firstCol="1" bandRow="1"/>
              <a:tblGrid>
                <a:gridCol w="352104">
                  <a:extLst>
                    <a:ext uri="{9D8B030D-6E8A-4147-A177-3AD203B41FA5}">
                      <a16:colId xmlns:a16="http://schemas.microsoft.com/office/drawing/2014/main" val="863738407"/>
                    </a:ext>
                  </a:extLst>
                </a:gridCol>
                <a:gridCol w="355029">
                  <a:extLst>
                    <a:ext uri="{9D8B030D-6E8A-4147-A177-3AD203B41FA5}">
                      <a16:colId xmlns:a16="http://schemas.microsoft.com/office/drawing/2014/main" val="2664039288"/>
                    </a:ext>
                  </a:extLst>
                </a:gridCol>
                <a:gridCol w="355029">
                  <a:extLst>
                    <a:ext uri="{9D8B030D-6E8A-4147-A177-3AD203B41FA5}">
                      <a16:colId xmlns:a16="http://schemas.microsoft.com/office/drawing/2014/main" val="3817332509"/>
                    </a:ext>
                  </a:extLst>
                </a:gridCol>
                <a:gridCol w="355029">
                  <a:extLst>
                    <a:ext uri="{9D8B030D-6E8A-4147-A177-3AD203B41FA5}">
                      <a16:colId xmlns:a16="http://schemas.microsoft.com/office/drawing/2014/main" val="653990658"/>
                    </a:ext>
                  </a:extLst>
                </a:gridCol>
                <a:gridCol w="355029">
                  <a:extLst>
                    <a:ext uri="{9D8B030D-6E8A-4147-A177-3AD203B41FA5}">
                      <a16:colId xmlns:a16="http://schemas.microsoft.com/office/drawing/2014/main" val="1213133660"/>
                    </a:ext>
                  </a:extLst>
                </a:gridCol>
                <a:gridCol w="355029">
                  <a:extLst>
                    <a:ext uri="{9D8B030D-6E8A-4147-A177-3AD203B41FA5}">
                      <a16:colId xmlns:a16="http://schemas.microsoft.com/office/drawing/2014/main" val="1290833504"/>
                    </a:ext>
                  </a:extLst>
                </a:gridCol>
                <a:gridCol w="355029">
                  <a:extLst>
                    <a:ext uri="{9D8B030D-6E8A-4147-A177-3AD203B41FA5}">
                      <a16:colId xmlns:a16="http://schemas.microsoft.com/office/drawing/2014/main" val="2670149767"/>
                    </a:ext>
                  </a:extLst>
                </a:gridCol>
                <a:gridCol w="352104">
                  <a:extLst>
                    <a:ext uri="{9D8B030D-6E8A-4147-A177-3AD203B41FA5}">
                      <a16:colId xmlns:a16="http://schemas.microsoft.com/office/drawing/2014/main" val="3319238701"/>
                    </a:ext>
                  </a:extLst>
                </a:gridCol>
                <a:gridCol w="355029">
                  <a:extLst>
                    <a:ext uri="{9D8B030D-6E8A-4147-A177-3AD203B41FA5}">
                      <a16:colId xmlns:a16="http://schemas.microsoft.com/office/drawing/2014/main" val="2147148693"/>
                    </a:ext>
                  </a:extLst>
                </a:gridCol>
              </a:tblGrid>
              <a:tr h="384081">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9771447"/>
                  </a:ext>
                </a:extLst>
              </a:tr>
            </a:tbl>
          </a:graphicData>
        </a:graphic>
      </p:graphicFrame>
      <p:graphicFrame>
        <p:nvGraphicFramePr>
          <p:cNvPr id="34" name="Table 33">
            <a:extLst>
              <a:ext uri="{FF2B5EF4-FFF2-40B4-BE49-F238E27FC236}">
                <a16:creationId xmlns:a16="http://schemas.microsoft.com/office/drawing/2014/main" id="{B6480762-4D5D-4DC3-A6D3-8957EDD5EDF1}"/>
              </a:ext>
            </a:extLst>
          </p:cNvPr>
          <p:cNvGraphicFramePr>
            <a:graphicFrameLocks noGrp="1"/>
          </p:cNvGraphicFramePr>
          <p:nvPr>
            <p:extLst>
              <p:ext uri="{D42A27DB-BD31-4B8C-83A1-F6EECF244321}">
                <p14:modId xmlns:p14="http://schemas.microsoft.com/office/powerpoint/2010/main" val="177928341"/>
              </p:ext>
            </p:extLst>
          </p:nvPr>
        </p:nvGraphicFramePr>
        <p:xfrm>
          <a:off x="846357" y="4957586"/>
          <a:ext cx="3189413" cy="349287"/>
        </p:xfrm>
        <a:graphic>
          <a:graphicData uri="http://schemas.openxmlformats.org/drawingml/2006/table">
            <a:tbl>
              <a:tblPr firstRow="1" firstCol="1" bandRow="1"/>
              <a:tblGrid>
                <a:gridCol w="352105">
                  <a:extLst>
                    <a:ext uri="{9D8B030D-6E8A-4147-A177-3AD203B41FA5}">
                      <a16:colId xmlns:a16="http://schemas.microsoft.com/office/drawing/2014/main" val="1088067630"/>
                    </a:ext>
                  </a:extLst>
                </a:gridCol>
                <a:gridCol w="355029">
                  <a:extLst>
                    <a:ext uri="{9D8B030D-6E8A-4147-A177-3AD203B41FA5}">
                      <a16:colId xmlns:a16="http://schemas.microsoft.com/office/drawing/2014/main" val="1710552901"/>
                    </a:ext>
                  </a:extLst>
                </a:gridCol>
                <a:gridCol w="355029">
                  <a:extLst>
                    <a:ext uri="{9D8B030D-6E8A-4147-A177-3AD203B41FA5}">
                      <a16:colId xmlns:a16="http://schemas.microsoft.com/office/drawing/2014/main" val="3879198511"/>
                    </a:ext>
                  </a:extLst>
                </a:gridCol>
                <a:gridCol w="355029">
                  <a:extLst>
                    <a:ext uri="{9D8B030D-6E8A-4147-A177-3AD203B41FA5}">
                      <a16:colId xmlns:a16="http://schemas.microsoft.com/office/drawing/2014/main" val="2839321131"/>
                    </a:ext>
                  </a:extLst>
                </a:gridCol>
                <a:gridCol w="355029">
                  <a:extLst>
                    <a:ext uri="{9D8B030D-6E8A-4147-A177-3AD203B41FA5}">
                      <a16:colId xmlns:a16="http://schemas.microsoft.com/office/drawing/2014/main" val="843369787"/>
                    </a:ext>
                  </a:extLst>
                </a:gridCol>
                <a:gridCol w="355029">
                  <a:extLst>
                    <a:ext uri="{9D8B030D-6E8A-4147-A177-3AD203B41FA5}">
                      <a16:colId xmlns:a16="http://schemas.microsoft.com/office/drawing/2014/main" val="2823149304"/>
                    </a:ext>
                  </a:extLst>
                </a:gridCol>
                <a:gridCol w="355029">
                  <a:extLst>
                    <a:ext uri="{9D8B030D-6E8A-4147-A177-3AD203B41FA5}">
                      <a16:colId xmlns:a16="http://schemas.microsoft.com/office/drawing/2014/main" val="2746769495"/>
                    </a:ext>
                  </a:extLst>
                </a:gridCol>
                <a:gridCol w="352105">
                  <a:extLst>
                    <a:ext uri="{9D8B030D-6E8A-4147-A177-3AD203B41FA5}">
                      <a16:colId xmlns:a16="http://schemas.microsoft.com/office/drawing/2014/main" val="3728485987"/>
                    </a:ext>
                  </a:extLst>
                </a:gridCol>
                <a:gridCol w="355029">
                  <a:extLst>
                    <a:ext uri="{9D8B030D-6E8A-4147-A177-3AD203B41FA5}">
                      <a16:colId xmlns:a16="http://schemas.microsoft.com/office/drawing/2014/main" val="642203782"/>
                    </a:ext>
                  </a:extLst>
                </a:gridCol>
              </a:tblGrid>
              <a:tr h="349287">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6524517"/>
                  </a:ext>
                </a:extLst>
              </a:tr>
            </a:tbl>
          </a:graphicData>
        </a:graphic>
      </p:graphicFrame>
    </p:spTree>
    <p:extLst>
      <p:ext uri="{BB962C8B-B14F-4D97-AF65-F5344CB8AC3E}">
        <p14:creationId xmlns:p14="http://schemas.microsoft.com/office/powerpoint/2010/main" val="56710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2064397" y="617283"/>
            <a:ext cx="8079519" cy="646331"/>
          </a:xfrm>
          <a:prstGeom prst="rect">
            <a:avLst/>
          </a:prstGeom>
          <a:noFill/>
        </p:spPr>
        <p:txBody>
          <a:bodyPr wrap="none" rtlCol="0">
            <a:spAutoFit/>
          </a:bodyPr>
          <a:lstStyle/>
          <a:p>
            <a:pPr lvl="0" defTabSz="457200"/>
            <a:r>
              <a:rPr lang="en-US" sz="3600" b="1" dirty="0">
                <a:solidFill>
                  <a:srgbClr val="335B74"/>
                </a:solidFill>
                <a:latin typeface="Lato Black"/>
              </a:rPr>
              <a:t>Proof accurate of fitness in columns </a:t>
            </a:r>
          </a:p>
        </p:txBody>
      </p:sp>
      <p:sp>
        <p:nvSpPr>
          <p:cNvPr id="25" name="TextBox 24">
            <a:extLst>
              <a:ext uri="{FF2B5EF4-FFF2-40B4-BE49-F238E27FC236}">
                <a16:creationId xmlns:a16="http://schemas.microsoft.com/office/drawing/2014/main" id="{9BD456F6-E247-4B36-A5CB-90E802B0DE91}"/>
              </a:ext>
            </a:extLst>
          </p:cNvPr>
          <p:cNvSpPr txBox="1"/>
          <p:nvPr/>
        </p:nvSpPr>
        <p:spPr>
          <a:xfrm>
            <a:off x="729257" y="5099912"/>
            <a:ext cx="375940" cy="369332"/>
          </a:xfrm>
          <a:prstGeom prst="rect">
            <a:avLst/>
          </a:prstGeom>
          <a:noFill/>
        </p:spPr>
        <p:txBody>
          <a:bodyPr wrap="square" rtlCol="0">
            <a:spAutoFit/>
          </a:bodyPr>
          <a:lstStyle/>
          <a:p>
            <a:r>
              <a:rPr lang="en-US" dirty="0"/>
              <a:t>4</a:t>
            </a:r>
          </a:p>
        </p:txBody>
      </p:sp>
      <p:sp>
        <p:nvSpPr>
          <p:cNvPr id="26" name="TextBox 25">
            <a:extLst>
              <a:ext uri="{FF2B5EF4-FFF2-40B4-BE49-F238E27FC236}">
                <a16:creationId xmlns:a16="http://schemas.microsoft.com/office/drawing/2014/main" id="{E8AF5AD9-D1B4-4B8D-AA47-83FB52353AC4}"/>
              </a:ext>
            </a:extLst>
          </p:cNvPr>
          <p:cNvSpPr txBox="1"/>
          <p:nvPr/>
        </p:nvSpPr>
        <p:spPr>
          <a:xfrm>
            <a:off x="4075723" y="5853797"/>
            <a:ext cx="3373839" cy="646331"/>
          </a:xfrm>
          <a:prstGeom prst="rect">
            <a:avLst/>
          </a:prstGeom>
          <a:noFill/>
        </p:spPr>
        <p:txBody>
          <a:bodyPr wrap="square" rtlCol="0">
            <a:spAutoFit/>
          </a:bodyPr>
          <a:lstStyle/>
          <a:p>
            <a:pPr algn="ctr"/>
            <a:r>
              <a:rPr lang="en-US" dirty="0">
                <a:solidFill>
                  <a:srgbClr val="00B0F0"/>
                </a:solidFill>
              </a:rPr>
              <a:t>fitness calculation per column</a:t>
            </a:r>
          </a:p>
          <a:p>
            <a:pPr algn="ctr"/>
            <a:r>
              <a:rPr lang="en-US" dirty="0">
                <a:solidFill>
                  <a:srgbClr val="00B0F0"/>
                </a:solidFill>
              </a:rPr>
              <a:t>(duplication + absence)</a:t>
            </a:r>
          </a:p>
        </p:txBody>
      </p:sp>
      <p:graphicFrame>
        <p:nvGraphicFramePr>
          <p:cNvPr id="6" name="Table 5">
            <a:extLst>
              <a:ext uri="{FF2B5EF4-FFF2-40B4-BE49-F238E27FC236}">
                <a16:creationId xmlns:a16="http://schemas.microsoft.com/office/drawing/2014/main" id="{962B7AD6-1FC1-441C-8C0F-FD74A8980FC0}"/>
              </a:ext>
            </a:extLst>
          </p:cNvPr>
          <p:cNvGraphicFramePr>
            <a:graphicFrameLocks noGrp="1"/>
          </p:cNvGraphicFramePr>
          <p:nvPr>
            <p:extLst>
              <p:ext uri="{D42A27DB-BD31-4B8C-83A1-F6EECF244321}">
                <p14:modId xmlns:p14="http://schemas.microsoft.com/office/powerpoint/2010/main" val="1417395830"/>
              </p:ext>
            </p:extLst>
          </p:nvPr>
        </p:nvGraphicFramePr>
        <p:xfrm>
          <a:off x="729257" y="1936314"/>
          <a:ext cx="372844" cy="2932330"/>
        </p:xfrm>
        <a:graphic>
          <a:graphicData uri="http://schemas.openxmlformats.org/drawingml/2006/table">
            <a:tbl>
              <a:tblPr firstRow="1" firstCol="1" bandRow="1"/>
              <a:tblGrid>
                <a:gridCol w="372844">
                  <a:extLst>
                    <a:ext uri="{9D8B030D-6E8A-4147-A177-3AD203B41FA5}">
                      <a16:colId xmlns:a16="http://schemas.microsoft.com/office/drawing/2014/main" val="3089074517"/>
                    </a:ext>
                  </a:extLst>
                </a:gridCol>
              </a:tblGrid>
              <a:tr h="31446">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6566697"/>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9927080"/>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9093288"/>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3051991"/>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1230005"/>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7403562"/>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5636932"/>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5515808"/>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4124099"/>
                  </a:ext>
                </a:extLst>
              </a:tr>
            </a:tbl>
          </a:graphicData>
        </a:graphic>
      </p:graphicFrame>
      <p:graphicFrame>
        <p:nvGraphicFramePr>
          <p:cNvPr id="8" name="Table 7">
            <a:extLst>
              <a:ext uri="{FF2B5EF4-FFF2-40B4-BE49-F238E27FC236}">
                <a16:creationId xmlns:a16="http://schemas.microsoft.com/office/drawing/2014/main" id="{CA8C7690-6EA2-46AA-B76B-A1DF2BB9BDDD}"/>
              </a:ext>
            </a:extLst>
          </p:cNvPr>
          <p:cNvGraphicFramePr>
            <a:graphicFrameLocks noGrp="1"/>
          </p:cNvGraphicFramePr>
          <p:nvPr>
            <p:extLst>
              <p:ext uri="{D42A27DB-BD31-4B8C-83A1-F6EECF244321}">
                <p14:modId xmlns:p14="http://schemas.microsoft.com/office/powerpoint/2010/main" val="4270291130"/>
              </p:ext>
            </p:extLst>
          </p:nvPr>
        </p:nvGraphicFramePr>
        <p:xfrm>
          <a:off x="1945716" y="1968567"/>
          <a:ext cx="375940" cy="2948256"/>
        </p:xfrm>
        <a:graphic>
          <a:graphicData uri="http://schemas.openxmlformats.org/drawingml/2006/table">
            <a:tbl>
              <a:tblPr firstRow="1" firstCol="1" bandRow="1"/>
              <a:tblGrid>
                <a:gridCol w="375940">
                  <a:extLst>
                    <a:ext uri="{9D8B030D-6E8A-4147-A177-3AD203B41FA5}">
                      <a16:colId xmlns:a16="http://schemas.microsoft.com/office/drawing/2014/main" val="3535943146"/>
                    </a:ext>
                  </a:extLst>
                </a:gridCol>
              </a:tblGrid>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7546371"/>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171519"/>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2971476"/>
                  </a:ext>
                </a:extLst>
              </a:tr>
              <a:tr h="327584">
                <a:tc>
                  <a:txBody>
                    <a:bodyPr/>
                    <a:lstStyle/>
                    <a:p>
                      <a:pPr marL="0" marR="0" algn="l">
                        <a:lnSpc>
                          <a:spcPct val="107000"/>
                        </a:lnSpc>
                        <a:spcBef>
                          <a:spcPts val="0"/>
                        </a:spcBef>
                        <a:spcAft>
                          <a:spcPts val="0"/>
                        </a:spcAft>
                      </a:pPr>
                      <a:r>
                        <a:rPr lang="en-US" sz="200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5555792"/>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4172792"/>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8007579"/>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7023291"/>
                  </a:ext>
                </a:extLst>
              </a:tr>
              <a:tr h="327584">
                <a:tc>
                  <a:txBody>
                    <a:bodyPr/>
                    <a:lstStyle/>
                    <a:p>
                      <a:pPr marL="0" marR="0" algn="l">
                        <a:lnSpc>
                          <a:spcPct val="107000"/>
                        </a:lnSpc>
                        <a:spcBef>
                          <a:spcPts val="0"/>
                        </a:spcBef>
                        <a:spcAft>
                          <a:spcPts val="0"/>
                        </a:spcAft>
                      </a:pPr>
                      <a:r>
                        <a:rPr lang="en-US" sz="200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8814243"/>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9611824"/>
                  </a:ext>
                </a:extLst>
              </a:tr>
            </a:tbl>
          </a:graphicData>
        </a:graphic>
      </p:graphicFrame>
      <p:graphicFrame>
        <p:nvGraphicFramePr>
          <p:cNvPr id="10" name="Table 9">
            <a:extLst>
              <a:ext uri="{FF2B5EF4-FFF2-40B4-BE49-F238E27FC236}">
                <a16:creationId xmlns:a16="http://schemas.microsoft.com/office/drawing/2014/main" id="{F0BEFA6B-A92A-45E2-B97A-E203292856C8}"/>
              </a:ext>
            </a:extLst>
          </p:cNvPr>
          <p:cNvGraphicFramePr>
            <a:graphicFrameLocks noGrp="1"/>
          </p:cNvGraphicFramePr>
          <p:nvPr>
            <p:extLst>
              <p:ext uri="{D42A27DB-BD31-4B8C-83A1-F6EECF244321}">
                <p14:modId xmlns:p14="http://schemas.microsoft.com/office/powerpoint/2010/main" val="2003497821"/>
              </p:ext>
            </p:extLst>
          </p:nvPr>
        </p:nvGraphicFramePr>
        <p:xfrm>
          <a:off x="3165271" y="1954872"/>
          <a:ext cx="375940" cy="2948256"/>
        </p:xfrm>
        <a:graphic>
          <a:graphicData uri="http://schemas.openxmlformats.org/drawingml/2006/table">
            <a:tbl>
              <a:tblPr firstRow="1" firstCol="1" bandRow="1"/>
              <a:tblGrid>
                <a:gridCol w="375940">
                  <a:extLst>
                    <a:ext uri="{9D8B030D-6E8A-4147-A177-3AD203B41FA5}">
                      <a16:colId xmlns:a16="http://schemas.microsoft.com/office/drawing/2014/main" val="350276823"/>
                    </a:ext>
                  </a:extLst>
                </a:gridCol>
              </a:tblGrid>
              <a:tr h="327584">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6683759"/>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2338493"/>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7896273"/>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560544"/>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9856477"/>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208636"/>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7572308"/>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6258756"/>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7726310"/>
                  </a:ext>
                </a:extLst>
              </a:tr>
            </a:tbl>
          </a:graphicData>
        </a:graphic>
      </p:graphicFrame>
      <p:graphicFrame>
        <p:nvGraphicFramePr>
          <p:cNvPr id="14" name="Table 13">
            <a:extLst>
              <a:ext uri="{FF2B5EF4-FFF2-40B4-BE49-F238E27FC236}">
                <a16:creationId xmlns:a16="http://schemas.microsoft.com/office/drawing/2014/main" id="{22F78E9E-0325-4A9B-816E-A17FD4195194}"/>
              </a:ext>
            </a:extLst>
          </p:cNvPr>
          <p:cNvGraphicFramePr>
            <a:graphicFrameLocks noGrp="1"/>
          </p:cNvGraphicFramePr>
          <p:nvPr>
            <p:extLst>
              <p:ext uri="{D42A27DB-BD31-4B8C-83A1-F6EECF244321}">
                <p14:modId xmlns:p14="http://schemas.microsoft.com/office/powerpoint/2010/main" val="3253492819"/>
              </p:ext>
            </p:extLst>
          </p:nvPr>
        </p:nvGraphicFramePr>
        <p:xfrm>
          <a:off x="5604229" y="1958546"/>
          <a:ext cx="375940" cy="2948256"/>
        </p:xfrm>
        <a:graphic>
          <a:graphicData uri="http://schemas.openxmlformats.org/drawingml/2006/table">
            <a:tbl>
              <a:tblPr firstRow="1" firstCol="1" bandRow="1"/>
              <a:tblGrid>
                <a:gridCol w="375940">
                  <a:extLst>
                    <a:ext uri="{9D8B030D-6E8A-4147-A177-3AD203B41FA5}">
                      <a16:colId xmlns:a16="http://schemas.microsoft.com/office/drawing/2014/main" val="4089166422"/>
                    </a:ext>
                  </a:extLst>
                </a:gridCol>
              </a:tblGrid>
              <a:tr h="327584">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7029812"/>
                  </a:ext>
                </a:extLst>
              </a:tr>
              <a:tr h="327584">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2207460"/>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4513117"/>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6944007"/>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5047981"/>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6527513"/>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2112010"/>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3960508"/>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4407157"/>
                  </a:ext>
                </a:extLst>
              </a:tr>
            </a:tbl>
          </a:graphicData>
        </a:graphic>
      </p:graphicFrame>
      <p:graphicFrame>
        <p:nvGraphicFramePr>
          <p:cNvPr id="16" name="Table 15">
            <a:extLst>
              <a:ext uri="{FF2B5EF4-FFF2-40B4-BE49-F238E27FC236}">
                <a16:creationId xmlns:a16="http://schemas.microsoft.com/office/drawing/2014/main" id="{9B5E5CDC-EF68-4619-B194-91B5C9E036E2}"/>
              </a:ext>
            </a:extLst>
          </p:cNvPr>
          <p:cNvGraphicFramePr>
            <a:graphicFrameLocks noGrp="1"/>
          </p:cNvGraphicFramePr>
          <p:nvPr>
            <p:extLst>
              <p:ext uri="{D42A27DB-BD31-4B8C-83A1-F6EECF244321}">
                <p14:modId xmlns:p14="http://schemas.microsoft.com/office/powerpoint/2010/main" val="1072050991"/>
              </p:ext>
            </p:extLst>
          </p:nvPr>
        </p:nvGraphicFramePr>
        <p:xfrm>
          <a:off x="6823708" y="1982262"/>
          <a:ext cx="375940" cy="2948256"/>
        </p:xfrm>
        <a:graphic>
          <a:graphicData uri="http://schemas.openxmlformats.org/drawingml/2006/table">
            <a:tbl>
              <a:tblPr firstRow="1" firstCol="1" bandRow="1"/>
              <a:tblGrid>
                <a:gridCol w="375940">
                  <a:extLst>
                    <a:ext uri="{9D8B030D-6E8A-4147-A177-3AD203B41FA5}">
                      <a16:colId xmlns:a16="http://schemas.microsoft.com/office/drawing/2014/main" val="4089166422"/>
                    </a:ext>
                  </a:extLst>
                </a:gridCol>
              </a:tblGrid>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7029812"/>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2207460"/>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4513117"/>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6944007"/>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5047981"/>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6527513"/>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2112010"/>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3960508"/>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4407157"/>
                  </a:ext>
                </a:extLst>
              </a:tr>
            </a:tbl>
          </a:graphicData>
        </a:graphic>
      </p:graphicFrame>
      <p:graphicFrame>
        <p:nvGraphicFramePr>
          <p:cNvPr id="18" name="Table 17">
            <a:extLst>
              <a:ext uri="{FF2B5EF4-FFF2-40B4-BE49-F238E27FC236}">
                <a16:creationId xmlns:a16="http://schemas.microsoft.com/office/drawing/2014/main" id="{CFE6DDE7-1CF1-4D00-B5BA-7A16B7E61FB2}"/>
              </a:ext>
            </a:extLst>
          </p:cNvPr>
          <p:cNvGraphicFramePr>
            <a:graphicFrameLocks noGrp="1"/>
          </p:cNvGraphicFramePr>
          <p:nvPr>
            <p:extLst>
              <p:ext uri="{D42A27DB-BD31-4B8C-83A1-F6EECF244321}">
                <p14:modId xmlns:p14="http://schemas.microsoft.com/office/powerpoint/2010/main" val="1436041660"/>
              </p:ext>
            </p:extLst>
          </p:nvPr>
        </p:nvGraphicFramePr>
        <p:xfrm>
          <a:off x="4384750" y="1936886"/>
          <a:ext cx="375940" cy="2948256"/>
        </p:xfrm>
        <a:graphic>
          <a:graphicData uri="http://schemas.openxmlformats.org/drawingml/2006/table">
            <a:tbl>
              <a:tblPr firstRow="1" firstCol="1" bandRow="1"/>
              <a:tblGrid>
                <a:gridCol w="375940">
                  <a:extLst>
                    <a:ext uri="{9D8B030D-6E8A-4147-A177-3AD203B41FA5}">
                      <a16:colId xmlns:a16="http://schemas.microsoft.com/office/drawing/2014/main" val="2330937890"/>
                    </a:ext>
                  </a:extLst>
                </a:gridCol>
              </a:tblGrid>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2734744"/>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6453645"/>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6852649"/>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6185127"/>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8621461"/>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1424127"/>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5410711"/>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2792521"/>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0792041"/>
                  </a:ext>
                </a:extLst>
              </a:tr>
            </a:tbl>
          </a:graphicData>
        </a:graphic>
      </p:graphicFrame>
      <p:graphicFrame>
        <p:nvGraphicFramePr>
          <p:cNvPr id="36" name="Table 35">
            <a:extLst>
              <a:ext uri="{FF2B5EF4-FFF2-40B4-BE49-F238E27FC236}">
                <a16:creationId xmlns:a16="http://schemas.microsoft.com/office/drawing/2014/main" id="{7497AC3C-6B6F-4FF1-B08A-71B0978DF974}"/>
              </a:ext>
            </a:extLst>
          </p:cNvPr>
          <p:cNvGraphicFramePr>
            <a:graphicFrameLocks noGrp="1"/>
          </p:cNvGraphicFramePr>
          <p:nvPr>
            <p:extLst>
              <p:ext uri="{D42A27DB-BD31-4B8C-83A1-F6EECF244321}">
                <p14:modId xmlns:p14="http://schemas.microsoft.com/office/powerpoint/2010/main" val="4157593832"/>
              </p:ext>
            </p:extLst>
          </p:nvPr>
        </p:nvGraphicFramePr>
        <p:xfrm>
          <a:off x="8043187" y="1968567"/>
          <a:ext cx="375940" cy="2948256"/>
        </p:xfrm>
        <a:graphic>
          <a:graphicData uri="http://schemas.openxmlformats.org/drawingml/2006/table">
            <a:tbl>
              <a:tblPr firstRow="1" firstCol="1" bandRow="1"/>
              <a:tblGrid>
                <a:gridCol w="375940">
                  <a:extLst>
                    <a:ext uri="{9D8B030D-6E8A-4147-A177-3AD203B41FA5}">
                      <a16:colId xmlns:a16="http://schemas.microsoft.com/office/drawing/2014/main" val="4089166422"/>
                    </a:ext>
                  </a:extLst>
                </a:gridCol>
              </a:tblGrid>
              <a:tr h="327584">
                <a:tc>
                  <a:txBody>
                    <a:bodyPr/>
                    <a:lstStyle/>
                    <a:p>
                      <a:pPr marL="0" marR="0" algn="l">
                        <a:lnSpc>
                          <a:spcPct val="107000"/>
                        </a:lnSpc>
                        <a:spcBef>
                          <a:spcPts val="0"/>
                        </a:spcBef>
                        <a:spcAft>
                          <a:spcPts val="0"/>
                        </a:spcAft>
                      </a:pPr>
                      <a:r>
                        <a:rPr lang="en-US" sz="200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7029812"/>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2207460"/>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4513117"/>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6944007"/>
                  </a:ext>
                </a:extLst>
              </a:tr>
              <a:tr h="327584">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5047981"/>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6527513"/>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2112010"/>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3960508"/>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4407157"/>
                  </a:ext>
                </a:extLst>
              </a:tr>
            </a:tbl>
          </a:graphicData>
        </a:graphic>
      </p:graphicFrame>
      <p:graphicFrame>
        <p:nvGraphicFramePr>
          <p:cNvPr id="37" name="Table 36">
            <a:extLst>
              <a:ext uri="{FF2B5EF4-FFF2-40B4-BE49-F238E27FC236}">
                <a16:creationId xmlns:a16="http://schemas.microsoft.com/office/drawing/2014/main" id="{57872C82-1FFD-40AE-BB86-92F875DC33D3}"/>
              </a:ext>
            </a:extLst>
          </p:cNvPr>
          <p:cNvGraphicFramePr>
            <a:graphicFrameLocks noGrp="1"/>
          </p:cNvGraphicFramePr>
          <p:nvPr>
            <p:extLst>
              <p:ext uri="{D42A27DB-BD31-4B8C-83A1-F6EECF244321}">
                <p14:modId xmlns:p14="http://schemas.microsoft.com/office/powerpoint/2010/main" val="1246954253"/>
              </p:ext>
            </p:extLst>
          </p:nvPr>
        </p:nvGraphicFramePr>
        <p:xfrm>
          <a:off x="9262666" y="1959729"/>
          <a:ext cx="375940" cy="2948256"/>
        </p:xfrm>
        <a:graphic>
          <a:graphicData uri="http://schemas.openxmlformats.org/drawingml/2006/table">
            <a:tbl>
              <a:tblPr firstRow="1" firstCol="1" bandRow="1"/>
              <a:tblGrid>
                <a:gridCol w="375940">
                  <a:extLst>
                    <a:ext uri="{9D8B030D-6E8A-4147-A177-3AD203B41FA5}">
                      <a16:colId xmlns:a16="http://schemas.microsoft.com/office/drawing/2014/main" val="4089166422"/>
                    </a:ext>
                  </a:extLst>
                </a:gridCol>
              </a:tblGrid>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7029812"/>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2207460"/>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4513117"/>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6944007"/>
                  </a:ext>
                </a:extLst>
              </a:tr>
              <a:tr h="327584">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5047981"/>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6527513"/>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2112010"/>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3960508"/>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4407157"/>
                  </a:ext>
                </a:extLst>
              </a:tr>
            </a:tbl>
          </a:graphicData>
        </a:graphic>
      </p:graphicFrame>
      <p:graphicFrame>
        <p:nvGraphicFramePr>
          <p:cNvPr id="38" name="Table 37">
            <a:extLst>
              <a:ext uri="{FF2B5EF4-FFF2-40B4-BE49-F238E27FC236}">
                <a16:creationId xmlns:a16="http://schemas.microsoft.com/office/drawing/2014/main" id="{C85AE3E6-BF41-41FD-88CB-C5F806926AF1}"/>
              </a:ext>
            </a:extLst>
          </p:cNvPr>
          <p:cNvGraphicFramePr>
            <a:graphicFrameLocks noGrp="1"/>
          </p:cNvGraphicFramePr>
          <p:nvPr>
            <p:extLst>
              <p:ext uri="{D42A27DB-BD31-4B8C-83A1-F6EECF244321}">
                <p14:modId xmlns:p14="http://schemas.microsoft.com/office/powerpoint/2010/main" val="3375248587"/>
              </p:ext>
            </p:extLst>
          </p:nvPr>
        </p:nvGraphicFramePr>
        <p:xfrm>
          <a:off x="10482145" y="1965758"/>
          <a:ext cx="375940" cy="2948256"/>
        </p:xfrm>
        <a:graphic>
          <a:graphicData uri="http://schemas.openxmlformats.org/drawingml/2006/table">
            <a:tbl>
              <a:tblPr firstRow="1" firstCol="1" bandRow="1"/>
              <a:tblGrid>
                <a:gridCol w="375940">
                  <a:extLst>
                    <a:ext uri="{9D8B030D-6E8A-4147-A177-3AD203B41FA5}">
                      <a16:colId xmlns:a16="http://schemas.microsoft.com/office/drawing/2014/main" val="4089166422"/>
                    </a:ext>
                  </a:extLst>
                </a:gridCol>
              </a:tblGrid>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7029812"/>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2207460"/>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4513117"/>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6944007"/>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5047981"/>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6527513"/>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2112010"/>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3960508"/>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4407157"/>
                  </a:ext>
                </a:extLst>
              </a:tr>
            </a:tbl>
          </a:graphicData>
        </a:graphic>
      </p:graphicFrame>
      <p:sp>
        <p:nvSpPr>
          <p:cNvPr id="39" name="TextBox 38">
            <a:extLst>
              <a:ext uri="{FF2B5EF4-FFF2-40B4-BE49-F238E27FC236}">
                <a16:creationId xmlns:a16="http://schemas.microsoft.com/office/drawing/2014/main" id="{A85D8A42-775C-4DBC-91DE-D61D12585D09}"/>
              </a:ext>
            </a:extLst>
          </p:cNvPr>
          <p:cNvSpPr txBox="1"/>
          <p:nvPr/>
        </p:nvSpPr>
        <p:spPr>
          <a:xfrm>
            <a:off x="1946429" y="5094574"/>
            <a:ext cx="253023" cy="374670"/>
          </a:xfrm>
          <a:prstGeom prst="rect">
            <a:avLst/>
          </a:prstGeom>
          <a:noFill/>
        </p:spPr>
        <p:txBody>
          <a:bodyPr wrap="square" rtlCol="0">
            <a:spAutoFit/>
          </a:bodyPr>
          <a:lstStyle/>
          <a:p>
            <a:r>
              <a:rPr lang="en-US" dirty="0"/>
              <a:t>4</a:t>
            </a:r>
          </a:p>
        </p:txBody>
      </p:sp>
      <p:sp>
        <p:nvSpPr>
          <p:cNvPr id="40" name="TextBox 39">
            <a:extLst>
              <a:ext uri="{FF2B5EF4-FFF2-40B4-BE49-F238E27FC236}">
                <a16:creationId xmlns:a16="http://schemas.microsoft.com/office/drawing/2014/main" id="{5B6B793C-BB38-43D5-ACC8-19A66097B569}"/>
              </a:ext>
            </a:extLst>
          </p:cNvPr>
          <p:cNvSpPr txBox="1"/>
          <p:nvPr/>
        </p:nvSpPr>
        <p:spPr>
          <a:xfrm>
            <a:off x="3156740" y="5094574"/>
            <a:ext cx="316828" cy="369332"/>
          </a:xfrm>
          <a:prstGeom prst="rect">
            <a:avLst/>
          </a:prstGeom>
          <a:noFill/>
        </p:spPr>
        <p:txBody>
          <a:bodyPr wrap="square" rtlCol="0">
            <a:spAutoFit/>
          </a:bodyPr>
          <a:lstStyle/>
          <a:p>
            <a:r>
              <a:rPr lang="en-US" dirty="0"/>
              <a:t>8</a:t>
            </a:r>
          </a:p>
        </p:txBody>
      </p:sp>
      <p:sp>
        <p:nvSpPr>
          <p:cNvPr id="41" name="TextBox 40">
            <a:extLst>
              <a:ext uri="{FF2B5EF4-FFF2-40B4-BE49-F238E27FC236}">
                <a16:creationId xmlns:a16="http://schemas.microsoft.com/office/drawing/2014/main" id="{FA889D7F-8855-4C16-AF62-AE28B29947AB}"/>
              </a:ext>
            </a:extLst>
          </p:cNvPr>
          <p:cNvSpPr txBox="1"/>
          <p:nvPr/>
        </p:nvSpPr>
        <p:spPr>
          <a:xfrm>
            <a:off x="4402755" y="5094574"/>
            <a:ext cx="316828" cy="369332"/>
          </a:xfrm>
          <a:prstGeom prst="rect">
            <a:avLst/>
          </a:prstGeom>
          <a:noFill/>
        </p:spPr>
        <p:txBody>
          <a:bodyPr wrap="square" rtlCol="0">
            <a:spAutoFit/>
          </a:bodyPr>
          <a:lstStyle/>
          <a:p>
            <a:r>
              <a:rPr lang="en-US" dirty="0"/>
              <a:t>4</a:t>
            </a:r>
          </a:p>
        </p:txBody>
      </p:sp>
      <p:sp>
        <p:nvSpPr>
          <p:cNvPr id="42" name="TextBox 41">
            <a:extLst>
              <a:ext uri="{FF2B5EF4-FFF2-40B4-BE49-F238E27FC236}">
                <a16:creationId xmlns:a16="http://schemas.microsoft.com/office/drawing/2014/main" id="{7BE80AE5-FEB9-43A4-994A-22EE0AF83871}"/>
              </a:ext>
            </a:extLst>
          </p:cNvPr>
          <p:cNvSpPr txBox="1"/>
          <p:nvPr/>
        </p:nvSpPr>
        <p:spPr>
          <a:xfrm>
            <a:off x="5604229" y="5106239"/>
            <a:ext cx="316828" cy="369332"/>
          </a:xfrm>
          <a:prstGeom prst="rect">
            <a:avLst/>
          </a:prstGeom>
          <a:noFill/>
        </p:spPr>
        <p:txBody>
          <a:bodyPr wrap="square" rtlCol="0">
            <a:spAutoFit/>
          </a:bodyPr>
          <a:lstStyle/>
          <a:p>
            <a:r>
              <a:rPr lang="en-US" dirty="0"/>
              <a:t>6</a:t>
            </a:r>
          </a:p>
        </p:txBody>
      </p:sp>
      <p:sp>
        <p:nvSpPr>
          <p:cNvPr id="43" name="TextBox 42">
            <a:extLst>
              <a:ext uri="{FF2B5EF4-FFF2-40B4-BE49-F238E27FC236}">
                <a16:creationId xmlns:a16="http://schemas.microsoft.com/office/drawing/2014/main" id="{96FDF8D0-D8B7-4D0A-AF44-4DD53035BEAD}"/>
              </a:ext>
            </a:extLst>
          </p:cNvPr>
          <p:cNvSpPr txBox="1"/>
          <p:nvPr/>
        </p:nvSpPr>
        <p:spPr>
          <a:xfrm>
            <a:off x="6861627" y="5106239"/>
            <a:ext cx="316828" cy="369332"/>
          </a:xfrm>
          <a:prstGeom prst="rect">
            <a:avLst/>
          </a:prstGeom>
          <a:noFill/>
        </p:spPr>
        <p:txBody>
          <a:bodyPr wrap="square" rtlCol="0">
            <a:spAutoFit/>
          </a:bodyPr>
          <a:lstStyle/>
          <a:p>
            <a:r>
              <a:rPr lang="en-US" dirty="0"/>
              <a:t>6</a:t>
            </a:r>
          </a:p>
        </p:txBody>
      </p:sp>
      <p:sp>
        <p:nvSpPr>
          <p:cNvPr id="44" name="TextBox 43">
            <a:extLst>
              <a:ext uri="{FF2B5EF4-FFF2-40B4-BE49-F238E27FC236}">
                <a16:creationId xmlns:a16="http://schemas.microsoft.com/office/drawing/2014/main" id="{1DFA4AF4-EA08-482B-A2F3-E6C9FC0F7CF2}"/>
              </a:ext>
            </a:extLst>
          </p:cNvPr>
          <p:cNvSpPr txBox="1"/>
          <p:nvPr/>
        </p:nvSpPr>
        <p:spPr>
          <a:xfrm>
            <a:off x="8102299" y="5100620"/>
            <a:ext cx="316828" cy="369332"/>
          </a:xfrm>
          <a:prstGeom prst="rect">
            <a:avLst/>
          </a:prstGeom>
          <a:noFill/>
        </p:spPr>
        <p:txBody>
          <a:bodyPr wrap="square" rtlCol="0">
            <a:spAutoFit/>
          </a:bodyPr>
          <a:lstStyle/>
          <a:p>
            <a:r>
              <a:rPr lang="en-US" dirty="0"/>
              <a:t>4</a:t>
            </a:r>
          </a:p>
        </p:txBody>
      </p:sp>
      <p:sp>
        <p:nvSpPr>
          <p:cNvPr id="45" name="TextBox 44">
            <a:extLst>
              <a:ext uri="{FF2B5EF4-FFF2-40B4-BE49-F238E27FC236}">
                <a16:creationId xmlns:a16="http://schemas.microsoft.com/office/drawing/2014/main" id="{C20CDC7A-53CB-40B8-A314-6C3E9A099C98}"/>
              </a:ext>
            </a:extLst>
          </p:cNvPr>
          <p:cNvSpPr txBox="1"/>
          <p:nvPr/>
        </p:nvSpPr>
        <p:spPr>
          <a:xfrm>
            <a:off x="9299163" y="5106239"/>
            <a:ext cx="316828" cy="369332"/>
          </a:xfrm>
          <a:prstGeom prst="rect">
            <a:avLst/>
          </a:prstGeom>
          <a:noFill/>
        </p:spPr>
        <p:txBody>
          <a:bodyPr wrap="square" rtlCol="0">
            <a:spAutoFit/>
          </a:bodyPr>
          <a:lstStyle/>
          <a:p>
            <a:r>
              <a:rPr lang="en-US" dirty="0"/>
              <a:t>4</a:t>
            </a:r>
          </a:p>
        </p:txBody>
      </p:sp>
      <p:sp>
        <p:nvSpPr>
          <p:cNvPr id="46" name="TextBox 45">
            <a:extLst>
              <a:ext uri="{FF2B5EF4-FFF2-40B4-BE49-F238E27FC236}">
                <a16:creationId xmlns:a16="http://schemas.microsoft.com/office/drawing/2014/main" id="{E34ED66F-BCE6-4D2D-9D9A-5A0578A18E13}"/>
              </a:ext>
            </a:extLst>
          </p:cNvPr>
          <p:cNvSpPr txBox="1"/>
          <p:nvPr/>
        </p:nvSpPr>
        <p:spPr>
          <a:xfrm>
            <a:off x="10528672" y="5106239"/>
            <a:ext cx="316828"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3089369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2200" dirty="0">
                <a:solidFill>
                  <a:prstClr val="black"/>
                </a:solidFill>
                <a:latin typeface="Calibri" panose="020F0502020204030204"/>
              </a:rPr>
              <a:t>Authors</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lang="en-US" sz="2200" dirty="0">
              <a:solidFill>
                <a:prstClr val="black"/>
              </a:solidFill>
              <a:latin typeface="Calibri" panose="020F0502020204030204"/>
            </a:endParaRPr>
          </a:p>
          <a:p>
            <a:pPr lvl="1">
              <a:lnSpc>
                <a:spcPct val="150000"/>
              </a:lnSpc>
              <a:spcBef>
                <a:spcPts val="1000"/>
              </a:spcBef>
              <a:buClr>
                <a:srgbClr val="1CADE4"/>
              </a:buClr>
              <a:buSzPct val="130000"/>
            </a:pPr>
            <a:r>
              <a:rPr lang="en-US" sz="1800" dirty="0">
                <a:solidFill>
                  <a:prstClr val="black"/>
                </a:solidFill>
              </a:rPr>
              <a:t>Rory Douglas</a:t>
            </a:r>
          </a:p>
          <a:p>
            <a:pPr>
              <a:lnSpc>
                <a:spcPct val="150000"/>
              </a:lnSpc>
              <a:buClr>
                <a:srgbClr val="1CADE4"/>
              </a:buClr>
              <a:buSzPct val="130000"/>
            </a:pPr>
            <a:r>
              <a:rPr lang="en-US" sz="2200" dirty="0">
                <a:solidFill>
                  <a:prstClr val="black"/>
                </a:solidFill>
              </a:rPr>
              <a:t>Published year:</a:t>
            </a:r>
          </a:p>
          <a:p>
            <a:pPr lvl="1">
              <a:lnSpc>
                <a:spcPct val="150000"/>
              </a:lnSpc>
              <a:buClr>
                <a:srgbClr val="1CADE4"/>
              </a:buClr>
              <a:buSzPct val="130000"/>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2014</a:t>
            </a:r>
          </a:p>
          <a:p>
            <a:pPr>
              <a:lnSpc>
                <a:spcPct val="150000"/>
              </a:lnSpc>
              <a:buClr>
                <a:srgbClr val="1CADE4"/>
              </a:buClr>
              <a:buSzPct val="130000"/>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Publisher:</a:t>
            </a:r>
          </a:p>
          <a:p>
            <a:pPr lvl="1">
              <a:lnSpc>
                <a:spcPct val="150000"/>
              </a:lnSpc>
              <a:buClr>
                <a:srgbClr val="1CADE4"/>
              </a:buClr>
              <a:buSzPct val="130000"/>
            </a:pPr>
            <a:r>
              <a:rPr lang="en-US" sz="1800" dirty="0">
                <a:solidFill>
                  <a:prstClr val="black"/>
                </a:solidFill>
              </a:rPr>
              <a:t>University of Derby</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4100934" y="555392"/>
            <a:ext cx="3990131"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600" b="1" dirty="0">
                <a:solidFill>
                  <a:srgbClr val="335B74"/>
                </a:solidFill>
                <a:latin typeface="Lato Black"/>
              </a:rPr>
              <a:t>Paper description</a:t>
            </a:r>
            <a:endParaRPr kumimoji="0" lang="en-US" sz="3600" b="1" i="0" u="none" strike="noStrike" kern="1200" cap="none" spc="0" normalizeH="0" baseline="0" noProof="0" dirty="0">
              <a:ln>
                <a:noFill/>
              </a:ln>
              <a:solidFill>
                <a:srgbClr val="335B74"/>
              </a:solidFill>
              <a:effectLst/>
              <a:uLnTx/>
              <a:uFillTx/>
              <a:latin typeface="Lato Black"/>
              <a:ea typeface="+mn-ea"/>
              <a:cs typeface="+mn-cs"/>
            </a:endParaRPr>
          </a:p>
        </p:txBody>
      </p:sp>
      <p:pic>
        <p:nvPicPr>
          <p:cNvPr id="6" name="Picture 5">
            <a:extLst>
              <a:ext uri="{FF2B5EF4-FFF2-40B4-BE49-F238E27FC236}">
                <a16:creationId xmlns:a16="http://schemas.microsoft.com/office/drawing/2014/main" id="{F23BA688-DFC8-4039-8302-D07220F877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3864" y="1825625"/>
            <a:ext cx="5578136" cy="4284760"/>
          </a:xfrm>
          <a:prstGeom prst="rect">
            <a:avLst/>
          </a:prstGeom>
        </p:spPr>
      </p:pic>
    </p:spTree>
    <p:extLst>
      <p:ext uri="{BB962C8B-B14F-4D97-AF65-F5344CB8AC3E}">
        <p14:creationId xmlns:p14="http://schemas.microsoft.com/office/powerpoint/2010/main" val="410575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50000"/>
              </a:lnSpc>
              <a:spcBef>
                <a:spcPts val="1000"/>
              </a:spcBef>
              <a:spcAft>
                <a:spcPts val="0"/>
              </a:spcAft>
              <a:buClr>
                <a:srgbClr val="1CADE4"/>
              </a:buClr>
              <a:buSzPct val="130000"/>
              <a:buNone/>
              <a:tabLst/>
              <a:defRPr/>
            </a:pPr>
            <a:r>
              <a:rPr lang="en-US" sz="2200" dirty="0">
                <a:solidFill>
                  <a:prstClr val="black"/>
                </a:solidFill>
                <a:latin typeface="Calibri" panose="020F0502020204030204"/>
              </a:rPr>
              <a:t>Paper methodology came in bellow sections:</a:t>
            </a:r>
          </a:p>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2200" dirty="0">
                <a:solidFill>
                  <a:prstClr val="black"/>
                </a:solidFill>
                <a:latin typeface="Calibri" panose="020F0502020204030204"/>
              </a:rPr>
              <a:t>Representation</a:t>
            </a:r>
          </a:p>
          <a:p>
            <a:pPr lvl="0">
              <a:lnSpc>
                <a:spcPct val="150000"/>
              </a:lnSpc>
              <a:buClr>
                <a:srgbClr val="1CADE4"/>
              </a:buClr>
              <a:buSzPct val="130000"/>
            </a:pPr>
            <a:r>
              <a:rPr lang="en-US" sz="2200" dirty="0">
                <a:solidFill>
                  <a:prstClr val="black"/>
                </a:solidFill>
              </a:rPr>
              <a:t>Fitness Function </a:t>
            </a:r>
          </a:p>
          <a:p>
            <a:pPr lvl="0">
              <a:lnSpc>
                <a:spcPct val="150000"/>
              </a:lnSpc>
              <a:buClr>
                <a:srgbClr val="1CADE4"/>
              </a:buClr>
              <a:buSzPct val="130000"/>
            </a:pPr>
            <a:r>
              <a:rPr lang="en-US" sz="2200" dirty="0">
                <a:solidFill>
                  <a:prstClr val="black"/>
                </a:solidFill>
                <a:latin typeface="Calibri" panose="020F0502020204030204"/>
              </a:rPr>
              <a:t>Crossover</a:t>
            </a:r>
          </a:p>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2200" dirty="0">
                <a:solidFill>
                  <a:prstClr val="black"/>
                </a:solidFill>
                <a:latin typeface="Calibri" panose="020F0502020204030204"/>
              </a:rPr>
              <a:t>Mutation</a:t>
            </a:r>
          </a:p>
          <a:p>
            <a:pPr>
              <a:lnSpc>
                <a:spcPct val="150000"/>
              </a:lnSpc>
              <a:buClr>
                <a:srgbClr val="1CADE4"/>
              </a:buClr>
              <a:buSzPct val="130000"/>
            </a:pPr>
            <a:r>
              <a:rPr lang="en-US" sz="2200" dirty="0">
                <a:solidFill>
                  <a:prstClr val="black"/>
                </a:solidFill>
                <a:latin typeface="Calibri" panose="020F0502020204030204"/>
              </a:rPr>
              <a:t>Parent selection and </a:t>
            </a:r>
            <a:r>
              <a:rPr lang="en-US" sz="2200" dirty="0">
                <a:solidFill>
                  <a:prstClr val="black"/>
                </a:solidFill>
              </a:rPr>
              <a:t>Survivor Selection</a:t>
            </a:r>
            <a:endParaRPr lang="en-US" sz="2200" dirty="0">
              <a:solidFill>
                <a:prstClr val="black"/>
              </a:solidFill>
              <a:latin typeface="Calibri" panose="020F0502020204030204"/>
            </a:endParaRPr>
          </a:p>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endPar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3854310" y="555392"/>
            <a:ext cx="4499693"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600" b="1" dirty="0">
                <a:solidFill>
                  <a:srgbClr val="335B74"/>
                </a:solidFill>
                <a:latin typeface="Lato Black"/>
              </a:rPr>
              <a:t>Paper Methodology</a:t>
            </a:r>
            <a:endParaRPr kumimoji="0" lang="en-US" sz="3600" b="1" i="0" u="none" strike="noStrike" kern="1200" cap="none" spc="0" normalizeH="0" baseline="0" noProof="0" dirty="0">
              <a:ln>
                <a:noFill/>
              </a:ln>
              <a:solidFill>
                <a:srgbClr val="335B74"/>
              </a:solidFill>
              <a:effectLst/>
              <a:uLnTx/>
              <a:uFillTx/>
              <a:latin typeface="Lato Black"/>
              <a:ea typeface="+mn-ea"/>
              <a:cs typeface="+mn-cs"/>
            </a:endParaRPr>
          </a:p>
        </p:txBody>
      </p:sp>
    </p:spTree>
    <p:extLst>
      <p:ext uri="{BB962C8B-B14F-4D97-AF65-F5344CB8AC3E}">
        <p14:creationId xmlns:p14="http://schemas.microsoft.com/office/powerpoint/2010/main" val="672469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69606"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Clr>
                <a:srgbClr val="1CADE4"/>
              </a:buClr>
              <a:buSzPct val="130000"/>
              <a:buNone/>
            </a:pPr>
            <a:r>
              <a:rPr lang="en-US" sz="2200" dirty="0">
                <a:solidFill>
                  <a:prstClr val="black"/>
                </a:solidFill>
              </a:rPr>
              <a:t>Chromosomes consist of 81 byte values. These are split into 9 sets of 9 byte values to represent 3x3 sub-grids.</a:t>
            </a:r>
            <a:endParaRPr lang="en-US" sz="2200" dirty="0">
              <a:solidFill>
                <a:prstClr val="black"/>
              </a:solidFill>
              <a:latin typeface="Calibri" panose="020F0502020204030204"/>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4357607" y="555392"/>
            <a:ext cx="3476786"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600" b="1" dirty="0">
                <a:solidFill>
                  <a:srgbClr val="335B74"/>
                </a:solidFill>
                <a:latin typeface="Lato Black"/>
              </a:rPr>
              <a:t>Representation</a:t>
            </a:r>
            <a:endParaRPr kumimoji="0" lang="en-US" sz="3600" b="1" i="0" u="none" strike="noStrike" kern="1200" cap="none" spc="0" normalizeH="0" baseline="0" noProof="0" dirty="0">
              <a:ln>
                <a:noFill/>
              </a:ln>
              <a:solidFill>
                <a:srgbClr val="335B74"/>
              </a:solidFill>
              <a:effectLst/>
              <a:uLnTx/>
              <a:uFillTx/>
              <a:latin typeface="Lato Black"/>
              <a:ea typeface="+mn-ea"/>
              <a:cs typeface="+mn-cs"/>
            </a:endParaRPr>
          </a:p>
        </p:txBody>
      </p:sp>
      <p:pic>
        <p:nvPicPr>
          <p:cNvPr id="6" name="Picture 5">
            <a:extLst>
              <a:ext uri="{FF2B5EF4-FFF2-40B4-BE49-F238E27FC236}">
                <a16:creationId xmlns:a16="http://schemas.microsoft.com/office/drawing/2014/main" id="{95D32B6B-6B4A-4052-AA1C-34FA5F5CB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0782" y="2559034"/>
            <a:ext cx="3010161" cy="3147333"/>
          </a:xfrm>
          <a:prstGeom prst="rect">
            <a:avLst/>
          </a:prstGeom>
        </p:spPr>
      </p:pic>
      <p:pic>
        <p:nvPicPr>
          <p:cNvPr id="8" name="Picture 7">
            <a:extLst>
              <a:ext uri="{FF2B5EF4-FFF2-40B4-BE49-F238E27FC236}">
                <a16:creationId xmlns:a16="http://schemas.microsoft.com/office/drawing/2014/main" id="{81FE36BF-A23F-40DA-9095-406203EA4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3397" y="3642382"/>
            <a:ext cx="4492188" cy="717824"/>
          </a:xfrm>
          <a:prstGeom prst="rect">
            <a:avLst/>
          </a:prstGeom>
        </p:spPr>
      </p:pic>
    </p:spTree>
    <p:extLst>
      <p:ext uri="{BB962C8B-B14F-4D97-AF65-F5344CB8AC3E}">
        <p14:creationId xmlns:p14="http://schemas.microsoft.com/office/powerpoint/2010/main" val="67046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69606"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buClr>
                <a:srgbClr val="1CADE4"/>
              </a:buClr>
              <a:buSzPct val="130000"/>
              <a:buNone/>
            </a:pPr>
            <a:r>
              <a:rPr lang="en-US" sz="2200" dirty="0">
                <a:solidFill>
                  <a:prstClr val="black"/>
                </a:solidFill>
              </a:rPr>
              <a:t>The fitness function in this algorithm simply checks whether the rows and columns have duplicates and increments a cost value for every time there is a duplicate. Squares are not checked as by design they will always be valid. Fitness will be measured between 0 and 1, with 1 being ideal fitness.</a:t>
            </a:r>
            <a:endParaRPr lang="en-US" sz="2200" dirty="0">
              <a:solidFill>
                <a:prstClr val="black"/>
              </a:solidFill>
              <a:latin typeface="Calibri" panose="020F0502020204030204"/>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4357607" y="555392"/>
            <a:ext cx="3690434"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600" b="1" dirty="0">
                <a:solidFill>
                  <a:srgbClr val="335B74"/>
                </a:solidFill>
                <a:latin typeface="Lato Black"/>
              </a:rPr>
              <a:t>Fitness Function</a:t>
            </a:r>
            <a:endParaRPr kumimoji="0" lang="en-US" sz="3600" b="1" i="0" u="none" strike="noStrike" kern="1200" cap="none" spc="0" normalizeH="0" baseline="0" noProof="0" dirty="0">
              <a:ln>
                <a:noFill/>
              </a:ln>
              <a:solidFill>
                <a:srgbClr val="335B74"/>
              </a:solidFill>
              <a:effectLst/>
              <a:uLnTx/>
              <a:uFillTx/>
              <a:latin typeface="Lato Black"/>
              <a:ea typeface="+mn-ea"/>
              <a:cs typeface="+mn-cs"/>
            </a:endParaRPr>
          </a:p>
        </p:txBody>
      </p:sp>
    </p:spTree>
    <p:extLst>
      <p:ext uri="{BB962C8B-B14F-4D97-AF65-F5344CB8AC3E}">
        <p14:creationId xmlns:p14="http://schemas.microsoft.com/office/powerpoint/2010/main" val="995612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50000"/>
              </a:lnSpc>
              <a:spcBef>
                <a:spcPts val="1000"/>
              </a:spcBef>
              <a:spcAft>
                <a:spcPts val="0"/>
              </a:spcAft>
              <a:buClr>
                <a:srgbClr val="1CADE4"/>
              </a:buClr>
              <a:buSzPct val="130000"/>
              <a:buNone/>
              <a:tabLst/>
              <a:defRPr/>
            </a:pPr>
            <a:r>
              <a:rPr lang="en-US" sz="2200" dirty="0">
                <a:solidFill>
                  <a:prstClr val="black"/>
                </a:solidFill>
                <a:latin typeface="Calibri" panose="020F0502020204030204"/>
              </a:rPr>
              <a:t>Crossover operation has been explained vaguely as bellow:</a:t>
            </a:r>
          </a:p>
          <a:p>
            <a:pPr marL="0" marR="0" lvl="0" indent="0" algn="l" defTabSz="914172" rtl="0" eaLnBrk="1" fontAlgn="auto" latinLnBrk="0" hangingPunct="1">
              <a:lnSpc>
                <a:spcPct val="150000"/>
              </a:lnSpc>
              <a:spcBef>
                <a:spcPts val="1000"/>
              </a:spcBef>
              <a:spcAft>
                <a:spcPts val="0"/>
              </a:spcAft>
              <a:buClr>
                <a:srgbClr val="1CADE4"/>
              </a:buClr>
              <a:buSzPct val="130000"/>
              <a:buNone/>
              <a:tabLst/>
              <a:defRPr/>
            </a:pPr>
            <a:endParaRPr lang="en-US" sz="2200" dirty="0">
              <a:solidFill>
                <a:prstClr val="black"/>
              </a:solidFill>
              <a:latin typeface="Calibri" panose="020F0502020204030204"/>
            </a:endParaRPr>
          </a:p>
          <a:p>
            <a:pPr marL="457086" lvl="1" indent="0">
              <a:lnSpc>
                <a:spcPct val="100000"/>
              </a:lnSpc>
              <a:buClr>
                <a:srgbClr val="1CADE4"/>
              </a:buClr>
              <a:buSzPct val="130000"/>
              <a:buNone/>
            </a:pPr>
            <a:r>
              <a:rPr lang="en-US" sz="1800" dirty="0">
                <a:solidFill>
                  <a:schemeClr val="bg1">
                    <a:lumMod val="50000"/>
                  </a:schemeClr>
                </a:solidFill>
              </a:rPr>
              <a:t>Crossover is performed by selected a 3x3 sub grid </a:t>
            </a:r>
          </a:p>
          <a:p>
            <a:pPr marL="457086" lvl="1" indent="0">
              <a:lnSpc>
                <a:spcPct val="100000"/>
              </a:lnSpc>
              <a:buClr>
                <a:srgbClr val="1CADE4"/>
              </a:buClr>
              <a:buSzPct val="130000"/>
              <a:buNone/>
            </a:pPr>
            <a:r>
              <a:rPr lang="en-US" sz="1800" dirty="0">
                <a:solidFill>
                  <a:schemeClr val="bg1">
                    <a:lumMod val="50000"/>
                  </a:schemeClr>
                </a:solidFill>
              </a:rPr>
              <a:t>from either of the parent chromosomes based </a:t>
            </a:r>
          </a:p>
          <a:p>
            <a:pPr marL="457086" lvl="1" indent="0">
              <a:lnSpc>
                <a:spcPct val="100000"/>
              </a:lnSpc>
              <a:buClr>
                <a:srgbClr val="1CADE4"/>
              </a:buClr>
              <a:buSzPct val="130000"/>
              <a:buNone/>
            </a:pPr>
            <a:r>
              <a:rPr lang="en-US" sz="1800" dirty="0">
                <a:solidFill>
                  <a:schemeClr val="bg1">
                    <a:lumMod val="50000"/>
                  </a:schemeClr>
                </a:solidFill>
              </a:rPr>
              <a:t>on the crossover rate.</a:t>
            </a:r>
            <a:endParaRPr lang="en-US" sz="1800" dirty="0">
              <a:solidFill>
                <a:schemeClr val="bg1">
                  <a:lumMod val="50000"/>
                </a:schemeClr>
              </a:solidFill>
              <a:latin typeface="Calibri" panose="020F0502020204030204"/>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4908752" y="555392"/>
            <a:ext cx="2307170"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600" b="1" dirty="0">
                <a:solidFill>
                  <a:srgbClr val="335B74"/>
                </a:solidFill>
                <a:latin typeface="Lato Black"/>
              </a:rPr>
              <a:t>Crossover</a:t>
            </a:r>
            <a:endParaRPr kumimoji="0" lang="en-US" sz="3600" b="1" i="0" u="none" strike="noStrike" kern="1200" cap="none" spc="0" normalizeH="0" baseline="0" noProof="0" dirty="0">
              <a:ln>
                <a:noFill/>
              </a:ln>
              <a:solidFill>
                <a:srgbClr val="335B74"/>
              </a:solidFill>
              <a:effectLst/>
              <a:uLnTx/>
              <a:uFillTx/>
              <a:latin typeface="Lato Black"/>
              <a:ea typeface="+mn-ea"/>
              <a:cs typeface="+mn-cs"/>
            </a:endParaRPr>
          </a:p>
        </p:txBody>
      </p:sp>
      <p:pic>
        <p:nvPicPr>
          <p:cNvPr id="7" name="Picture 6">
            <a:extLst>
              <a:ext uri="{FF2B5EF4-FFF2-40B4-BE49-F238E27FC236}">
                <a16:creationId xmlns:a16="http://schemas.microsoft.com/office/drawing/2014/main" id="{E6A6BAEA-3E0E-4DAD-AB6D-A550A71F54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2388" y="4003829"/>
            <a:ext cx="5304871" cy="1892693"/>
          </a:xfrm>
          <a:prstGeom prst="rect">
            <a:avLst/>
          </a:prstGeom>
        </p:spPr>
      </p:pic>
    </p:spTree>
    <p:extLst>
      <p:ext uri="{BB962C8B-B14F-4D97-AF65-F5344CB8AC3E}">
        <p14:creationId xmlns:p14="http://schemas.microsoft.com/office/powerpoint/2010/main" val="669540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r>
              <a:rPr lang="en-US" sz="2200" dirty="0">
                <a:solidFill>
                  <a:prstClr val="black"/>
                </a:solidFill>
                <a:latin typeface="Calibri" panose="020F0502020204030204"/>
              </a:rPr>
              <a:t>Mutation operation also has been explained vaguely as bellow</a:t>
            </a:r>
          </a:p>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r>
              <a:rPr lang="en-US" sz="2200" dirty="0">
                <a:solidFill>
                  <a:prstClr val="black"/>
                </a:solidFill>
                <a:latin typeface="Calibri" panose="020F0502020204030204"/>
              </a:rPr>
              <a:t>and problem is that doesn't mentioned that mutation perform</a:t>
            </a:r>
          </a:p>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r>
              <a:rPr lang="en-US" sz="2200" dirty="0">
                <a:solidFill>
                  <a:prstClr val="black"/>
                </a:solidFill>
                <a:latin typeface="Calibri" panose="020F0502020204030204"/>
              </a:rPr>
              <a:t> for each block or just for one block.</a:t>
            </a:r>
          </a:p>
          <a:p>
            <a:pPr marL="0" marR="0" lvl="0" indent="0" algn="l" defTabSz="914172" rtl="0" eaLnBrk="1" fontAlgn="auto" latinLnBrk="0" hangingPunct="1">
              <a:lnSpc>
                <a:spcPct val="150000"/>
              </a:lnSpc>
              <a:spcBef>
                <a:spcPts val="1000"/>
              </a:spcBef>
              <a:spcAft>
                <a:spcPts val="0"/>
              </a:spcAft>
              <a:buClr>
                <a:srgbClr val="1CADE4"/>
              </a:buClr>
              <a:buSzPct val="130000"/>
              <a:buNone/>
              <a:tabLst/>
              <a:defRPr/>
            </a:pPr>
            <a:endParaRPr lang="en-US" sz="2200" dirty="0">
              <a:solidFill>
                <a:prstClr val="black"/>
              </a:solidFill>
              <a:latin typeface="Calibri" panose="020F0502020204030204"/>
            </a:endParaRPr>
          </a:p>
          <a:p>
            <a:pPr marL="457086" lvl="1" indent="0">
              <a:lnSpc>
                <a:spcPct val="100000"/>
              </a:lnSpc>
              <a:buClr>
                <a:srgbClr val="1CADE4"/>
              </a:buClr>
              <a:buSzPct val="130000"/>
              <a:buNone/>
            </a:pPr>
            <a:r>
              <a:rPr lang="en-US" sz="1800" dirty="0">
                <a:solidFill>
                  <a:schemeClr val="bg1">
                    <a:lumMod val="50000"/>
                  </a:schemeClr>
                </a:solidFill>
              </a:rPr>
              <a:t>Mutation is performed by swapping </a:t>
            </a:r>
          </a:p>
          <a:p>
            <a:pPr marL="457086" lvl="1" indent="0">
              <a:lnSpc>
                <a:spcPct val="100000"/>
              </a:lnSpc>
              <a:buClr>
                <a:srgbClr val="1CADE4"/>
              </a:buClr>
              <a:buSzPct val="130000"/>
              <a:buNone/>
            </a:pPr>
            <a:r>
              <a:rPr lang="en-US" sz="1800" dirty="0">
                <a:solidFill>
                  <a:schemeClr val="bg1">
                    <a:lumMod val="50000"/>
                  </a:schemeClr>
                </a:solidFill>
              </a:rPr>
              <a:t>two byte values within a 3x3 sub-grid.</a:t>
            </a: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4908752" y="555392"/>
            <a:ext cx="2206053"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600" b="1" dirty="0">
                <a:solidFill>
                  <a:srgbClr val="335B74"/>
                </a:solidFill>
                <a:latin typeface="Lato Black"/>
              </a:rPr>
              <a:t>Mutation</a:t>
            </a:r>
            <a:endParaRPr kumimoji="0" lang="en-US" sz="3600" b="1" i="0" u="none" strike="noStrike" kern="1200" cap="none" spc="0" normalizeH="0" baseline="0" noProof="0" dirty="0">
              <a:ln>
                <a:noFill/>
              </a:ln>
              <a:solidFill>
                <a:srgbClr val="335B74"/>
              </a:solidFill>
              <a:effectLst/>
              <a:uLnTx/>
              <a:uFillTx/>
              <a:latin typeface="Lato Black"/>
              <a:ea typeface="+mn-ea"/>
              <a:cs typeface="+mn-cs"/>
            </a:endParaRPr>
          </a:p>
        </p:txBody>
      </p:sp>
      <p:pic>
        <p:nvPicPr>
          <p:cNvPr id="6" name="Picture 5">
            <a:extLst>
              <a:ext uri="{FF2B5EF4-FFF2-40B4-BE49-F238E27FC236}">
                <a16:creationId xmlns:a16="http://schemas.microsoft.com/office/drawing/2014/main" id="{FFD8DE6C-901A-426A-881F-E13E2EB6BF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0702" y="4323425"/>
            <a:ext cx="5680676" cy="1585626"/>
          </a:xfrm>
          <a:prstGeom prst="rect">
            <a:avLst/>
          </a:prstGeom>
        </p:spPr>
      </p:pic>
    </p:spTree>
    <p:extLst>
      <p:ext uri="{BB962C8B-B14F-4D97-AF65-F5344CB8AC3E}">
        <p14:creationId xmlns:p14="http://schemas.microsoft.com/office/powerpoint/2010/main" val="419746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2792641" y="555392"/>
            <a:ext cx="6623032" cy="646331"/>
          </a:xfrm>
          <a:prstGeom prst="rect">
            <a:avLst/>
          </a:prstGeom>
          <a:noFill/>
        </p:spPr>
        <p:txBody>
          <a:bodyPr wrap="none" rtlCol="0">
            <a:spAutoFit/>
          </a:bodyPr>
          <a:lstStyle/>
          <a:p>
            <a:pPr lvl="0" defTabSz="457200"/>
            <a:r>
              <a:rPr lang="en-US" sz="3600" b="1" dirty="0">
                <a:solidFill>
                  <a:srgbClr val="335B74"/>
                </a:solidFill>
                <a:latin typeface="Lato Black"/>
              </a:rPr>
              <a:t>Parent and survivor selection </a:t>
            </a:r>
          </a:p>
        </p:txBody>
      </p:sp>
      <p:sp>
        <p:nvSpPr>
          <p:cNvPr id="7" name="Content Placeholder 2">
            <a:extLst>
              <a:ext uri="{FF2B5EF4-FFF2-40B4-BE49-F238E27FC236}">
                <a16:creationId xmlns:a16="http://schemas.microsoft.com/office/drawing/2014/main" id="{8F8DB0B2-804C-4235-8BC1-40C8AE76165C}"/>
              </a:ext>
            </a:extLst>
          </p:cNvPr>
          <p:cNvSpPr txBox="1">
            <a:spLocks/>
          </p:cNvSpPr>
          <p:nvPr/>
        </p:nvSpPr>
        <p:spPr>
          <a:xfrm>
            <a:off x="846357"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2200" dirty="0">
                <a:solidFill>
                  <a:prstClr val="black"/>
                </a:solidFill>
                <a:latin typeface="Calibri" panose="020F0502020204030204"/>
              </a:rPr>
              <a:t>Tournament selection as parent selection mechanism.</a:t>
            </a:r>
          </a:p>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2200" dirty="0">
                <a:solidFill>
                  <a:prstClr val="black"/>
                </a:solidFill>
                <a:latin typeface="Calibri" panose="020F0502020204030204"/>
              </a:rPr>
              <a:t>Elitism 80% for survivor selection</a:t>
            </a:r>
          </a:p>
        </p:txBody>
      </p:sp>
    </p:spTree>
    <p:extLst>
      <p:ext uri="{BB962C8B-B14F-4D97-AF65-F5344CB8AC3E}">
        <p14:creationId xmlns:p14="http://schemas.microsoft.com/office/powerpoint/2010/main" val="140309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4100371" y="555392"/>
            <a:ext cx="4134209" cy="646331"/>
          </a:xfrm>
          <a:prstGeom prst="rect">
            <a:avLst/>
          </a:prstGeom>
          <a:noFill/>
        </p:spPr>
        <p:txBody>
          <a:bodyPr wrap="none" rtlCol="0">
            <a:spAutoFit/>
          </a:bodyPr>
          <a:lstStyle/>
          <a:p>
            <a:pPr lvl="0" defTabSz="457200"/>
            <a:r>
              <a:rPr lang="en-US" sz="3600" b="1" dirty="0">
                <a:solidFill>
                  <a:srgbClr val="335B74"/>
                </a:solidFill>
                <a:latin typeface="Lato Black"/>
              </a:rPr>
              <a:t>Paper Conclusions</a:t>
            </a:r>
          </a:p>
        </p:txBody>
      </p:sp>
      <p:sp>
        <p:nvSpPr>
          <p:cNvPr id="7" name="Content Placeholder 2">
            <a:extLst>
              <a:ext uri="{FF2B5EF4-FFF2-40B4-BE49-F238E27FC236}">
                <a16:creationId xmlns:a16="http://schemas.microsoft.com/office/drawing/2014/main" id="{8F8DB0B2-804C-4235-8BC1-40C8AE76165C}"/>
              </a:ext>
            </a:extLst>
          </p:cNvPr>
          <p:cNvSpPr txBox="1">
            <a:spLocks/>
          </p:cNvSpPr>
          <p:nvPr/>
        </p:nvSpPr>
        <p:spPr>
          <a:xfrm>
            <a:off x="846357"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8" name="Content Placeholder 2">
            <a:extLst>
              <a:ext uri="{FF2B5EF4-FFF2-40B4-BE49-F238E27FC236}">
                <a16:creationId xmlns:a16="http://schemas.microsoft.com/office/drawing/2014/main" id="{FBE98DC5-ABAD-4BC2-B5BA-3E5BB934AB8D}"/>
              </a:ext>
            </a:extLst>
          </p:cNvPr>
          <p:cNvSpPr txBox="1">
            <a:spLocks/>
          </p:cNvSpPr>
          <p:nvPr/>
        </p:nvSpPr>
        <p:spPr>
          <a:xfrm>
            <a:off x="830043"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buClr>
                <a:srgbClr val="1CADE4"/>
              </a:buClr>
              <a:buSzPct val="130000"/>
              <a:buNone/>
            </a:pPr>
            <a:r>
              <a:rPr lang="en-US" sz="2200" dirty="0">
                <a:solidFill>
                  <a:prstClr val="black"/>
                </a:solidFill>
              </a:rPr>
              <a:t>The algorithm developed in this paper was able to solve simple Sudoku puzzles, however it is fairly safe to say it does not excel at solving Sudoku. Two major problems with the algorithm are :</a:t>
            </a:r>
          </a:p>
          <a:p>
            <a:pPr lvl="0">
              <a:lnSpc>
                <a:spcPct val="150000"/>
              </a:lnSpc>
              <a:buClr>
                <a:srgbClr val="1CADE4"/>
              </a:buClr>
              <a:buSzPct val="130000"/>
            </a:pPr>
            <a:r>
              <a:rPr lang="en-US" sz="2200" dirty="0">
                <a:solidFill>
                  <a:prstClr val="black"/>
                </a:solidFill>
              </a:rPr>
              <a:t>the size of the search space</a:t>
            </a:r>
          </a:p>
          <a:p>
            <a:pPr lvl="0">
              <a:lnSpc>
                <a:spcPct val="150000"/>
              </a:lnSpc>
              <a:buClr>
                <a:srgbClr val="1CADE4"/>
              </a:buClr>
              <a:buSzPct val="130000"/>
            </a:pPr>
            <a:r>
              <a:rPr lang="en-US" sz="2200" dirty="0">
                <a:solidFill>
                  <a:prstClr val="black"/>
                </a:solidFill>
              </a:rPr>
              <a:t>the fitness calculation.</a:t>
            </a:r>
            <a:endParaRPr lang="en-US" sz="2200" dirty="0">
              <a:solidFill>
                <a:prstClr val="black"/>
              </a:solidFill>
              <a:latin typeface="Calibri" panose="020F0502020204030204"/>
            </a:endParaRPr>
          </a:p>
        </p:txBody>
      </p:sp>
    </p:spTree>
    <p:extLst>
      <p:ext uri="{BB962C8B-B14F-4D97-AF65-F5344CB8AC3E}">
        <p14:creationId xmlns:p14="http://schemas.microsoft.com/office/powerpoint/2010/main" val="106938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TotalTime>
  <Words>723</Words>
  <Application>Microsoft Office PowerPoint</Application>
  <PresentationFormat>Widescreen</PresentationFormat>
  <Paragraphs>320</Paragraphs>
  <Slides>14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Calibri Light</vt:lpstr>
      <vt:lpstr>Gill Sans</vt:lpstr>
      <vt:lpstr>Lato</vt:lpstr>
      <vt:lpstr>Lato Black</vt:lpstr>
      <vt:lpstr>Lato Light</vt:lpstr>
      <vt:lpstr>Poppins Light</vt:lpstr>
      <vt:lpstr>Poppins SemiBold</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Saleh</dc:creator>
  <cp:lastModifiedBy>Saleh</cp:lastModifiedBy>
  <cp:revision>55</cp:revision>
  <dcterms:created xsi:type="dcterms:W3CDTF">2020-02-01T09:21:49Z</dcterms:created>
  <dcterms:modified xsi:type="dcterms:W3CDTF">2020-02-01T21:24:22Z</dcterms:modified>
</cp:coreProperties>
</file>