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464" r:id="rId2"/>
    <p:sldId id="2516" r:id="rId3"/>
    <p:sldId id="2517" r:id="rId4"/>
    <p:sldId id="2518" r:id="rId5"/>
    <p:sldId id="2522" r:id="rId6"/>
    <p:sldId id="2519" r:id="rId7"/>
    <p:sldId id="2520" r:id="rId8"/>
    <p:sldId id="2521" r:id="rId9"/>
    <p:sldId id="2524" r:id="rId10"/>
    <p:sldId id="2526" r:id="rId11"/>
    <p:sldId id="2523" r:id="rId12"/>
    <p:sldId id="2525" r:id="rId13"/>
    <p:sldId id="2528" r:id="rId14"/>
    <p:sldId id="2529" r:id="rId15"/>
    <p:sldId id="2537" r:id="rId16"/>
    <p:sldId id="2530" r:id="rId17"/>
    <p:sldId id="2534" r:id="rId18"/>
    <p:sldId id="2535" r:id="rId19"/>
    <p:sldId id="2536" r:id="rId20"/>
    <p:sldId id="2531" r:id="rId21"/>
    <p:sldId id="2532" r:id="rId22"/>
    <p:sldId id="25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h" initials="S" lastIdx="1" clrIdx="0">
    <p:extLst>
      <p:ext uri="{19B8F6BF-5375-455C-9EA6-DF929625EA0E}">
        <p15:presenceInfo xmlns:p15="http://schemas.microsoft.com/office/powerpoint/2012/main" userId="Sal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D8688-9E22-45CE-9B08-5AFFDAB14BB8}" type="datetimeFigureOut">
              <a:rPr lang="en-US" smtClean="0"/>
              <a:t>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312ED-CCD4-4D3A-BDF8-12650CEB59B2}" type="slidenum">
              <a:rPr lang="en-US" smtClean="0"/>
              <a:t>‹#›</a:t>
            </a:fld>
            <a:endParaRPr lang="en-US"/>
          </a:p>
        </p:txBody>
      </p:sp>
    </p:spTree>
    <p:extLst>
      <p:ext uri="{BB962C8B-B14F-4D97-AF65-F5344CB8AC3E}">
        <p14:creationId xmlns:p14="http://schemas.microsoft.com/office/powerpoint/2010/main" val="188327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83714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96104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01342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89504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8797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318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5187591" y="2021680"/>
            <a:ext cx="1833136" cy="1832659"/>
          </a:xfrm>
          <a:prstGeom prst="ellipse">
            <a:avLst/>
          </a:prstGeom>
          <a:effectLst/>
        </p:spPr>
        <p:txBody>
          <a:bodyPr wrap="square">
            <a:no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2646655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609600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102368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7897263"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10130835"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5661229"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1030035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6250140"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1422583"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3100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5643987" y="289932"/>
            <a:ext cx="948100"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Picture Placeholder 13"/>
          <p:cNvSpPr>
            <a:spLocks noGrp="1"/>
          </p:cNvSpPr>
          <p:nvPr>
            <p:ph type="pic" sz="quarter" idx="13"/>
          </p:nvPr>
        </p:nvSpPr>
        <p:spPr>
          <a:xfrm>
            <a:off x="6090694" y="0"/>
            <a:ext cx="6101306"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36132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9938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95147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39927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85869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426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55347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61165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76095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2/2/2020</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Oval 6">
            <a:extLst>
              <a:ext uri="{FF2B5EF4-FFF2-40B4-BE49-F238E27FC236}">
                <a16:creationId xmlns:a16="http://schemas.microsoft.com/office/drawing/2014/main" id="{8D356080-000E-473F-B5B3-684B62457C05}"/>
              </a:ext>
            </a:extLst>
          </p:cNvPr>
          <p:cNvSpPr/>
          <p:nvPr userDrawn="1"/>
        </p:nvSpPr>
        <p:spPr>
          <a:xfrm rot="5400000">
            <a:off x="11230877" y="267683"/>
            <a:ext cx="329184" cy="32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9A34B9EE-B2F8-436A-BBD1-552AA8859822}"/>
              </a:ext>
            </a:extLst>
          </p:cNvPr>
          <p:cNvSpPr txBox="1"/>
          <p:nvPr userDrawn="1"/>
        </p:nvSpPr>
        <p:spPr>
          <a:xfrm>
            <a:off x="11202399" y="298450"/>
            <a:ext cx="465156" cy="276981"/>
          </a:xfrm>
          <a:prstGeom prst="rect">
            <a:avLst/>
          </a:prstGeom>
          <a:noFill/>
        </p:spPr>
        <p:txBody>
          <a:bodyPr wrap="none" lIns="91422" tIns="45711" rIns="91422" bIns="45711" rtlCol="0">
            <a:spAutoFit/>
          </a:bodyPr>
          <a:lstStyle/>
          <a:p>
            <a:pPr algn="ctr"/>
            <a:fld id="{260E2A6B-A809-4840-BF14-8648BC0BDF87}" type="slidenum">
              <a:rPr lang="id-ID" sz="1200" b="1" i="0" smtClean="0">
                <a:solidFill>
                  <a:schemeClr val="bg1"/>
                </a:solidFill>
                <a:latin typeface="Lato" charset="0"/>
                <a:ea typeface="Lato" charset="0"/>
                <a:cs typeface="Lato" charset="0"/>
              </a:rPr>
              <a:pPr algn="ctr"/>
              <a:t>‹#›</a:t>
            </a:fld>
            <a:r>
              <a:rPr lang="id-ID" sz="12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34580346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5999912" y="2734264"/>
            <a:ext cx="805895" cy="694737"/>
          </a:xfrm>
          <a:prstGeom prst="hex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p:cNvCxnSpPr>
            <a:cxnSpLocks/>
          </p:cNvCxnSpPr>
          <p:nvPr/>
        </p:nvCxnSpPr>
        <p:spPr>
          <a:xfrm>
            <a:off x="3767271" y="43833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9517" y="2598003"/>
            <a:ext cx="8409098" cy="646331"/>
          </a:xfrm>
          <a:prstGeom prst="rect">
            <a:avLst/>
          </a:prstGeom>
          <a:noFill/>
        </p:spPr>
        <p:txBody>
          <a:bodyPr wrap="square" rtlCol="0">
            <a:spAutoFit/>
          </a:bodyPr>
          <a:lstStyle/>
          <a:p>
            <a:pPr lvl="0" algn="ctr" defTabSz="228600"/>
            <a:r>
              <a:rPr lang="en-US" sz="3600" b="1" dirty="0">
                <a:solidFill>
                  <a:srgbClr val="335B74"/>
                </a:solidFill>
                <a:latin typeface="Lato Black"/>
              </a:rPr>
              <a:t>Solving Sudoku Puzzles with GA</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3767271" y="20338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2542833" y="3615237"/>
            <a:ext cx="7106369" cy="338554"/>
          </a:xfrm>
          <a:prstGeom prst="rect">
            <a:avLst/>
          </a:prstGeom>
          <a:noFill/>
        </p:spPr>
        <p:txBody>
          <a:bodyPr wrap="none" rtlCol="0" anchor="ctr" anchorCtr="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prstClr val="white">
                    <a:lumMod val="65000"/>
                  </a:prstClr>
                </a:solidFill>
                <a:effectLst/>
                <a:uLnTx/>
                <a:uFillTx/>
                <a:latin typeface="Poppins SemiBold" charset="0"/>
                <a:ea typeface="Poppins SemiBold" charset="0"/>
                <a:cs typeface="Poppins SemiBold" charset="0"/>
              </a:rPr>
              <a:t>Evolutionary algorithm course final project presentation</a:t>
            </a:r>
          </a:p>
        </p:txBody>
      </p:sp>
      <p:pic>
        <p:nvPicPr>
          <p:cNvPr id="5" name="Picture 4">
            <a:extLst>
              <a:ext uri="{FF2B5EF4-FFF2-40B4-BE49-F238E27FC236}">
                <a16:creationId xmlns:a16="http://schemas.microsoft.com/office/drawing/2014/main" id="{90254C82-DA37-4728-86A1-9F886E9C08CA}"/>
              </a:ext>
            </a:extLst>
          </p:cNvPr>
          <p:cNvPicPr>
            <a:picLocks noChangeAspect="1"/>
          </p:cNvPicPr>
          <p:nvPr/>
        </p:nvPicPr>
        <p:blipFill>
          <a:blip r:embed="rId3"/>
          <a:stretch>
            <a:fillRect/>
          </a:stretch>
        </p:blipFill>
        <p:spPr>
          <a:xfrm>
            <a:off x="492808" y="424448"/>
            <a:ext cx="1556709" cy="1609434"/>
          </a:xfrm>
          <a:prstGeom prst="rect">
            <a:avLst/>
          </a:prstGeom>
        </p:spPr>
      </p:pic>
      <p:sp>
        <p:nvSpPr>
          <p:cNvPr id="6" name="Rectangle 5">
            <a:extLst>
              <a:ext uri="{FF2B5EF4-FFF2-40B4-BE49-F238E27FC236}">
                <a16:creationId xmlns:a16="http://schemas.microsoft.com/office/drawing/2014/main" id="{6D9BD6A8-2FE8-4ED4-B57B-85D81E3154B3}"/>
              </a:ext>
            </a:extLst>
          </p:cNvPr>
          <p:cNvSpPr/>
          <p:nvPr/>
        </p:nvSpPr>
        <p:spPr>
          <a:xfrm>
            <a:off x="280994" y="5631786"/>
            <a:ext cx="156760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Saleh </a:t>
            </a:r>
            <a:r>
              <a:rPr kumimoji="0" lang="en-US" sz="2000" b="1" i="0" u="none" strike="noStrike" kern="1200" cap="none" spc="0" normalizeH="0" baseline="0" noProof="0" dirty="0" err="1">
                <a:ln>
                  <a:noFill/>
                </a:ln>
                <a:solidFill>
                  <a:prstClr val="white">
                    <a:lumMod val="65000"/>
                  </a:prstClr>
                </a:solidFill>
                <a:effectLst/>
                <a:uLnTx/>
                <a:uFillTx/>
                <a:latin typeface="Poppins SemiBold" charset="0"/>
                <a:ea typeface="+mn-ea"/>
                <a:cs typeface="+mn-cs"/>
              </a:rPr>
              <a:t>Afzoon</a:t>
            </a:r>
            <a:endPar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endParaRPr>
          </a:p>
        </p:txBody>
      </p:sp>
      <p:sp>
        <p:nvSpPr>
          <p:cNvPr id="13" name="Rectangle 12">
            <a:extLst>
              <a:ext uri="{FF2B5EF4-FFF2-40B4-BE49-F238E27FC236}">
                <a16:creationId xmlns:a16="http://schemas.microsoft.com/office/drawing/2014/main" id="{3FAD2ECC-E53C-44EB-BB51-A8676F71A60E}"/>
              </a:ext>
            </a:extLst>
          </p:cNvPr>
          <p:cNvSpPr/>
          <p:nvPr/>
        </p:nvSpPr>
        <p:spPr>
          <a:xfrm>
            <a:off x="9642335" y="5631786"/>
            <a:ext cx="190616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lumMod val="65000"/>
                  </a:prstClr>
                </a:solidFill>
                <a:latin typeface="Poppins SemiBold" charset="0"/>
              </a:rPr>
              <a:t>1</a:t>
            </a: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-february-2020</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864970"/>
            <a:ext cx="12192000" cy="2028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p:cNvCxnSpPr/>
          <p:nvPr/>
        </p:nvCxnSpPr>
        <p:spPr>
          <a:xfrm>
            <a:off x="5662589" y="3796496"/>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7069" y="2712838"/>
            <a:ext cx="4971233" cy="738664"/>
          </a:xfrm>
          <a:prstGeom prst="rect">
            <a:avLst/>
          </a:prstGeom>
          <a:noFill/>
        </p:spPr>
        <p:txBody>
          <a:bodyPr wrap="non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4200" b="1" i="0" u="none" strike="noStrike" kern="1200" cap="none" spc="400" normalizeH="0" baseline="0" noProof="0" dirty="0">
                <a:ln>
                  <a:noFill/>
                </a:ln>
                <a:solidFill>
                  <a:srgbClr val="335B74"/>
                </a:solidFill>
                <a:effectLst/>
                <a:uLnTx/>
                <a:uFillTx/>
                <a:latin typeface="Lato Black" charset="0"/>
                <a:ea typeface="Lato Black" charset="0"/>
                <a:cs typeface="Lato Black" charset="0"/>
              </a:rPr>
              <a:t>Implementation</a:t>
            </a:r>
          </a:p>
        </p:txBody>
      </p:sp>
      <p:sp>
        <p:nvSpPr>
          <p:cNvPr id="19" name="Subtitle 2"/>
          <p:cNvSpPr txBox="1">
            <a:spLocks/>
          </p:cNvSpPr>
          <p:nvPr/>
        </p:nvSpPr>
        <p:spPr>
          <a:xfrm>
            <a:off x="398653" y="269063"/>
            <a:ext cx="3543692" cy="74504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ct val="200000"/>
              </a:lnSpc>
              <a:spcBef>
                <a:spcPct val="20000"/>
              </a:spcBef>
              <a:spcAft>
                <a:spcPts val="0"/>
              </a:spcAft>
              <a:buClrTx/>
              <a:buSzTx/>
              <a:buFont typeface="Arial"/>
              <a:buNone/>
              <a:tabLst/>
              <a:defRPr/>
            </a:pPr>
            <a:endParaRPr kumimoji="0" lang="en-US" sz="2400" b="1" i="0" u="none" strike="noStrike" kern="1200" cap="none" spc="0" normalizeH="0" baseline="0" noProof="0" dirty="0">
              <a:ln>
                <a:noFill/>
              </a:ln>
              <a:solidFill>
                <a:prstClr val="white"/>
              </a:solidFill>
              <a:effectLst/>
              <a:uLnTx/>
              <a:uFillTx/>
              <a:latin typeface="Poppins SemiBold" charset="0"/>
              <a:ea typeface="+mn-ea"/>
            </a:endParaRPr>
          </a:p>
        </p:txBody>
      </p:sp>
      <p:sp>
        <p:nvSpPr>
          <p:cNvPr id="22" name="Hexagon 21"/>
          <p:cNvSpPr/>
          <p:nvPr/>
        </p:nvSpPr>
        <p:spPr>
          <a:xfrm rot="5400000">
            <a:off x="5498281" y="1405672"/>
            <a:ext cx="946864" cy="81626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hape 2785"/>
          <p:cNvSpPr/>
          <p:nvPr/>
        </p:nvSpPr>
        <p:spPr>
          <a:xfrm>
            <a:off x="5769912" y="1648692"/>
            <a:ext cx="403602" cy="33022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5846164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1686" y="555392"/>
            <a:ext cx="5288627" cy="646331"/>
          </a:xfrm>
          <a:prstGeom prst="rect">
            <a:avLst/>
          </a:prstGeom>
          <a:noFill/>
        </p:spPr>
        <p:txBody>
          <a:bodyPr wrap="none" rtlCol="0">
            <a:spAutoFit/>
          </a:bodyPr>
          <a:lstStyle/>
          <a:p>
            <a:pPr lvl="0" defTabSz="457200"/>
            <a:r>
              <a:rPr lang="en-US" sz="3600" b="1" dirty="0">
                <a:solidFill>
                  <a:srgbClr val="335B74"/>
                </a:solidFill>
                <a:latin typeface="Lato Black"/>
              </a:rPr>
              <a:t>Fitness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For Implement fitness function we present two way :</a:t>
            </a:r>
            <a:endParaRPr lang="en-US" sz="18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Count duplication of number in row and column as for occur n&gt;1 we add n-1 to fitness of chromosome.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Or another way as beside doing the first way ,for each absent number in row or column we add 1 to fitness</a:t>
            </a:r>
          </a:p>
        </p:txBody>
      </p:sp>
    </p:spTree>
    <p:extLst>
      <p:ext uri="{BB962C8B-B14F-4D97-AF65-F5344CB8AC3E}">
        <p14:creationId xmlns:p14="http://schemas.microsoft.com/office/powerpoint/2010/main" val="163057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9843" y="555392"/>
            <a:ext cx="5469831"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Output of algorithm for the this initial chromosome.</a:t>
            </a:r>
          </a:p>
        </p:txBody>
      </p:sp>
      <p:graphicFrame>
        <p:nvGraphicFramePr>
          <p:cNvPr id="6" name="Table 5">
            <a:extLst>
              <a:ext uri="{FF2B5EF4-FFF2-40B4-BE49-F238E27FC236}">
                <a16:creationId xmlns:a16="http://schemas.microsoft.com/office/drawing/2014/main" id="{FE8F3B06-4CBB-47A3-84B5-DC11C6CFCC14}"/>
              </a:ext>
            </a:extLst>
          </p:cNvPr>
          <p:cNvGraphicFramePr>
            <a:graphicFrameLocks noGrp="1"/>
          </p:cNvGraphicFramePr>
          <p:nvPr>
            <p:extLst>
              <p:ext uri="{D42A27DB-BD31-4B8C-83A1-F6EECF244321}">
                <p14:modId xmlns:p14="http://schemas.microsoft.com/office/powerpoint/2010/main" val="232355310"/>
              </p:ext>
            </p:extLst>
          </p:nvPr>
        </p:nvGraphicFramePr>
        <p:xfrm>
          <a:off x="3909060" y="2880360"/>
          <a:ext cx="3377268" cy="2948256"/>
        </p:xfrm>
        <a:graphic>
          <a:graphicData uri="http://schemas.openxmlformats.org/drawingml/2006/table">
            <a:tbl>
              <a:tblPr firstRow="1" firstCol="1" bandRow="1"/>
              <a:tblGrid>
                <a:gridCol w="372844">
                  <a:extLst>
                    <a:ext uri="{9D8B030D-6E8A-4147-A177-3AD203B41FA5}">
                      <a16:colId xmlns:a16="http://schemas.microsoft.com/office/drawing/2014/main" val="3780128292"/>
                    </a:ext>
                  </a:extLst>
                </a:gridCol>
                <a:gridCol w="375940">
                  <a:extLst>
                    <a:ext uri="{9D8B030D-6E8A-4147-A177-3AD203B41FA5}">
                      <a16:colId xmlns:a16="http://schemas.microsoft.com/office/drawing/2014/main" val="4155214621"/>
                    </a:ext>
                  </a:extLst>
                </a:gridCol>
                <a:gridCol w="375940">
                  <a:extLst>
                    <a:ext uri="{9D8B030D-6E8A-4147-A177-3AD203B41FA5}">
                      <a16:colId xmlns:a16="http://schemas.microsoft.com/office/drawing/2014/main" val="2594147197"/>
                    </a:ext>
                  </a:extLst>
                </a:gridCol>
                <a:gridCol w="375940">
                  <a:extLst>
                    <a:ext uri="{9D8B030D-6E8A-4147-A177-3AD203B41FA5}">
                      <a16:colId xmlns:a16="http://schemas.microsoft.com/office/drawing/2014/main" val="763025778"/>
                    </a:ext>
                  </a:extLst>
                </a:gridCol>
                <a:gridCol w="375940">
                  <a:extLst>
                    <a:ext uri="{9D8B030D-6E8A-4147-A177-3AD203B41FA5}">
                      <a16:colId xmlns:a16="http://schemas.microsoft.com/office/drawing/2014/main" val="1187603964"/>
                    </a:ext>
                  </a:extLst>
                </a:gridCol>
                <a:gridCol w="375940">
                  <a:extLst>
                    <a:ext uri="{9D8B030D-6E8A-4147-A177-3AD203B41FA5}">
                      <a16:colId xmlns:a16="http://schemas.microsoft.com/office/drawing/2014/main" val="2290747969"/>
                    </a:ext>
                  </a:extLst>
                </a:gridCol>
                <a:gridCol w="375940">
                  <a:extLst>
                    <a:ext uri="{9D8B030D-6E8A-4147-A177-3AD203B41FA5}">
                      <a16:colId xmlns:a16="http://schemas.microsoft.com/office/drawing/2014/main" val="935866774"/>
                    </a:ext>
                  </a:extLst>
                </a:gridCol>
                <a:gridCol w="372844">
                  <a:extLst>
                    <a:ext uri="{9D8B030D-6E8A-4147-A177-3AD203B41FA5}">
                      <a16:colId xmlns:a16="http://schemas.microsoft.com/office/drawing/2014/main" val="4641969"/>
                    </a:ext>
                  </a:extLst>
                </a:gridCol>
                <a:gridCol w="375940">
                  <a:extLst>
                    <a:ext uri="{9D8B030D-6E8A-4147-A177-3AD203B41FA5}">
                      <a16:colId xmlns:a16="http://schemas.microsoft.com/office/drawing/2014/main" val="311049719"/>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08848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85686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6819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45882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6118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38661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05811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798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547604"/>
                  </a:ext>
                </a:extLst>
              </a:tr>
            </a:tbl>
          </a:graphicData>
        </a:graphic>
      </p:graphicFrame>
    </p:spTree>
    <p:extLst>
      <p:ext uri="{BB962C8B-B14F-4D97-AF65-F5344CB8AC3E}">
        <p14:creationId xmlns:p14="http://schemas.microsoft.com/office/powerpoint/2010/main" val="311599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353609" y="599943"/>
            <a:ext cx="7297062"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rows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p:txBody>
      </p:sp>
      <p:graphicFrame>
        <p:nvGraphicFramePr>
          <p:cNvPr id="5" name="Table 4">
            <a:extLst>
              <a:ext uri="{FF2B5EF4-FFF2-40B4-BE49-F238E27FC236}">
                <a16:creationId xmlns:a16="http://schemas.microsoft.com/office/drawing/2014/main" id="{6EB03B1D-3D97-4211-A451-1DA9B03E3FF3}"/>
              </a:ext>
            </a:extLst>
          </p:cNvPr>
          <p:cNvGraphicFramePr>
            <a:graphicFrameLocks noGrp="1"/>
          </p:cNvGraphicFramePr>
          <p:nvPr>
            <p:extLst>
              <p:ext uri="{D42A27DB-BD31-4B8C-83A1-F6EECF244321}">
                <p14:modId xmlns:p14="http://schemas.microsoft.com/office/powerpoint/2010/main" val="205321717"/>
              </p:ext>
            </p:extLst>
          </p:nvPr>
        </p:nvGraphicFramePr>
        <p:xfrm>
          <a:off x="830043" y="1617657"/>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9" name="TextBox 8">
            <a:extLst>
              <a:ext uri="{FF2B5EF4-FFF2-40B4-BE49-F238E27FC236}">
                <a16:creationId xmlns:a16="http://schemas.microsoft.com/office/drawing/2014/main" id="{A49F88F1-C3CF-4FD2-9D9C-F4CB103DBBED}"/>
              </a:ext>
            </a:extLst>
          </p:cNvPr>
          <p:cNvSpPr txBox="1"/>
          <p:nvPr/>
        </p:nvSpPr>
        <p:spPr>
          <a:xfrm>
            <a:off x="4491379" y="1616572"/>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1" name="TextBox 10">
            <a:extLst>
              <a:ext uri="{FF2B5EF4-FFF2-40B4-BE49-F238E27FC236}">
                <a16:creationId xmlns:a16="http://schemas.microsoft.com/office/drawing/2014/main" id="{78AC3098-520E-47EF-AB70-A45A8F63B184}"/>
              </a:ext>
            </a:extLst>
          </p:cNvPr>
          <p:cNvSpPr txBox="1"/>
          <p:nvPr/>
        </p:nvSpPr>
        <p:spPr>
          <a:xfrm>
            <a:off x="4491378" y="216569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3" name="TextBox 12">
            <a:extLst>
              <a:ext uri="{FF2B5EF4-FFF2-40B4-BE49-F238E27FC236}">
                <a16:creationId xmlns:a16="http://schemas.microsoft.com/office/drawing/2014/main" id="{AAA40B6C-9AEF-4980-B925-1FB902A4ECC9}"/>
              </a:ext>
            </a:extLst>
          </p:cNvPr>
          <p:cNvSpPr txBox="1"/>
          <p:nvPr/>
        </p:nvSpPr>
        <p:spPr>
          <a:xfrm>
            <a:off x="4499537" y="2700525"/>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5" name="TextBox 14">
            <a:extLst>
              <a:ext uri="{FF2B5EF4-FFF2-40B4-BE49-F238E27FC236}">
                <a16:creationId xmlns:a16="http://schemas.microsoft.com/office/drawing/2014/main" id="{553B12FC-7553-47C9-9824-6559C49A8FA7}"/>
              </a:ext>
            </a:extLst>
          </p:cNvPr>
          <p:cNvSpPr txBox="1"/>
          <p:nvPr/>
        </p:nvSpPr>
        <p:spPr>
          <a:xfrm>
            <a:off x="4499537" y="3243734"/>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7" name="TextBox 16">
            <a:extLst>
              <a:ext uri="{FF2B5EF4-FFF2-40B4-BE49-F238E27FC236}">
                <a16:creationId xmlns:a16="http://schemas.microsoft.com/office/drawing/2014/main" id="{8825A7F9-5FC4-476E-B390-CE59ED81410E}"/>
              </a:ext>
            </a:extLst>
          </p:cNvPr>
          <p:cNvSpPr txBox="1"/>
          <p:nvPr/>
        </p:nvSpPr>
        <p:spPr>
          <a:xfrm>
            <a:off x="4499537" y="3836458"/>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9" name="TextBox 18">
            <a:extLst>
              <a:ext uri="{FF2B5EF4-FFF2-40B4-BE49-F238E27FC236}">
                <a16:creationId xmlns:a16="http://schemas.microsoft.com/office/drawing/2014/main" id="{D9F4A815-D53F-496A-B1E8-03F5EF8E77F8}"/>
              </a:ext>
            </a:extLst>
          </p:cNvPr>
          <p:cNvSpPr txBox="1"/>
          <p:nvPr/>
        </p:nvSpPr>
        <p:spPr>
          <a:xfrm>
            <a:off x="4515851" y="4404894"/>
            <a:ext cx="2956265" cy="369332"/>
          </a:xfrm>
          <a:prstGeom prst="rect">
            <a:avLst/>
          </a:prstGeom>
          <a:noFill/>
        </p:spPr>
        <p:txBody>
          <a:bodyPr wrap="square" rtlCol="0">
            <a:spAutoFit/>
          </a:bodyPr>
          <a:lstStyle/>
          <a:p>
            <a:r>
              <a:rPr lang="en-US" dirty="0"/>
              <a:t> 2 duplication + absence</a:t>
            </a:r>
            <a:r>
              <a:rPr lang="en-US" dirty="0">
                <a:solidFill>
                  <a:prstClr val="black"/>
                </a:solidFill>
              </a:rPr>
              <a:t> </a:t>
            </a:r>
            <a:r>
              <a:rPr lang="en-US" dirty="0"/>
              <a:t>= 4</a:t>
            </a:r>
          </a:p>
        </p:txBody>
      </p:sp>
      <p:sp>
        <p:nvSpPr>
          <p:cNvPr id="21" name="TextBox 20">
            <a:extLst>
              <a:ext uri="{FF2B5EF4-FFF2-40B4-BE49-F238E27FC236}">
                <a16:creationId xmlns:a16="http://schemas.microsoft.com/office/drawing/2014/main" id="{D7EA362D-3948-4A7E-B688-4F978FE6E9CC}"/>
              </a:ext>
            </a:extLst>
          </p:cNvPr>
          <p:cNvSpPr txBox="1"/>
          <p:nvPr/>
        </p:nvSpPr>
        <p:spPr>
          <a:xfrm>
            <a:off x="4507694" y="4973331"/>
            <a:ext cx="2956265" cy="369332"/>
          </a:xfrm>
          <a:prstGeom prst="rect">
            <a:avLst/>
          </a:prstGeom>
          <a:noFill/>
        </p:spPr>
        <p:txBody>
          <a:bodyPr wrap="square" rtlCol="0">
            <a:spAutoFit/>
          </a:bodyPr>
          <a:lstStyle/>
          <a:p>
            <a:r>
              <a:rPr lang="en-US" dirty="0"/>
              <a:t> 3 duplication + 3 absence</a:t>
            </a:r>
            <a:r>
              <a:rPr lang="en-US" dirty="0">
                <a:solidFill>
                  <a:prstClr val="black"/>
                </a:solidFill>
              </a:rPr>
              <a:t> </a:t>
            </a:r>
            <a:r>
              <a:rPr lang="en-US" dirty="0"/>
              <a:t>= 6</a:t>
            </a:r>
          </a:p>
        </p:txBody>
      </p:sp>
      <p:graphicFrame>
        <p:nvGraphicFramePr>
          <p:cNvPr id="22" name="Table 21">
            <a:extLst>
              <a:ext uri="{FF2B5EF4-FFF2-40B4-BE49-F238E27FC236}">
                <a16:creationId xmlns:a16="http://schemas.microsoft.com/office/drawing/2014/main" id="{B715C008-4163-4E85-9D26-FFEB48B326C2}"/>
              </a:ext>
            </a:extLst>
          </p:cNvPr>
          <p:cNvGraphicFramePr>
            <a:graphicFrameLocks noGrp="1"/>
          </p:cNvGraphicFramePr>
          <p:nvPr>
            <p:extLst>
              <p:ext uri="{D42A27DB-BD31-4B8C-83A1-F6EECF244321}">
                <p14:modId xmlns:p14="http://schemas.microsoft.com/office/powerpoint/2010/main" val="4266608071"/>
              </p:ext>
            </p:extLst>
          </p:nvPr>
        </p:nvGraphicFramePr>
        <p:xfrm>
          <a:off x="862671" y="553703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23" name="TextBox 22">
            <a:extLst>
              <a:ext uri="{FF2B5EF4-FFF2-40B4-BE49-F238E27FC236}">
                <a16:creationId xmlns:a16="http://schemas.microsoft.com/office/drawing/2014/main" id="{8C2FA0C8-AD42-4145-92B7-C752BF24034E}"/>
              </a:ext>
            </a:extLst>
          </p:cNvPr>
          <p:cNvSpPr txBox="1"/>
          <p:nvPr/>
        </p:nvSpPr>
        <p:spPr>
          <a:xfrm>
            <a:off x="4515851" y="555178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25" name="TextBox 24">
            <a:extLst>
              <a:ext uri="{FF2B5EF4-FFF2-40B4-BE49-F238E27FC236}">
                <a16:creationId xmlns:a16="http://schemas.microsoft.com/office/drawing/2014/main" id="{9BD456F6-E247-4B36-A5CB-90E802B0DE91}"/>
              </a:ext>
            </a:extLst>
          </p:cNvPr>
          <p:cNvSpPr txBox="1"/>
          <p:nvPr/>
        </p:nvSpPr>
        <p:spPr>
          <a:xfrm>
            <a:off x="4524008" y="6123322"/>
            <a:ext cx="3066400" cy="369332"/>
          </a:xfrm>
          <a:prstGeom prst="rect">
            <a:avLst/>
          </a:prstGeom>
          <a:noFill/>
        </p:spPr>
        <p:txBody>
          <a:bodyPr wrap="square" rtlCol="0">
            <a:spAutoFit/>
          </a:bodyPr>
          <a:lstStyle/>
          <a:p>
            <a:r>
              <a:rPr lang="en-US" dirty="0"/>
              <a:t> 5 duplication + 5 absence</a:t>
            </a:r>
            <a:r>
              <a:rPr lang="en-US" dirty="0">
                <a:solidFill>
                  <a:prstClr val="black"/>
                </a:solidFill>
              </a:rPr>
              <a:t> </a:t>
            </a:r>
            <a:r>
              <a:rPr lang="en-US" dirty="0"/>
              <a:t>= 10</a:t>
            </a:r>
          </a:p>
        </p:txBody>
      </p:sp>
      <p:sp>
        <p:nvSpPr>
          <p:cNvPr id="26" name="TextBox 25">
            <a:extLst>
              <a:ext uri="{FF2B5EF4-FFF2-40B4-BE49-F238E27FC236}">
                <a16:creationId xmlns:a16="http://schemas.microsoft.com/office/drawing/2014/main" id="{E8AF5AD9-D1B4-4B8D-AA47-83FB52353AC4}"/>
              </a:ext>
            </a:extLst>
          </p:cNvPr>
          <p:cNvSpPr txBox="1"/>
          <p:nvPr/>
        </p:nvSpPr>
        <p:spPr>
          <a:xfrm>
            <a:off x="8318377" y="3485331"/>
            <a:ext cx="3373839" cy="646331"/>
          </a:xfrm>
          <a:prstGeom prst="rect">
            <a:avLst/>
          </a:prstGeom>
          <a:noFill/>
        </p:spPr>
        <p:txBody>
          <a:bodyPr wrap="square" rtlCol="0">
            <a:spAutoFit/>
          </a:bodyPr>
          <a:lstStyle/>
          <a:p>
            <a:pPr algn="ctr"/>
            <a:r>
              <a:rPr lang="en-US" dirty="0">
                <a:solidFill>
                  <a:srgbClr val="00B0F0"/>
                </a:solidFill>
              </a:rPr>
              <a:t>fitness calculation per row</a:t>
            </a:r>
          </a:p>
          <a:p>
            <a:pPr algn="ctr"/>
            <a:r>
              <a:rPr lang="en-US" dirty="0">
                <a:solidFill>
                  <a:srgbClr val="00B0F0"/>
                </a:solidFill>
              </a:rPr>
              <a:t>(rows are not in order in sudoku)</a:t>
            </a:r>
          </a:p>
        </p:txBody>
      </p:sp>
      <p:graphicFrame>
        <p:nvGraphicFramePr>
          <p:cNvPr id="27" name="Table 26">
            <a:extLst>
              <a:ext uri="{FF2B5EF4-FFF2-40B4-BE49-F238E27FC236}">
                <a16:creationId xmlns:a16="http://schemas.microsoft.com/office/drawing/2014/main" id="{DE1B519E-EF92-4889-8707-DD696BB963D3}"/>
              </a:ext>
            </a:extLst>
          </p:cNvPr>
          <p:cNvGraphicFramePr>
            <a:graphicFrameLocks noGrp="1"/>
          </p:cNvGraphicFramePr>
          <p:nvPr>
            <p:extLst>
              <p:ext uri="{D42A27DB-BD31-4B8C-83A1-F6EECF244321}">
                <p14:modId xmlns:p14="http://schemas.microsoft.com/office/powerpoint/2010/main" val="1506854847"/>
              </p:ext>
            </p:extLst>
          </p:nvPr>
        </p:nvGraphicFramePr>
        <p:xfrm>
          <a:off x="846357" y="216291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3367221573"/>
                    </a:ext>
                  </a:extLst>
                </a:gridCol>
                <a:gridCol w="355029">
                  <a:extLst>
                    <a:ext uri="{9D8B030D-6E8A-4147-A177-3AD203B41FA5}">
                      <a16:colId xmlns:a16="http://schemas.microsoft.com/office/drawing/2014/main" val="3727663986"/>
                    </a:ext>
                  </a:extLst>
                </a:gridCol>
                <a:gridCol w="355029">
                  <a:extLst>
                    <a:ext uri="{9D8B030D-6E8A-4147-A177-3AD203B41FA5}">
                      <a16:colId xmlns:a16="http://schemas.microsoft.com/office/drawing/2014/main" val="3229633033"/>
                    </a:ext>
                  </a:extLst>
                </a:gridCol>
                <a:gridCol w="355029">
                  <a:extLst>
                    <a:ext uri="{9D8B030D-6E8A-4147-A177-3AD203B41FA5}">
                      <a16:colId xmlns:a16="http://schemas.microsoft.com/office/drawing/2014/main" val="3713364700"/>
                    </a:ext>
                  </a:extLst>
                </a:gridCol>
                <a:gridCol w="355029">
                  <a:extLst>
                    <a:ext uri="{9D8B030D-6E8A-4147-A177-3AD203B41FA5}">
                      <a16:colId xmlns:a16="http://schemas.microsoft.com/office/drawing/2014/main" val="961674082"/>
                    </a:ext>
                  </a:extLst>
                </a:gridCol>
                <a:gridCol w="355029">
                  <a:extLst>
                    <a:ext uri="{9D8B030D-6E8A-4147-A177-3AD203B41FA5}">
                      <a16:colId xmlns:a16="http://schemas.microsoft.com/office/drawing/2014/main" val="739547107"/>
                    </a:ext>
                  </a:extLst>
                </a:gridCol>
                <a:gridCol w="355029">
                  <a:extLst>
                    <a:ext uri="{9D8B030D-6E8A-4147-A177-3AD203B41FA5}">
                      <a16:colId xmlns:a16="http://schemas.microsoft.com/office/drawing/2014/main" val="3037412089"/>
                    </a:ext>
                  </a:extLst>
                </a:gridCol>
                <a:gridCol w="352104">
                  <a:extLst>
                    <a:ext uri="{9D8B030D-6E8A-4147-A177-3AD203B41FA5}">
                      <a16:colId xmlns:a16="http://schemas.microsoft.com/office/drawing/2014/main" val="1739652827"/>
                    </a:ext>
                  </a:extLst>
                </a:gridCol>
                <a:gridCol w="355029">
                  <a:extLst>
                    <a:ext uri="{9D8B030D-6E8A-4147-A177-3AD203B41FA5}">
                      <a16:colId xmlns:a16="http://schemas.microsoft.com/office/drawing/2014/main" val="1834976698"/>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014541"/>
                  </a:ext>
                </a:extLst>
              </a:tr>
            </a:tbl>
          </a:graphicData>
        </a:graphic>
      </p:graphicFrame>
      <p:graphicFrame>
        <p:nvGraphicFramePr>
          <p:cNvPr id="28" name="Table 27">
            <a:extLst>
              <a:ext uri="{FF2B5EF4-FFF2-40B4-BE49-F238E27FC236}">
                <a16:creationId xmlns:a16="http://schemas.microsoft.com/office/drawing/2014/main" id="{B95B4369-9BBC-4F77-88F0-A5907D7A725A}"/>
              </a:ext>
            </a:extLst>
          </p:cNvPr>
          <p:cNvGraphicFramePr>
            <a:graphicFrameLocks noGrp="1"/>
          </p:cNvGraphicFramePr>
          <p:nvPr>
            <p:extLst>
              <p:ext uri="{D42A27DB-BD31-4B8C-83A1-F6EECF244321}">
                <p14:modId xmlns:p14="http://schemas.microsoft.com/office/powerpoint/2010/main" val="699739310"/>
              </p:ext>
            </p:extLst>
          </p:nvPr>
        </p:nvGraphicFramePr>
        <p:xfrm>
          <a:off x="830042" y="268674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4178324298"/>
                    </a:ext>
                  </a:extLst>
                </a:gridCol>
                <a:gridCol w="355029">
                  <a:extLst>
                    <a:ext uri="{9D8B030D-6E8A-4147-A177-3AD203B41FA5}">
                      <a16:colId xmlns:a16="http://schemas.microsoft.com/office/drawing/2014/main" val="879867364"/>
                    </a:ext>
                  </a:extLst>
                </a:gridCol>
                <a:gridCol w="355029">
                  <a:extLst>
                    <a:ext uri="{9D8B030D-6E8A-4147-A177-3AD203B41FA5}">
                      <a16:colId xmlns:a16="http://schemas.microsoft.com/office/drawing/2014/main" val="317256944"/>
                    </a:ext>
                  </a:extLst>
                </a:gridCol>
                <a:gridCol w="355029">
                  <a:extLst>
                    <a:ext uri="{9D8B030D-6E8A-4147-A177-3AD203B41FA5}">
                      <a16:colId xmlns:a16="http://schemas.microsoft.com/office/drawing/2014/main" val="1856113777"/>
                    </a:ext>
                  </a:extLst>
                </a:gridCol>
                <a:gridCol w="355029">
                  <a:extLst>
                    <a:ext uri="{9D8B030D-6E8A-4147-A177-3AD203B41FA5}">
                      <a16:colId xmlns:a16="http://schemas.microsoft.com/office/drawing/2014/main" val="3380697821"/>
                    </a:ext>
                  </a:extLst>
                </a:gridCol>
                <a:gridCol w="355029">
                  <a:extLst>
                    <a:ext uri="{9D8B030D-6E8A-4147-A177-3AD203B41FA5}">
                      <a16:colId xmlns:a16="http://schemas.microsoft.com/office/drawing/2014/main" val="3293092856"/>
                    </a:ext>
                  </a:extLst>
                </a:gridCol>
                <a:gridCol w="355029">
                  <a:extLst>
                    <a:ext uri="{9D8B030D-6E8A-4147-A177-3AD203B41FA5}">
                      <a16:colId xmlns:a16="http://schemas.microsoft.com/office/drawing/2014/main" val="519613364"/>
                    </a:ext>
                  </a:extLst>
                </a:gridCol>
                <a:gridCol w="352104">
                  <a:extLst>
                    <a:ext uri="{9D8B030D-6E8A-4147-A177-3AD203B41FA5}">
                      <a16:colId xmlns:a16="http://schemas.microsoft.com/office/drawing/2014/main" val="1129954200"/>
                    </a:ext>
                  </a:extLst>
                </a:gridCol>
                <a:gridCol w="355029">
                  <a:extLst>
                    <a:ext uri="{9D8B030D-6E8A-4147-A177-3AD203B41FA5}">
                      <a16:colId xmlns:a16="http://schemas.microsoft.com/office/drawing/2014/main" val="536467158"/>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3085"/>
                  </a:ext>
                </a:extLst>
              </a:tr>
            </a:tbl>
          </a:graphicData>
        </a:graphic>
      </p:graphicFrame>
      <p:graphicFrame>
        <p:nvGraphicFramePr>
          <p:cNvPr id="29" name="Table 28">
            <a:extLst>
              <a:ext uri="{FF2B5EF4-FFF2-40B4-BE49-F238E27FC236}">
                <a16:creationId xmlns:a16="http://schemas.microsoft.com/office/drawing/2014/main" id="{DC8DAE02-E0C3-4D13-AA8E-209FE1F41E2C}"/>
              </a:ext>
            </a:extLst>
          </p:cNvPr>
          <p:cNvGraphicFramePr>
            <a:graphicFrameLocks noGrp="1"/>
          </p:cNvGraphicFramePr>
          <p:nvPr>
            <p:extLst>
              <p:ext uri="{D42A27DB-BD31-4B8C-83A1-F6EECF244321}">
                <p14:modId xmlns:p14="http://schemas.microsoft.com/office/powerpoint/2010/main" val="2162510119"/>
              </p:ext>
            </p:extLst>
          </p:nvPr>
        </p:nvGraphicFramePr>
        <p:xfrm>
          <a:off x="830041" y="324608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437475897"/>
                    </a:ext>
                  </a:extLst>
                </a:gridCol>
                <a:gridCol w="355029">
                  <a:extLst>
                    <a:ext uri="{9D8B030D-6E8A-4147-A177-3AD203B41FA5}">
                      <a16:colId xmlns:a16="http://schemas.microsoft.com/office/drawing/2014/main" val="2015615834"/>
                    </a:ext>
                  </a:extLst>
                </a:gridCol>
                <a:gridCol w="355029">
                  <a:extLst>
                    <a:ext uri="{9D8B030D-6E8A-4147-A177-3AD203B41FA5}">
                      <a16:colId xmlns:a16="http://schemas.microsoft.com/office/drawing/2014/main" val="4143038179"/>
                    </a:ext>
                  </a:extLst>
                </a:gridCol>
                <a:gridCol w="355029">
                  <a:extLst>
                    <a:ext uri="{9D8B030D-6E8A-4147-A177-3AD203B41FA5}">
                      <a16:colId xmlns:a16="http://schemas.microsoft.com/office/drawing/2014/main" val="377979345"/>
                    </a:ext>
                  </a:extLst>
                </a:gridCol>
                <a:gridCol w="355029">
                  <a:extLst>
                    <a:ext uri="{9D8B030D-6E8A-4147-A177-3AD203B41FA5}">
                      <a16:colId xmlns:a16="http://schemas.microsoft.com/office/drawing/2014/main" val="3970269773"/>
                    </a:ext>
                  </a:extLst>
                </a:gridCol>
                <a:gridCol w="355029">
                  <a:extLst>
                    <a:ext uri="{9D8B030D-6E8A-4147-A177-3AD203B41FA5}">
                      <a16:colId xmlns:a16="http://schemas.microsoft.com/office/drawing/2014/main" val="3473176294"/>
                    </a:ext>
                  </a:extLst>
                </a:gridCol>
                <a:gridCol w="355029">
                  <a:extLst>
                    <a:ext uri="{9D8B030D-6E8A-4147-A177-3AD203B41FA5}">
                      <a16:colId xmlns:a16="http://schemas.microsoft.com/office/drawing/2014/main" val="1112626614"/>
                    </a:ext>
                  </a:extLst>
                </a:gridCol>
                <a:gridCol w="352104">
                  <a:extLst>
                    <a:ext uri="{9D8B030D-6E8A-4147-A177-3AD203B41FA5}">
                      <a16:colId xmlns:a16="http://schemas.microsoft.com/office/drawing/2014/main" val="726995465"/>
                    </a:ext>
                  </a:extLst>
                </a:gridCol>
                <a:gridCol w="355029">
                  <a:extLst>
                    <a:ext uri="{9D8B030D-6E8A-4147-A177-3AD203B41FA5}">
                      <a16:colId xmlns:a16="http://schemas.microsoft.com/office/drawing/2014/main" val="821955705"/>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7946"/>
                  </a:ext>
                </a:extLst>
              </a:tr>
            </a:tbl>
          </a:graphicData>
        </a:graphic>
      </p:graphicFrame>
      <p:graphicFrame>
        <p:nvGraphicFramePr>
          <p:cNvPr id="30" name="Table 29">
            <a:extLst>
              <a:ext uri="{FF2B5EF4-FFF2-40B4-BE49-F238E27FC236}">
                <a16:creationId xmlns:a16="http://schemas.microsoft.com/office/drawing/2014/main" id="{C85CE74C-3C03-4E1D-A22A-473114E24228}"/>
              </a:ext>
            </a:extLst>
          </p:cNvPr>
          <p:cNvGraphicFramePr>
            <a:graphicFrameLocks noGrp="1"/>
          </p:cNvGraphicFramePr>
          <p:nvPr>
            <p:extLst>
              <p:ext uri="{D42A27DB-BD31-4B8C-83A1-F6EECF244321}">
                <p14:modId xmlns:p14="http://schemas.microsoft.com/office/powerpoint/2010/main" val="142143352"/>
              </p:ext>
            </p:extLst>
          </p:nvPr>
        </p:nvGraphicFramePr>
        <p:xfrm>
          <a:off x="846357" y="3833005"/>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886878151"/>
                    </a:ext>
                  </a:extLst>
                </a:gridCol>
                <a:gridCol w="355029">
                  <a:extLst>
                    <a:ext uri="{9D8B030D-6E8A-4147-A177-3AD203B41FA5}">
                      <a16:colId xmlns:a16="http://schemas.microsoft.com/office/drawing/2014/main" val="4128642031"/>
                    </a:ext>
                  </a:extLst>
                </a:gridCol>
                <a:gridCol w="355029">
                  <a:extLst>
                    <a:ext uri="{9D8B030D-6E8A-4147-A177-3AD203B41FA5}">
                      <a16:colId xmlns:a16="http://schemas.microsoft.com/office/drawing/2014/main" val="2113012236"/>
                    </a:ext>
                  </a:extLst>
                </a:gridCol>
                <a:gridCol w="355029">
                  <a:extLst>
                    <a:ext uri="{9D8B030D-6E8A-4147-A177-3AD203B41FA5}">
                      <a16:colId xmlns:a16="http://schemas.microsoft.com/office/drawing/2014/main" val="1894950195"/>
                    </a:ext>
                  </a:extLst>
                </a:gridCol>
                <a:gridCol w="355029">
                  <a:extLst>
                    <a:ext uri="{9D8B030D-6E8A-4147-A177-3AD203B41FA5}">
                      <a16:colId xmlns:a16="http://schemas.microsoft.com/office/drawing/2014/main" val="2291163076"/>
                    </a:ext>
                  </a:extLst>
                </a:gridCol>
                <a:gridCol w="355029">
                  <a:extLst>
                    <a:ext uri="{9D8B030D-6E8A-4147-A177-3AD203B41FA5}">
                      <a16:colId xmlns:a16="http://schemas.microsoft.com/office/drawing/2014/main" val="1533631492"/>
                    </a:ext>
                  </a:extLst>
                </a:gridCol>
                <a:gridCol w="355029">
                  <a:extLst>
                    <a:ext uri="{9D8B030D-6E8A-4147-A177-3AD203B41FA5}">
                      <a16:colId xmlns:a16="http://schemas.microsoft.com/office/drawing/2014/main" val="4276498968"/>
                    </a:ext>
                  </a:extLst>
                </a:gridCol>
                <a:gridCol w="352104">
                  <a:extLst>
                    <a:ext uri="{9D8B030D-6E8A-4147-A177-3AD203B41FA5}">
                      <a16:colId xmlns:a16="http://schemas.microsoft.com/office/drawing/2014/main" val="4186196316"/>
                    </a:ext>
                  </a:extLst>
                </a:gridCol>
                <a:gridCol w="355029">
                  <a:extLst>
                    <a:ext uri="{9D8B030D-6E8A-4147-A177-3AD203B41FA5}">
                      <a16:colId xmlns:a16="http://schemas.microsoft.com/office/drawing/2014/main" val="3366371591"/>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514744"/>
                  </a:ext>
                </a:extLst>
              </a:tr>
            </a:tbl>
          </a:graphicData>
        </a:graphic>
      </p:graphicFrame>
      <p:graphicFrame>
        <p:nvGraphicFramePr>
          <p:cNvPr id="31" name="Table 30">
            <a:extLst>
              <a:ext uri="{FF2B5EF4-FFF2-40B4-BE49-F238E27FC236}">
                <a16:creationId xmlns:a16="http://schemas.microsoft.com/office/drawing/2014/main" id="{26FEEB58-7300-4627-BE3E-7053BB69551A}"/>
              </a:ext>
            </a:extLst>
          </p:cNvPr>
          <p:cNvGraphicFramePr>
            <a:graphicFrameLocks noGrp="1"/>
          </p:cNvGraphicFramePr>
          <p:nvPr>
            <p:extLst>
              <p:ext uri="{D42A27DB-BD31-4B8C-83A1-F6EECF244321}">
                <p14:modId xmlns:p14="http://schemas.microsoft.com/office/powerpoint/2010/main" val="3372891346"/>
              </p:ext>
            </p:extLst>
          </p:nvPr>
        </p:nvGraphicFramePr>
        <p:xfrm>
          <a:off x="854514" y="4380286"/>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2695340968"/>
                    </a:ext>
                  </a:extLst>
                </a:gridCol>
                <a:gridCol w="355029">
                  <a:extLst>
                    <a:ext uri="{9D8B030D-6E8A-4147-A177-3AD203B41FA5}">
                      <a16:colId xmlns:a16="http://schemas.microsoft.com/office/drawing/2014/main" val="983752742"/>
                    </a:ext>
                  </a:extLst>
                </a:gridCol>
                <a:gridCol w="355029">
                  <a:extLst>
                    <a:ext uri="{9D8B030D-6E8A-4147-A177-3AD203B41FA5}">
                      <a16:colId xmlns:a16="http://schemas.microsoft.com/office/drawing/2014/main" val="1216627941"/>
                    </a:ext>
                  </a:extLst>
                </a:gridCol>
                <a:gridCol w="355029">
                  <a:extLst>
                    <a:ext uri="{9D8B030D-6E8A-4147-A177-3AD203B41FA5}">
                      <a16:colId xmlns:a16="http://schemas.microsoft.com/office/drawing/2014/main" val="1140988278"/>
                    </a:ext>
                  </a:extLst>
                </a:gridCol>
                <a:gridCol w="355029">
                  <a:extLst>
                    <a:ext uri="{9D8B030D-6E8A-4147-A177-3AD203B41FA5}">
                      <a16:colId xmlns:a16="http://schemas.microsoft.com/office/drawing/2014/main" val="3268508309"/>
                    </a:ext>
                  </a:extLst>
                </a:gridCol>
                <a:gridCol w="355029">
                  <a:extLst>
                    <a:ext uri="{9D8B030D-6E8A-4147-A177-3AD203B41FA5}">
                      <a16:colId xmlns:a16="http://schemas.microsoft.com/office/drawing/2014/main" val="3765804814"/>
                    </a:ext>
                  </a:extLst>
                </a:gridCol>
                <a:gridCol w="355029">
                  <a:extLst>
                    <a:ext uri="{9D8B030D-6E8A-4147-A177-3AD203B41FA5}">
                      <a16:colId xmlns:a16="http://schemas.microsoft.com/office/drawing/2014/main" val="3052851746"/>
                    </a:ext>
                  </a:extLst>
                </a:gridCol>
                <a:gridCol w="352104">
                  <a:extLst>
                    <a:ext uri="{9D8B030D-6E8A-4147-A177-3AD203B41FA5}">
                      <a16:colId xmlns:a16="http://schemas.microsoft.com/office/drawing/2014/main" val="3139895556"/>
                    </a:ext>
                  </a:extLst>
                </a:gridCol>
                <a:gridCol w="355029">
                  <a:extLst>
                    <a:ext uri="{9D8B030D-6E8A-4147-A177-3AD203B41FA5}">
                      <a16:colId xmlns:a16="http://schemas.microsoft.com/office/drawing/2014/main" val="3803977151"/>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02241"/>
                  </a:ext>
                </a:extLst>
              </a:tr>
            </a:tbl>
          </a:graphicData>
        </a:graphic>
      </p:graphicFrame>
      <p:graphicFrame>
        <p:nvGraphicFramePr>
          <p:cNvPr id="33" name="Table 32">
            <a:extLst>
              <a:ext uri="{FF2B5EF4-FFF2-40B4-BE49-F238E27FC236}">
                <a16:creationId xmlns:a16="http://schemas.microsoft.com/office/drawing/2014/main" id="{1829E65C-6731-465C-93C9-63DFE2544E1F}"/>
              </a:ext>
            </a:extLst>
          </p:cNvPr>
          <p:cNvGraphicFramePr>
            <a:graphicFrameLocks noGrp="1"/>
          </p:cNvGraphicFramePr>
          <p:nvPr>
            <p:extLst>
              <p:ext uri="{D42A27DB-BD31-4B8C-83A1-F6EECF244321}">
                <p14:modId xmlns:p14="http://schemas.microsoft.com/office/powerpoint/2010/main" val="2716832041"/>
              </p:ext>
            </p:extLst>
          </p:nvPr>
        </p:nvGraphicFramePr>
        <p:xfrm>
          <a:off x="862671" y="612332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63738407"/>
                    </a:ext>
                  </a:extLst>
                </a:gridCol>
                <a:gridCol w="355029">
                  <a:extLst>
                    <a:ext uri="{9D8B030D-6E8A-4147-A177-3AD203B41FA5}">
                      <a16:colId xmlns:a16="http://schemas.microsoft.com/office/drawing/2014/main" val="2664039288"/>
                    </a:ext>
                  </a:extLst>
                </a:gridCol>
                <a:gridCol w="355029">
                  <a:extLst>
                    <a:ext uri="{9D8B030D-6E8A-4147-A177-3AD203B41FA5}">
                      <a16:colId xmlns:a16="http://schemas.microsoft.com/office/drawing/2014/main" val="3817332509"/>
                    </a:ext>
                  </a:extLst>
                </a:gridCol>
                <a:gridCol w="355029">
                  <a:extLst>
                    <a:ext uri="{9D8B030D-6E8A-4147-A177-3AD203B41FA5}">
                      <a16:colId xmlns:a16="http://schemas.microsoft.com/office/drawing/2014/main" val="653990658"/>
                    </a:ext>
                  </a:extLst>
                </a:gridCol>
                <a:gridCol w="355029">
                  <a:extLst>
                    <a:ext uri="{9D8B030D-6E8A-4147-A177-3AD203B41FA5}">
                      <a16:colId xmlns:a16="http://schemas.microsoft.com/office/drawing/2014/main" val="1213133660"/>
                    </a:ext>
                  </a:extLst>
                </a:gridCol>
                <a:gridCol w="355029">
                  <a:extLst>
                    <a:ext uri="{9D8B030D-6E8A-4147-A177-3AD203B41FA5}">
                      <a16:colId xmlns:a16="http://schemas.microsoft.com/office/drawing/2014/main" val="1290833504"/>
                    </a:ext>
                  </a:extLst>
                </a:gridCol>
                <a:gridCol w="355029">
                  <a:extLst>
                    <a:ext uri="{9D8B030D-6E8A-4147-A177-3AD203B41FA5}">
                      <a16:colId xmlns:a16="http://schemas.microsoft.com/office/drawing/2014/main" val="2670149767"/>
                    </a:ext>
                  </a:extLst>
                </a:gridCol>
                <a:gridCol w="352104">
                  <a:extLst>
                    <a:ext uri="{9D8B030D-6E8A-4147-A177-3AD203B41FA5}">
                      <a16:colId xmlns:a16="http://schemas.microsoft.com/office/drawing/2014/main" val="3319238701"/>
                    </a:ext>
                  </a:extLst>
                </a:gridCol>
                <a:gridCol w="355029">
                  <a:extLst>
                    <a:ext uri="{9D8B030D-6E8A-4147-A177-3AD203B41FA5}">
                      <a16:colId xmlns:a16="http://schemas.microsoft.com/office/drawing/2014/main" val="2147148693"/>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771447"/>
                  </a:ext>
                </a:extLst>
              </a:tr>
            </a:tbl>
          </a:graphicData>
        </a:graphic>
      </p:graphicFrame>
      <p:graphicFrame>
        <p:nvGraphicFramePr>
          <p:cNvPr id="34" name="Table 33">
            <a:extLst>
              <a:ext uri="{FF2B5EF4-FFF2-40B4-BE49-F238E27FC236}">
                <a16:creationId xmlns:a16="http://schemas.microsoft.com/office/drawing/2014/main" id="{B6480762-4D5D-4DC3-A6D3-8957EDD5EDF1}"/>
              </a:ext>
            </a:extLst>
          </p:cNvPr>
          <p:cNvGraphicFramePr>
            <a:graphicFrameLocks noGrp="1"/>
          </p:cNvGraphicFramePr>
          <p:nvPr>
            <p:extLst>
              <p:ext uri="{D42A27DB-BD31-4B8C-83A1-F6EECF244321}">
                <p14:modId xmlns:p14="http://schemas.microsoft.com/office/powerpoint/2010/main" val="177928341"/>
              </p:ext>
            </p:extLst>
          </p:nvPr>
        </p:nvGraphicFramePr>
        <p:xfrm>
          <a:off x="846357" y="4957586"/>
          <a:ext cx="3189413" cy="349287"/>
        </p:xfrm>
        <a:graphic>
          <a:graphicData uri="http://schemas.openxmlformats.org/drawingml/2006/table">
            <a:tbl>
              <a:tblPr firstRow="1" firstCol="1" bandRow="1"/>
              <a:tblGrid>
                <a:gridCol w="352105">
                  <a:extLst>
                    <a:ext uri="{9D8B030D-6E8A-4147-A177-3AD203B41FA5}">
                      <a16:colId xmlns:a16="http://schemas.microsoft.com/office/drawing/2014/main" val="1088067630"/>
                    </a:ext>
                  </a:extLst>
                </a:gridCol>
                <a:gridCol w="355029">
                  <a:extLst>
                    <a:ext uri="{9D8B030D-6E8A-4147-A177-3AD203B41FA5}">
                      <a16:colId xmlns:a16="http://schemas.microsoft.com/office/drawing/2014/main" val="1710552901"/>
                    </a:ext>
                  </a:extLst>
                </a:gridCol>
                <a:gridCol w="355029">
                  <a:extLst>
                    <a:ext uri="{9D8B030D-6E8A-4147-A177-3AD203B41FA5}">
                      <a16:colId xmlns:a16="http://schemas.microsoft.com/office/drawing/2014/main" val="3879198511"/>
                    </a:ext>
                  </a:extLst>
                </a:gridCol>
                <a:gridCol w="355029">
                  <a:extLst>
                    <a:ext uri="{9D8B030D-6E8A-4147-A177-3AD203B41FA5}">
                      <a16:colId xmlns:a16="http://schemas.microsoft.com/office/drawing/2014/main" val="2839321131"/>
                    </a:ext>
                  </a:extLst>
                </a:gridCol>
                <a:gridCol w="355029">
                  <a:extLst>
                    <a:ext uri="{9D8B030D-6E8A-4147-A177-3AD203B41FA5}">
                      <a16:colId xmlns:a16="http://schemas.microsoft.com/office/drawing/2014/main" val="843369787"/>
                    </a:ext>
                  </a:extLst>
                </a:gridCol>
                <a:gridCol w="355029">
                  <a:extLst>
                    <a:ext uri="{9D8B030D-6E8A-4147-A177-3AD203B41FA5}">
                      <a16:colId xmlns:a16="http://schemas.microsoft.com/office/drawing/2014/main" val="2823149304"/>
                    </a:ext>
                  </a:extLst>
                </a:gridCol>
                <a:gridCol w="355029">
                  <a:extLst>
                    <a:ext uri="{9D8B030D-6E8A-4147-A177-3AD203B41FA5}">
                      <a16:colId xmlns:a16="http://schemas.microsoft.com/office/drawing/2014/main" val="2746769495"/>
                    </a:ext>
                  </a:extLst>
                </a:gridCol>
                <a:gridCol w="352105">
                  <a:extLst>
                    <a:ext uri="{9D8B030D-6E8A-4147-A177-3AD203B41FA5}">
                      <a16:colId xmlns:a16="http://schemas.microsoft.com/office/drawing/2014/main" val="3728485987"/>
                    </a:ext>
                  </a:extLst>
                </a:gridCol>
                <a:gridCol w="355029">
                  <a:extLst>
                    <a:ext uri="{9D8B030D-6E8A-4147-A177-3AD203B41FA5}">
                      <a16:colId xmlns:a16="http://schemas.microsoft.com/office/drawing/2014/main" val="642203782"/>
                    </a:ext>
                  </a:extLst>
                </a:gridCol>
              </a:tblGrid>
              <a:tr h="349287">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524517"/>
                  </a:ext>
                </a:extLst>
              </a:tr>
            </a:tbl>
          </a:graphicData>
        </a:graphic>
      </p:graphicFrame>
    </p:spTree>
    <p:extLst>
      <p:ext uri="{BB962C8B-B14F-4D97-AF65-F5344CB8AC3E}">
        <p14:creationId xmlns:p14="http://schemas.microsoft.com/office/powerpoint/2010/main" val="5671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064397" y="617283"/>
            <a:ext cx="8079519"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columns </a:t>
            </a:r>
          </a:p>
        </p:txBody>
      </p:sp>
      <p:sp>
        <p:nvSpPr>
          <p:cNvPr id="25" name="TextBox 24">
            <a:extLst>
              <a:ext uri="{FF2B5EF4-FFF2-40B4-BE49-F238E27FC236}">
                <a16:creationId xmlns:a16="http://schemas.microsoft.com/office/drawing/2014/main" id="{9BD456F6-E247-4B36-A5CB-90E802B0DE91}"/>
              </a:ext>
            </a:extLst>
          </p:cNvPr>
          <p:cNvSpPr txBox="1"/>
          <p:nvPr/>
        </p:nvSpPr>
        <p:spPr>
          <a:xfrm>
            <a:off x="729257" y="5099912"/>
            <a:ext cx="375940" cy="369332"/>
          </a:xfrm>
          <a:prstGeom prst="rect">
            <a:avLst/>
          </a:prstGeom>
          <a:noFill/>
        </p:spPr>
        <p:txBody>
          <a:bodyPr wrap="square" rtlCol="0">
            <a:spAutoFit/>
          </a:bodyPr>
          <a:lstStyle/>
          <a:p>
            <a:r>
              <a:rPr lang="en-US" dirty="0"/>
              <a:t>4</a:t>
            </a:r>
          </a:p>
        </p:txBody>
      </p:sp>
      <p:sp>
        <p:nvSpPr>
          <p:cNvPr id="26" name="TextBox 25">
            <a:extLst>
              <a:ext uri="{FF2B5EF4-FFF2-40B4-BE49-F238E27FC236}">
                <a16:creationId xmlns:a16="http://schemas.microsoft.com/office/drawing/2014/main" id="{E8AF5AD9-D1B4-4B8D-AA47-83FB52353AC4}"/>
              </a:ext>
            </a:extLst>
          </p:cNvPr>
          <p:cNvSpPr txBox="1"/>
          <p:nvPr/>
        </p:nvSpPr>
        <p:spPr>
          <a:xfrm>
            <a:off x="4075723" y="5853797"/>
            <a:ext cx="3373839" cy="646331"/>
          </a:xfrm>
          <a:prstGeom prst="rect">
            <a:avLst/>
          </a:prstGeom>
          <a:noFill/>
        </p:spPr>
        <p:txBody>
          <a:bodyPr wrap="square" rtlCol="0">
            <a:spAutoFit/>
          </a:bodyPr>
          <a:lstStyle/>
          <a:p>
            <a:pPr algn="ctr"/>
            <a:r>
              <a:rPr lang="en-US" dirty="0">
                <a:solidFill>
                  <a:srgbClr val="00B0F0"/>
                </a:solidFill>
              </a:rPr>
              <a:t>fitness calculation per column</a:t>
            </a:r>
          </a:p>
          <a:p>
            <a:pPr algn="ctr"/>
            <a:r>
              <a:rPr lang="en-US" dirty="0">
                <a:solidFill>
                  <a:srgbClr val="00B0F0"/>
                </a:solidFill>
              </a:rPr>
              <a:t>(duplication + absence)</a:t>
            </a:r>
          </a:p>
        </p:txBody>
      </p:sp>
      <p:graphicFrame>
        <p:nvGraphicFramePr>
          <p:cNvPr id="6" name="Table 5">
            <a:extLst>
              <a:ext uri="{FF2B5EF4-FFF2-40B4-BE49-F238E27FC236}">
                <a16:creationId xmlns:a16="http://schemas.microsoft.com/office/drawing/2014/main" id="{962B7AD6-1FC1-441C-8C0F-FD74A8980FC0}"/>
              </a:ext>
            </a:extLst>
          </p:cNvPr>
          <p:cNvGraphicFramePr>
            <a:graphicFrameLocks noGrp="1"/>
          </p:cNvGraphicFramePr>
          <p:nvPr>
            <p:extLst>
              <p:ext uri="{D42A27DB-BD31-4B8C-83A1-F6EECF244321}">
                <p14:modId xmlns:p14="http://schemas.microsoft.com/office/powerpoint/2010/main" val="1417395830"/>
              </p:ext>
            </p:extLst>
          </p:nvPr>
        </p:nvGraphicFramePr>
        <p:xfrm>
          <a:off x="729257" y="1936314"/>
          <a:ext cx="372844" cy="2932330"/>
        </p:xfrm>
        <a:graphic>
          <a:graphicData uri="http://schemas.openxmlformats.org/drawingml/2006/table">
            <a:tbl>
              <a:tblPr firstRow="1" firstCol="1" bandRow="1"/>
              <a:tblGrid>
                <a:gridCol w="372844">
                  <a:extLst>
                    <a:ext uri="{9D8B030D-6E8A-4147-A177-3AD203B41FA5}">
                      <a16:colId xmlns:a16="http://schemas.microsoft.com/office/drawing/2014/main" val="3089074517"/>
                    </a:ext>
                  </a:extLst>
                </a:gridCol>
              </a:tblGrid>
              <a:tr h="31446">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56669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92708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09328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5199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23000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40356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63693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5158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124099"/>
                  </a:ext>
                </a:extLst>
              </a:tr>
            </a:tbl>
          </a:graphicData>
        </a:graphic>
      </p:graphicFrame>
      <p:graphicFrame>
        <p:nvGraphicFramePr>
          <p:cNvPr id="8" name="Table 7">
            <a:extLst>
              <a:ext uri="{FF2B5EF4-FFF2-40B4-BE49-F238E27FC236}">
                <a16:creationId xmlns:a16="http://schemas.microsoft.com/office/drawing/2014/main" id="{CA8C7690-6EA2-46AA-B76B-A1DF2BB9BDDD}"/>
              </a:ext>
            </a:extLst>
          </p:cNvPr>
          <p:cNvGraphicFramePr>
            <a:graphicFrameLocks noGrp="1"/>
          </p:cNvGraphicFramePr>
          <p:nvPr>
            <p:extLst>
              <p:ext uri="{D42A27DB-BD31-4B8C-83A1-F6EECF244321}">
                <p14:modId xmlns:p14="http://schemas.microsoft.com/office/powerpoint/2010/main" val="4270291130"/>
              </p:ext>
            </p:extLst>
          </p:nvPr>
        </p:nvGraphicFramePr>
        <p:xfrm>
          <a:off x="1945716"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35943146"/>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4637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71519"/>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71476"/>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55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172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00757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023291"/>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81424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611824"/>
                  </a:ext>
                </a:extLst>
              </a:tr>
            </a:tbl>
          </a:graphicData>
        </a:graphic>
      </p:graphicFrame>
      <p:graphicFrame>
        <p:nvGraphicFramePr>
          <p:cNvPr id="10" name="Table 9">
            <a:extLst>
              <a:ext uri="{FF2B5EF4-FFF2-40B4-BE49-F238E27FC236}">
                <a16:creationId xmlns:a16="http://schemas.microsoft.com/office/drawing/2014/main" id="{F0BEFA6B-A92A-45E2-B97A-E203292856C8}"/>
              </a:ext>
            </a:extLst>
          </p:cNvPr>
          <p:cNvGraphicFramePr>
            <a:graphicFrameLocks noGrp="1"/>
          </p:cNvGraphicFramePr>
          <p:nvPr>
            <p:extLst>
              <p:ext uri="{D42A27DB-BD31-4B8C-83A1-F6EECF244321}">
                <p14:modId xmlns:p14="http://schemas.microsoft.com/office/powerpoint/2010/main" val="2003497821"/>
              </p:ext>
            </p:extLst>
          </p:nvPr>
        </p:nvGraphicFramePr>
        <p:xfrm>
          <a:off x="3165271" y="195487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0276823"/>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68375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33849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89627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6054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85647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0863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57230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258756"/>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726310"/>
                  </a:ext>
                </a:extLst>
              </a:tr>
            </a:tbl>
          </a:graphicData>
        </a:graphic>
      </p:graphicFrame>
      <p:graphicFrame>
        <p:nvGraphicFramePr>
          <p:cNvPr id="14" name="Table 13">
            <a:extLst>
              <a:ext uri="{FF2B5EF4-FFF2-40B4-BE49-F238E27FC236}">
                <a16:creationId xmlns:a16="http://schemas.microsoft.com/office/drawing/2014/main" id="{22F78E9E-0325-4A9B-816E-A17FD4195194}"/>
              </a:ext>
            </a:extLst>
          </p:cNvPr>
          <p:cNvGraphicFramePr>
            <a:graphicFrameLocks noGrp="1"/>
          </p:cNvGraphicFramePr>
          <p:nvPr>
            <p:extLst>
              <p:ext uri="{D42A27DB-BD31-4B8C-83A1-F6EECF244321}">
                <p14:modId xmlns:p14="http://schemas.microsoft.com/office/powerpoint/2010/main" val="3253492819"/>
              </p:ext>
            </p:extLst>
          </p:nvPr>
        </p:nvGraphicFramePr>
        <p:xfrm>
          <a:off x="5604229" y="195854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6" name="Table 15">
            <a:extLst>
              <a:ext uri="{FF2B5EF4-FFF2-40B4-BE49-F238E27FC236}">
                <a16:creationId xmlns:a16="http://schemas.microsoft.com/office/drawing/2014/main" id="{9B5E5CDC-EF68-4619-B194-91B5C9E036E2}"/>
              </a:ext>
            </a:extLst>
          </p:cNvPr>
          <p:cNvGraphicFramePr>
            <a:graphicFrameLocks noGrp="1"/>
          </p:cNvGraphicFramePr>
          <p:nvPr>
            <p:extLst>
              <p:ext uri="{D42A27DB-BD31-4B8C-83A1-F6EECF244321}">
                <p14:modId xmlns:p14="http://schemas.microsoft.com/office/powerpoint/2010/main" val="1072050991"/>
              </p:ext>
            </p:extLst>
          </p:nvPr>
        </p:nvGraphicFramePr>
        <p:xfrm>
          <a:off x="6823708" y="198226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8" name="Table 17">
            <a:extLst>
              <a:ext uri="{FF2B5EF4-FFF2-40B4-BE49-F238E27FC236}">
                <a16:creationId xmlns:a16="http://schemas.microsoft.com/office/drawing/2014/main" id="{CFE6DDE7-1CF1-4D00-B5BA-7A16B7E61FB2}"/>
              </a:ext>
            </a:extLst>
          </p:cNvPr>
          <p:cNvGraphicFramePr>
            <a:graphicFrameLocks noGrp="1"/>
          </p:cNvGraphicFramePr>
          <p:nvPr>
            <p:extLst>
              <p:ext uri="{D42A27DB-BD31-4B8C-83A1-F6EECF244321}">
                <p14:modId xmlns:p14="http://schemas.microsoft.com/office/powerpoint/2010/main" val="1436041660"/>
              </p:ext>
            </p:extLst>
          </p:nvPr>
        </p:nvGraphicFramePr>
        <p:xfrm>
          <a:off x="4384750" y="193688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2330937890"/>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734744"/>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45364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85264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185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2146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424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41071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79252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792041"/>
                  </a:ext>
                </a:extLst>
              </a:tr>
            </a:tbl>
          </a:graphicData>
        </a:graphic>
      </p:graphicFrame>
      <p:graphicFrame>
        <p:nvGraphicFramePr>
          <p:cNvPr id="36" name="Table 35">
            <a:extLst>
              <a:ext uri="{FF2B5EF4-FFF2-40B4-BE49-F238E27FC236}">
                <a16:creationId xmlns:a16="http://schemas.microsoft.com/office/drawing/2014/main" id="{7497AC3C-6B6F-4FF1-B08A-71B0978DF974}"/>
              </a:ext>
            </a:extLst>
          </p:cNvPr>
          <p:cNvGraphicFramePr>
            <a:graphicFrameLocks noGrp="1"/>
          </p:cNvGraphicFramePr>
          <p:nvPr>
            <p:extLst>
              <p:ext uri="{D42A27DB-BD31-4B8C-83A1-F6EECF244321}">
                <p14:modId xmlns:p14="http://schemas.microsoft.com/office/powerpoint/2010/main" val="4157593832"/>
              </p:ext>
            </p:extLst>
          </p:nvPr>
        </p:nvGraphicFramePr>
        <p:xfrm>
          <a:off x="8043187"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7" name="Table 36">
            <a:extLst>
              <a:ext uri="{FF2B5EF4-FFF2-40B4-BE49-F238E27FC236}">
                <a16:creationId xmlns:a16="http://schemas.microsoft.com/office/drawing/2014/main" id="{57872C82-1FFD-40AE-BB86-92F875DC33D3}"/>
              </a:ext>
            </a:extLst>
          </p:cNvPr>
          <p:cNvGraphicFramePr>
            <a:graphicFrameLocks noGrp="1"/>
          </p:cNvGraphicFramePr>
          <p:nvPr>
            <p:extLst>
              <p:ext uri="{D42A27DB-BD31-4B8C-83A1-F6EECF244321}">
                <p14:modId xmlns:p14="http://schemas.microsoft.com/office/powerpoint/2010/main" val="1246954253"/>
              </p:ext>
            </p:extLst>
          </p:nvPr>
        </p:nvGraphicFramePr>
        <p:xfrm>
          <a:off x="9262666" y="1959729"/>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8" name="Table 37">
            <a:extLst>
              <a:ext uri="{FF2B5EF4-FFF2-40B4-BE49-F238E27FC236}">
                <a16:creationId xmlns:a16="http://schemas.microsoft.com/office/drawing/2014/main" id="{C85AE3E6-BF41-41FD-88CB-C5F806926AF1}"/>
              </a:ext>
            </a:extLst>
          </p:cNvPr>
          <p:cNvGraphicFramePr>
            <a:graphicFrameLocks noGrp="1"/>
          </p:cNvGraphicFramePr>
          <p:nvPr>
            <p:extLst>
              <p:ext uri="{D42A27DB-BD31-4B8C-83A1-F6EECF244321}">
                <p14:modId xmlns:p14="http://schemas.microsoft.com/office/powerpoint/2010/main" val="3375248587"/>
              </p:ext>
            </p:extLst>
          </p:nvPr>
        </p:nvGraphicFramePr>
        <p:xfrm>
          <a:off x="10482145" y="1965758"/>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sp>
        <p:nvSpPr>
          <p:cNvPr id="39" name="TextBox 38">
            <a:extLst>
              <a:ext uri="{FF2B5EF4-FFF2-40B4-BE49-F238E27FC236}">
                <a16:creationId xmlns:a16="http://schemas.microsoft.com/office/drawing/2014/main" id="{A85D8A42-775C-4DBC-91DE-D61D12585D09}"/>
              </a:ext>
            </a:extLst>
          </p:cNvPr>
          <p:cNvSpPr txBox="1"/>
          <p:nvPr/>
        </p:nvSpPr>
        <p:spPr>
          <a:xfrm>
            <a:off x="1946429" y="5094574"/>
            <a:ext cx="253023" cy="374670"/>
          </a:xfrm>
          <a:prstGeom prst="rect">
            <a:avLst/>
          </a:prstGeom>
          <a:noFill/>
        </p:spPr>
        <p:txBody>
          <a:bodyPr wrap="square" rtlCol="0">
            <a:spAutoFit/>
          </a:bodyPr>
          <a:lstStyle/>
          <a:p>
            <a:r>
              <a:rPr lang="en-US" dirty="0"/>
              <a:t>4</a:t>
            </a:r>
          </a:p>
        </p:txBody>
      </p:sp>
      <p:sp>
        <p:nvSpPr>
          <p:cNvPr id="40" name="TextBox 39">
            <a:extLst>
              <a:ext uri="{FF2B5EF4-FFF2-40B4-BE49-F238E27FC236}">
                <a16:creationId xmlns:a16="http://schemas.microsoft.com/office/drawing/2014/main" id="{5B6B793C-BB38-43D5-ACC8-19A66097B569}"/>
              </a:ext>
            </a:extLst>
          </p:cNvPr>
          <p:cNvSpPr txBox="1"/>
          <p:nvPr/>
        </p:nvSpPr>
        <p:spPr>
          <a:xfrm>
            <a:off x="3156740" y="5094574"/>
            <a:ext cx="316828" cy="369332"/>
          </a:xfrm>
          <a:prstGeom prst="rect">
            <a:avLst/>
          </a:prstGeom>
          <a:noFill/>
        </p:spPr>
        <p:txBody>
          <a:bodyPr wrap="square" rtlCol="0">
            <a:spAutoFit/>
          </a:bodyPr>
          <a:lstStyle/>
          <a:p>
            <a:r>
              <a:rPr lang="en-US" dirty="0"/>
              <a:t>8</a:t>
            </a:r>
          </a:p>
        </p:txBody>
      </p:sp>
      <p:sp>
        <p:nvSpPr>
          <p:cNvPr id="41" name="TextBox 40">
            <a:extLst>
              <a:ext uri="{FF2B5EF4-FFF2-40B4-BE49-F238E27FC236}">
                <a16:creationId xmlns:a16="http://schemas.microsoft.com/office/drawing/2014/main" id="{FA889D7F-8855-4C16-AF62-AE28B29947AB}"/>
              </a:ext>
            </a:extLst>
          </p:cNvPr>
          <p:cNvSpPr txBox="1"/>
          <p:nvPr/>
        </p:nvSpPr>
        <p:spPr>
          <a:xfrm>
            <a:off x="4402755" y="5094574"/>
            <a:ext cx="316828" cy="369332"/>
          </a:xfrm>
          <a:prstGeom prst="rect">
            <a:avLst/>
          </a:prstGeom>
          <a:noFill/>
        </p:spPr>
        <p:txBody>
          <a:bodyPr wrap="square" rtlCol="0">
            <a:spAutoFit/>
          </a:bodyPr>
          <a:lstStyle/>
          <a:p>
            <a:r>
              <a:rPr lang="en-US" dirty="0"/>
              <a:t>4</a:t>
            </a:r>
          </a:p>
        </p:txBody>
      </p:sp>
      <p:sp>
        <p:nvSpPr>
          <p:cNvPr id="42" name="TextBox 41">
            <a:extLst>
              <a:ext uri="{FF2B5EF4-FFF2-40B4-BE49-F238E27FC236}">
                <a16:creationId xmlns:a16="http://schemas.microsoft.com/office/drawing/2014/main" id="{7BE80AE5-FEB9-43A4-994A-22EE0AF83871}"/>
              </a:ext>
            </a:extLst>
          </p:cNvPr>
          <p:cNvSpPr txBox="1"/>
          <p:nvPr/>
        </p:nvSpPr>
        <p:spPr>
          <a:xfrm>
            <a:off x="5604229" y="5106239"/>
            <a:ext cx="316828" cy="369332"/>
          </a:xfrm>
          <a:prstGeom prst="rect">
            <a:avLst/>
          </a:prstGeom>
          <a:noFill/>
        </p:spPr>
        <p:txBody>
          <a:bodyPr wrap="square" rtlCol="0">
            <a:spAutoFit/>
          </a:bodyPr>
          <a:lstStyle/>
          <a:p>
            <a:r>
              <a:rPr lang="en-US" dirty="0"/>
              <a:t>6</a:t>
            </a:r>
          </a:p>
        </p:txBody>
      </p:sp>
      <p:sp>
        <p:nvSpPr>
          <p:cNvPr id="43" name="TextBox 42">
            <a:extLst>
              <a:ext uri="{FF2B5EF4-FFF2-40B4-BE49-F238E27FC236}">
                <a16:creationId xmlns:a16="http://schemas.microsoft.com/office/drawing/2014/main" id="{96FDF8D0-D8B7-4D0A-AF44-4DD53035BEAD}"/>
              </a:ext>
            </a:extLst>
          </p:cNvPr>
          <p:cNvSpPr txBox="1"/>
          <p:nvPr/>
        </p:nvSpPr>
        <p:spPr>
          <a:xfrm>
            <a:off x="6861627" y="5106239"/>
            <a:ext cx="316828" cy="369332"/>
          </a:xfrm>
          <a:prstGeom prst="rect">
            <a:avLst/>
          </a:prstGeom>
          <a:noFill/>
        </p:spPr>
        <p:txBody>
          <a:bodyPr wrap="square" rtlCol="0">
            <a:spAutoFit/>
          </a:bodyPr>
          <a:lstStyle/>
          <a:p>
            <a:r>
              <a:rPr lang="en-US" dirty="0"/>
              <a:t>6</a:t>
            </a:r>
          </a:p>
        </p:txBody>
      </p:sp>
      <p:sp>
        <p:nvSpPr>
          <p:cNvPr id="44" name="TextBox 43">
            <a:extLst>
              <a:ext uri="{FF2B5EF4-FFF2-40B4-BE49-F238E27FC236}">
                <a16:creationId xmlns:a16="http://schemas.microsoft.com/office/drawing/2014/main" id="{1DFA4AF4-EA08-482B-A2F3-E6C9FC0F7CF2}"/>
              </a:ext>
            </a:extLst>
          </p:cNvPr>
          <p:cNvSpPr txBox="1"/>
          <p:nvPr/>
        </p:nvSpPr>
        <p:spPr>
          <a:xfrm>
            <a:off x="8102299" y="5100620"/>
            <a:ext cx="316828"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C20CDC7A-53CB-40B8-A314-6C3E9A099C98}"/>
              </a:ext>
            </a:extLst>
          </p:cNvPr>
          <p:cNvSpPr txBox="1"/>
          <p:nvPr/>
        </p:nvSpPr>
        <p:spPr>
          <a:xfrm>
            <a:off x="9299163" y="5106239"/>
            <a:ext cx="316828" cy="369332"/>
          </a:xfrm>
          <a:prstGeom prst="rect">
            <a:avLst/>
          </a:prstGeom>
          <a:noFill/>
        </p:spPr>
        <p:txBody>
          <a:bodyPr wrap="square" rtlCol="0">
            <a:spAutoFit/>
          </a:bodyPr>
          <a:lstStyle/>
          <a:p>
            <a:r>
              <a:rPr lang="en-US" dirty="0"/>
              <a:t>4</a:t>
            </a:r>
          </a:p>
        </p:txBody>
      </p:sp>
      <p:sp>
        <p:nvSpPr>
          <p:cNvPr id="46" name="TextBox 45">
            <a:extLst>
              <a:ext uri="{FF2B5EF4-FFF2-40B4-BE49-F238E27FC236}">
                <a16:creationId xmlns:a16="http://schemas.microsoft.com/office/drawing/2014/main" id="{E34ED66F-BCE6-4D2D-9D9A-5A0578A18E13}"/>
              </a:ext>
            </a:extLst>
          </p:cNvPr>
          <p:cNvSpPr txBox="1"/>
          <p:nvPr/>
        </p:nvSpPr>
        <p:spPr>
          <a:xfrm>
            <a:off x="10528672" y="5106239"/>
            <a:ext cx="316828"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08936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952422" y="661183"/>
            <a:ext cx="4278735" cy="646331"/>
          </a:xfrm>
          <a:prstGeom prst="rect">
            <a:avLst/>
          </a:prstGeom>
          <a:noFill/>
        </p:spPr>
        <p:txBody>
          <a:bodyPr wrap="none" rtlCol="0">
            <a:spAutoFit/>
          </a:bodyPr>
          <a:lstStyle/>
          <a:p>
            <a:pPr lvl="0" defTabSz="457200"/>
            <a:r>
              <a:rPr lang="en-US" sz="3600" b="1" dirty="0">
                <a:solidFill>
                  <a:srgbClr val="335B74"/>
                </a:solidFill>
                <a:latin typeface="Lato Black"/>
              </a:rPr>
              <a:t>Fitness calculation </a:t>
            </a:r>
          </a:p>
        </p:txBody>
      </p:sp>
      <p:sp>
        <p:nvSpPr>
          <p:cNvPr id="32" name="Content Placeholder 2">
            <a:extLst>
              <a:ext uri="{FF2B5EF4-FFF2-40B4-BE49-F238E27FC236}">
                <a16:creationId xmlns:a16="http://schemas.microsoft.com/office/drawing/2014/main" id="{E29C6285-B8A3-400A-A1BD-00F65561C013}"/>
              </a:ext>
            </a:extLst>
          </p:cNvPr>
          <p:cNvSpPr txBox="1">
            <a:spLocks/>
          </p:cNvSpPr>
          <p:nvPr/>
        </p:nvSpPr>
        <p:spPr>
          <a:xfrm>
            <a:off x="1083075" y="1689420"/>
            <a:ext cx="984829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Clr>
                <a:srgbClr val="1CADE4"/>
              </a:buClr>
              <a:buSzPct val="130000"/>
              <a:buNone/>
              <a:defRPr/>
            </a:pPr>
            <a:r>
              <a:rPr lang="en-US" sz="2200" dirty="0">
                <a:solidFill>
                  <a:prstClr val="black"/>
                </a:solidFill>
                <a:latin typeface="Calibri" panose="020F0502020204030204"/>
              </a:rPr>
              <a:t>As paper mentioned fitness value must be in (0,1].</a:t>
            </a:r>
          </a:p>
          <a:p>
            <a:pPr marL="0" lvl="0" indent="0">
              <a:buClr>
                <a:srgbClr val="1CADE4"/>
              </a:buClr>
              <a:buSzPct val="130000"/>
              <a:buNone/>
              <a:defRPr/>
            </a:pPr>
            <a:r>
              <a:rPr lang="en-US" sz="2200" dirty="0">
                <a:solidFill>
                  <a:prstClr val="black"/>
                </a:solidFill>
                <a:latin typeface="Calibri" panose="020F0502020204030204"/>
              </a:rPr>
              <a:t>For achieving that we determine worst and best solution as boundary.</a:t>
            </a:r>
          </a:p>
          <a:p>
            <a:pPr marL="0" lvl="0" indent="0">
              <a:buClr>
                <a:srgbClr val="1CADE4"/>
              </a:buClr>
              <a:buSzPct val="130000"/>
              <a:buNone/>
              <a:defRPr/>
            </a:pPr>
            <a:r>
              <a:rPr lang="en-US" sz="2200" dirty="0">
                <a:solidFill>
                  <a:prstClr val="black"/>
                </a:solidFill>
                <a:latin typeface="Calibri" panose="020F0502020204030204"/>
              </a:rPr>
              <a:t>And by using expression: 1- (fitness/144) final fitness achieve.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Worst case is a puzzle with same value for every cell :</a:t>
            </a:r>
          </a:p>
          <a:p>
            <a:pPr lvl="1">
              <a:lnSpc>
                <a:spcPct val="150000"/>
              </a:lnSpc>
              <a:spcBef>
                <a:spcPts val="1000"/>
              </a:spcBef>
              <a:buClr>
                <a:srgbClr val="1CADE4"/>
              </a:buClr>
              <a:buSzPct val="130000"/>
              <a:defRPr/>
            </a:pPr>
            <a:r>
              <a:rPr lang="en-US" sz="2200" dirty="0">
                <a:solidFill>
                  <a:schemeClr val="accent1"/>
                </a:solidFill>
                <a:latin typeface="Calibri" panose="020F0502020204030204"/>
              </a:rPr>
              <a:t>Worst Fitness = 144	-&gt; 	1-(144/144) = 0</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Best case is a sudoku answer :</a:t>
            </a:r>
          </a:p>
          <a:p>
            <a:pPr lvl="1">
              <a:lnSpc>
                <a:spcPct val="150000"/>
              </a:lnSpc>
              <a:spcBef>
                <a:spcPts val="1000"/>
              </a:spcBef>
              <a:buClr>
                <a:srgbClr val="1CADE4"/>
              </a:buClr>
              <a:buSzPct val="130000"/>
              <a:defRPr/>
            </a:pPr>
            <a:r>
              <a:rPr lang="en-US" sz="2200" dirty="0">
                <a:solidFill>
                  <a:schemeClr val="accent1"/>
                </a:solidFill>
                <a:latin typeface="Calibri" panose="020F0502020204030204"/>
              </a:rPr>
              <a:t>Best Fitness = 0		</a:t>
            </a:r>
            <a:r>
              <a:rPr lang="en-US" sz="2200" dirty="0">
                <a:solidFill>
                  <a:schemeClr val="accent1"/>
                </a:solidFill>
              </a:rPr>
              <a:t> -&gt; 	1-(0/144) = 1</a:t>
            </a:r>
            <a:endParaRPr lang="en-US" sz="2200" dirty="0">
              <a:solidFill>
                <a:schemeClr val="accent1"/>
              </a:solidFill>
              <a:latin typeface="Calibri" panose="020F0502020204030204"/>
            </a:endParaRPr>
          </a:p>
          <a:p>
            <a:pPr lvl="1">
              <a:lnSpc>
                <a:spcPct val="150000"/>
              </a:lnSpc>
              <a:spcBef>
                <a:spcPts val="1000"/>
              </a:spcBef>
              <a:buClr>
                <a:srgbClr val="1CADE4"/>
              </a:buClr>
              <a:buSzPct val="130000"/>
              <a:defRPr/>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86232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1686" y="555392"/>
            <a:ext cx="5822428"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For Implement mutation function we present two way :</a:t>
            </a:r>
            <a:endParaRPr lang="en-US" sz="18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Swap mutation inside each sub-grid(block) of chromosome.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Randomly choose one block of chromosome to perform swap mutation inside.</a:t>
            </a:r>
          </a:p>
        </p:txBody>
      </p:sp>
    </p:spTree>
    <p:extLst>
      <p:ext uri="{BB962C8B-B14F-4D97-AF65-F5344CB8AC3E}">
        <p14:creationId xmlns:p14="http://schemas.microsoft.com/office/powerpoint/2010/main" val="295582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988418" y="555392"/>
            <a:ext cx="6215163"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 1</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1600" dirty="0">
                <a:solidFill>
                  <a:schemeClr val="bg1">
                    <a:lumMod val="50000"/>
                  </a:schemeClr>
                </a:solidFill>
              </a:rPr>
              <a:t>[[8, 4, 2, 9, 1, 2, 9, 8, 7],[9, 3, 4, 1, 4, 8, 9, 3, 2], [5, 2, </a:t>
            </a:r>
            <a:r>
              <a:rPr lang="en-US" sz="1600" dirty="0">
                <a:solidFill>
                  <a:schemeClr val="accent1"/>
                </a:solidFill>
              </a:rPr>
              <a:t>1</a:t>
            </a:r>
            <a:r>
              <a:rPr lang="en-US" sz="1600" dirty="0">
                <a:solidFill>
                  <a:schemeClr val="bg1">
                    <a:lumMod val="50000"/>
                  </a:schemeClr>
                </a:solidFill>
              </a:rPr>
              <a:t>, 7, 3, </a:t>
            </a:r>
            <a:r>
              <a:rPr lang="en-US" sz="1600" dirty="0">
                <a:solidFill>
                  <a:schemeClr val="accent1"/>
                </a:solidFill>
              </a:rPr>
              <a:t>4</a:t>
            </a:r>
            <a:r>
              <a:rPr lang="en-US" sz="1600" dirty="0">
                <a:solidFill>
                  <a:schemeClr val="bg1">
                    <a:lumMod val="50000"/>
                  </a:schemeClr>
                </a:solidFill>
              </a:rPr>
              <a:t>, 8, 8, 2],</a:t>
            </a:r>
          </a:p>
          <a:p>
            <a:pPr marL="0" lvl="0" indent="0">
              <a:lnSpc>
                <a:spcPct val="100000"/>
              </a:lnSpc>
              <a:buClr>
                <a:srgbClr val="1CADE4"/>
              </a:buClr>
              <a:buSzPct val="130000"/>
              <a:buNone/>
              <a:defRPr/>
            </a:pPr>
            <a:r>
              <a:rPr lang="en-US" sz="1600" dirty="0">
                <a:solidFill>
                  <a:schemeClr val="bg1">
                    <a:lumMod val="50000"/>
                  </a:schemeClr>
                </a:solidFill>
              </a:rPr>
              <a:t>[8, 2, 9, 3, 2, 9, 5, 5, 8],  [7, 8, 2, 8, 9, 6, 2, 4, 9], [9, 7, 5, 4, 1, 9, 3, 7, 8], </a:t>
            </a:r>
          </a:p>
          <a:p>
            <a:pPr marL="0" lvl="0" indent="0">
              <a:lnSpc>
                <a:spcPct val="100000"/>
              </a:lnSpc>
              <a:buClr>
                <a:srgbClr val="1CADE4"/>
              </a:buClr>
              <a:buSzPct val="130000"/>
              <a:buNone/>
              <a:defRPr/>
            </a:pPr>
            <a:r>
              <a:rPr lang="en-US" sz="1600" dirty="0">
                <a:solidFill>
                  <a:schemeClr val="bg1">
                    <a:lumMod val="50000"/>
                  </a:schemeClr>
                </a:solidFill>
              </a:rPr>
              <a:t> [6, 1, 4, 6, 3, 5, 2, 9, 4], [5, 1, 3, 7, 9, 7, 2, 9, 5], [4, 7, 7, 2, 8, 1, 6, 7, 4]]  </a:t>
            </a:r>
            <a:r>
              <a:rPr lang="en-US" sz="1200" dirty="0">
                <a:solidFill>
                  <a:schemeClr val="bg1">
                    <a:lumMod val="50000"/>
                  </a:schemeClr>
                </a:solidFill>
              </a:rPr>
              <a:t>	</a:t>
            </a:r>
            <a:r>
              <a:rPr lang="en-US" sz="1600" b="1" dirty="0"/>
              <a:t>fitness: 92</a:t>
            </a:r>
          </a:p>
          <a:p>
            <a:pPr marL="0" lvl="0" indent="0">
              <a:lnSpc>
                <a:spcPct val="150000"/>
              </a:lnSpc>
              <a:buClr>
                <a:srgbClr val="1CADE4"/>
              </a:buClr>
              <a:buSzPct val="130000"/>
              <a:buNone/>
              <a:defRPr/>
            </a:pPr>
            <a:endParaRPr lang="en-US" sz="1200" dirty="0">
              <a:latin typeface="Calibri" panose="020F0502020204030204"/>
            </a:endParaRPr>
          </a:p>
          <a:p>
            <a:pPr marL="0" lvl="0" indent="0">
              <a:lnSpc>
                <a:spcPct val="150000"/>
              </a:lnSpc>
              <a:buClr>
                <a:srgbClr val="1CADE4"/>
              </a:buClr>
              <a:buSzPct val="130000"/>
              <a:buNone/>
              <a:defRPr/>
            </a:pPr>
            <a:r>
              <a:rPr lang="en-US" sz="1600" dirty="0">
                <a:solidFill>
                  <a:schemeClr val="accent1"/>
                </a:solidFill>
              </a:rPr>
              <a:t>block index: 2  </a:t>
            </a:r>
            <a:r>
              <a:rPr lang="en-US" sz="1600" dirty="0" err="1">
                <a:solidFill>
                  <a:schemeClr val="accent1"/>
                </a:solidFill>
              </a:rPr>
              <a:t>first_index</a:t>
            </a:r>
            <a:r>
              <a:rPr lang="en-US" sz="1600" dirty="0">
                <a:solidFill>
                  <a:schemeClr val="accent1"/>
                </a:solidFill>
              </a:rPr>
              <a:t>: 5 </a:t>
            </a:r>
            <a:r>
              <a:rPr lang="en-US" sz="1600" dirty="0" err="1">
                <a:solidFill>
                  <a:schemeClr val="accent1"/>
                </a:solidFill>
              </a:rPr>
              <a:t>second_index</a:t>
            </a:r>
            <a:r>
              <a:rPr lang="en-US" sz="1600" dirty="0">
                <a:solidFill>
                  <a:schemeClr val="accent1"/>
                </a:solidFill>
              </a:rPr>
              <a:t>: 2</a:t>
            </a:r>
          </a:p>
          <a:p>
            <a:pPr marL="0" lvl="0" indent="0">
              <a:lnSpc>
                <a:spcPct val="150000"/>
              </a:lnSpc>
              <a:buClr>
                <a:srgbClr val="1CADE4"/>
              </a:buClr>
              <a:buSzPct val="130000"/>
              <a:buNone/>
              <a:defRPr/>
            </a:pPr>
            <a:endParaRPr lang="en-US" sz="1600" dirty="0">
              <a:solidFill>
                <a:schemeClr val="accent1"/>
              </a:solidFill>
            </a:endParaRPr>
          </a:p>
          <a:p>
            <a:pPr marL="0" lvl="0" indent="0">
              <a:lnSpc>
                <a:spcPct val="150000"/>
              </a:lnSpc>
              <a:buClr>
                <a:srgbClr val="1CADE4"/>
              </a:buClr>
              <a:buSzPct val="130000"/>
              <a:buNone/>
              <a:defRPr/>
            </a:pPr>
            <a:r>
              <a:rPr lang="en-US" sz="1600" dirty="0">
                <a:solidFill>
                  <a:schemeClr val="bg1">
                    <a:lumMod val="50000"/>
                  </a:schemeClr>
                </a:solidFill>
              </a:rPr>
              <a:t>[[8, 4, 2, 9, 1, 2, 9, 8, 7], [9, 3, 4, 1, 4, 8, 9, 3, 2],[5, 2, </a:t>
            </a:r>
            <a:r>
              <a:rPr lang="en-US" sz="1600" dirty="0">
                <a:solidFill>
                  <a:schemeClr val="accent1"/>
                </a:solidFill>
              </a:rPr>
              <a:t>4</a:t>
            </a:r>
            <a:r>
              <a:rPr lang="en-US" sz="1600" dirty="0">
                <a:solidFill>
                  <a:schemeClr val="bg1">
                    <a:lumMod val="50000"/>
                  </a:schemeClr>
                </a:solidFill>
              </a:rPr>
              <a:t>, 7, 3, </a:t>
            </a:r>
            <a:r>
              <a:rPr lang="en-US" sz="1600" dirty="0">
                <a:solidFill>
                  <a:schemeClr val="accent1"/>
                </a:solidFill>
              </a:rPr>
              <a:t>1</a:t>
            </a:r>
            <a:r>
              <a:rPr lang="en-US" sz="1600" dirty="0">
                <a:solidFill>
                  <a:schemeClr val="bg1">
                    <a:lumMod val="50000"/>
                  </a:schemeClr>
                </a:solidFill>
              </a:rPr>
              <a:t>, 8, 8, 2],</a:t>
            </a:r>
          </a:p>
          <a:p>
            <a:pPr marL="0" lvl="0" indent="0">
              <a:lnSpc>
                <a:spcPct val="150000"/>
              </a:lnSpc>
              <a:buClr>
                <a:srgbClr val="1CADE4"/>
              </a:buClr>
              <a:buSzPct val="130000"/>
              <a:buNone/>
              <a:defRPr/>
            </a:pPr>
            <a:r>
              <a:rPr lang="en-US" sz="1600" dirty="0">
                <a:solidFill>
                  <a:schemeClr val="bg1">
                    <a:lumMod val="50000"/>
                  </a:schemeClr>
                </a:solidFill>
              </a:rPr>
              <a:t> [8, 2, 9, 3, 2, 9, 5, 5, 8],  [7, 8, 2, 8, 9, 6, 2, 4, 9], [9, 7, 5, 4, 1, 9, 3, 7, 8], </a:t>
            </a:r>
          </a:p>
          <a:p>
            <a:pPr marL="0" lvl="0" indent="0">
              <a:lnSpc>
                <a:spcPct val="150000"/>
              </a:lnSpc>
              <a:buClr>
                <a:srgbClr val="1CADE4"/>
              </a:buClr>
              <a:buSzPct val="130000"/>
              <a:buNone/>
              <a:defRPr/>
            </a:pPr>
            <a:r>
              <a:rPr lang="en-US" sz="1600" dirty="0">
                <a:solidFill>
                  <a:schemeClr val="bg1">
                    <a:lumMod val="50000"/>
                  </a:schemeClr>
                </a:solidFill>
              </a:rPr>
              <a:t> [6, 1, 4, 6, 3, 5, 2, 9, 4], [5, 1, 3, 7, 9, 7, 2, 9, 5], [4, 7, 7, 2, 8, 1, 6, 7, 4]]  </a:t>
            </a:r>
            <a:r>
              <a:rPr lang="en-US" sz="1200" dirty="0">
                <a:solidFill>
                  <a:schemeClr val="bg1">
                    <a:lumMod val="50000"/>
                  </a:schemeClr>
                </a:solidFill>
              </a:rPr>
              <a:t>	</a:t>
            </a:r>
            <a:r>
              <a:rPr lang="en-US" sz="1600" b="1" dirty="0"/>
              <a:t>fitness: 92</a:t>
            </a:r>
          </a:p>
        </p:txBody>
      </p:sp>
    </p:spTree>
    <p:extLst>
      <p:ext uri="{BB962C8B-B14F-4D97-AF65-F5344CB8AC3E}">
        <p14:creationId xmlns:p14="http://schemas.microsoft.com/office/powerpoint/2010/main" val="2395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988418" y="555392"/>
            <a:ext cx="6215163"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 2</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5" y="1825624"/>
            <a:ext cx="10898802" cy="4767271"/>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4, 2, 9, 1, 2, 9, </a:t>
            </a:r>
            <a:r>
              <a:rPr lang="en-US" sz="1600" dirty="0">
                <a:solidFill>
                  <a:schemeClr val="accent1"/>
                </a:solidFill>
              </a:rPr>
              <a:t>8</a:t>
            </a:r>
            <a:r>
              <a:rPr lang="en-US" sz="1600" dirty="0">
                <a:solidFill>
                  <a:schemeClr val="bg1">
                    <a:lumMod val="50000"/>
                  </a:schemeClr>
                </a:solidFill>
              </a:rPr>
              <a:t>, 7],[9, 3, 4, 1, 4, 8, 9, </a:t>
            </a:r>
            <a:r>
              <a:rPr lang="en-US" sz="1600" dirty="0">
                <a:solidFill>
                  <a:schemeClr val="accent1"/>
                </a:solidFill>
              </a:rPr>
              <a:t>3</a:t>
            </a:r>
            <a:r>
              <a:rPr lang="en-US" sz="1600" dirty="0">
                <a:solidFill>
                  <a:schemeClr val="bg1">
                    <a:lumMod val="50000"/>
                  </a:schemeClr>
                </a:solidFill>
              </a:rPr>
              <a:t>,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5</a:t>
            </a:r>
            <a:r>
              <a:rPr lang="en-US" sz="1600" dirty="0">
                <a:solidFill>
                  <a:schemeClr val="bg1">
                    <a:lumMod val="50000"/>
                  </a:schemeClr>
                </a:solidFill>
              </a:rPr>
              <a:t>, 2, 1, 7, 3, </a:t>
            </a:r>
            <a:r>
              <a:rPr lang="en-US" sz="1600" dirty="0">
                <a:solidFill>
                  <a:schemeClr val="accent1"/>
                </a:solidFill>
              </a:rPr>
              <a:t>4</a:t>
            </a:r>
            <a:r>
              <a:rPr lang="en-US" sz="1600" dirty="0">
                <a:solidFill>
                  <a:schemeClr val="bg1">
                    <a:lumMod val="50000"/>
                  </a:schemeClr>
                </a:solidFill>
              </a:rPr>
              <a:t>, 8, 8, 2],</a:t>
            </a:r>
          </a:p>
          <a:p>
            <a:pPr marL="0" lvl="0" indent="0">
              <a:lnSpc>
                <a:spcPct val="10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2, 9, 3, 2, </a:t>
            </a:r>
            <a:r>
              <a:rPr lang="en-US" sz="1600" dirty="0">
                <a:solidFill>
                  <a:schemeClr val="accent1"/>
                </a:solidFill>
              </a:rPr>
              <a:t>9</a:t>
            </a:r>
            <a:r>
              <a:rPr lang="en-US" sz="1600" dirty="0">
                <a:solidFill>
                  <a:schemeClr val="bg1">
                    <a:lumMod val="50000"/>
                  </a:schemeClr>
                </a:solidFill>
              </a:rPr>
              <a:t>, 5, 5, 8],  [7, 8,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8</a:t>
            </a:r>
            <a:r>
              <a:rPr lang="en-US" sz="1600" dirty="0">
                <a:solidFill>
                  <a:schemeClr val="bg1">
                    <a:lumMod val="50000"/>
                  </a:schemeClr>
                </a:solidFill>
              </a:rPr>
              <a:t>, 9, 6, 2, 4, 9], [9, 7, </a:t>
            </a:r>
            <a:r>
              <a:rPr lang="en-US" sz="1600" dirty="0">
                <a:solidFill>
                  <a:schemeClr val="accent1"/>
                </a:solidFill>
              </a:rPr>
              <a:t>5</a:t>
            </a:r>
            <a:r>
              <a:rPr lang="en-US" sz="1600" dirty="0">
                <a:solidFill>
                  <a:schemeClr val="bg1">
                    <a:lumMod val="50000"/>
                  </a:schemeClr>
                </a:solidFill>
              </a:rPr>
              <a:t>, 4, 1, 9, </a:t>
            </a:r>
            <a:r>
              <a:rPr lang="en-US" sz="1600" dirty="0">
                <a:solidFill>
                  <a:schemeClr val="accent1"/>
                </a:solidFill>
              </a:rPr>
              <a:t>3</a:t>
            </a:r>
            <a:r>
              <a:rPr lang="en-US" sz="1600" dirty="0">
                <a:solidFill>
                  <a:schemeClr val="bg1">
                    <a:lumMod val="50000"/>
                  </a:schemeClr>
                </a:solidFill>
              </a:rPr>
              <a:t>, 7, 8], </a:t>
            </a:r>
          </a:p>
          <a:p>
            <a:pPr marL="0" lvl="0" indent="0">
              <a:lnSpc>
                <a:spcPct val="100000"/>
              </a:lnSpc>
              <a:buClr>
                <a:srgbClr val="1CADE4"/>
              </a:buClr>
              <a:buSzPct val="130000"/>
              <a:buNone/>
              <a:defRPr/>
            </a:pPr>
            <a:r>
              <a:rPr lang="en-US" sz="1600" dirty="0">
                <a:solidFill>
                  <a:schemeClr val="bg1">
                    <a:lumMod val="50000"/>
                  </a:schemeClr>
                </a:solidFill>
              </a:rPr>
              <a:t> [6, 1, </a:t>
            </a:r>
            <a:r>
              <a:rPr lang="en-US" sz="1600" dirty="0">
                <a:solidFill>
                  <a:schemeClr val="accent1"/>
                </a:solidFill>
              </a:rPr>
              <a:t>4</a:t>
            </a:r>
            <a:r>
              <a:rPr lang="en-US" sz="1600" dirty="0">
                <a:solidFill>
                  <a:schemeClr val="bg1">
                    <a:lumMod val="50000"/>
                  </a:schemeClr>
                </a:solidFill>
              </a:rPr>
              <a:t>, 6, 3, 5, </a:t>
            </a:r>
            <a:r>
              <a:rPr lang="en-US" sz="1600" dirty="0">
                <a:solidFill>
                  <a:schemeClr val="accent1"/>
                </a:solidFill>
              </a:rPr>
              <a:t>2</a:t>
            </a:r>
            <a:r>
              <a:rPr lang="en-US" sz="1600" dirty="0">
                <a:solidFill>
                  <a:schemeClr val="bg1">
                    <a:lumMod val="50000"/>
                  </a:schemeClr>
                </a:solidFill>
              </a:rPr>
              <a:t>, 9, 4], [5, 1, 3, 7, </a:t>
            </a:r>
            <a:r>
              <a:rPr lang="en-US" sz="1600" dirty="0">
                <a:solidFill>
                  <a:schemeClr val="accent1"/>
                </a:solidFill>
              </a:rPr>
              <a:t>9</a:t>
            </a:r>
            <a:r>
              <a:rPr lang="en-US" sz="1600" dirty="0">
                <a:solidFill>
                  <a:schemeClr val="bg1">
                    <a:lumMod val="50000"/>
                  </a:schemeClr>
                </a:solidFill>
              </a:rPr>
              <a:t>, 7, 2, </a:t>
            </a:r>
            <a:r>
              <a:rPr lang="en-US" sz="1600" dirty="0">
                <a:solidFill>
                  <a:schemeClr val="accent1"/>
                </a:solidFill>
              </a:rPr>
              <a:t>9</a:t>
            </a:r>
            <a:r>
              <a:rPr lang="en-US" sz="1600" dirty="0">
                <a:solidFill>
                  <a:schemeClr val="bg1">
                    <a:lumMod val="50000"/>
                  </a:schemeClr>
                </a:solidFill>
              </a:rPr>
              <a:t>, 5], [4, </a:t>
            </a:r>
            <a:r>
              <a:rPr lang="en-US" sz="1600" dirty="0">
                <a:solidFill>
                  <a:schemeClr val="accent1"/>
                </a:solidFill>
              </a:rPr>
              <a:t>7</a:t>
            </a:r>
            <a:r>
              <a:rPr lang="en-US" sz="1600" dirty="0">
                <a:solidFill>
                  <a:schemeClr val="bg1">
                    <a:lumMod val="50000"/>
                  </a:schemeClr>
                </a:solidFill>
              </a:rPr>
              <a:t>, </a:t>
            </a:r>
            <a:r>
              <a:rPr lang="en-US" sz="1600" dirty="0">
                <a:solidFill>
                  <a:schemeClr val="accent1"/>
                </a:solidFill>
              </a:rPr>
              <a:t>7</a:t>
            </a:r>
            <a:r>
              <a:rPr lang="en-US" sz="1600" dirty="0">
                <a:solidFill>
                  <a:schemeClr val="bg1">
                    <a:lumMod val="50000"/>
                  </a:schemeClr>
                </a:solidFill>
              </a:rPr>
              <a:t>, 2, 8, 1, 6, 7, 4]]  </a:t>
            </a:r>
            <a:r>
              <a:rPr lang="en-US" sz="1200" dirty="0">
                <a:solidFill>
                  <a:schemeClr val="bg1">
                    <a:lumMod val="50000"/>
                  </a:schemeClr>
                </a:solidFill>
              </a:rPr>
              <a:t>	</a:t>
            </a:r>
            <a:r>
              <a:rPr lang="en-US" sz="1600" b="1" dirty="0"/>
              <a:t>fitness: 92</a:t>
            </a:r>
          </a:p>
          <a:p>
            <a:pPr marL="0" lvl="0" indent="0">
              <a:lnSpc>
                <a:spcPct val="150000"/>
              </a:lnSpc>
              <a:buClr>
                <a:srgbClr val="1CADE4"/>
              </a:buClr>
              <a:buSzPct val="130000"/>
              <a:buNone/>
              <a:defRPr/>
            </a:pPr>
            <a:endParaRPr lang="en-US" sz="1200" dirty="0">
              <a:latin typeface="Calibri" panose="020F0502020204030204"/>
            </a:endParaRPr>
          </a:p>
          <a:p>
            <a:pPr marL="0" lvl="0" indent="0">
              <a:lnSpc>
                <a:spcPct val="150000"/>
              </a:lnSpc>
              <a:buClr>
                <a:srgbClr val="1CADE4"/>
              </a:buClr>
              <a:buSzPct val="130000"/>
              <a:buNone/>
              <a:defRPr/>
            </a:pPr>
            <a:r>
              <a:rPr lang="en-US" sz="1400" dirty="0">
                <a:solidFill>
                  <a:schemeClr val="accent1"/>
                </a:solidFill>
              </a:rPr>
              <a:t>block index: 0  </a:t>
            </a:r>
            <a:r>
              <a:rPr lang="en-US" sz="1400" dirty="0" err="1">
                <a:solidFill>
                  <a:schemeClr val="accent1"/>
                </a:solidFill>
              </a:rPr>
              <a:t>first_index</a:t>
            </a:r>
            <a:r>
              <a:rPr lang="en-US" sz="1400" dirty="0">
                <a:solidFill>
                  <a:schemeClr val="accent1"/>
                </a:solidFill>
              </a:rPr>
              <a:t>: 0  </a:t>
            </a:r>
            <a:r>
              <a:rPr lang="en-US" sz="1400" dirty="0" err="1">
                <a:solidFill>
                  <a:schemeClr val="accent1"/>
                </a:solidFill>
              </a:rPr>
              <a:t>second_index</a:t>
            </a:r>
            <a:r>
              <a:rPr lang="en-US" sz="1400" dirty="0">
                <a:solidFill>
                  <a:schemeClr val="accent1"/>
                </a:solidFill>
              </a:rPr>
              <a:t>: 7	block index: 1  </a:t>
            </a:r>
            <a:r>
              <a:rPr lang="en-US" sz="1400" dirty="0" err="1">
                <a:solidFill>
                  <a:schemeClr val="accent1"/>
                </a:solidFill>
              </a:rPr>
              <a:t>first_index</a:t>
            </a:r>
            <a:r>
              <a:rPr lang="en-US" sz="1400" dirty="0">
                <a:solidFill>
                  <a:schemeClr val="accent1"/>
                </a:solidFill>
              </a:rPr>
              <a:t>: 8  </a:t>
            </a:r>
            <a:r>
              <a:rPr lang="en-US" sz="1400" dirty="0" err="1">
                <a:solidFill>
                  <a:schemeClr val="accent1"/>
                </a:solidFill>
              </a:rPr>
              <a:t>second_index</a:t>
            </a:r>
            <a:r>
              <a:rPr lang="en-US" sz="1400" dirty="0">
                <a:solidFill>
                  <a:schemeClr val="accent1"/>
                </a:solidFill>
              </a:rPr>
              <a:t>: 7	block index: 2  </a:t>
            </a:r>
            <a:r>
              <a:rPr lang="en-US" sz="1400" dirty="0" err="1">
                <a:solidFill>
                  <a:schemeClr val="accent1"/>
                </a:solidFill>
              </a:rPr>
              <a:t>first_index</a:t>
            </a:r>
            <a:r>
              <a:rPr lang="en-US" sz="1400" dirty="0">
                <a:solidFill>
                  <a:schemeClr val="accent1"/>
                </a:solidFill>
              </a:rPr>
              <a:t>: 0  </a:t>
            </a:r>
            <a:r>
              <a:rPr lang="en-US" sz="1400" dirty="0" err="1">
                <a:solidFill>
                  <a:schemeClr val="accent1"/>
                </a:solidFill>
              </a:rPr>
              <a:t>second_index</a:t>
            </a:r>
            <a:r>
              <a:rPr lang="en-US" sz="1400" dirty="0">
                <a:solidFill>
                  <a:schemeClr val="accent1"/>
                </a:solidFill>
              </a:rPr>
              <a:t>: 5</a:t>
            </a:r>
          </a:p>
          <a:p>
            <a:pPr marL="0" lvl="0" indent="0">
              <a:lnSpc>
                <a:spcPct val="150000"/>
              </a:lnSpc>
              <a:buClr>
                <a:srgbClr val="1CADE4"/>
              </a:buClr>
              <a:buSzPct val="130000"/>
              <a:buNone/>
              <a:defRPr/>
            </a:pPr>
            <a:r>
              <a:rPr lang="en-US" sz="1400" dirty="0">
                <a:solidFill>
                  <a:schemeClr val="accent1"/>
                </a:solidFill>
              </a:rPr>
              <a:t>block index: 3  </a:t>
            </a:r>
            <a:r>
              <a:rPr lang="en-US" sz="1400" dirty="0" err="1">
                <a:solidFill>
                  <a:schemeClr val="accent1"/>
                </a:solidFill>
              </a:rPr>
              <a:t>first_index</a:t>
            </a:r>
            <a:r>
              <a:rPr lang="en-US" sz="1400" dirty="0">
                <a:solidFill>
                  <a:schemeClr val="accent1"/>
                </a:solidFill>
              </a:rPr>
              <a:t>: 5  </a:t>
            </a:r>
            <a:r>
              <a:rPr lang="en-US" sz="1400" dirty="0" err="1">
                <a:solidFill>
                  <a:schemeClr val="accent1"/>
                </a:solidFill>
              </a:rPr>
              <a:t>second_index</a:t>
            </a:r>
            <a:r>
              <a:rPr lang="en-US" sz="1400" dirty="0">
                <a:solidFill>
                  <a:schemeClr val="accent1"/>
                </a:solidFill>
              </a:rPr>
              <a:t>: 0	block index: 4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3	block index: 5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6</a:t>
            </a:r>
          </a:p>
          <a:p>
            <a:pPr marL="0" lvl="0" indent="0">
              <a:lnSpc>
                <a:spcPct val="150000"/>
              </a:lnSpc>
              <a:buClr>
                <a:srgbClr val="1CADE4"/>
              </a:buClr>
              <a:buSzPct val="130000"/>
              <a:buNone/>
              <a:defRPr/>
            </a:pPr>
            <a:r>
              <a:rPr lang="en-US" sz="1400" dirty="0">
                <a:solidFill>
                  <a:schemeClr val="accent1"/>
                </a:solidFill>
              </a:rPr>
              <a:t>block index: 6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6	block index: 7  </a:t>
            </a:r>
            <a:r>
              <a:rPr lang="en-US" sz="1400" dirty="0" err="1">
                <a:solidFill>
                  <a:schemeClr val="accent1"/>
                </a:solidFill>
              </a:rPr>
              <a:t>first_index</a:t>
            </a:r>
            <a:r>
              <a:rPr lang="en-US" sz="1400" dirty="0">
                <a:solidFill>
                  <a:schemeClr val="accent1"/>
                </a:solidFill>
              </a:rPr>
              <a:t>: 4  </a:t>
            </a:r>
            <a:r>
              <a:rPr lang="en-US" sz="1400" dirty="0" err="1">
                <a:solidFill>
                  <a:schemeClr val="accent1"/>
                </a:solidFill>
              </a:rPr>
              <a:t>second_index</a:t>
            </a:r>
            <a:r>
              <a:rPr lang="en-US" sz="1400" dirty="0">
                <a:solidFill>
                  <a:schemeClr val="accent1"/>
                </a:solidFill>
              </a:rPr>
              <a:t>: 7	block index: 8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1</a:t>
            </a:r>
          </a:p>
          <a:p>
            <a:pPr marL="0" lvl="0" indent="0">
              <a:lnSpc>
                <a:spcPct val="150000"/>
              </a:lnSpc>
              <a:buClr>
                <a:srgbClr val="1CADE4"/>
              </a:buClr>
              <a:buSzPct val="130000"/>
              <a:buNone/>
              <a:defRPr/>
            </a:pPr>
            <a:endParaRPr lang="en-US" sz="1200" dirty="0">
              <a:solidFill>
                <a:schemeClr val="accent1"/>
              </a:solidFill>
            </a:endParaRPr>
          </a:p>
          <a:p>
            <a:pPr marL="0" lvl="0" indent="0">
              <a:lnSpc>
                <a:spcPct val="15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4, 2, 9, 1, 2, 9, </a:t>
            </a:r>
            <a:r>
              <a:rPr lang="en-US" sz="1600" dirty="0">
                <a:solidFill>
                  <a:schemeClr val="accent1"/>
                </a:solidFill>
              </a:rPr>
              <a:t>8</a:t>
            </a:r>
            <a:r>
              <a:rPr lang="en-US" sz="1600" dirty="0">
                <a:solidFill>
                  <a:schemeClr val="bg1">
                    <a:lumMod val="50000"/>
                  </a:schemeClr>
                </a:solidFill>
              </a:rPr>
              <a:t>, 7], [9, 3, 4, 1, 4, 8, 9,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3</a:t>
            </a:r>
            <a:r>
              <a:rPr lang="en-US" sz="1600" dirty="0">
                <a:solidFill>
                  <a:schemeClr val="bg1">
                    <a:lumMod val="50000"/>
                  </a:schemeClr>
                </a:solidFill>
              </a:rPr>
              <a:t>],[</a:t>
            </a:r>
            <a:r>
              <a:rPr lang="en-US" sz="1600" dirty="0">
                <a:solidFill>
                  <a:schemeClr val="accent1"/>
                </a:solidFill>
              </a:rPr>
              <a:t>1</a:t>
            </a:r>
            <a:r>
              <a:rPr lang="en-US" sz="1600" dirty="0">
                <a:solidFill>
                  <a:schemeClr val="bg1">
                    <a:lumMod val="50000"/>
                  </a:schemeClr>
                </a:solidFill>
              </a:rPr>
              <a:t>, 2, 4, 7, 3, </a:t>
            </a:r>
            <a:r>
              <a:rPr lang="en-US" sz="1600" dirty="0">
                <a:solidFill>
                  <a:schemeClr val="accent1"/>
                </a:solidFill>
              </a:rPr>
              <a:t>5</a:t>
            </a:r>
            <a:r>
              <a:rPr lang="en-US" sz="1600" dirty="0">
                <a:solidFill>
                  <a:schemeClr val="bg1">
                    <a:lumMod val="50000"/>
                  </a:schemeClr>
                </a:solidFill>
              </a:rPr>
              <a:t>, 8, 8, 2], </a:t>
            </a:r>
          </a:p>
          <a:p>
            <a:pPr marL="0" lvl="0" indent="0">
              <a:lnSpc>
                <a:spcPct val="150000"/>
              </a:lnSpc>
              <a:buClr>
                <a:srgbClr val="1CADE4"/>
              </a:buClr>
              <a:buSzPct val="130000"/>
              <a:buNone/>
              <a:defRPr/>
            </a:pPr>
            <a:r>
              <a:rPr lang="en-US" sz="1600" dirty="0">
                <a:solidFill>
                  <a:schemeClr val="bg1">
                    <a:lumMod val="50000"/>
                  </a:schemeClr>
                </a:solidFill>
              </a:rPr>
              <a:t>[</a:t>
            </a:r>
            <a:r>
              <a:rPr lang="en-US" sz="1600" dirty="0">
                <a:solidFill>
                  <a:schemeClr val="accent1"/>
                </a:solidFill>
              </a:rPr>
              <a:t>9</a:t>
            </a:r>
            <a:r>
              <a:rPr lang="en-US" sz="1600" dirty="0">
                <a:solidFill>
                  <a:schemeClr val="bg1">
                    <a:lumMod val="50000"/>
                  </a:schemeClr>
                </a:solidFill>
              </a:rPr>
              <a:t>, 2, 9, 3, 2, </a:t>
            </a:r>
            <a:r>
              <a:rPr lang="en-US" sz="1600" dirty="0">
                <a:solidFill>
                  <a:schemeClr val="accent1"/>
                </a:solidFill>
              </a:rPr>
              <a:t>8</a:t>
            </a:r>
            <a:r>
              <a:rPr lang="en-US" sz="1600" dirty="0">
                <a:solidFill>
                  <a:schemeClr val="bg1">
                    <a:lumMod val="50000"/>
                  </a:schemeClr>
                </a:solidFill>
              </a:rPr>
              <a:t>, 5, 5, 8],  [7, 8, </a:t>
            </a:r>
            <a:r>
              <a:rPr lang="en-US" sz="1600" dirty="0">
                <a:solidFill>
                  <a:schemeClr val="accent1"/>
                </a:solidFill>
              </a:rPr>
              <a:t>8</a:t>
            </a:r>
            <a:r>
              <a:rPr lang="en-US" sz="1600" dirty="0">
                <a:solidFill>
                  <a:schemeClr val="bg1">
                    <a:lumMod val="50000"/>
                  </a:schemeClr>
                </a:solidFill>
              </a:rPr>
              <a:t>, </a:t>
            </a:r>
            <a:r>
              <a:rPr lang="en-US" sz="1600" dirty="0">
                <a:solidFill>
                  <a:schemeClr val="accent1"/>
                </a:solidFill>
              </a:rPr>
              <a:t>2</a:t>
            </a:r>
            <a:r>
              <a:rPr lang="en-US" sz="1600" dirty="0">
                <a:solidFill>
                  <a:schemeClr val="bg1">
                    <a:lumMod val="50000"/>
                  </a:schemeClr>
                </a:solidFill>
              </a:rPr>
              <a:t>, 9, 6, 2, 4, 9], [9, 7, </a:t>
            </a:r>
            <a:r>
              <a:rPr lang="en-US" sz="1600" dirty="0">
                <a:solidFill>
                  <a:schemeClr val="accent1"/>
                </a:solidFill>
              </a:rPr>
              <a:t>3</a:t>
            </a:r>
            <a:r>
              <a:rPr lang="en-US" sz="1600" dirty="0">
                <a:solidFill>
                  <a:schemeClr val="bg1">
                    <a:lumMod val="50000"/>
                  </a:schemeClr>
                </a:solidFill>
              </a:rPr>
              <a:t>, 4, 1, 9, </a:t>
            </a:r>
            <a:r>
              <a:rPr lang="en-US" sz="1600" dirty="0">
                <a:solidFill>
                  <a:schemeClr val="accent1"/>
                </a:solidFill>
              </a:rPr>
              <a:t>5</a:t>
            </a:r>
            <a:r>
              <a:rPr lang="en-US" sz="1600" dirty="0">
                <a:solidFill>
                  <a:schemeClr val="bg1">
                    <a:lumMod val="50000"/>
                  </a:schemeClr>
                </a:solidFill>
              </a:rPr>
              <a:t>, 7, 8], </a:t>
            </a:r>
          </a:p>
          <a:p>
            <a:pPr marL="0" lvl="0" indent="0">
              <a:lnSpc>
                <a:spcPct val="150000"/>
              </a:lnSpc>
              <a:buClr>
                <a:srgbClr val="1CADE4"/>
              </a:buClr>
              <a:buSzPct val="130000"/>
              <a:buNone/>
              <a:defRPr/>
            </a:pPr>
            <a:r>
              <a:rPr lang="en-US" sz="1600" dirty="0">
                <a:solidFill>
                  <a:schemeClr val="bg1">
                    <a:lumMod val="50000"/>
                  </a:schemeClr>
                </a:solidFill>
              </a:rPr>
              <a:t> [6, 1, </a:t>
            </a:r>
            <a:r>
              <a:rPr lang="en-US" sz="1600" dirty="0">
                <a:solidFill>
                  <a:schemeClr val="accent1"/>
                </a:solidFill>
              </a:rPr>
              <a:t>2</a:t>
            </a:r>
            <a:r>
              <a:rPr lang="en-US" sz="1600" dirty="0">
                <a:solidFill>
                  <a:schemeClr val="bg1">
                    <a:lumMod val="50000"/>
                  </a:schemeClr>
                </a:solidFill>
              </a:rPr>
              <a:t>, 6, 3, 5, </a:t>
            </a:r>
            <a:r>
              <a:rPr lang="en-US" sz="1600" dirty="0">
                <a:solidFill>
                  <a:schemeClr val="accent1"/>
                </a:solidFill>
              </a:rPr>
              <a:t>4</a:t>
            </a:r>
            <a:r>
              <a:rPr lang="en-US" sz="1600" dirty="0">
                <a:solidFill>
                  <a:schemeClr val="bg1">
                    <a:lumMod val="50000"/>
                  </a:schemeClr>
                </a:solidFill>
              </a:rPr>
              <a:t>, 9, 4], [5, 1, 3, 7, </a:t>
            </a:r>
            <a:r>
              <a:rPr lang="en-US" sz="1600" dirty="0">
                <a:solidFill>
                  <a:schemeClr val="accent1"/>
                </a:solidFill>
              </a:rPr>
              <a:t>9</a:t>
            </a:r>
            <a:r>
              <a:rPr lang="en-US" sz="1600" dirty="0">
                <a:solidFill>
                  <a:schemeClr val="bg1">
                    <a:lumMod val="50000"/>
                  </a:schemeClr>
                </a:solidFill>
              </a:rPr>
              <a:t>, 7, 2, </a:t>
            </a:r>
            <a:r>
              <a:rPr lang="en-US" sz="1600" dirty="0">
                <a:solidFill>
                  <a:schemeClr val="accent1"/>
                </a:solidFill>
              </a:rPr>
              <a:t>9</a:t>
            </a:r>
            <a:r>
              <a:rPr lang="en-US" sz="1600" dirty="0">
                <a:solidFill>
                  <a:schemeClr val="bg1">
                    <a:lumMod val="50000"/>
                  </a:schemeClr>
                </a:solidFill>
              </a:rPr>
              <a:t>, 5], [4, </a:t>
            </a:r>
            <a:r>
              <a:rPr lang="en-US" sz="1600" dirty="0">
                <a:solidFill>
                  <a:schemeClr val="accent1"/>
                </a:solidFill>
              </a:rPr>
              <a:t>7</a:t>
            </a:r>
            <a:r>
              <a:rPr lang="en-US" sz="1600" dirty="0">
                <a:solidFill>
                  <a:schemeClr val="bg1">
                    <a:lumMod val="50000"/>
                  </a:schemeClr>
                </a:solidFill>
              </a:rPr>
              <a:t>, </a:t>
            </a:r>
            <a:r>
              <a:rPr lang="en-US" sz="1600" dirty="0">
                <a:solidFill>
                  <a:schemeClr val="accent1"/>
                </a:solidFill>
              </a:rPr>
              <a:t>7</a:t>
            </a:r>
            <a:r>
              <a:rPr lang="en-US" sz="1600" dirty="0">
                <a:solidFill>
                  <a:schemeClr val="bg1">
                    <a:lumMod val="50000"/>
                  </a:schemeClr>
                </a:solidFill>
              </a:rPr>
              <a:t>, 2, 8, 1, 6, 7, 4]]</a:t>
            </a:r>
            <a:r>
              <a:rPr lang="en-US" sz="1200" dirty="0">
                <a:solidFill>
                  <a:schemeClr val="bg1">
                    <a:lumMod val="50000"/>
                  </a:schemeClr>
                </a:solidFill>
              </a:rPr>
              <a:t>	</a:t>
            </a:r>
            <a:r>
              <a:rPr lang="en-US" sz="1600" b="1" dirty="0"/>
              <a:t>fitness: 92</a:t>
            </a:r>
          </a:p>
        </p:txBody>
      </p:sp>
    </p:spTree>
    <p:extLst>
      <p:ext uri="{BB962C8B-B14F-4D97-AF65-F5344CB8AC3E}">
        <p14:creationId xmlns:p14="http://schemas.microsoft.com/office/powerpoint/2010/main" val="27336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142384" y="537637"/>
            <a:ext cx="5923545" cy="646331"/>
          </a:xfrm>
          <a:prstGeom prst="rect">
            <a:avLst/>
          </a:prstGeom>
          <a:noFill/>
        </p:spPr>
        <p:txBody>
          <a:bodyPr wrap="none" rtlCol="0">
            <a:spAutoFit/>
          </a:bodyPr>
          <a:lstStyle/>
          <a:p>
            <a:pPr lvl="0" defTabSz="457200"/>
            <a:r>
              <a:rPr lang="en-US" sz="3600" b="1" dirty="0">
                <a:solidFill>
                  <a:srgbClr val="335B74"/>
                </a:solidFill>
                <a:latin typeface="Lato Black"/>
              </a:rPr>
              <a:t>Crossover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5" y="1825624"/>
            <a:ext cx="10712371" cy="4767271"/>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2200" dirty="0">
                <a:solidFill>
                  <a:prstClr val="black"/>
                </a:solidFill>
              </a:rPr>
              <a:t>Crossover function take two parent from population and create two child by uniform method.</a:t>
            </a:r>
          </a:p>
        </p:txBody>
      </p:sp>
    </p:spTree>
    <p:extLst>
      <p:ext uri="{BB962C8B-B14F-4D97-AF65-F5344CB8AC3E}">
        <p14:creationId xmlns:p14="http://schemas.microsoft.com/office/powerpoint/2010/main" val="217679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Authors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sz="2200" dirty="0">
              <a:solidFill>
                <a:prstClr val="black"/>
              </a:solidFill>
              <a:latin typeface="Calibri" panose="020F0502020204030204"/>
            </a:endParaRPr>
          </a:p>
          <a:p>
            <a:pPr lvl="1">
              <a:lnSpc>
                <a:spcPct val="150000"/>
              </a:lnSpc>
              <a:spcBef>
                <a:spcPts val="1000"/>
              </a:spcBef>
              <a:buClr>
                <a:srgbClr val="1CADE4"/>
              </a:buClr>
              <a:buSzPct val="130000"/>
            </a:pPr>
            <a:r>
              <a:rPr lang="en-US" sz="1800" dirty="0">
                <a:solidFill>
                  <a:prstClr val="black"/>
                </a:solidFill>
              </a:rPr>
              <a:t>Rory Douglas</a:t>
            </a:r>
          </a:p>
          <a:p>
            <a:pPr>
              <a:lnSpc>
                <a:spcPct val="150000"/>
              </a:lnSpc>
              <a:buClr>
                <a:srgbClr val="1CADE4"/>
              </a:buClr>
              <a:buSzPct val="130000"/>
            </a:pPr>
            <a:r>
              <a:rPr lang="en-US" sz="2200" dirty="0">
                <a:solidFill>
                  <a:prstClr val="black"/>
                </a:solidFill>
              </a:rPr>
              <a:t>Published year:</a:t>
            </a:r>
          </a:p>
          <a:p>
            <a:pPr lvl="1">
              <a:lnSpc>
                <a:spcPct val="150000"/>
              </a:lnSpc>
              <a:buClr>
                <a:srgbClr val="1CADE4"/>
              </a:buClr>
              <a:buSzPct val="130000"/>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2014</a:t>
            </a:r>
          </a:p>
          <a:p>
            <a:pPr>
              <a:lnSpc>
                <a:spcPct val="150000"/>
              </a:lnSpc>
              <a:buClr>
                <a:srgbClr val="1CADE4"/>
              </a:buClr>
              <a:buSzPct val="130000"/>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Publisher:</a:t>
            </a:r>
          </a:p>
          <a:p>
            <a:pPr lvl="1">
              <a:lnSpc>
                <a:spcPct val="150000"/>
              </a:lnSpc>
              <a:buClr>
                <a:srgbClr val="1CADE4"/>
              </a:buClr>
              <a:buSzPct val="130000"/>
            </a:pPr>
            <a:r>
              <a:rPr lang="en-US" sz="1800" dirty="0">
                <a:solidFill>
                  <a:prstClr val="black"/>
                </a:solidFill>
              </a:rPr>
              <a:t>University of Derby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934" y="555392"/>
            <a:ext cx="399013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description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23BA688-DFC8-4039-8302-D07220F87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864" y="1825625"/>
            <a:ext cx="5578136" cy="4284760"/>
          </a:xfrm>
          <a:prstGeom prst="rect">
            <a:avLst/>
          </a:prstGeom>
        </p:spPr>
      </p:pic>
    </p:spTree>
    <p:extLst>
      <p:ext uri="{BB962C8B-B14F-4D97-AF65-F5344CB8AC3E}">
        <p14:creationId xmlns:p14="http://schemas.microsoft.com/office/powerpoint/2010/main" val="410575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70	-&gt; 38</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68 	-&gt; 38</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1- x/144</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0-&gt;	1</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144-&gt;	0</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38-&gt;	</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48-&gt;</a:t>
            </a:r>
          </a:p>
        </p:txBody>
      </p:sp>
    </p:spTree>
    <p:extLst>
      <p:ext uri="{BB962C8B-B14F-4D97-AF65-F5344CB8AC3E}">
        <p14:creationId xmlns:p14="http://schemas.microsoft.com/office/powerpoint/2010/main" val="395403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 0.48	-&gt; 0.67</a:t>
            </a:r>
          </a:p>
          <a:p>
            <a:pPr marL="457200" marR="0" lvl="0" indent="-457200" algn="l" defTabSz="914172" rtl="0" eaLnBrk="1" fontAlgn="auto" latinLnBrk="0" hangingPunct="1">
              <a:lnSpc>
                <a:spcPct val="150000"/>
              </a:lnSpc>
              <a:spcBef>
                <a:spcPts val="1000"/>
              </a:spcBef>
              <a:spcAft>
                <a:spcPts val="0"/>
              </a:spcAft>
              <a:buClr>
                <a:srgbClr val="1CADE4"/>
              </a:buClr>
              <a:buSzPct val="130000"/>
              <a:buAutoNum type="arabicPlain" startAt="72"/>
              <a:tabLst/>
              <a:defRPr/>
            </a:pPr>
            <a:r>
              <a:rPr lang="en-US" sz="1800" dirty="0">
                <a:solidFill>
                  <a:prstClr val="black"/>
                </a:solidFill>
                <a:latin typeface="Calibri" panose="020F0502020204030204"/>
              </a:rPr>
              <a:t>-&gt; 50</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72 -&gt; 48</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70 -&gt; 50	</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70 -&gt; 46</a:t>
            </a:r>
          </a:p>
          <a:p>
            <a:pPr marL="0" lvl="0" indent="0">
              <a:lnSpc>
                <a:spcPct val="150000"/>
              </a:lnSpc>
              <a:buClr>
                <a:srgbClr val="1CADE4"/>
              </a:buClr>
              <a:buSzPct val="130000"/>
              <a:buNone/>
              <a:defRPr/>
            </a:pPr>
            <a:r>
              <a:rPr lang="en-US" sz="1800" dirty="0">
                <a:solidFill>
                  <a:prstClr val="black"/>
                </a:solidFill>
                <a:latin typeface="Calibri" panose="020F0502020204030204"/>
              </a:rPr>
              <a:t>70 -&gt; 48	</a:t>
            </a:r>
            <a:r>
              <a:rPr lang="en-US" sz="1800" dirty="0">
                <a:solidFill>
                  <a:prstClr val="black"/>
                </a:solidFill>
              </a:rPr>
              <a:t>	XOVER_METHOD = "arithmetic"</a:t>
            </a:r>
            <a:r>
              <a:rPr lang="en-US" sz="1800" dirty="0">
                <a:solidFill>
                  <a:prstClr val="black"/>
                </a:solidFill>
                <a:latin typeface="Calibri" panose="020F0502020204030204"/>
              </a:rPr>
              <a:t>	</a:t>
            </a:r>
          </a:p>
          <a:p>
            <a:pPr marL="0" lvl="0" indent="0">
              <a:lnSpc>
                <a:spcPct val="150000"/>
              </a:lnSpc>
              <a:buClr>
                <a:srgbClr val="1CADE4"/>
              </a:buClr>
              <a:buSzPct val="130000"/>
              <a:buNone/>
              <a:defRPr/>
            </a:pPr>
            <a:r>
              <a:rPr lang="en-US" sz="1800" dirty="0">
                <a:solidFill>
                  <a:prstClr val="black"/>
                </a:solidFill>
                <a:latin typeface="Calibri" panose="020F0502020204030204"/>
              </a:rPr>
              <a:t>70 -&gt; 44		</a:t>
            </a:r>
            <a:r>
              <a:rPr lang="en-US" sz="1800" dirty="0">
                <a:solidFill>
                  <a:prstClr val="black"/>
                </a:solidFill>
              </a:rPr>
              <a:t>CROSSOVER_RATE = 1</a:t>
            </a:r>
          </a:p>
          <a:p>
            <a:pPr marL="0" lvl="0" indent="0">
              <a:lnSpc>
                <a:spcPct val="150000"/>
              </a:lnSpc>
              <a:buClr>
                <a:srgbClr val="1CADE4"/>
              </a:buClr>
              <a:buSzPct val="130000"/>
              <a:buNone/>
              <a:defRPr/>
            </a:pPr>
            <a:r>
              <a:rPr lang="en-US" sz="1800" dirty="0">
                <a:solidFill>
                  <a:prstClr val="black"/>
                </a:solidFill>
              </a:rPr>
              <a:t>68 -&gt; 		mutate = 0.7	cross = 1</a:t>
            </a:r>
          </a:p>
          <a:p>
            <a:pPr marL="0" lvl="0" indent="0">
              <a:lnSpc>
                <a:spcPct val="150000"/>
              </a:lnSpc>
              <a:buClr>
                <a:srgbClr val="1CADE4"/>
              </a:buClr>
              <a:buSzPct val="130000"/>
              <a:buNone/>
              <a:defRPr/>
            </a:pPr>
            <a:endParaRPr lang="en-US" sz="1800" dirty="0">
              <a:solidFill>
                <a:prstClr val="black"/>
              </a:solidFill>
              <a:latin typeface="Calibri" panose="020F0502020204030204"/>
            </a:endParaRPr>
          </a:p>
        </p:txBody>
      </p:sp>
      <p:sp>
        <p:nvSpPr>
          <p:cNvPr id="5" name="Rectangle 4">
            <a:extLst>
              <a:ext uri="{FF2B5EF4-FFF2-40B4-BE49-F238E27FC236}">
                <a16:creationId xmlns:a16="http://schemas.microsoft.com/office/drawing/2014/main" id="{AC81136E-519A-4B8D-94CF-726F78300190}"/>
              </a:ext>
            </a:extLst>
          </p:cNvPr>
          <p:cNvSpPr/>
          <p:nvPr/>
        </p:nvSpPr>
        <p:spPr>
          <a:xfrm>
            <a:off x="2556565" y="4556760"/>
            <a:ext cx="3322320" cy="338554"/>
          </a:xfrm>
          <a:prstGeom prst="rect">
            <a:avLst/>
          </a:prstGeom>
        </p:spPr>
        <p:txBody>
          <a:bodyPr wrap="none">
            <a:spAutoFit/>
          </a:bodyPr>
          <a:lstStyle/>
          <a:p>
            <a:r>
              <a:rPr lang="en-US" sz="1600" dirty="0"/>
              <a:t>MUTATION_RATE = 0.5 , ELITSM = 0.1 </a:t>
            </a:r>
          </a:p>
        </p:txBody>
      </p:sp>
    </p:spTree>
    <p:extLst>
      <p:ext uri="{BB962C8B-B14F-4D97-AF65-F5344CB8AC3E}">
        <p14:creationId xmlns:p14="http://schemas.microsoft.com/office/powerpoint/2010/main" val="20484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0,1,2	=&gt; I =0</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3,4,5 	=&gt; I = 3</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1800" dirty="0">
                <a:solidFill>
                  <a:prstClr val="black"/>
                </a:solidFill>
                <a:latin typeface="Calibri" panose="020F0502020204030204"/>
              </a:rPr>
              <a:t>6,7,8 	=&gt; I = 6</a:t>
            </a:r>
            <a:endParaRPr lang="en-US" sz="1800" dirty="0">
              <a:solidFill>
                <a:prstClr val="black"/>
              </a:solidFill>
            </a:endParaRPr>
          </a:p>
          <a:p>
            <a:pPr marL="0" lvl="0" indent="0">
              <a:lnSpc>
                <a:spcPct val="150000"/>
              </a:lnSpc>
              <a:buClr>
                <a:srgbClr val="1CADE4"/>
              </a:buClr>
              <a:buSzPct val="130000"/>
              <a:buNone/>
              <a:defRPr/>
            </a:pPr>
            <a:endParaRPr lang="en-US" sz="1800" dirty="0">
              <a:solidFill>
                <a:prstClr val="black"/>
              </a:solidFill>
              <a:latin typeface="Calibri" panose="020F0502020204030204"/>
            </a:endParaRPr>
          </a:p>
        </p:txBody>
      </p:sp>
      <p:sp>
        <p:nvSpPr>
          <p:cNvPr id="5" name="Rectangle 4">
            <a:extLst>
              <a:ext uri="{FF2B5EF4-FFF2-40B4-BE49-F238E27FC236}">
                <a16:creationId xmlns:a16="http://schemas.microsoft.com/office/drawing/2014/main" id="{AC81136E-519A-4B8D-94CF-726F78300190}"/>
              </a:ext>
            </a:extLst>
          </p:cNvPr>
          <p:cNvSpPr/>
          <p:nvPr/>
        </p:nvSpPr>
        <p:spPr>
          <a:xfrm>
            <a:off x="2556565" y="4556760"/>
            <a:ext cx="3322320" cy="338554"/>
          </a:xfrm>
          <a:prstGeom prst="rect">
            <a:avLst/>
          </a:prstGeom>
        </p:spPr>
        <p:txBody>
          <a:bodyPr wrap="none">
            <a:spAutoFit/>
          </a:bodyPr>
          <a:lstStyle/>
          <a:p>
            <a:r>
              <a:rPr lang="en-US" sz="1600" dirty="0"/>
              <a:t>MUTATION_RATE = 0.5 , ELITSM = 0.1 </a:t>
            </a:r>
          </a:p>
        </p:txBody>
      </p:sp>
    </p:spTree>
    <p:extLst>
      <p:ext uri="{BB962C8B-B14F-4D97-AF65-F5344CB8AC3E}">
        <p14:creationId xmlns:p14="http://schemas.microsoft.com/office/powerpoint/2010/main" val="206348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Paper methodology came in bellow sections:</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Representation</a:t>
            </a:r>
          </a:p>
          <a:p>
            <a:pPr lvl="0">
              <a:lnSpc>
                <a:spcPct val="150000"/>
              </a:lnSpc>
              <a:buClr>
                <a:srgbClr val="1CADE4"/>
              </a:buClr>
              <a:buSzPct val="130000"/>
            </a:pPr>
            <a:r>
              <a:rPr lang="en-US" sz="2200" dirty="0">
                <a:solidFill>
                  <a:prstClr val="black"/>
                </a:solidFill>
              </a:rPr>
              <a:t>Fitness Function </a:t>
            </a:r>
          </a:p>
          <a:p>
            <a:pPr lvl="0">
              <a:lnSpc>
                <a:spcPct val="150000"/>
              </a:lnSpc>
              <a:buClr>
                <a:srgbClr val="1CADE4"/>
              </a:buClr>
              <a:buSzPct val="130000"/>
            </a:pPr>
            <a:r>
              <a:rPr lang="en-US" sz="2200" dirty="0">
                <a:solidFill>
                  <a:prstClr val="black"/>
                </a:solidFill>
                <a:latin typeface="Calibri" panose="020F0502020204030204"/>
              </a:rPr>
              <a:t>Crossover</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Mutation</a:t>
            </a:r>
          </a:p>
          <a:p>
            <a:pPr>
              <a:lnSpc>
                <a:spcPct val="150000"/>
              </a:lnSpc>
              <a:buClr>
                <a:srgbClr val="1CADE4"/>
              </a:buClr>
              <a:buSzPct val="130000"/>
            </a:pPr>
            <a:r>
              <a:rPr lang="en-US" sz="2200" dirty="0">
                <a:solidFill>
                  <a:prstClr val="black"/>
                </a:solidFill>
                <a:latin typeface="Calibri" panose="020F0502020204030204"/>
              </a:rPr>
              <a:t>Parent selection and </a:t>
            </a:r>
            <a:r>
              <a:rPr lang="en-US" sz="2200" dirty="0">
                <a:solidFill>
                  <a:prstClr val="black"/>
                </a:solidFill>
              </a:rPr>
              <a:t>Survivor Selection</a:t>
            </a:r>
            <a:endParaRPr lang="en-US" sz="22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854310" y="555392"/>
            <a:ext cx="449969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Methodology</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67246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pPr>
            <a:r>
              <a:rPr lang="en-US" sz="2200" dirty="0">
                <a:solidFill>
                  <a:prstClr val="black"/>
                </a:solidFill>
              </a:rPr>
              <a:t>Chromosomes consist of 81 byte values. These are split into 9 sets of 9 byte values to represent 3x3 sub-grids.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47678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Representation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95D32B6B-6B4A-4052-AA1C-34FA5F5C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782" y="2559034"/>
            <a:ext cx="3010161" cy="3147333"/>
          </a:xfrm>
          <a:prstGeom prst="rect">
            <a:avLst/>
          </a:prstGeom>
        </p:spPr>
      </p:pic>
      <p:pic>
        <p:nvPicPr>
          <p:cNvPr id="8" name="Picture 7">
            <a:extLst>
              <a:ext uri="{FF2B5EF4-FFF2-40B4-BE49-F238E27FC236}">
                <a16:creationId xmlns:a16="http://schemas.microsoft.com/office/drawing/2014/main" id="{81FE36BF-A23F-40DA-9095-406203EA4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397" y="3642382"/>
            <a:ext cx="4492188" cy="717824"/>
          </a:xfrm>
          <a:prstGeom prst="rect">
            <a:avLst/>
          </a:prstGeom>
        </p:spPr>
      </p:pic>
    </p:spTree>
    <p:extLst>
      <p:ext uri="{BB962C8B-B14F-4D97-AF65-F5344CB8AC3E}">
        <p14:creationId xmlns:p14="http://schemas.microsoft.com/office/powerpoint/2010/main" val="6704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fitness function in this algorithm simply checks whether the rows and columns have duplicates and increments a cost value for every time there is a duplicate. Squares are not checked as by design they will always be valid. Fitness will be measured between 0 and 1, with 1 being ideal fitness.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690434"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Fitness Function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99561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Crossover operation has been explained vaguely as bellow:</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Crossover is performed by selected a 3x3 sub grid </a:t>
            </a:r>
          </a:p>
          <a:p>
            <a:pPr marL="457086" lvl="1" indent="0">
              <a:lnSpc>
                <a:spcPct val="100000"/>
              </a:lnSpc>
              <a:buClr>
                <a:srgbClr val="1CADE4"/>
              </a:buClr>
              <a:buSzPct val="130000"/>
              <a:buNone/>
            </a:pPr>
            <a:r>
              <a:rPr lang="en-US" sz="1800" dirty="0">
                <a:solidFill>
                  <a:schemeClr val="bg1">
                    <a:lumMod val="50000"/>
                  </a:schemeClr>
                </a:solidFill>
              </a:rPr>
              <a:t>from either of the parent chromosomes based </a:t>
            </a:r>
          </a:p>
          <a:p>
            <a:pPr marL="457086" lvl="1" indent="0">
              <a:lnSpc>
                <a:spcPct val="100000"/>
              </a:lnSpc>
              <a:buClr>
                <a:srgbClr val="1CADE4"/>
              </a:buClr>
              <a:buSzPct val="130000"/>
              <a:buNone/>
            </a:pPr>
            <a:r>
              <a:rPr lang="en-US" sz="1800" dirty="0">
                <a:solidFill>
                  <a:schemeClr val="bg1">
                    <a:lumMod val="50000"/>
                  </a:schemeClr>
                </a:solidFill>
              </a:rPr>
              <a:t>on the crossover rate.</a:t>
            </a:r>
            <a:endParaRPr lang="en-US" sz="1800" dirty="0">
              <a:solidFill>
                <a:schemeClr val="bg1">
                  <a:lumMod val="50000"/>
                </a:schemeClr>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30717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Crossover</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7" name="Picture 6">
            <a:extLst>
              <a:ext uri="{FF2B5EF4-FFF2-40B4-BE49-F238E27FC236}">
                <a16:creationId xmlns:a16="http://schemas.microsoft.com/office/drawing/2014/main" id="{E6A6BAEA-3E0E-4DAD-AB6D-A550A71F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88" y="4003829"/>
            <a:ext cx="5304871" cy="1892693"/>
          </a:xfrm>
          <a:prstGeom prst="rect">
            <a:avLst/>
          </a:prstGeom>
        </p:spPr>
      </p:pic>
    </p:spTree>
    <p:extLst>
      <p:ext uri="{BB962C8B-B14F-4D97-AF65-F5344CB8AC3E}">
        <p14:creationId xmlns:p14="http://schemas.microsoft.com/office/powerpoint/2010/main" val="6695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Mutation operation also has been explained vaguely as bellow</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and problem is that doesn't mentioned that mutation perform</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 for each block or just for one block.</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Mutation is performed by swapping </a:t>
            </a:r>
          </a:p>
          <a:p>
            <a:pPr marL="457086" lvl="1" indent="0">
              <a:lnSpc>
                <a:spcPct val="100000"/>
              </a:lnSpc>
              <a:buClr>
                <a:srgbClr val="1CADE4"/>
              </a:buClr>
              <a:buSzPct val="130000"/>
              <a:buNone/>
            </a:pPr>
            <a:r>
              <a:rPr lang="en-US" sz="1800" dirty="0">
                <a:solidFill>
                  <a:schemeClr val="bg1">
                    <a:lumMod val="50000"/>
                  </a:schemeClr>
                </a:solidFill>
              </a:rPr>
              <a:t>two byte values within a 3x3 sub-grid.</a:t>
            </a: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20605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Mutation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FD8DE6C-901A-426A-881F-E13E2EB6B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702" y="4323425"/>
            <a:ext cx="5680676" cy="1585626"/>
          </a:xfrm>
          <a:prstGeom prst="rect">
            <a:avLst/>
          </a:prstGeom>
        </p:spPr>
      </p:pic>
    </p:spTree>
    <p:extLst>
      <p:ext uri="{BB962C8B-B14F-4D97-AF65-F5344CB8AC3E}">
        <p14:creationId xmlns:p14="http://schemas.microsoft.com/office/powerpoint/2010/main" val="419746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792641" y="555392"/>
            <a:ext cx="6623032" cy="646331"/>
          </a:xfrm>
          <a:prstGeom prst="rect">
            <a:avLst/>
          </a:prstGeom>
          <a:noFill/>
        </p:spPr>
        <p:txBody>
          <a:bodyPr wrap="none" rtlCol="0">
            <a:spAutoFit/>
          </a:bodyPr>
          <a:lstStyle/>
          <a:p>
            <a:pPr lvl="0" defTabSz="457200"/>
            <a:r>
              <a:rPr lang="en-US" sz="3600" b="1" dirty="0">
                <a:solidFill>
                  <a:srgbClr val="335B74"/>
                </a:solidFill>
                <a:latin typeface="Lato Black"/>
              </a:rPr>
              <a:t>Parent and survivor selection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Tournament selection as parent selection mechanism.</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Elitism 80% for survivor selection</a:t>
            </a:r>
          </a:p>
        </p:txBody>
      </p:sp>
    </p:spTree>
    <p:extLst>
      <p:ext uri="{BB962C8B-B14F-4D97-AF65-F5344CB8AC3E}">
        <p14:creationId xmlns:p14="http://schemas.microsoft.com/office/powerpoint/2010/main" val="14030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371" y="555392"/>
            <a:ext cx="4134209" cy="646331"/>
          </a:xfrm>
          <a:prstGeom prst="rect">
            <a:avLst/>
          </a:prstGeom>
          <a:noFill/>
        </p:spPr>
        <p:txBody>
          <a:bodyPr wrap="none" rtlCol="0">
            <a:spAutoFit/>
          </a:bodyPr>
          <a:lstStyle/>
          <a:p>
            <a:pPr lvl="0" defTabSz="457200"/>
            <a:r>
              <a:rPr lang="en-US" sz="3600" b="1" dirty="0">
                <a:solidFill>
                  <a:srgbClr val="335B74"/>
                </a:solidFill>
                <a:latin typeface="Lato Black"/>
              </a:rPr>
              <a:t>Paper Conclusions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Content Placeholder 2">
            <a:extLst>
              <a:ext uri="{FF2B5EF4-FFF2-40B4-BE49-F238E27FC236}">
                <a16:creationId xmlns:a16="http://schemas.microsoft.com/office/drawing/2014/main" id="{FBE98DC5-ABAD-4BC2-B5BA-3E5BB934AB8D}"/>
              </a:ext>
            </a:extLst>
          </p:cNvPr>
          <p:cNvSpPr txBox="1">
            <a:spLocks/>
          </p:cNvSpPr>
          <p:nvPr/>
        </p:nvSpPr>
        <p:spPr>
          <a:xfrm>
            <a:off x="830043"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algorithm developed in this paper was able to solve simple Sudoku puzzles, however it is fairly safe to say it does not excel at solving Sudoku. Two major problems with the algorithm are :</a:t>
            </a:r>
          </a:p>
          <a:p>
            <a:pPr lvl="0">
              <a:lnSpc>
                <a:spcPct val="150000"/>
              </a:lnSpc>
              <a:buClr>
                <a:srgbClr val="1CADE4"/>
              </a:buClr>
              <a:buSzPct val="130000"/>
            </a:pPr>
            <a:r>
              <a:rPr lang="en-US" sz="2200" dirty="0">
                <a:solidFill>
                  <a:prstClr val="black"/>
                </a:solidFill>
              </a:rPr>
              <a:t>the size of the search space</a:t>
            </a:r>
          </a:p>
          <a:p>
            <a:pPr lvl="0">
              <a:lnSpc>
                <a:spcPct val="150000"/>
              </a:lnSpc>
              <a:buClr>
                <a:srgbClr val="1CADE4"/>
              </a:buClr>
              <a:buSzPct val="130000"/>
            </a:pPr>
            <a:r>
              <a:rPr lang="en-US" sz="2200" dirty="0">
                <a:solidFill>
                  <a:prstClr val="black"/>
                </a:solidFill>
              </a:rPr>
              <a:t>the fitness calculation.</a:t>
            </a:r>
            <a:endParaRPr lang="en-US" sz="2200" dirty="0">
              <a:solidFill>
                <a:prstClr val="black"/>
              </a:solidFill>
              <a:latin typeface="Calibri" panose="020F0502020204030204"/>
            </a:endParaRPr>
          </a:p>
        </p:txBody>
      </p:sp>
    </p:spTree>
    <p:extLst>
      <p:ext uri="{BB962C8B-B14F-4D97-AF65-F5344CB8AC3E}">
        <p14:creationId xmlns:p14="http://schemas.microsoft.com/office/powerpoint/2010/main" val="10693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2467</TotalTime>
  <Words>1829</Words>
  <Application>Microsoft Office PowerPoint</Application>
  <PresentationFormat>Widescreen</PresentationFormat>
  <Paragraphs>379</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Gill Sans</vt:lpstr>
      <vt:lpstr>Lato</vt:lpstr>
      <vt:lpstr>Lato Black</vt:lpstr>
      <vt:lpstr>Lato Light</vt:lpstr>
      <vt:lpstr>Poppins Light</vt:lpstr>
      <vt:lpstr>Poppins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Saleh</dc:creator>
  <cp:lastModifiedBy>Saleh</cp:lastModifiedBy>
  <cp:revision>136</cp:revision>
  <dcterms:created xsi:type="dcterms:W3CDTF">2020-02-01T09:21:49Z</dcterms:created>
  <dcterms:modified xsi:type="dcterms:W3CDTF">2020-02-03T12:10:42Z</dcterms:modified>
</cp:coreProperties>
</file>