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1" r:id="rId4"/>
    <p:sldId id="264" r:id="rId5"/>
    <p:sldId id="272" r:id="rId6"/>
    <p:sldId id="273" r:id="rId7"/>
    <p:sldId id="274" r:id="rId8"/>
    <p:sldId id="275" r:id="rId9"/>
    <p:sldId id="283" r:id="rId10"/>
    <p:sldId id="276" r:id="rId11"/>
    <p:sldId id="277" r:id="rId12"/>
    <p:sldId id="278" r:id="rId13"/>
    <p:sldId id="279" r:id="rId14"/>
    <p:sldId id="280" r:id="rId15"/>
    <p:sldId id="281" r:id="rId16"/>
    <p:sldId id="28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5A270-E9FB-4C5B-8222-D28A282D6830}" v="64" dt="2022-02-08T04:04:44.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84" autoAdjust="0"/>
  </p:normalViewPr>
  <p:slideViewPr>
    <p:cSldViewPr snapToGrid="0">
      <p:cViewPr varScale="1">
        <p:scale>
          <a:sx n="51" d="100"/>
          <a:sy n="51" d="100"/>
        </p:scale>
        <p:origin x="596"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344886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187040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9a8fdfd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9a8fdfd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706c5f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706c5f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706c5f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706c5f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85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9a8fdfd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9a8fdfd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Where country is the primary key in the country table while it’s a foreign key in the other 3 tables</a:t>
            </a:r>
          </a:p>
          <a:p>
            <a:pPr marL="0" lvl="0" indent="0" algn="l" rtl="0">
              <a:spcBef>
                <a:spcPts val="0"/>
              </a:spcBef>
              <a:spcAft>
                <a:spcPts val="0"/>
              </a:spcAft>
              <a:buNone/>
            </a:pPr>
            <a:r>
              <a:rPr lang="en-AU" dirty="0" err="1"/>
              <a:t>Saleha</a:t>
            </a:r>
            <a:r>
              <a:rPr lang="en-AU" dirty="0"/>
              <a:t> will talk more about the extraction of our data to load into this database structure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2ea54ba0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2ea54ba0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96cebb98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96cebb98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96cebb98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96cebb9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a56c2c450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a56c2c450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3893772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athurinache/world-happiness-report-2015202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eepcontractor/human-life-expectancy-around-the-worl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127094" y="160601"/>
            <a:ext cx="7136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B35100"/>
                </a:solidFill>
                <a:latin typeface="Arial"/>
                <a:ea typeface="Arial"/>
                <a:cs typeface="Arial"/>
                <a:sym typeface="Arial"/>
              </a:rPr>
              <a:t>ETL Project</a:t>
            </a:r>
            <a:endParaRPr sz="2800" dirty="0"/>
          </a:p>
        </p:txBody>
      </p:sp>
      <p:sp>
        <p:nvSpPr>
          <p:cNvPr id="67" name="Google Shape;67;p13"/>
          <p:cNvSpPr txBox="1">
            <a:spLocks noGrp="1"/>
          </p:cNvSpPr>
          <p:nvPr>
            <p:ph type="subTitle" idx="1"/>
          </p:nvPr>
        </p:nvSpPr>
        <p:spPr>
          <a:xfrm>
            <a:off x="131550" y="2930679"/>
            <a:ext cx="8880900" cy="8748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800" b="1" u="sng" dirty="0">
                <a:solidFill>
                  <a:schemeClr val="accent5"/>
                </a:solidFill>
              </a:rPr>
              <a:t>Group Members</a:t>
            </a:r>
            <a:endParaRPr sz="1800" b="1" u="sng" dirty="0">
              <a:solidFill>
                <a:schemeClr val="accent5"/>
              </a:solidFill>
            </a:endParaRPr>
          </a:p>
          <a:p>
            <a:pPr marL="0" lvl="0" indent="0" algn="ctr" rtl="0">
              <a:lnSpc>
                <a:spcPct val="90000"/>
              </a:lnSpc>
              <a:spcBef>
                <a:spcPts val="0"/>
              </a:spcBef>
              <a:spcAft>
                <a:spcPts val="0"/>
              </a:spcAft>
              <a:buNone/>
            </a:pPr>
            <a:r>
              <a:rPr lang="en" sz="1800" b="1" dirty="0">
                <a:solidFill>
                  <a:srgbClr val="279E85"/>
                </a:solidFill>
                <a:latin typeface="Arial"/>
                <a:ea typeface="Arial"/>
                <a:cs typeface="Arial"/>
                <a:sym typeface="Arial"/>
              </a:rPr>
              <a:t>Jasjeet Kaur</a:t>
            </a:r>
            <a:endParaRPr sz="1800" b="1" dirty="0">
              <a:solidFill>
                <a:srgbClr val="279E85"/>
              </a:solidFill>
              <a:latin typeface="Arial"/>
              <a:ea typeface="Arial"/>
              <a:cs typeface="Arial"/>
              <a:sym typeface="Arial"/>
            </a:endParaRPr>
          </a:p>
          <a:p>
            <a:pPr marL="0" lvl="0" indent="0" algn="ctr" rtl="0">
              <a:lnSpc>
                <a:spcPct val="90000"/>
              </a:lnSpc>
              <a:spcBef>
                <a:spcPts val="0"/>
              </a:spcBef>
              <a:spcAft>
                <a:spcPts val="0"/>
              </a:spcAft>
              <a:buNone/>
            </a:pPr>
            <a:r>
              <a:rPr lang="en" sz="1800" b="1" dirty="0">
                <a:solidFill>
                  <a:srgbClr val="279E85"/>
                </a:solidFill>
                <a:latin typeface="Arial"/>
                <a:ea typeface="Arial"/>
                <a:cs typeface="Arial"/>
                <a:sym typeface="Arial"/>
              </a:rPr>
              <a:t>Erika Hoshino</a:t>
            </a:r>
            <a:endParaRPr sz="1800" b="1" dirty="0">
              <a:solidFill>
                <a:srgbClr val="279E85"/>
              </a:solidFill>
              <a:latin typeface="Arial"/>
              <a:ea typeface="Arial"/>
              <a:cs typeface="Arial"/>
              <a:sym typeface="Arial"/>
            </a:endParaRPr>
          </a:p>
          <a:p>
            <a:pPr marL="0" lvl="0" indent="0" algn="ctr" rtl="0">
              <a:lnSpc>
                <a:spcPct val="90000"/>
              </a:lnSpc>
              <a:spcBef>
                <a:spcPts val="0"/>
              </a:spcBef>
              <a:spcAft>
                <a:spcPts val="0"/>
              </a:spcAft>
              <a:buNone/>
            </a:pPr>
            <a:r>
              <a:rPr lang="en" sz="1800" b="1" dirty="0">
                <a:solidFill>
                  <a:srgbClr val="279E85"/>
                </a:solidFill>
              </a:rPr>
              <a:t>Saleha Khatun</a:t>
            </a:r>
          </a:p>
          <a:p>
            <a:pPr marL="0" lvl="0" indent="0" algn="ctr" rtl="0">
              <a:lnSpc>
                <a:spcPct val="90000"/>
              </a:lnSpc>
              <a:spcBef>
                <a:spcPts val="0"/>
              </a:spcBef>
              <a:spcAft>
                <a:spcPts val="0"/>
              </a:spcAft>
              <a:buNone/>
            </a:pPr>
            <a:r>
              <a:rPr lang="en" sz="1800" b="1" dirty="0">
                <a:solidFill>
                  <a:srgbClr val="279E85"/>
                </a:solidFill>
              </a:rPr>
              <a:t>Phimnarin Aksupak</a:t>
            </a:r>
          </a:p>
        </p:txBody>
      </p:sp>
      <p:sp>
        <p:nvSpPr>
          <p:cNvPr id="6" name="TextBox 5">
            <a:extLst>
              <a:ext uri="{FF2B5EF4-FFF2-40B4-BE49-F238E27FC236}">
                <a16:creationId xmlns:a16="http://schemas.microsoft.com/office/drawing/2014/main" id="{ADB8945D-11D8-490E-80E3-69D5E827281C}"/>
              </a:ext>
            </a:extLst>
          </p:cNvPr>
          <p:cNvSpPr txBox="1"/>
          <p:nvPr/>
        </p:nvSpPr>
        <p:spPr>
          <a:xfrm>
            <a:off x="1356852" y="1578018"/>
            <a:ext cx="7030064" cy="461665"/>
          </a:xfrm>
          <a:prstGeom prst="rect">
            <a:avLst/>
          </a:prstGeom>
          <a:noFill/>
        </p:spPr>
        <p:txBody>
          <a:bodyPr wrap="square">
            <a:spAutoFit/>
          </a:bodyPr>
          <a:lstStyle/>
          <a:p>
            <a:r>
              <a:rPr lang="en" sz="2400" b="1" dirty="0">
                <a:solidFill>
                  <a:srgbClr val="B35100"/>
                </a:solidFill>
                <a:latin typeface="Arial"/>
                <a:ea typeface="Arial"/>
                <a:cs typeface="Arial"/>
                <a:sym typeface="Arial"/>
              </a:rPr>
              <a:t>Project Topic: Happiness &amp; Life expectancy </a:t>
            </a:r>
            <a:endParaRPr lang="en-AU"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Happiness Score Data frame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 Select rank and score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 Rename columns for better comprehension</a:t>
            </a:r>
          </a:p>
          <a:p>
            <a:pPr marL="0" lvl="0" indent="0" algn="just" rtl="0">
              <a:spcBef>
                <a:spcPts val="1200"/>
              </a:spcBef>
              <a:spcAft>
                <a:spcPts val="1200"/>
              </a:spcAft>
              <a:buNone/>
            </a:pPr>
            <a:endParaRPr sz="1000"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9" name="Google Shape;119;p20"/>
          <p:cNvPicPr preferRelativeResize="0"/>
          <p:nvPr/>
        </p:nvPicPr>
        <p:blipFill>
          <a:blip r:embed="rId3">
            <a:alphaModFix/>
          </a:blip>
          <a:stretch>
            <a:fillRect/>
          </a:stretch>
        </p:blipFill>
        <p:spPr>
          <a:xfrm>
            <a:off x="4598575" y="754347"/>
            <a:ext cx="4467549" cy="3778475"/>
          </a:xfrm>
          <a:prstGeom prst="rect">
            <a:avLst/>
          </a:prstGeom>
          <a:noFill/>
          <a:ln>
            <a:noFill/>
          </a:ln>
        </p:spPr>
      </p:pic>
      <p:sp>
        <p:nvSpPr>
          <p:cNvPr id="2" name="TextBox 1">
            <a:extLst>
              <a:ext uri="{FF2B5EF4-FFF2-40B4-BE49-F238E27FC236}">
                <a16:creationId xmlns:a16="http://schemas.microsoft.com/office/drawing/2014/main" id="{C54F89FB-74D5-F848-AA2F-D2BAD05F47B3}"/>
              </a:ext>
            </a:extLst>
          </p:cNvPr>
          <p:cNvSpPr txBox="1"/>
          <p:nvPr/>
        </p:nvSpPr>
        <p:spPr>
          <a:xfrm>
            <a:off x="6766470" y="262174"/>
            <a:ext cx="1194930" cy="276999"/>
          </a:xfrm>
          <a:prstGeom prst="rect">
            <a:avLst/>
          </a:prstGeom>
          <a:noFill/>
        </p:spPr>
        <p:txBody>
          <a:bodyPr wrap="square" rtlCol="0">
            <a:spAutoFit/>
          </a:bodyPr>
          <a:lstStyle/>
          <a:p>
            <a:r>
              <a:rPr lang="en-US" sz="1200" b="1" dirty="0">
                <a:solidFill>
                  <a:srgbClr val="FF0000"/>
                </a:solidFill>
              </a:rPr>
              <a:t>‘Overall rank’</a:t>
            </a:r>
          </a:p>
        </p:txBody>
      </p:sp>
      <p:sp>
        <p:nvSpPr>
          <p:cNvPr id="7" name="TextBox 6">
            <a:extLst>
              <a:ext uri="{FF2B5EF4-FFF2-40B4-BE49-F238E27FC236}">
                <a16:creationId xmlns:a16="http://schemas.microsoft.com/office/drawing/2014/main" id="{815D5465-3DDA-524C-AB60-EF9D2158ED27}"/>
              </a:ext>
            </a:extLst>
          </p:cNvPr>
          <p:cNvSpPr txBox="1"/>
          <p:nvPr/>
        </p:nvSpPr>
        <p:spPr>
          <a:xfrm>
            <a:off x="8068398" y="284547"/>
            <a:ext cx="763901" cy="276999"/>
          </a:xfrm>
          <a:prstGeom prst="rect">
            <a:avLst/>
          </a:prstGeom>
          <a:noFill/>
        </p:spPr>
        <p:txBody>
          <a:bodyPr wrap="square" rtlCol="0">
            <a:spAutoFit/>
          </a:bodyPr>
          <a:lstStyle/>
          <a:p>
            <a:r>
              <a:rPr lang="en-US" sz="1200" b="1" dirty="0">
                <a:solidFill>
                  <a:srgbClr val="FF0000"/>
                </a:solidFill>
              </a:rPr>
              <a:t>‘Score’</a:t>
            </a:r>
          </a:p>
        </p:txBody>
      </p:sp>
      <p:sp>
        <p:nvSpPr>
          <p:cNvPr id="8" name="TextBox 7">
            <a:extLst>
              <a:ext uri="{FF2B5EF4-FFF2-40B4-BE49-F238E27FC236}">
                <a16:creationId xmlns:a16="http://schemas.microsoft.com/office/drawing/2014/main" id="{83791E53-E88B-7745-9F69-4B600E76D947}"/>
              </a:ext>
            </a:extLst>
          </p:cNvPr>
          <p:cNvSpPr txBox="1"/>
          <p:nvPr/>
        </p:nvSpPr>
        <p:spPr>
          <a:xfrm>
            <a:off x="5673212" y="157318"/>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6218901" y="599319"/>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E8ADF3-959A-9742-923C-5043E8DD5837}"/>
              </a:ext>
            </a:extLst>
          </p:cNvPr>
          <p:cNvCxnSpPr>
            <a:cxnSpLocks/>
          </p:cNvCxnSpPr>
          <p:nvPr/>
        </p:nvCxnSpPr>
        <p:spPr>
          <a:xfrm flipH="1">
            <a:off x="7315789" y="555602"/>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E6CF02-44D0-8947-B95D-CFE614BAD2FD}"/>
              </a:ext>
            </a:extLst>
          </p:cNvPr>
          <p:cNvCxnSpPr>
            <a:cxnSpLocks/>
          </p:cNvCxnSpPr>
          <p:nvPr/>
        </p:nvCxnSpPr>
        <p:spPr>
          <a:xfrm flipH="1">
            <a:off x="8396851" y="570240"/>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8" name="TextBox 7">
            <a:extLst>
              <a:ext uri="{FF2B5EF4-FFF2-40B4-BE49-F238E27FC236}">
                <a16:creationId xmlns:a16="http://schemas.microsoft.com/office/drawing/2014/main" id="{83791E53-E88B-7745-9F69-4B600E76D947}"/>
              </a:ext>
            </a:extLst>
          </p:cNvPr>
          <p:cNvSpPr txBox="1"/>
          <p:nvPr/>
        </p:nvSpPr>
        <p:spPr>
          <a:xfrm>
            <a:off x="4158411" y="243733"/>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4664771" y="683166"/>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A44448D-A18D-EE4D-820A-27F36A864DE2}"/>
              </a:ext>
            </a:extLst>
          </p:cNvPr>
          <p:cNvPicPr>
            <a:picLocks noChangeAspect="1"/>
          </p:cNvPicPr>
          <p:nvPr/>
        </p:nvPicPr>
        <p:blipFill>
          <a:blip r:embed="rId3"/>
          <a:stretch>
            <a:fillRect/>
          </a:stretch>
        </p:blipFill>
        <p:spPr>
          <a:xfrm>
            <a:off x="3135080" y="880427"/>
            <a:ext cx="5697220" cy="3382645"/>
          </a:xfrm>
          <a:prstGeom prst="rect">
            <a:avLst/>
          </a:prstGeom>
        </p:spPr>
      </p:pic>
      <p:cxnSp>
        <p:nvCxnSpPr>
          <p:cNvPr id="9" name="Straight Arrow Connector 8">
            <a:extLst>
              <a:ext uri="{FF2B5EF4-FFF2-40B4-BE49-F238E27FC236}">
                <a16:creationId xmlns:a16="http://schemas.microsoft.com/office/drawing/2014/main" id="{2D869873-FB35-1A4C-9B6D-FB94BF448E49}"/>
              </a:ext>
            </a:extLst>
          </p:cNvPr>
          <p:cNvCxnSpPr>
            <a:endCxn id="13" idx="0"/>
          </p:cNvCxnSpPr>
          <p:nvPr/>
        </p:nvCxnSpPr>
        <p:spPr>
          <a:xfrm flipH="1">
            <a:off x="5983690" y="687553"/>
            <a:ext cx="358116" cy="19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876336-36DC-0845-8734-F62406AA45CC}"/>
              </a:ext>
            </a:extLst>
          </p:cNvPr>
          <p:cNvCxnSpPr>
            <a:cxnSpLocks/>
          </p:cNvCxnSpPr>
          <p:nvPr/>
        </p:nvCxnSpPr>
        <p:spPr>
          <a:xfrm>
            <a:off x="7407995" y="670034"/>
            <a:ext cx="0" cy="21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05A85BA-F31C-3549-B2D6-47D650CFFF2D}"/>
              </a:ext>
            </a:extLst>
          </p:cNvPr>
          <p:cNvCxnSpPr>
            <a:cxnSpLocks/>
          </p:cNvCxnSpPr>
          <p:nvPr/>
        </p:nvCxnSpPr>
        <p:spPr>
          <a:xfrm>
            <a:off x="8198802" y="702288"/>
            <a:ext cx="275383" cy="17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6F728B-A00B-104E-9465-3C76CF25EB9D}"/>
              </a:ext>
            </a:extLst>
          </p:cNvPr>
          <p:cNvSpPr txBox="1"/>
          <p:nvPr/>
        </p:nvSpPr>
        <p:spPr>
          <a:xfrm>
            <a:off x="6901633" y="214192"/>
            <a:ext cx="1012723" cy="461665"/>
          </a:xfrm>
          <a:prstGeom prst="rect">
            <a:avLst/>
          </a:prstGeom>
          <a:noFill/>
        </p:spPr>
        <p:txBody>
          <a:bodyPr wrap="square" rtlCol="0">
            <a:spAutoFit/>
          </a:bodyPr>
          <a:lstStyle/>
          <a:p>
            <a:pPr algn="ctr"/>
            <a:r>
              <a:rPr lang="en-US" sz="1200" b="1" dirty="0">
                <a:solidFill>
                  <a:srgbClr val="FF0000"/>
                </a:solidFill>
              </a:rPr>
              <a:t>Selected Factors</a:t>
            </a:r>
          </a:p>
        </p:txBody>
      </p:sp>
      <p:sp>
        <p:nvSpPr>
          <p:cNvPr id="24" name="Google Shape;117;p20">
            <a:extLst>
              <a:ext uri="{FF2B5EF4-FFF2-40B4-BE49-F238E27FC236}">
                <a16:creationId xmlns:a16="http://schemas.microsoft.com/office/drawing/2014/main" id="{14894621-B527-1041-8E91-A540A613258D}"/>
              </a:ext>
            </a:extLst>
          </p:cNvPr>
          <p:cNvSpPr txBox="1">
            <a:spLocks noGrp="1"/>
          </p:cNvSpPr>
          <p:nvPr>
            <p:ph type="body" idx="1"/>
          </p:nvPr>
        </p:nvSpPr>
        <p:spPr>
          <a:xfrm>
            <a:off x="124886" y="1152425"/>
            <a:ext cx="3010193"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Happiness Factors Data frame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Select desired factors</a:t>
            </a:r>
            <a:endParaRPr sz="1000" dirty="0"/>
          </a:p>
        </p:txBody>
      </p:sp>
    </p:spTree>
    <p:extLst>
      <p:ext uri="{BB962C8B-B14F-4D97-AF65-F5344CB8AC3E}">
        <p14:creationId xmlns:p14="http://schemas.microsoft.com/office/powerpoint/2010/main" val="33718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65488" y="1266175"/>
            <a:ext cx="3319995"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b="1" dirty="0">
                <a:solidFill>
                  <a:srgbClr val="695D46"/>
                </a:solidFill>
                <a:latin typeface="Arial"/>
                <a:ea typeface="Arial"/>
                <a:cs typeface="Arial"/>
                <a:sym typeface="Arial"/>
              </a:rPr>
              <a:t>Life Expectancy Data frame</a:t>
            </a:r>
          </a:p>
          <a:p>
            <a:pPr marL="0" lvl="0" indent="0" rtl="0">
              <a:lnSpc>
                <a:spcPct val="115000"/>
              </a:lnSpc>
              <a:spcBef>
                <a:spcPts val="0"/>
              </a:spcBef>
              <a:spcAft>
                <a:spcPts val="0"/>
              </a:spcAft>
              <a:buNone/>
            </a:pPr>
            <a:r>
              <a:rPr lang="en" dirty="0">
                <a:solidFill>
                  <a:srgbClr val="695D46"/>
                </a:solidFill>
                <a:latin typeface="Arial"/>
                <a:ea typeface="Arial"/>
                <a:cs typeface="Arial"/>
                <a:sym typeface="Arial"/>
              </a:rPr>
              <a:t>Filter for specific year (2019) &amp; Country by Region – ‘Total’ </a:t>
            </a:r>
          </a:p>
          <a:p>
            <a:pPr marL="0" lvl="0" indent="0" rtl="0">
              <a:lnSpc>
                <a:spcPct val="115000"/>
              </a:lnSpc>
              <a:spcBef>
                <a:spcPts val="0"/>
              </a:spcBef>
              <a:spcAft>
                <a:spcPts val="0"/>
              </a:spcAft>
              <a:buNone/>
            </a:pPr>
            <a:endParaRPr lang="en" dirty="0">
              <a:solidFill>
                <a:srgbClr val="695D46"/>
              </a:solidFill>
              <a:latin typeface="Arial"/>
              <a:ea typeface="Arial"/>
              <a:cs typeface="Arial"/>
              <a:sym typeface="Arial"/>
            </a:endParaRPr>
          </a:p>
          <a:p>
            <a:pPr marL="0" lvl="0" indent="0" algn="just" rtl="0">
              <a:spcBef>
                <a:spcPts val="1200"/>
              </a:spcBef>
              <a:spcAft>
                <a:spcPts val="1200"/>
              </a:spcAft>
              <a:buNone/>
            </a:pPr>
            <a:endParaRPr sz="1000"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endParaRPr dirty="0"/>
          </a:p>
        </p:txBody>
      </p:sp>
      <p:pic>
        <p:nvPicPr>
          <p:cNvPr id="6" name="Picture 5">
            <a:extLst>
              <a:ext uri="{FF2B5EF4-FFF2-40B4-BE49-F238E27FC236}">
                <a16:creationId xmlns:a16="http://schemas.microsoft.com/office/drawing/2014/main" id="{CF7F13BF-B6A8-624A-890C-E9F04EE9506A}"/>
              </a:ext>
            </a:extLst>
          </p:cNvPr>
          <p:cNvPicPr>
            <a:picLocks noChangeAspect="1"/>
          </p:cNvPicPr>
          <p:nvPr/>
        </p:nvPicPr>
        <p:blipFill>
          <a:blip r:embed="rId3"/>
          <a:stretch>
            <a:fillRect/>
          </a:stretch>
        </p:blipFill>
        <p:spPr>
          <a:xfrm>
            <a:off x="6832350" y="1647252"/>
            <a:ext cx="2075775" cy="3183802"/>
          </a:xfrm>
          <a:prstGeom prst="rect">
            <a:avLst/>
          </a:prstGeom>
        </p:spPr>
      </p:pic>
      <p:pic>
        <p:nvPicPr>
          <p:cNvPr id="3" name="Picture 2">
            <a:extLst>
              <a:ext uri="{FF2B5EF4-FFF2-40B4-BE49-F238E27FC236}">
                <a16:creationId xmlns:a16="http://schemas.microsoft.com/office/drawing/2014/main" id="{A2AA7544-4F87-7D46-A39F-CB678A3AAE65}"/>
              </a:ext>
            </a:extLst>
          </p:cNvPr>
          <p:cNvPicPr>
            <a:picLocks noChangeAspect="1"/>
          </p:cNvPicPr>
          <p:nvPr/>
        </p:nvPicPr>
        <p:blipFill>
          <a:blip r:embed="rId4"/>
          <a:stretch>
            <a:fillRect/>
          </a:stretch>
        </p:blipFill>
        <p:spPr>
          <a:xfrm>
            <a:off x="3291871" y="131085"/>
            <a:ext cx="2929407" cy="3746090"/>
          </a:xfrm>
          <a:prstGeom prst="rect">
            <a:avLst/>
          </a:prstGeom>
        </p:spPr>
      </p:pic>
      <p:pic>
        <p:nvPicPr>
          <p:cNvPr id="4" name="Picture 3">
            <a:extLst>
              <a:ext uri="{FF2B5EF4-FFF2-40B4-BE49-F238E27FC236}">
                <a16:creationId xmlns:a16="http://schemas.microsoft.com/office/drawing/2014/main" id="{5981294D-1F01-A648-95B2-101B002B770F}"/>
              </a:ext>
            </a:extLst>
          </p:cNvPr>
          <p:cNvPicPr>
            <a:picLocks noChangeAspect="1"/>
          </p:cNvPicPr>
          <p:nvPr/>
        </p:nvPicPr>
        <p:blipFill>
          <a:blip r:embed="rId5"/>
          <a:stretch>
            <a:fillRect/>
          </a:stretch>
        </p:blipFill>
        <p:spPr>
          <a:xfrm>
            <a:off x="6400333" y="140917"/>
            <a:ext cx="336528" cy="3746090"/>
          </a:xfrm>
          <a:prstGeom prst="rect">
            <a:avLst/>
          </a:prstGeom>
        </p:spPr>
      </p:pic>
      <p:pic>
        <p:nvPicPr>
          <p:cNvPr id="5" name="Picture 4">
            <a:extLst>
              <a:ext uri="{FF2B5EF4-FFF2-40B4-BE49-F238E27FC236}">
                <a16:creationId xmlns:a16="http://schemas.microsoft.com/office/drawing/2014/main" id="{7BF88390-9223-DA49-AF2B-E97A3A093320}"/>
              </a:ext>
            </a:extLst>
          </p:cNvPr>
          <p:cNvPicPr>
            <a:picLocks noChangeAspect="1"/>
          </p:cNvPicPr>
          <p:nvPr/>
        </p:nvPicPr>
        <p:blipFill>
          <a:blip r:embed="rId6"/>
          <a:stretch>
            <a:fillRect/>
          </a:stretch>
        </p:blipFill>
        <p:spPr>
          <a:xfrm>
            <a:off x="6218975" y="140917"/>
            <a:ext cx="174591" cy="3736258"/>
          </a:xfrm>
          <a:prstGeom prst="rect">
            <a:avLst/>
          </a:prstGeom>
        </p:spPr>
      </p:pic>
      <p:sp>
        <p:nvSpPr>
          <p:cNvPr id="12" name="Bent Up Arrow 11">
            <a:extLst>
              <a:ext uri="{FF2B5EF4-FFF2-40B4-BE49-F238E27FC236}">
                <a16:creationId xmlns:a16="http://schemas.microsoft.com/office/drawing/2014/main" id="{6EFD75B3-611E-274A-B223-F0203593F4EE}"/>
              </a:ext>
            </a:extLst>
          </p:cNvPr>
          <p:cNvSpPr/>
          <p:nvPr/>
        </p:nvSpPr>
        <p:spPr>
          <a:xfrm rot="5400000">
            <a:off x="5313926" y="3751416"/>
            <a:ext cx="814578" cy="13447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F1BEF4-23BC-FC42-AED2-09687F194CAF}"/>
              </a:ext>
            </a:extLst>
          </p:cNvPr>
          <p:cNvSpPr txBox="1"/>
          <p:nvPr/>
        </p:nvSpPr>
        <p:spPr>
          <a:xfrm>
            <a:off x="8111614" y="1246511"/>
            <a:ext cx="550606" cy="276999"/>
          </a:xfrm>
          <a:prstGeom prst="rect">
            <a:avLst/>
          </a:prstGeom>
          <a:noFill/>
        </p:spPr>
        <p:txBody>
          <a:bodyPr wrap="square" rtlCol="0">
            <a:spAutoFit/>
          </a:bodyPr>
          <a:lstStyle/>
          <a:p>
            <a:r>
              <a:rPr lang="en-US" sz="1200" b="1" dirty="0">
                <a:solidFill>
                  <a:srgbClr val="FF0000"/>
                </a:solidFill>
              </a:rPr>
              <a:t>2019</a:t>
            </a:r>
          </a:p>
        </p:txBody>
      </p:sp>
      <p:cxnSp>
        <p:nvCxnSpPr>
          <p:cNvPr id="15" name="Straight Arrow Connector 14">
            <a:extLst>
              <a:ext uri="{FF2B5EF4-FFF2-40B4-BE49-F238E27FC236}">
                <a16:creationId xmlns:a16="http://schemas.microsoft.com/office/drawing/2014/main" id="{4694CE86-B795-6344-A7F4-C3F57A38CD64}"/>
              </a:ext>
            </a:extLst>
          </p:cNvPr>
          <p:cNvCxnSpPr>
            <a:cxnSpLocks/>
          </p:cNvCxnSpPr>
          <p:nvPr/>
        </p:nvCxnSpPr>
        <p:spPr>
          <a:xfrm flipH="1">
            <a:off x="8386916" y="1464518"/>
            <a:ext cx="1" cy="21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93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174650" y="817900"/>
            <a:ext cx="4367400" cy="2477100"/>
          </a:xfrm>
          <a:prstGeom prst="rect">
            <a:avLst/>
          </a:prstGeom>
        </p:spPr>
        <p:txBody>
          <a:bodyPr spcFirstLastPara="1" wrap="square" lIns="91425" tIns="91425" rIns="91425" bIns="91425" anchor="ctr" anchorCtr="0">
            <a:noAutofit/>
          </a:bodyPr>
          <a:lstStyle/>
          <a:p>
            <a:pPr marL="457200" lvl="0" indent="-292100" algn="just" rtl="0">
              <a:lnSpc>
                <a:spcPct val="115000"/>
              </a:lnSpc>
              <a:spcBef>
                <a:spcPts val="1200"/>
              </a:spcBef>
              <a:spcAft>
                <a:spcPts val="0"/>
              </a:spcAft>
              <a:buClr>
                <a:srgbClr val="656565"/>
              </a:buClr>
              <a:buSzPts val="1000"/>
              <a:buChar char="●"/>
            </a:pPr>
            <a:r>
              <a:rPr lang="en" dirty="0">
                <a:solidFill>
                  <a:srgbClr val="695D46"/>
                </a:solidFill>
                <a:latin typeface="Arial"/>
                <a:ea typeface="Arial"/>
                <a:cs typeface="Arial"/>
                <a:sym typeface="Arial"/>
              </a:rPr>
              <a:t>We also combined the </a:t>
            </a:r>
            <a:r>
              <a:rPr lang="en" b="1" dirty="0">
                <a:solidFill>
                  <a:srgbClr val="695D46"/>
                </a:solidFill>
                <a:latin typeface="Arial"/>
                <a:ea typeface="Arial"/>
                <a:cs typeface="Arial"/>
                <a:sym typeface="Arial"/>
              </a:rPr>
              <a:t>Happiness Factor </a:t>
            </a:r>
            <a:r>
              <a:rPr lang="en" dirty="0">
                <a:solidFill>
                  <a:srgbClr val="695D46"/>
                </a:solidFill>
                <a:latin typeface="Arial"/>
                <a:ea typeface="Arial"/>
                <a:cs typeface="Arial"/>
                <a:sym typeface="Arial"/>
              </a:rPr>
              <a:t>&amp; </a:t>
            </a:r>
            <a:r>
              <a:rPr lang="en" b="1" dirty="0">
                <a:solidFill>
                  <a:srgbClr val="695D46"/>
                </a:solidFill>
                <a:latin typeface="Arial"/>
                <a:ea typeface="Arial"/>
                <a:cs typeface="Arial"/>
                <a:sym typeface="Arial"/>
              </a:rPr>
              <a:t>Happiness Score </a:t>
            </a:r>
            <a:r>
              <a:rPr lang="en" dirty="0">
                <a:solidFill>
                  <a:srgbClr val="695D46"/>
                </a:solidFill>
                <a:latin typeface="Arial"/>
                <a:ea typeface="Arial"/>
                <a:cs typeface="Arial"/>
                <a:sym typeface="Arial"/>
              </a:rPr>
              <a:t>data frames and then with the </a:t>
            </a:r>
            <a:r>
              <a:rPr lang="en" b="1" dirty="0">
                <a:solidFill>
                  <a:srgbClr val="695D46"/>
                </a:solidFill>
                <a:latin typeface="Arial"/>
                <a:ea typeface="Arial"/>
                <a:cs typeface="Arial"/>
                <a:sym typeface="Arial"/>
              </a:rPr>
              <a:t>Life Expectancy </a:t>
            </a:r>
            <a:r>
              <a:rPr lang="en" dirty="0">
                <a:solidFill>
                  <a:srgbClr val="695D46"/>
                </a:solidFill>
                <a:latin typeface="Arial"/>
                <a:ea typeface="Arial"/>
                <a:cs typeface="Arial"/>
                <a:sym typeface="Arial"/>
              </a:rPr>
              <a:t>data frame</a:t>
            </a:r>
            <a:endParaRPr dirty="0">
              <a:solidFill>
                <a:srgbClr val="695D46"/>
              </a:solidFill>
              <a:latin typeface="Arial"/>
              <a:ea typeface="Arial"/>
              <a:cs typeface="Arial"/>
              <a:sym typeface="Arial"/>
            </a:endParaRPr>
          </a:p>
          <a:p>
            <a:pPr marL="457200" lvl="0" indent="-292100" algn="just" rtl="0">
              <a:spcBef>
                <a:spcPts val="0"/>
              </a:spcBef>
              <a:spcAft>
                <a:spcPts val="0"/>
              </a:spcAft>
              <a:buClr>
                <a:srgbClr val="656565"/>
              </a:buClr>
              <a:buSzPts val="1000"/>
              <a:buChar char="●"/>
            </a:pPr>
            <a:endParaRPr sz="1000" dirty="0">
              <a:solidFill>
                <a:srgbClr val="656565"/>
              </a:solidFill>
            </a:endParaRPr>
          </a:p>
        </p:txBody>
      </p:sp>
      <p:sp>
        <p:nvSpPr>
          <p:cNvPr id="132" name="Google Shape;132;p22"/>
          <p:cNvSpPr txBox="1">
            <a:spLocks noGrp="1"/>
          </p:cNvSpPr>
          <p:nvPr>
            <p:ph type="title"/>
          </p:nvPr>
        </p:nvSpPr>
        <p:spPr>
          <a:xfrm>
            <a:off x="311700" y="24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dirty="0"/>
              <a:t>Transform</a:t>
            </a:r>
            <a:endParaRPr sz="1800" dirty="0"/>
          </a:p>
        </p:txBody>
      </p:sp>
      <p:pic>
        <p:nvPicPr>
          <p:cNvPr id="133" name="Google Shape;133;p22"/>
          <p:cNvPicPr preferRelativeResize="0"/>
          <p:nvPr/>
        </p:nvPicPr>
        <p:blipFill>
          <a:blip r:embed="rId3">
            <a:alphaModFix/>
          </a:blip>
          <a:stretch>
            <a:fillRect/>
          </a:stretch>
        </p:blipFill>
        <p:spPr>
          <a:xfrm>
            <a:off x="4694450" y="970300"/>
            <a:ext cx="4297149" cy="1824488"/>
          </a:xfrm>
          <a:prstGeom prst="rect">
            <a:avLst/>
          </a:prstGeom>
          <a:noFill/>
          <a:ln>
            <a:noFill/>
          </a:ln>
        </p:spPr>
      </p:pic>
      <p:pic>
        <p:nvPicPr>
          <p:cNvPr id="134" name="Google Shape;134;p22"/>
          <p:cNvPicPr preferRelativeResize="0"/>
          <p:nvPr/>
        </p:nvPicPr>
        <p:blipFill>
          <a:blip r:embed="rId4">
            <a:alphaModFix/>
          </a:blip>
          <a:stretch>
            <a:fillRect/>
          </a:stretch>
        </p:blipFill>
        <p:spPr>
          <a:xfrm>
            <a:off x="369850" y="2889425"/>
            <a:ext cx="4894074" cy="2004875"/>
          </a:xfrm>
          <a:prstGeom prst="rect">
            <a:avLst/>
          </a:prstGeom>
          <a:noFill/>
          <a:ln>
            <a:noFill/>
          </a:ln>
        </p:spPr>
      </p:pic>
      <p:sp>
        <p:nvSpPr>
          <p:cNvPr id="2" name="Bent Arrow 1">
            <a:extLst>
              <a:ext uri="{FF2B5EF4-FFF2-40B4-BE49-F238E27FC236}">
                <a16:creationId xmlns:a16="http://schemas.microsoft.com/office/drawing/2014/main" id="{DCE969AF-446F-AA4B-8B30-A96DD60BB10E}"/>
              </a:ext>
            </a:extLst>
          </p:cNvPr>
          <p:cNvSpPr/>
          <p:nvPr/>
        </p:nvSpPr>
        <p:spPr>
          <a:xfrm rot="10800000">
            <a:off x="5732205" y="2889425"/>
            <a:ext cx="1465007" cy="10434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F2A750D6-A7D5-3945-8A60-6F8585A613D0}"/>
              </a:ext>
            </a:extLst>
          </p:cNvPr>
          <p:cNvSpPr txBox="1"/>
          <p:nvPr/>
        </p:nvSpPr>
        <p:spPr>
          <a:xfrm>
            <a:off x="5459124" y="4173200"/>
            <a:ext cx="3038167" cy="40011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Cleaned &amp; merged!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2E4-43C7-43EA-BAE2-C64BA0767E4D}"/>
              </a:ext>
            </a:extLst>
          </p:cNvPr>
          <p:cNvSpPr>
            <a:spLocks noGrp="1"/>
          </p:cNvSpPr>
          <p:nvPr>
            <p:ph type="title"/>
          </p:nvPr>
        </p:nvSpPr>
        <p:spPr>
          <a:xfrm>
            <a:off x="333124" y="130680"/>
            <a:ext cx="8520600" cy="707400"/>
          </a:xfrm>
        </p:spPr>
        <p:txBody>
          <a:bodyPr>
            <a:normAutofit fontScale="90000"/>
          </a:bodyPr>
          <a:lstStyle/>
          <a:p>
            <a:r>
              <a:rPr lang="en" dirty="0"/>
              <a:t>Load</a:t>
            </a:r>
            <a:endParaRPr lang="en-AU" sz="2200" dirty="0"/>
          </a:p>
        </p:txBody>
      </p:sp>
      <p:sp>
        <p:nvSpPr>
          <p:cNvPr id="3" name="Text Placeholder 2">
            <a:extLst>
              <a:ext uri="{FF2B5EF4-FFF2-40B4-BE49-F238E27FC236}">
                <a16:creationId xmlns:a16="http://schemas.microsoft.com/office/drawing/2014/main" id="{18DCD11C-F19C-47F5-8C86-41FA12CDEDA3}"/>
              </a:ext>
            </a:extLst>
          </p:cNvPr>
          <p:cNvSpPr>
            <a:spLocks noGrp="1"/>
          </p:cNvSpPr>
          <p:nvPr>
            <p:ph type="body" idx="1"/>
          </p:nvPr>
        </p:nvSpPr>
        <p:spPr>
          <a:xfrm>
            <a:off x="209455" y="838080"/>
            <a:ext cx="8520600" cy="3554612"/>
          </a:xfrm>
        </p:spPr>
        <p:txBody>
          <a:bodyPr/>
          <a:lstStyle/>
          <a:p>
            <a:pPr marL="114300" indent="0">
              <a:buNone/>
            </a:pPr>
            <a:r>
              <a:rPr lang="en-AU" sz="1600" dirty="0">
                <a:solidFill>
                  <a:srgbClr val="695D46"/>
                </a:solidFill>
                <a:highlight>
                  <a:schemeClr val="lt1"/>
                </a:highlight>
                <a:latin typeface="Arial"/>
                <a:ea typeface="Arial"/>
                <a:cs typeface="Arial"/>
                <a:sym typeface="Arial"/>
              </a:rPr>
              <a:t>The final process involved loading the two key datasets according to the structure modelled in ERD</a:t>
            </a:r>
          </a:p>
          <a:p>
            <a:pPr marL="114300" indent="0">
              <a:buNone/>
            </a:pPr>
            <a:r>
              <a:rPr lang="en-AU" sz="1600" dirty="0">
                <a:solidFill>
                  <a:srgbClr val="695D46"/>
                </a:solidFill>
                <a:highlight>
                  <a:schemeClr val="lt1"/>
                </a:highlight>
                <a:latin typeface="Arial"/>
                <a:ea typeface="Arial"/>
                <a:cs typeface="Arial"/>
                <a:sym typeface="Arial"/>
              </a:rPr>
              <a:t>This was achieved by creating a connection with the local SQL database and using pandas to load the csv converted data frame to a database. </a:t>
            </a:r>
          </a:p>
          <a:p>
            <a:endParaRPr lang="en-AU" dirty="0"/>
          </a:p>
        </p:txBody>
      </p:sp>
      <p:pic>
        <p:nvPicPr>
          <p:cNvPr id="13" name="Picture 12">
            <a:extLst>
              <a:ext uri="{FF2B5EF4-FFF2-40B4-BE49-F238E27FC236}">
                <a16:creationId xmlns:a16="http://schemas.microsoft.com/office/drawing/2014/main" id="{93477D23-CB8F-4B24-BEC0-FD0FA16E868E}"/>
              </a:ext>
            </a:extLst>
          </p:cNvPr>
          <p:cNvPicPr>
            <a:picLocks noChangeAspect="1"/>
          </p:cNvPicPr>
          <p:nvPr/>
        </p:nvPicPr>
        <p:blipFill>
          <a:blip r:embed="rId2"/>
          <a:stretch>
            <a:fillRect/>
          </a:stretch>
        </p:blipFill>
        <p:spPr>
          <a:xfrm>
            <a:off x="364457" y="2236828"/>
            <a:ext cx="7611349" cy="993254"/>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3DA5B3C3-ADC9-439B-AA72-96E4FA244B5E}"/>
              </a:ext>
            </a:extLst>
          </p:cNvPr>
          <p:cNvPicPr>
            <a:picLocks noChangeAspect="1"/>
          </p:cNvPicPr>
          <p:nvPr/>
        </p:nvPicPr>
        <p:blipFill>
          <a:blip r:embed="rId3"/>
          <a:stretch>
            <a:fillRect/>
          </a:stretch>
        </p:blipFill>
        <p:spPr>
          <a:xfrm>
            <a:off x="364457" y="3466057"/>
            <a:ext cx="5512083" cy="1403422"/>
          </a:xfrm>
          <a:prstGeom prst="rect">
            <a:avLst/>
          </a:prstGeom>
        </p:spPr>
      </p:pic>
    </p:spTree>
    <p:extLst>
      <p:ext uri="{BB962C8B-B14F-4D97-AF65-F5344CB8AC3E}">
        <p14:creationId xmlns:p14="http://schemas.microsoft.com/office/powerpoint/2010/main" val="329118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712875-B32B-45E4-88E7-92B42C9C56CB}"/>
              </a:ext>
            </a:extLst>
          </p:cNvPr>
          <p:cNvPicPr>
            <a:picLocks noChangeAspect="1"/>
          </p:cNvPicPr>
          <p:nvPr/>
        </p:nvPicPr>
        <p:blipFill>
          <a:blip r:embed="rId2"/>
          <a:stretch>
            <a:fillRect/>
          </a:stretch>
        </p:blipFill>
        <p:spPr>
          <a:xfrm>
            <a:off x="3930076" y="2864022"/>
            <a:ext cx="4803223" cy="1702408"/>
          </a:xfrm>
          <a:prstGeom prst="rect">
            <a:avLst/>
          </a:prstGeom>
        </p:spPr>
      </p:pic>
      <p:pic>
        <p:nvPicPr>
          <p:cNvPr id="6" name="Picture 5">
            <a:extLst>
              <a:ext uri="{FF2B5EF4-FFF2-40B4-BE49-F238E27FC236}">
                <a16:creationId xmlns:a16="http://schemas.microsoft.com/office/drawing/2014/main" id="{2AF45BB9-AE63-4872-AD04-5591CFA8034E}"/>
              </a:ext>
            </a:extLst>
          </p:cNvPr>
          <p:cNvPicPr>
            <a:picLocks noChangeAspect="1"/>
          </p:cNvPicPr>
          <p:nvPr/>
        </p:nvPicPr>
        <p:blipFill>
          <a:blip r:embed="rId3"/>
          <a:stretch>
            <a:fillRect/>
          </a:stretch>
        </p:blipFill>
        <p:spPr>
          <a:xfrm>
            <a:off x="311700" y="1256293"/>
            <a:ext cx="8087298" cy="598800"/>
          </a:xfrm>
          <a:prstGeom prst="rect">
            <a:avLst/>
          </a:prstGeom>
        </p:spPr>
      </p:pic>
      <p:pic>
        <p:nvPicPr>
          <p:cNvPr id="7" name="Picture 6">
            <a:extLst>
              <a:ext uri="{FF2B5EF4-FFF2-40B4-BE49-F238E27FC236}">
                <a16:creationId xmlns:a16="http://schemas.microsoft.com/office/drawing/2014/main" id="{299C0D3E-855D-47BD-858F-0763E611570F}"/>
              </a:ext>
            </a:extLst>
          </p:cNvPr>
          <p:cNvPicPr>
            <a:picLocks noChangeAspect="1"/>
          </p:cNvPicPr>
          <p:nvPr/>
        </p:nvPicPr>
        <p:blipFill>
          <a:blip r:embed="rId4"/>
          <a:stretch>
            <a:fillRect/>
          </a:stretch>
        </p:blipFill>
        <p:spPr>
          <a:xfrm>
            <a:off x="311700" y="352192"/>
            <a:ext cx="6657030" cy="691112"/>
          </a:xfrm>
          <a:prstGeom prst="rect">
            <a:avLst/>
          </a:prstGeom>
        </p:spPr>
      </p:pic>
      <p:pic>
        <p:nvPicPr>
          <p:cNvPr id="10" name="Picture 9" descr="Graphical user interface, application, table&#10;&#10;Description automatically generated">
            <a:extLst>
              <a:ext uri="{FF2B5EF4-FFF2-40B4-BE49-F238E27FC236}">
                <a16:creationId xmlns:a16="http://schemas.microsoft.com/office/drawing/2014/main" id="{C6E3A5ED-8868-444F-9218-7F378A457713}"/>
              </a:ext>
            </a:extLst>
          </p:cNvPr>
          <p:cNvPicPr>
            <a:picLocks noChangeAspect="1"/>
          </p:cNvPicPr>
          <p:nvPr/>
        </p:nvPicPr>
        <p:blipFill>
          <a:blip r:embed="rId5"/>
          <a:stretch>
            <a:fillRect/>
          </a:stretch>
        </p:blipFill>
        <p:spPr>
          <a:xfrm>
            <a:off x="825556" y="1893324"/>
            <a:ext cx="1809843" cy="3143412"/>
          </a:xfrm>
          <a:prstGeom prst="rect">
            <a:avLst/>
          </a:prstGeom>
        </p:spPr>
      </p:pic>
    </p:spTree>
    <p:extLst>
      <p:ext uri="{BB962C8B-B14F-4D97-AF65-F5344CB8AC3E}">
        <p14:creationId xmlns:p14="http://schemas.microsoft.com/office/powerpoint/2010/main" val="246792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E3E2-EA91-4966-9CB5-888B147FF649}"/>
              </a:ext>
            </a:extLst>
          </p:cNvPr>
          <p:cNvSpPr>
            <a:spLocks noGrp="1"/>
          </p:cNvSpPr>
          <p:nvPr>
            <p:ph type="title"/>
          </p:nvPr>
        </p:nvSpPr>
        <p:spPr/>
        <p:txBody>
          <a:bodyPr>
            <a:normAutofit fontScale="90000"/>
          </a:bodyPr>
          <a:lstStyle/>
          <a:p>
            <a:r>
              <a:rPr lang="en-AU" dirty="0"/>
              <a:t>Summary and implications</a:t>
            </a:r>
          </a:p>
        </p:txBody>
      </p:sp>
      <p:sp>
        <p:nvSpPr>
          <p:cNvPr id="3" name="Text Placeholder 2">
            <a:extLst>
              <a:ext uri="{FF2B5EF4-FFF2-40B4-BE49-F238E27FC236}">
                <a16:creationId xmlns:a16="http://schemas.microsoft.com/office/drawing/2014/main" id="{62EF6A6A-E713-4EF7-A1F3-15710FE6DA15}"/>
              </a:ext>
            </a:extLst>
          </p:cNvPr>
          <p:cNvSpPr>
            <a:spLocks noGrp="1"/>
          </p:cNvSpPr>
          <p:nvPr>
            <p:ph type="body" idx="1"/>
          </p:nvPr>
        </p:nvSpPr>
        <p:spPr/>
        <p:txBody>
          <a:bodyPr>
            <a:normAutofit/>
          </a:bodyPr>
          <a:lstStyle/>
          <a:p>
            <a:pPr marL="114300" indent="0">
              <a:buNone/>
            </a:pPr>
            <a:r>
              <a:rPr lang="en-AU" sz="1400" dirty="0"/>
              <a:t>Our group selected two datasets to identify the specific happiness factors (freedom to make life choices, social support and GDP per capita)  and life expectancy rankings across various countries worldwide. The final SQL database output will enable us to determine the countries with the highest and lowest happiness rankings based on our selected factors. </a:t>
            </a:r>
          </a:p>
          <a:p>
            <a:endParaRPr lang="en-AU" sz="1400" dirty="0"/>
          </a:p>
          <a:p>
            <a:pPr marL="114300" indent="0">
              <a:buNone/>
            </a:pPr>
            <a:r>
              <a:rPr lang="en-AU" sz="1400" dirty="0"/>
              <a:t>Moreover, further analysis can be performed to determine whether there is a correlation between country, happiness ranking and life expectancy. This can be achieved by generating scatter plots and running linear regressions using the merged data frame from the transformation process. </a:t>
            </a:r>
          </a:p>
          <a:p>
            <a:endParaRPr lang="en-AU" sz="1400" dirty="0"/>
          </a:p>
        </p:txBody>
      </p:sp>
    </p:spTree>
    <p:extLst>
      <p:ext uri="{BB962C8B-B14F-4D97-AF65-F5344CB8AC3E}">
        <p14:creationId xmlns:p14="http://schemas.microsoft.com/office/powerpoint/2010/main" val="298660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79534" y="9222"/>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rgbClr val="EF6C00"/>
                </a:solidFill>
              </a:rPr>
              <a:t>Key Datasets</a:t>
            </a:r>
            <a:endParaRPr sz="2800" dirty="0"/>
          </a:p>
        </p:txBody>
      </p:sp>
      <p:sp>
        <p:nvSpPr>
          <p:cNvPr id="6" name="TextBox 5">
            <a:extLst>
              <a:ext uri="{FF2B5EF4-FFF2-40B4-BE49-F238E27FC236}">
                <a16:creationId xmlns:a16="http://schemas.microsoft.com/office/drawing/2014/main" id="{34E6A627-5900-452D-9B01-3F7BF86D2602}"/>
              </a:ext>
            </a:extLst>
          </p:cNvPr>
          <p:cNvSpPr txBox="1"/>
          <p:nvPr/>
        </p:nvSpPr>
        <p:spPr>
          <a:xfrm>
            <a:off x="379534" y="534002"/>
            <a:ext cx="4835495" cy="2923877"/>
          </a:xfrm>
          <a:prstGeom prst="rect">
            <a:avLst/>
          </a:prstGeom>
          <a:noFill/>
        </p:spPr>
        <p:txBody>
          <a:bodyPr wrap="square">
            <a:spAutoFit/>
          </a:bodyPr>
          <a:lstStyle/>
          <a:p>
            <a:pPr algn="l" fontAlgn="base"/>
            <a:r>
              <a:rPr lang="en-AU" b="1" i="0" dirty="0">
                <a:effectLst/>
                <a:latin typeface="zeitung"/>
              </a:rPr>
              <a:t>Data source: Kaggle.com</a:t>
            </a:r>
          </a:p>
          <a:p>
            <a:pPr algn="l" fontAlgn="base"/>
            <a:r>
              <a:rPr lang="en-AU" dirty="0">
                <a:latin typeface="zeitung"/>
              </a:rPr>
              <a:t>Data set 1</a:t>
            </a:r>
            <a:endParaRPr lang="en-AU" i="0" dirty="0">
              <a:effectLst/>
              <a:latin typeface="zeitung"/>
            </a:endParaRPr>
          </a:p>
          <a:p>
            <a:pPr algn="l" fontAlgn="base"/>
            <a:r>
              <a:rPr lang="en-AU" b="1" i="0" dirty="0">
                <a:effectLst/>
                <a:latin typeface="zeitung"/>
              </a:rPr>
              <a:t>World Happiness Report </a:t>
            </a:r>
            <a:r>
              <a:rPr lang="en-AU" b="1" dirty="0">
                <a:latin typeface="zeitung"/>
              </a:rPr>
              <a:t>(</a:t>
            </a:r>
            <a:r>
              <a:rPr lang="en-AU" b="1" i="0" dirty="0">
                <a:effectLst/>
                <a:latin typeface="zeitung"/>
              </a:rPr>
              <a:t>2015-2021 )</a:t>
            </a:r>
          </a:p>
          <a:p>
            <a:pPr fontAlgn="base"/>
            <a:r>
              <a:rPr lang="en-AU"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world-happiness-report|Kaggle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endParaRPr lang="en-AU" dirty="0">
              <a:latin typeface="zeitung"/>
            </a:endParaRPr>
          </a:p>
          <a:p>
            <a:pPr marL="285750" indent="-285750" algn="l" fontAlgn="base">
              <a:buFont typeface="Arial" panose="020B0604020202020204" pitchFamily="34" charset="0"/>
              <a:buChar char="•"/>
            </a:pPr>
            <a:r>
              <a:rPr lang="en-AU" sz="1200" dirty="0">
                <a:latin typeface="zeitung"/>
              </a:rPr>
              <a:t>Contains happiness rankings and factors affecting these rankings for 156 countries from last 7 years</a:t>
            </a:r>
          </a:p>
          <a:p>
            <a:pPr marL="285750" indent="-285750" algn="l" fontAlgn="base">
              <a:buFont typeface="Arial" panose="020B0604020202020204" pitchFamily="34" charset="0"/>
              <a:buChar char="•"/>
            </a:pPr>
            <a:r>
              <a:rPr lang="en-AU" sz="1200" dirty="0">
                <a:latin typeface="zeitung"/>
              </a:rPr>
              <a:t>This dataset is helpful for the governments and organisations to inform their policy making in areas like well being, health and finance</a:t>
            </a:r>
          </a:p>
          <a:p>
            <a:pPr marL="285750" indent="-285750" algn="l" fontAlgn="base">
              <a:buFont typeface="Arial" panose="020B0604020202020204" pitchFamily="34" charset="0"/>
              <a:buChar char="•"/>
            </a:pPr>
            <a:r>
              <a:rPr lang="en-AU" sz="1200" dirty="0">
                <a:latin typeface="zeitung"/>
              </a:rPr>
              <a:t>The data was collected through a survey/poll</a:t>
            </a:r>
          </a:p>
          <a:p>
            <a:pPr marL="285750" indent="-285750" algn="l" fontAlgn="base">
              <a:buFont typeface="Arial" panose="020B0604020202020204" pitchFamily="34" charset="0"/>
              <a:buChar char="•"/>
            </a:pPr>
            <a:r>
              <a:rPr lang="en-AU" sz="1200" dirty="0">
                <a:latin typeface="zeitung"/>
              </a:rPr>
              <a:t>csv file format</a:t>
            </a:r>
          </a:p>
          <a:p>
            <a:pPr algn="l" fontAlgn="base"/>
            <a:endParaRPr lang="en-AU" b="1" i="0" dirty="0">
              <a:effectLst/>
              <a:latin typeface="zeitung"/>
            </a:endParaRPr>
          </a:p>
          <a:p>
            <a:pPr algn="l" fontAlgn="base"/>
            <a:endParaRPr lang="en-AU" b="1" i="0" dirty="0">
              <a:effectLst/>
              <a:latin typeface="zeitung"/>
            </a:endParaRPr>
          </a:p>
          <a:p>
            <a:pPr algn="l" fontAlgn="base"/>
            <a:endParaRPr lang="en-AU" b="1" i="0" dirty="0">
              <a:effectLst/>
              <a:latin typeface="zeitung"/>
            </a:endParaRPr>
          </a:p>
        </p:txBody>
      </p:sp>
      <p:pic>
        <p:nvPicPr>
          <p:cNvPr id="1026" name="Picture 2" descr="Are We Living in a Post-Happiness World? - The New York Times">
            <a:extLst>
              <a:ext uri="{FF2B5EF4-FFF2-40B4-BE49-F238E27FC236}">
                <a16:creationId xmlns:a16="http://schemas.microsoft.com/office/drawing/2014/main" id="{EB024AE4-3A59-42F6-A73B-66DA2126A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520" y="534002"/>
            <a:ext cx="2846647" cy="1594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10;&#10;Description automatically generated with medium confidence">
            <a:extLst>
              <a:ext uri="{FF2B5EF4-FFF2-40B4-BE49-F238E27FC236}">
                <a16:creationId xmlns:a16="http://schemas.microsoft.com/office/drawing/2014/main" id="{D8189F72-FEA0-427F-9774-B178943042EB}"/>
              </a:ext>
            </a:extLst>
          </p:cNvPr>
          <p:cNvPicPr>
            <a:picLocks noChangeAspect="1"/>
          </p:cNvPicPr>
          <p:nvPr/>
        </p:nvPicPr>
        <p:blipFill>
          <a:blip r:embed="rId5"/>
          <a:stretch>
            <a:fillRect/>
          </a:stretch>
        </p:blipFill>
        <p:spPr>
          <a:xfrm>
            <a:off x="771710" y="3074370"/>
            <a:ext cx="7600580" cy="1812397"/>
          </a:xfrm>
          <a:prstGeom prst="rect">
            <a:avLst/>
          </a:prstGeom>
          <a:ln w="38100">
            <a:solidFill>
              <a:schemeClr val="tx1">
                <a:lumMod val="75000"/>
              </a:schemeClr>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84106" y="53794"/>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rgbClr val="EF6C00"/>
                </a:solidFill>
              </a:rPr>
              <a:t>Key Datasets</a:t>
            </a:r>
            <a:endParaRPr sz="2800" dirty="0"/>
          </a:p>
        </p:txBody>
      </p:sp>
      <p:sp>
        <p:nvSpPr>
          <p:cNvPr id="6" name="TextBox 5">
            <a:extLst>
              <a:ext uri="{FF2B5EF4-FFF2-40B4-BE49-F238E27FC236}">
                <a16:creationId xmlns:a16="http://schemas.microsoft.com/office/drawing/2014/main" id="{34E6A627-5900-452D-9B01-3F7BF86D2602}"/>
              </a:ext>
            </a:extLst>
          </p:cNvPr>
          <p:cNvSpPr txBox="1"/>
          <p:nvPr/>
        </p:nvSpPr>
        <p:spPr>
          <a:xfrm>
            <a:off x="439294" y="643121"/>
            <a:ext cx="5241785" cy="3539430"/>
          </a:xfrm>
          <a:prstGeom prst="rect">
            <a:avLst/>
          </a:prstGeom>
          <a:noFill/>
        </p:spPr>
        <p:txBody>
          <a:bodyPr wrap="square">
            <a:spAutoFit/>
          </a:bodyPr>
          <a:lstStyle/>
          <a:p>
            <a:pPr algn="l" fontAlgn="base"/>
            <a:r>
              <a:rPr lang="en-AU" b="1" i="0" dirty="0">
                <a:effectLst/>
                <a:latin typeface="zeitung"/>
              </a:rPr>
              <a:t>Data source: Kaggle.com</a:t>
            </a:r>
          </a:p>
          <a:p>
            <a:pPr algn="l" fontAlgn="base"/>
            <a:endParaRPr lang="en-AU" b="1" i="0" dirty="0">
              <a:effectLst/>
              <a:latin typeface="zeitung"/>
            </a:endParaRPr>
          </a:p>
          <a:p>
            <a:pPr algn="l" fontAlgn="base"/>
            <a:r>
              <a:rPr lang="en-AU" dirty="0">
                <a:latin typeface="zeitung"/>
              </a:rPr>
              <a:t>Data set 2</a:t>
            </a:r>
            <a:endParaRPr lang="en-AU" i="0" dirty="0">
              <a:effectLst/>
              <a:latin typeface="zeitung"/>
            </a:endParaRPr>
          </a:p>
          <a:p>
            <a:pPr algn="l" fontAlgn="base"/>
            <a:r>
              <a:rPr lang="en-AU" b="1" i="0" dirty="0">
                <a:effectLst/>
                <a:latin typeface="zeitung"/>
              </a:rPr>
              <a:t>Human life expectancy dataset </a:t>
            </a:r>
            <a:r>
              <a:rPr lang="en-AU" b="1" dirty="0">
                <a:latin typeface="zeitung"/>
              </a:rPr>
              <a:t>(</a:t>
            </a:r>
            <a:r>
              <a:rPr lang="en-AU" b="1" i="0" dirty="0">
                <a:effectLst/>
                <a:latin typeface="zeitung"/>
              </a:rPr>
              <a:t>1990-2019)</a:t>
            </a:r>
          </a:p>
          <a:p>
            <a:pPr algn="l" fontAlgn="base"/>
            <a:r>
              <a:rPr lang="en-AU"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Human Life Expectancy Around the World | Kaggle</a:t>
            </a:r>
            <a:endParaRPr lang="en-AU" b="1" i="0" dirty="0">
              <a:effectLst/>
              <a:latin typeface="zeitung"/>
            </a:endParaRPr>
          </a:p>
          <a:p>
            <a:pPr algn="l" fontAlgn="base"/>
            <a:endParaRPr lang="en-AU" dirty="0">
              <a:latin typeface="zeitung"/>
            </a:endParaRPr>
          </a:p>
          <a:p>
            <a:pPr marL="285750" indent="-285750" algn="l" fontAlgn="base">
              <a:buFont typeface="Arial" panose="020B0604020202020204" pitchFamily="34" charset="0"/>
              <a:buChar char="•"/>
            </a:pPr>
            <a:r>
              <a:rPr lang="en-AU" b="0" i="0" dirty="0">
                <a:effectLst/>
                <a:latin typeface="Inter"/>
              </a:rPr>
              <a:t>contains maximum number of years an individual from the human species can live</a:t>
            </a:r>
          </a:p>
          <a:p>
            <a:pPr marL="285750" indent="-285750" algn="l" fontAlgn="base">
              <a:buFont typeface="Arial" panose="020B0604020202020204" pitchFamily="34" charset="0"/>
              <a:buChar char="•"/>
            </a:pPr>
            <a:r>
              <a:rPr lang="en-AU" b="0" i="0" dirty="0">
                <a:effectLst/>
                <a:latin typeface="Inter"/>
              </a:rPr>
              <a:t>comprises data of 186 countries </a:t>
            </a:r>
            <a:r>
              <a:rPr lang="en-AU" i="0" dirty="0">
                <a:effectLst/>
                <a:latin typeface="zeitung"/>
              </a:rPr>
              <a:t>for the last 20 years</a:t>
            </a:r>
          </a:p>
          <a:p>
            <a:pPr marL="285750" indent="-285750" fontAlgn="base">
              <a:buFont typeface="Arial" panose="020B0604020202020204" pitchFamily="34" charset="0"/>
              <a:buChar char="•"/>
            </a:pPr>
            <a:r>
              <a:rPr lang="en-AU" sz="1400" dirty="0">
                <a:latin typeface="zeitung"/>
              </a:rPr>
              <a:t>csv file format</a:t>
            </a:r>
          </a:p>
          <a:p>
            <a:pPr marL="285750" indent="-285750" algn="l" fontAlgn="base">
              <a:buFont typeface="Arial" panose="020B0604020202020204" pitchFamily="34" charset="0"/>
              <a:buChar char="•"/>
            </a:pPr>
            <a:endParaRPr lang="en-AU" i="0" dirty="0">
              <a:effectLst/>
              <a:latin typeface="Inter"/>
            </a:endParaRPr>
          </a:p>
          <a:p>
            <a:pPr marL="285750" indent="-285750" algn="l" fontAlgn="base">
              <a:buFont typeface="Arial" panose="020B0604020202020204" pitchFamily="34" charset="0"/>
              <a:buChar char="•"/>
            </a:pPr>
            <a:endParaRPr lang="en-AU" b="0" i="0" dirty="0">
              <a:effectLst/>
              <a:latin typeface="Inter"/>
            </a:endParaRPr>
          </a:p>
          <a:p>
            <a:pPr marL="285750" indent="-285750" algn="l" fontAlgn="base">
              <a:buFont typeface="Arial" panose="020B0604020202020204" pitchFamily="34" charset="0"/>
              <a:buChar char="•"/>
            </a:pPr>
            <a:endParaRPr lang="en-AU" dirty="0">
              <a:latin typeface="zeitung"/>
            </a:endParaRPr>
          </a:p>
          <a:p>
            <a:pPr algn="l" fontAlgn="base"/>
            <a:endParaRPr lang="en-AU" b="1" i="0" dirty="0">
              <a:effectLst/>
              <a:latin typeface="zeitung"/>
            </a:endParaRPr>
          </a:p>
          <a:p>
            <a:pPr algn="l" fontAlgn="base"/>
            <a:endParaRPr lang="en-AU" b="1" i="0" dirty="0">
              <a:effectLst/>
              <a:latin typeface="zeitung"/>
            </a:endParaRPr>
          </a:p>
          <a:p>
            <a:pPr algn="l" fontAlgn="base"/>
            <a:endParaRPr lang="en-AU" b="1" i="0" dirty="0">
              <a:effectLst/>
              <a:latin typeface="zeitung"/>
            </a:endParaRPr>
          </a:p>
        </p:txBody>
      </p:sp>
      <p:pic>
        <p:nvPicPr>
          <p:cNvPr id="4" name="Picture 3" descr="Graphical user interface&#10;&#10;Description automatically generated with low confidence">
            <a:extLst>
              <a:ext uri="{FF2B5EF4-FFF2-40B4-BE49-F238E27FC236}">
                <a16:creationId xmlns:a16="http://schemas.microsoft.com/office/drawing/2014/main" id="{163FF386-42B9-4A8A-A049-C1BDD904EE23}"/>
              </a:ext>
            </a:extLst>
          </p:cNvPr>
          <p:cNvPicPr>
            <a:picLocks noChangeAspect="1"/>
          </p:cNvPicPr>
          <p:nvPr/>
        </p:nvPicPr>
        <p:blipFill>
          <a:blip r:embed="rId4"/>
          <a:stretch>
            <a:fillRect/>
          </a:stretch>
        </p:blipFill>
        <p:spPr>
          <a:xfrm>
            <a:off x="227125" y="3107364"/>
            <a:ext cx="8689749" cy="1489503"/>
          </a:xfrm>
          <a:prstGeom prst="rect">
            <a:avLst/>
          </a:prstGeom>
          <a:ln w="28575">
            <a:solidFill>
              <a:schemeClr val="tx1">
                <a:lumMod val="75000"/>
              </a:schemeClr>
            </a:solidFill>
          </a:ln>
        </p:spPr>
      </p:pic>
      <p:pic>
        <p:nvPicPr>
          <p:cNvPr id="11" name="Picture 2" descr="To What Extent is Life Expectancy at Birth a Useful Long-term Indicator of  Health and Human Development? | by Sameer Bhutani | Medium">
            <a:extLst>
              <a:ext uri="{FF2B5EF4-FFF2-40B4-BE49-F238E27FC236}">
                <a16:creationId xmlns:a16="http://schemas.microsoft.com/office/drawing/2014/main" id="{316AC2F6-6D15-4467-A966-B4365A9403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2120"/>
          <a:stretch/>
        </p:blipFill>
        <p:spPr bwMode="auto">
          <a:xfrm>
            <a:off x="5543103" y="643121"/>
            <a:ext cx="2878388" cy="153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2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217776" y="132238"/>
            <a:ext cx="6461260" cy="10703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 Database modelling - Entity Relationship Diagram </a:t>
            </a:r>
            <a:endParaRPr sz="2400" dirty="0"/>
          </a:p>
        </p:txBody>
      </p:sp>
      <p:pic>
        <p:nvPicPr>
          <p:cNvPr id="3" name="Picture 2" descr="Diagram&#10;&#10;Description automatically generated">
            <a:extLst>
              <a:ext uri="{FF2B5EF4-FFF2-40B4-BE49-F238E27FC236}">
                <a16:creationId xmlns:a16="http://schemas.microsoft.com/office/drawing/2014/main" id="{FD00ACC9-D87B-4322-8BB1-239AC0A658F3}"/>
              </a:ext>
            </a:extLst>
          </p:cNvPr>
          <p:cNvPicPr>
            <a:picLocks noChangeAspect="1"/>
          </p:cNvPicPr>
          <p:nvPr/>
        </p:nvPicPr>
        <p:blipFill>
          <a:blip r:embed="rId3"/>
          <a:stretch>
            <a:fillRect/>
          </a:stretch>
        </p:blipFill>
        <p:spPr>
          <a:xfrm>
            <a:off x="2931979" y="899291"/>
            <a:ext cx="5666631" cy="3712038"/>
          </a:xfrm>
          <a:prstGeom prst="rect">
            <a:avLst/>
          </a:prstGeom>
          <a:solidFill>
            <a:srgbClr val="FFFFFF">
              <a:shade val="85000"/>
            </a:srgbClr>
          </a:solidFill>
          <a:ln w="88900" cap="sq">
            <a:solidFill>
              <a:schemeClr val="tx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85A5875D-F11E-480C-A0EF-D6855E80AFD8}"/>
              </a:ext>
            </a:extLst>
          </p:cNvPr>
          <p:cNvSpPr txBox="1"/>
          <p:nvPr/>
        </p:nvSpPr>
        <p:spPr>
          <a:xfrm>
            <a:off x="298899" y="1005949"/>
            <a:ext cx="2277151" cy="1384995"/>
          </a:xfrm>
          <a:prstGeom prst="rect">
            <a:avLst/>
          </a:prstGeom>
          <a:noFill/>
        </p:spPr>
        <p:txBody>
          <a:bodyPr wrap="square" rtlCol="0">
            <a:spAutoFit/>
          </a:bodyPr>
          <a:lstStyle/>
          <a:p>
            <a:r>
              <a:rPr lang="en-AU" dirty="0"/>
              <a:t>We segregated our data into four different tables to load into the database as shown in ERD</a:t>
            </a:r>
          </a:p>
          <a:p>
            <a:endParaRPr lang="en-AU" dirty="0"/>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Extract</a:t>
            </a:r>
            <a:endParaRPr dirty="0"/>
          </a:p>
        </p:txBody>
      </p:sp>
      <p:sp>
        <p:nvSpPr>
          <p:cNvPr id="86" name="Google Shape;86;p16"/>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endParaRPr sz="2000" b="1" dirty="0">
              <a:solidFill>
                <a:srgbClr val="000000"/>
              </a:solidFill>
              <a:latin typeface="Arial"/>
              <a:ea typeface="Arial"/>
              <a:cs typeface="Arial"/>
              <a:sym typeface="Arial"/>
            </a:endParaRPr>
          </a:p>
          <a:p>
            <a:pPr marL="0" lvl="0" indent="0" algn="ctr" rtl="0">
              <a:spcBef>
                <a:spcPts val="1200"/>
              </a:spcBef>
              <a:spcAft>
                <a:spcPts val="0"/>
              </a:spcAft>
              <a:buNone/>
            </a:pPr>
            <a:endParaRPr dirty="0"/>
          </a:p>
        </p:txBody>
      </p:sp>
      <p:sp>
        <p:nvSpPr>
          <p:cNvPr id="87" name="Google Shape;8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114300" lvl="0" indent="0" algn="l" rtl="0">
              <a:lnSpc>
                <a:spcPct val="115000"/>
              </a:lnSpc>
              <a:spcBef>
                <a:spcPts val="0"/>
              </a:spcBef>
              <a:spcAft>
                <a:spcPts val="0"/>
              </a:spcAft>
              <a:buNone/>
            </a:pPr>
            <a:r>
              <a:rPr lang="en" sz="1400" b="1">
                <a:solidFill>
                  <a:srgbClr val="B35100"/>
                </a:solidFill>
                <a:latin typeface="Arial"/>
                <a:ea typeface="Arial"/>
                <a:cs typeface="Arial"/>
                <a:sym typeface="Arial"/>
              </a:rPr>
              <a:t>Tools Used</a:t>
            </a:r>
            <a:endParaRPr sz="1400" b="1">
              <a:solidFill>
                <a:srgbClr val="B35100"/>
              </a:solidFill>
              <a:latin typeface="Arial"/>
              <a:ea typeface="Arial"/>
              <a:cs typeface="Arial"/>
              <a:sym typeface="Arial"/>
            </a:endParaRPr>
          </a:p>
          <a:p>
            <a:pPr marL="114300" lvl="0" indent="0" algn="l" rtl="0">
              <a:lnSpc>
                <a:spcPct val="115000"/>
              </a:lnSpc>
              <a:spcBef>
                <a:spcPts val="0"/>
              </a:spcBef>
              <a:spcAft>
                <a:spcPts val="0"/>
              </a:spcAft>
              <a:buNone/>
            </a:pPr>
            <a:r>
              <a:rPr lang="en" sz="1400">
                <a:solidFill>
                  <a:srgbClr val="24292F"/>
                </a:solidFill>
                <a:latin typeface="Arial"/>
                <a:ea typeface="Arial"/>
                <a:cs typeface="Arial"/>
                <a:sym typeface="Arial"/>
              </a:rPr>
              <a:t>Pandas</a:t>
            </a:r>
            <a:endParaRPr sz="1400">
              <a:solidFill>
                <a:srgbClr val="24292F"/>
              </a:solidFill>
              <a:latin typeface="Arial"/>
              <a:ea typeface="Arial"/>
              <a:cs typeface="Arial"/>
              <a:sym typeface="Arial"/>
            </a:endParaRPr>
          </a:p>
          <a:p>
            <a:pPr marL="114300" lvl="0" indent="0" algn="l" rtl="0">
              <a:lnSpc>
                <a:spcPct val="115000"/>
              </a:lnSpc>
              <a:spcBef>
                <a:spcPts val="0"/>
              </a:spcBef>
              <a:spcAft>
                <a:spcPts val="0"/>
              </a:spcAft>
              <a:buNone/>
            </a:pPr>
            <a:r>
              <a:rPr lang="en" sz="1400">
                <a:solidFill>
                  <a:srgbClr val="24292F"/>
                </a:solidFill>
                <a:latin typeface="Arial"/>
                <a:ea typeface="Arial"/>
                <a:cs typeface="Arial"/>
                <a:sym typeface="Arial"/>
              </a:rPr>
              <a:t>PostgreSQL</a:t>
            </a:r>
            <a:endParaRPr sz="1400">
              <a:solidFill>
                <a:srgbClr val="24292F"/>
              </a:solidFill>
              <a:latin typeface="Arial"/>
              <a:ea typeface="Arial"/>
              <a:cs typeface="Arial"/>
              <a:sym typeface="Arial"/>
            </a:endParaRPr>
          </a:p>
          <a:p>
            <a:pPr marL="114300" lvl="0" indent="0" algn="l" rtl="0">
              <a:lnSpc>
                <a:spcPct val="115000"/>
              </a:lnSpc>
              <a:spcBef>
                <a:spcPts val="0"/>
              </a:spcBef>
              <a:spcAft>
                <a:spcPts val="0"/>
              </a:spcAft>
              <a:buNone/>
            </a:pPr>
            <a:r>
              <a:rPr lang="en" sz="1400">
                <a:solidFill>
                  <a:srgbClr val="24292F"/>
                </a:solidFill>
                <a:latin typeface="Arial"/>
                <a:ea typeface="Arial"/>
                <a:cs typeface="Arial"/>
                <a:sym typeface="Arial"/>
              </a:rPr>
              <a:t>SQL Alchemy</a:t>
            </a:r>
            <a:endParaRPr sz="1400">
              <a:solidFill>
                <a:srgbClr val="24292F"/>
              </a:solidFill>
              <a:latin typeface="Arial"/>
              <a:ea typeface="Arial"/>
              <a:cs typeface="Arial"/>
              <a:sym typeface="Arial"/>
            </a:endParaRPr>
          </a:p>
          <a:p>
            <a:pPr marL="0" lvl="0" indent="0" algn="just" rtl="0">
              <a:lnSpc>
                <a:spcPct val="100000"/>
              </a:lnSpc>
              <a:spcBef>
                <a:spcPts val="1200"/>
              </a:spcBef>
              <a:spcAft>
                <a:spcPts val="0"/>
              </a:spcAft>
              <a:buNone/>
            </a:pPr>
            <a:endParaRPr sz="1824">
              <a:solidFill>
                <a:srgbClr val="656565"/>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671060" y="716325"/>
            <a:ext cx="3939731"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800" b="0" dirty="0">
                <a:solidFill>
                  <a:srgbClr val="000000"/>
                </a:solidFill>
                <a:latin typeface="Arial"/>
                <a:ea typeface="Arial"/>
                <a:cs typeface="Arial"/>
                <a:sym typeface="Arial"/>
              </a:rPr>
              <a:t>The factors of interest from the World Happiness Report are:</a:t>
            </a:r>
            <a:endParaRPr dirty="0"/>
          </a:p>
        </p:txBody>
      </p:sp>
      <p:sp>
        <p:nvSpPr>
          <p:cNvPr id="93" name="Google Shape;93;p17"/>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4" name="Google Shape;94;p17"/>
          <p:cNvSpPr txBox="1"/>
          <p:nvPr/>
        </p:nvSpPr>
        <p:spPr>
          <a:xfrm>
            <a:off x="4814425" y="1359200"/>
            <a:ext cx="33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5" name="Google Shape;95;p17"/>
          <p:cNvSpPr txBox="1"/>
          <p:nvPr/>
        </p:nvSpPr>
        <p:spPr>
          <a:xfrm>
            <a:off x="3688707" y="441804"/>
            <a:ext cx="5770800" cy="15378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endParaRPr sz="1800" dirty="0"/>
          </a:p>
          <a:p>
            <a:pPr marL="914400" lvl="0" indent="0" algn="l" rtl="0">
              <a:lnSpc>
                <a:spcPct val="115000"/>
              </a:lnSpc>
              <a:spcBef>
                <a:spcPts val="0"/>
              </a:spcBef>
              <a:spcAft>
                <a:spcPts val="0"/>
              </a:spcAft>
              <a:buNone/>
            </a:pPr>
            <a:r>
              <a:rPr lang="en" sz="1200" dirty="0"/>
              <a:t>-Freedom to make life choices</a:t>
            </a:r>
            <a:endParaRPr sz="1200" dirty="0"/>
          </a:p>
          <a:p>
            <a:pPr marL="914400" lvl="0" indent="0" algn="l" rtl="0">
              <a:lnSpc>
                <a:spcPct val="115000"/>
              </a:lnSpc>
              <a:spcBef>
                <a:spcPts val="0"/>
              </a:spcBef>
              <a:spcAft>
                <a:spcPts val="0"/>
              </a:spcAft>
              <a:buNone/>
            </a:pPr>
            <a:r>
              <a:rPr lang="en" sz="1200" dirty="0"/>
              <a:t>-Social support</a:t>
            </a:r>
            <a:endParaRPr sz="1200" dirty="0"/>
          </a:p>
          <a:p>
            <a:pPr marL="914400" lvl="0" indent="0" algn="l" rtl="0">
              <a:lnSpc>
                <a:spcPct val="115000"/>
              </a:lnSpc>
              <a:spcBef>
                <a:spcPts val="0"/>
              </a:spcBef>
              <a:spcAft>
                <a:spcPts val="0"/>
              </a:spcAft>
              <a:buNone/>
            </a:pPr>
            <a:r>
              <a:rPr lang="en" sz="1200" dirty="0"/>
              <a:t>-GDP per capita</a:t>
            </a:r>
            <a:endParaRPr sz="1200" dirty="0"/>
          </a:p>
          <a:p>
            <a:pPr marL="914400" lvl="0" indent="0" algn="l" rtl="0">
              <a:lnSpc>
                <a:spcPct val="115000"/>
              </a:lnSpc>
              <a:spcBef>
                <a:spcPts val="0"/>
              </a:spcBef>
              <a:spcAft>
                <a:spcPts val="0"/>
              </a:spcAft>
              <a:buNone/>
            </a:pPr>
            <a:r>
              <a:rPr lang="en" sz="1200" dirty="0"/>
              <a:t>-Happiness rank</a:t>
            </a:r>
            <a:endParaRPr sz="1200" dirty="0"/>
          </a:p>
          <a:p>
            <a:pPr marL="914400" lvl="0" indent="0" algn="l" rtl="0">
              <a:lnSpc>
                <a:spcPct val="115000"/>
              </a:lnSpc>
              <a:spcBef>
                <a:spcPts val="0"/>
              </a:spcBef>
              <a:spcAft>
                <a:spcPts val="0"/>
              </a:spcAft>
              <a:buNone/>
            </a:pPr>
            <a:r>
              <a:rPr lang="en" sz="1200" dirty="0"/>
              <a:t>-Happiness score</a:t>
            </a:r>
            <a:endParaRPr sz="1200" dirty="0">
              <a:latin typeface="Open Sans"/>
              <a:ea typeface="Open Sans"/>
              <a:cs typeface="Open Sans"/>
              <a:sym typeface="Open Sans"/>
            </a:endParaRPr>
          </a:p>
        </p:txBody>
      </p:sp>
      <p:pic>
        <p:nvPicPr>
          <p:cNvPr id="96" name="Google Shape;96;p17"/>
          <p:cNvPicPr preferRelativeResize="0"/>
          <p:nvPr/>
        </p:nvPicPr>
        <p:blipFill>
          <a:blip r:embed="rId3">
            <a:alphaModFix/>
          </a:blip>
          <a:stretch>
            <a:fillRect/>
          </a:stretch>
        </p:blipFill>
        <p:spPr>
          <a:xfrm>
            <a:off x="66525" y="1871450"/>
            <a:ext cx="8974824" cy="3133900"/>
          </a:xfrm>
          <a:prstGeom prst="rect">
            <a:avLst/>
          </a:prstGeom>
          <a:noFill/>
          <a:ln>
            <a:noFill/>
          </a:ln>
        </p:spPr>
      </p:pic>
      <p:sp>
        <p:nvSpPr>
          <p:cNvPr id="7" name="Google Shape;101;p18">
            <a:extLst>
              <a:ext uri="{FF2B5EF4-FFF2-40B4-BE49-F238E27FC236}">
                <a16:creationId xmlns:a16="http://schemas.microsoft.com/office/drawing/2014/main" id="{2EF88140-2B17-4A03-8642-7965D0DAF5F7}"/>
              </a:ext>
            </a:extLst>
          </p:cNvPr>
          <p:cNvSpPr txBox="1">
            <a:spLocks/>
          </p:cNvSpPr>
          <p:nvPr/>
        </p:nvSpPr>
        <p:spPr>
          <a:xfrm>
            <a:off x="390358" y="26830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AU" dirty="0">
                <a:solidFill>
                  <a:srgbClr val="B35100"/>
                </a:solidFill>
              </a:rPr>
              <a:t>Extract</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35100"/>
                </a:solidFill>
              </a:rPr>
              <a:t>Extract</a:t>
            </a:r>
            <a:endParaRPr dirty="0"/>
          </a:p>
        </p:txBody>
      </p:sp>
      <p:sp>
        <p:nvSpPr>
          <p:cNvPr id="102" name="Google Shape;102;p18"/>
          <p:cNvSpPr txBox="1">
            <a:spLocks noGrp="1"/>
          </p:cNvSpPr>
          <p:nvPr>
            <p:ph type="body" idx="1"/>
          </p:nvPr>
        </p:nvSpPr>
        <p:spPr>
          <a:xfrm>
            <a:off x="311700" y="1152475"/>
            <a:ext cx="3351000" cy="351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a:solidFill>
                  <a:srgbClr val="FFFFFF"/>
                </a:solidFill>
              </a:rPr>
              <a:t>●</a:t>
            </a:r>
            <a:r>
              <a:rPr lang="en">
                <a:solidFill>
                  <a:srgbClr val="FFFFFF"/>
                </a:solidFill>
                <a:latin typeface="Arial"/>
                <a:ea typeface="Arial"/>
                <a:cs typeface="Arial"/>
                <a:sym typeface="Arial"/>
              </a:rPr>
              <a:t>The factors of interest from the World Happiness Report are as follows:</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-Freedom to make life choices</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-Social support</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-GDP per capita</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-Happiness rank</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-Happiness score</a:t>
            </a:r>
            <a:endParaRPr>
              <a:solidFill>
                <a:srgbClr val="FFFFFF"/>
              </a:solidFill>
              <a:latin typeface="Arial"/>
              <a:ea typeface="Arial"/>
              <a:cs typeface="Arial"/>
              <a:sym typeface="Arial"/>
            </a:endParaRPr>
          </a:p>
          <a:p>
            <a:pPr marL="0" lvl="0" indent="0" algn="just" rtl="0">
              <a:spcBef>
                <a:spcPts val="0"/>
              </a:spcBef>
              <a:spcAft>
                <a:spcPts val="1200"/>
              </a:spcAft>
              <a:buClr>
                <a:schemeClr val="dk1"/>
              </a:buClr>
              <a:buSzPts val="1100"/>
              <a:buFont typeface="Arial"/>
              <a:buNone/>
            </a:pPr>
            <a:endParaRPr sz="1000">
              <a:solidFill>
                <a:srgbClr val="656565"/>
              </a:solidFill>
              <a:highlight>
                <a:schemeClr val="lt1"/>
              </a:highlight>
            </a:endParaRPr>
          </a:p>
        </p:txBody>
      </p:sp>
      <p:sp>
        <p:nvSpPr>
          <p:cNvPr id="103" name="Google Shape;103;p18"/>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4" name="Google Shape;104;p18"/>
          <p:cNvSpPr txBox="1"/>
          <p:nvPr/>
        </p:nvSpPr>
        <p:spPr>
          <a:xfrm>
            <a:off x="679500" y="1445000"/>
            <a:ext cx="2442600" cy="35865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en" sz="1800">
                <a:solidFill>
                  <a:srgbClr val="FFFFFF"/>
                </a:solidFill>
                <a:latin typeface="Open Sans"/>
                <a:ea typeface="Open Sans"/>
                <a:cs typeface="Open Sans"/>
                <a:sym typeface="Open Sans"/>
              </a:rPr>
              <a:t>●</a:t>
            </a:r>
            <a:r>
              <a:rPr lang="en" sz="1800">
                <a:solidFill>
                  <a:srgbClr val="FFFFFF"/>
                </a:solidFill>
              </a:rPr>
              <a:t>The factors of interest from the World Happiness Report are as follows:</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-Freedom to make life choices</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-Social support</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-GDP per capita</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-Happiness rank</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-Happiness score</a:t>
            </a:r>
            <a:endParaRPr sz="1800">
              <a:solidFill>
                <a:srgbClr val="FFFFFF"/>
              </a:solidFill>
            </a:endParaRPr>
          </a:p>
          <a:p>
            <a:pPr marL="0" lvl="0" indent="0" algn="l" rtl="0">
              <a:spcBef>
                <a:spcPts val="0"/>
              </a:spcBef>
              <a:spcAft>
                <a:spcPts val="0"/>
              </a:spcAft>
              <a:buNone/>
            </a:pPr>
            <a:endParaRPr>
              <a:latin typeface="Open Sans"/>
              <a:ea typeface="Open Sans"/>
              <a:cs typeface="Open Sans"/>
              <a:sym typeface="Open Sans"/>
            </a:endParaRPr>
          </a:p>
        </p:txBody>
      </p:sp>
      <p:sp>
        <p:nvSpPr>
          <p:cNvPr id="105" name="Google Shape;105;p18"/>
          <p:cNvSpPr txBox="1"/>
          <p:nvPr/>
        </p:nvSpPr>
        <p:spPr>
          <a:xfrm>
            <a:off x="684300" y="961050"/>
            <a:ext cx="7775400" cy="1716900"/>
          </a:xfrm>
          <a:prstGeom prst="rect">
            <a:avLst/>
          </a:prstGeom>
          <a:noFill/>
          <a:ln>
            <a:noFill/>
          </a:ln>
        </p:spPr>
        <p:txBody>
          <a:bodyPr spcFirstLastPara="1" wrap="square" lIns="91425" tIns="91425" rIns="91425" bIns="91425" anchor="t" anchorCtr="0">
            <a:spAutoFit/>
          </a:bodyPr>
          <a:lstStyle/>
          <a:p>
            <a:pPr marL="0" lvl="0" indent="-228600" algn="l" rtl="0">
              <a:lnSpc>
                <a:spcPct val="115000"/>
              </a:lnSpc>
              <a:spcBef>
                <a:spcPts val="1200"/>
              </a:spcBef>
              <a:spcAft>
                <a:spcPts val="0"/>
              </a:spcAft>
              <a:buNone/>
            </a:pPr>
            <a:r>
              <a:rPr lang="en" sz="1100"/>
              <a:t>1.</a:t>
            </a:r>
            <a:r>
              <a:rPr lang="en" sz="700"/>
              <a:t>     </a:t>
            </a:r>
            <a:r>
              <a:rPr lang="en"/>
              <a:t> Following the importing of dependencies, firstly we read the csv of the World Happiness and Human Life Expectancy dataset into a pandas dataframe using Jupyter notebook (fig.1, 2)</a:t>
            </a:r>
            <a:endParaRPr/>
          </a:p>
          <a:p>
            <a:pPr marL="0" lvl="0" indent="0" algn="l" rtl="0">
              <a:lnSpc>
                <a:spcPct val="115000"/>
              </a:lnSpc>
              <a:spcBef>
                <a:spcPts val="1200"/>
              </a:spcBef>
              <a:spcAft>
                <a:spcPts val="0"/>
              </a:spcAft>
              <a:buNone/>
            </a:pPr>
            <a:r>
              <a:rPr lang="en" sz="1100"/>
              <a:t> </a:t>
            </a:r>
            <a:endParaRPr sz="1100"/>
          </a:p>
          <a:p>
            <a:pPr marL="914400" lvl="0" indent="0" algn="l" rtl="0">
              <a:lnSpc>
                <a:spcPct val="115000"/>
              </a:lnSpc>
              <a:spcBef>
                <a:spcPts val="1200"/>
              </a:spcBef>
              <a:spcAft>
                <a:spcPts val="0"/>
              </a:spcAft>
              <a:buNone/>
            </a:pPr>
            <a:endParaRPr sz="1800">
              <a:solidFill>
                <a:srgbClr val="FFFFFF"/>
              </a:solidFill>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pic>
        <p:nvPicPr>
          <p:cNvPr id="106" name="Google Shape;106;p18"/>
          <p:cNvPicPr preferRelativeResize="0"/>
          <p:nvPr/>
        </p:nvPicPr>
        <p:blipFill>
          <a:blip r:embed="rId3">
            <a:alphaModFix/>
          </a:blip>
          <a:stretch>
            <a:fillRect/>
          </a:stretch>
        </p:blipFill>
        <p:spPr>
          <a:xfrm>
            <a:off x="232650" y="1745100"/>
            <a:ext cx="5054024" cy="1861516"/>
          </a:xfrm>
          <a:prstGeom prst="rect">
            <a:avLst/>
          </a:prstGeom>
          <a:noFill/>
          <a:ln>
            <a:noFill/>
          </a:ln>
        </p:spPr>
      </p:pic>
      <p:pic>
        <p:nvPicPr>
          <p:cNvPr id="107" name="Google Shape;107;p18"/>
          <p:cNvPicPr preferRelativeResize="0"/>
          <p:nvPr/>
        </p:nvPicPr>
        <p:blipFill>
          <a:blip r:embed="rId4">
            <a:alphaModFix/>
          </a:blip>
          <a:stretch>
            <a:fillRect/>
          </a:stretch>
        </p:blipFill>
        <p:spPr>
          <a:xfrm>
            <a:off x="5330850" y="1745100"/>
            <a:ext cx="3649075" cy="182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solidFill>
                  <a:srgbClr val="EF6C00"/>
                </a:solidFill>
              </a:rPr>
              <a:t>Transform</a:t>
            </a:r>
            <a:endParaRPr/>
          </a:p>
        </p:txBody>
      </p:sp>
      <p:sp>
        <p:nvSpPr>
          <p:cNvPr id="103" name="Google Shape;103;p18"/>
          <p:cNvSpPr txBox="1"/>
          <p:nvPr/>
        </p:nvSpPr>
        <p:spPr>
          <a:xfrm>
            <a:off x="5040275" y="447250"/>
            <a:ext cx="3517800" cy="3554789"/>
          </a:xfrm>
          <a:prstGeom prst="rect">
            <a:avLst/>
          </a:prstGeom>
          <a:noFill/>
          <a:ln>
            <a:noFill/>
          </a:ln>
        </p:spPr>
        <p:txBody>
          <a:bodyPr spcFirstLastPara="1" wrap="square" lIns="91425" tIns="91425" rIns="91425" bIns="91425" anchor="t" anchorCtr="0">
            <a:spAutoFit/>
          </a:bodyPr>
          <a:lstStyle/>
          <a:p>
            <a:pPr lvl="0">
              <a:lnSpc>
                <a:spcPct val="115000"/>
              </a:lnSpc>
            </a:pPr>
            <a:endParaRPr lang="en" sz="1200" dirty="0">
              <a:solidFill>
                <a:schemeClr val="lt1"/>
              </a:solidFill>
            </a:endParaRPr>
          </a:p>
          <a:p>
            <a:pPr lvl="0">
              <a:lnSpc>
                <a:spcPct val="115000"/>
              </a:lnSpc>
            </a:pPr>
            <a:endParaRPr lang="en"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Dropped unwanted columns, filtered for selected factors:</a:t>
            </a:r>
          </a:p>
          <a:p>
            <a:pPr marL="0" lvl="0" indent="0" algn="l" rtl="0">
              <a:lnSpc>
                <a:spcPct val="115000"/>
              </a:lnSpc>
              <a:spcBef>
                <a:spcPts val="0"/>
              </a:spcBef>
              <a:spcAft>
                <a:spcPts val="0"/>
              </a:spcAft>
              <a:buNone/>
            </a:pPr>
            <a:endParaRPr lang="en" sz="1200" dirty="0">
              <a:solidFill>
                <a:schemeClr val="lt1"/>
              </a:solidFill>
            </a:endParaRP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Happiness Rank</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Happiness Score</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Freedom to make life choices</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Social support</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GDP per capita</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Year</a:t>
            </a:r>
          </a:p>
          <a:p>
            <a:pPr lvl="0" algn="l" rtl="0">
              <a:lnSpc>
                <a:spcPct val="115000"/>
              </a:lnSpc>
              <a:spcBef>
                <a:spcPts val="0"/>
              </a:spcBef>
              <a:spcAft>
                <a:spcPts val="0"/>
              </a:spcAft>
            </a:pP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Renamed columns</a:t>
            </a:r>
          </a:p>
          <a:p>
            <a:pPr marL="0" lvl="0" indent="0" algn="l" rtl="0">
              <a:lnSpc>
                <a:spcPct val="115000"/>
              </a:lnSpc>
              <a:spcBef>
                <a:spcPts val="0"/>
              </a:spcBef>
              <a:spcAft>
                <a:spcPts val="0"/>
              </a:spcAft>
              <a:buNone/>
            </a:pP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Merged data frames based on country</a:t>
            </a:r>
            <a:endParaRPr sz="1200" dirty="0">
              <a:solidFill>
                <a:schemeClr val="lt1"/>
              </a:solidFill>
            </a:endParaRPr>
          </a:p>
          <a:p>
            <a:pPr marL="0" lvl="0" indent="0" algn="l" rtl="0">
              <a:spcBef>
                <a:spcPts val="0"/>
              </a:spcBef>
              <a:spcAft>
                <a:spcPts val="0"/>
              </a:spcAft>
              <a:buNone/>
            </a:pPr>
            <a:endParaRPr sz="1200"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Primary Country Data frame</a:t>
            </a:r>
          </a:p>
          <a:p>
            <a:pPr marL="342900" lvl="0" rtl="0">
              <a:lnSpc>
                <a:spcPct val="115000"/>
              </a:lnSpc>
              <a:spcBef>
                <a:spcPts val="0"/>
              </a:spcBef>
              <a:spcAft>
                <a:spcPts val="0"/>
              </a:spcAft>
              <a:buFontTx/>
              <a:buChar char="-"/>
            </a:pPr>
            <a:r>
              <a:rPr lang="en" sz="2000" dirty="0">
                <a:solidFill>
                  <a:srgbClr val="695D46"/>
                </a:solidFill>
                <a:latin typeface="Arial"/>
                <a:ea typeface="Arial"/>
                <a:cs typeface="Arial"/>
                <a:sym typeface="Arial"/>
              </a:rPr>
              <a:t>Selected for ‘Country or Region’ column</a:t>
            </a:r>
          </a:p>
          <a:p>
            <a:pPr marL="342900">
              <a:buFontTx/>
              <a:buChar char="-"/>
            </a:pPr>
            <a:r>
              <a:rPr lang="en" sz="2000" dirty="0">
                <a:solidFill>
                  <a:srgbClr val="695D46"/>
                </a:solidFill>
                <a:latin typeface="Arial"/>
                <a:ea typeface="Arial"/>
                <a:cs typeface="Arial"/>
                <a:sym typeface="Arial"/>
              </a:rPr>
              <a:t>Renamed column for better comprehension &amp; consistency</a:t>
            </a:r>
          </a:p>
          <a:p>
            <a:pPr marL="342900" lvl="0" rtl="0">
              <a:lnSpc>
                <a:spcPct val="115000"/>
              </a:lnSpc>
              <a:spcBef>
                <a:spcPts val="0"/>
              </a:spcBef>
              <a:spcAft>
                <a:spcPts val="0"/>
              </a:spcAft>
              <a:buFontTx/>
              <a:buChar char="-"/>
            </a:pPr>
            <a:endParaRPr lang="en" sz="2000" dirty="0">
              <a:solidFill>
                <a:srgbClr val="695D46"/>
              </a:solidFill>
              <a:latin typeface="Arial"/>
              <a:ea typeface="Arial"/>
              <a:cs typeface="Arial"/>
              <a:sym typeface="Arial"/>
            </a:endParaRPr>
          </a:p>
          <a:p>
            <a:pPr marL="342900" lvl="0" rtl="0">
              <a:lnSpc>
                <a:spcPct val="115000"/>
              </a:lnSpc>
              <a:spcBef>
                <a:spcPts val="0"/>
              </a:spcBef>
              <a:spcAft>
                <a:spcPts val="0"/>
              </a:spcAft>
              <a:buFontTx/>
              <a:buChar char="-"/>
            </a:pPr>
            <a:endParaRPr lang="en" sz="2000" dirty="0">
              <a:solidFill>
                <a:srgbClr val="695D46"/>
              </a:solidFill>
              <a:latin typeface="Arial"/>
              <a:ea typeface="Arial"/>
              <a:cs typeface="Arial"/>
              <a:sym typeface="Arial"/>
            </a:endParaRPr>
          </a:p>
          <a:p>
            <a:pPr marL="0" lvl="0" indent="0" algn="just" rtl="0">
              <a:spcBef>
                <a:spcPts val="1200"/>
              </a:spcBef>
              <a:spcAft>
                <a:spcPts val="1200"/>
              </a:spcAft>
              <a:buNone/>
            </a:pPr>
            <a:endParaRPr sz="1000" dirty="0"/>
          </a:p>
        </p:txBody>
      </p:sp>
      <p:sp>
        <p:nvSpPr>
          <p:cNvPr id="8" name="TextBox 7">
            <a:extLst>
              <a:ext uri="{FF2B5EF4-FFF2-40B4-BE49-F238E27FC236}">
                <a16:creationId xmlns:a16="http://schemas.microsoft.com/office/drawing/2014/main" id="{83791E53-E88B-7745-9F69-4B600E76D947}"/>
              </a:ext>
            </a:extLst>
          </p:cNvPr>
          <p:cNvSpPr txBox="1"/>
          <p:nvPr/>
        </p:nvSpPr>
        <p:spPr>
          <a:xfrm>
            <a:off x="7302693" y="269553"/>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7826364" y="744011"/>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7387233-1D15-AB4F-9FE7-65BD835E12D5}"/>
              </a:ext>
            </a:extLst>
          </p:cNvPr>
          <p:cNvPicPr>
            <a:picLocks noChangeAspect="1"/>
          </p:cNvPicPr>
          <p:nvPr/>
        </p:nvPicPr>
        <p:blipFill rotWithShape="1">
          <a:blip r:embed="rId3"/>
          <a:srcRect t="27141" r="67892"/>
          <a:stretch/>
        </p:blipFill>
        <p:spPr bwMode="auto">
          <a:xfrm>
            <a:off x="6123875" y="914853"/>
            <a:ext cx="1988683" cy="3654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482657"/>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695</Words>
  <Application>Microsoft Office PowerPoint</Application>
  <PresentationFormat>On-screen Show (16:9)</PresentationFormat>
  <Paragraphs>118</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Open Sans</vt:lpstr>
      <vt:lpstr>PT Sans Narrow</vt:lpstr>
      <vt:lpstr>Inter</vt:lpstr>
      <vt:lpstr>zeitung</vt:lpstr>
      <vt:lpstr>Wingdings</vt:lpstr>
      <vt:lpstr>Arial</vt:lpstr>
      <vt:lpstr>Calibri</vt:lpstr>
      <vt:lpstr>Tropic</vt:lpstr>
      <vt:lpstr>ETL Project</vt:lpstr>
      <vt:lpstr>Key Datasets</vt:lpstr>
      <vt:lpstr>Key Datasets</vt:lpstr>
      <vt:lpstr> Database modelling - Entity Relationship Diagram </vt:lpstr>
      <vt:lpstr>Extract</vt:lpstr>
      <vt:lpstr>The factors of interest from the World Happiness Report are:</vt:lpstr>
      <vt:lpstr>Extract</vt:lpstr>
      <vt:lpstr>Transform</vt:lpstr>
      <vt:lpstr>Transform</vt:lpstr>
      <vt:lpstr>Transform</vt:lpstr>
      <vt:lpstr>Transform</vt:lpstr>
      <vt:lpstr>Transform</vt:lpstr>
      <vt:lpstr>Transform</vt:lpstr>
      <vt:lpstr>Load</vt:lpstr>
      <vt:lpstr>PowerPoint Presentation</vt:lpstr>
      <vt:lpstr>Summary and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 Happiness &amp; Life Expectancy</dc:title>
  <dc:creator>Kaur, Jasjeet (Manufacturing, Geelong WP)</dc:creator>
  <cp:lastModifiedBy>Kaur, Jasjeet (Manufacturing, Geelong WP)</cp:lastModifiedBy>
  <cp:revision>6</cp:revision>
  <dcterms:modified xsi:type="dcterms:W3CDTF">2022-02-08T04:05:51Z</dcterms:modified>
</cp:coreProperties>
</file>