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T Sans Narrow" panose="020B060402020202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9a8fdfd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9a8fdf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9a8fdfdc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9a8fdfd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a56c2c450_2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a56c2c450_2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b706c5f4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b706c5f4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82598dd7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82598dd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82598dd7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82598dd7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a56c2c450_2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a56c2c450_2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b706c5f4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b706c5f4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a56c2c45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a56c2c4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96cebb9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96cebb9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96cebb98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96cebb98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56c2c450_2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56c2c450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2598dd7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2598dd7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a56c2c450_2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a56c2c450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Australian Fatal Road Accident Data - 1989-2021</a:t>
            </a:r>
            <a:endParaRPr sz="2800"/>
          </a:p>
        </p:txBody>
      </p:sp>
      <p:sp>
        <p:nvSpPr>
          <p:cNvPr id="67" name="Google Shape;67;p13"/>
          <p:cNvSpPr txBox="1">
            <a:spLocks noGrp="1"/>
          </p:cNvSpPr>
          <p:nvPr>
            <p:ph type="subTitle" idx="1"/>
          </p:nvPr>
        </p:nvSpPr>
        <p:spPr>
          <a:xfrm>
            <a:off x="131550" y="3196150"/>
            <a:ext cx="8880900" cy="874800"/>
          </a:xfrm>
          <a:prstGeom prst="rect">
            <a:avLst/>
          </a:prstGeom>
        </p:spPr>
        <p:txBody>
          <a:bodyPr spcFirstLastPara="1" wrap="square" lIns="91425" tIns="91425" rIns="91425" bIns="91425" anchor="ctr" anchorCtr="0">
            <a:normAutofit fontScale="92500" lnSpcReduction="20000"/>
          </a:bodyPr>
          <a:lstStyle/>
          <a:p>
            <a:pPr marL="0" lvl="0" indent="0" algn="ctr" rtl="0">
              <a:lnSpc>
                <a:spcPct val="90000"/>
              </a:lnSpc>
              <a:spcBef>
                <a:spcPts val="0"/>
              </a:spcBef>
              <a:spcAft>
                <a:spcPts val="0"/>
              </a:spcAft>
              <a:buClr>
                <a:schemeClr val="dk1"/>
              </a:buClr>
              <a:buSzPct val="85146"/>
              <a:buFont typeface="Arial"/>
              <a:buNone/>
            </a:pPr>
            <a:r>
              <a:rPr lang="en" sz="1291" b="1" u="sng">
                <a:solidFill>
                  <a:schemeClr val="accent5"/>
                </a:solidFill>
              </a:rPr>
              <a:t>Group Members</a:t>
            </a:r>
            <a:endParaRPr sz="1291" b="1" u="sng">
              <a:solidFill>
                <a:schemeClr val="accent5"/>
              </a:solidFill>
            </a:endParaRPr>
          </a:p>
          <a:p>
            <a:pPr marL="0" lvl="0" indent="0" algn="ctr" rtl="0">
              <a:lnSpc>
                <a:spcPct val="90000"/>
              </a:lnSpc>
              <a:spcBef>
                <a:spcPts val="0"/>
              </a:spcBef>
              <a:spcAft>
                <a:spcPts val="0"/>
              </a:spcAft>
              <a:buNone/>
            </a:pPr>
            <a:endParaRPr sz="1291">
              <a:solidFill>
                <a:schemeClr val="accent5"/>
              </a:solidFill>
            </a:endParaRPr>
          </a:p>
          <a:p>
            <a:pPr marL="2286000" lvl="0" indent="457200" algn="l" rtl="0">
              <a:lnSpc>
                <a:spcPct val="90000"/>
              </a:lnSpc>
              <a:spcBef>
                <a:spcPts val="0"/>
              </a:spcBef>
              <a:spcAft>
                <a:spcPts val="0"/>
              </a:spcAft>
              <a:buClr>
                <a:schemeClr val="dk1"/>
              </a:buClr>
              <a:buSzPct val="85146"/>
              <a:buFont typeface="Arial"/>
              <a:buNone/>
            </a:pPr>
            <a:r>
              <a:rPr lang="en" sz="1291">
                <a:solidFill>
                  <a:schemeClr val="accent5"/>
                </a:solidFill>
              </a:rPr>
              <a:t>Raymond Chau		Joshua Lowe</a:t>
            </a:r>
            <a:endParaRPr sz="1291">
              <a:solidFill>
                <a:schemeClr val="accent5"/>
              </a:solidFill>
            </a:endParaRPr>
          </a:p>
          <a:p>
            <a:pPr marL="3200400" lvl="0" indent="457200" algn="l" rtl="0">
              <a:lnSpc>
                <a:spcPct val="90000"/>
              </a:lnSpc>
              <a:spcBef>
                <a:spcPts val="0"/>
              </a:spcBef>
              <a:spcAft>
                <a:spcPts val="0"/>
              </a:spcAft>
              <a:buClr>
                <a:schemeClr val="dk1"/>
              </a:buClr>
              <a:buSzPct val="85146"/>
              <a:buFont typeface="Arial"/>
              <a:buNone/>
            </a:pPr>
            <a:r>
              <a:rPr lang="en" sz="1291">
                <a:solidFill>
                  <a:schemeClr val="accent5"/>
                </a:solidFill>
              </a:rPr>
              <a:t>Sam Walker			Saleha Khatun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Which types of road users are more likely to be involved in a fatal accident?</a:t>
            </a:r>
            <a:endParaRPr sz="1800"/>
          </a:p>
        </p:txBody>
      </p:sp>
      <p:sp>
        <p:nvSpPr>
          <p:cNvPr id="131" name="Google Shape;131;p22"/>
          <p:cNvSpPr txBox="1">
            <a:spLocks noGrp="1"/>
          </p:cNvSpPr>
          <p:nvPr>
            <p:ph type="body" idx="1"/>
          </p:nvPr>
        </p:nvSpPr>
        <p:spPr>
          <a:xfrm>
            <a:off x="265200" y="651275"/>
            <a:ext cx="8613600" cy="1920600"/>
          </a:xfrm>
          <a:prstGeom prst="rect">
            <a:avLst/>
          </a:prstGeom>
        </p:spPr>
        <p:txBody>
          <a:bodyPr spcFirstLastPara="1" wrap="square" lIns="91425" tIns="91425" rIns="91425" bIns="91425" anchor="ctr" anchorCtr="0">
            <a:noAutofit/>
          </a:bodyPr>
          <a:lstStyle/>
          <a:p>
            <a:pPr marL="0" lvl="0" indent="0" algn="just" rtl="0">
              <a:spcBef>
                <a:spcPts val="1200"/>
              </a:spcBef>
              <a:spcAft>
                <a:spcPts val="0"/>
              </a:spcAft>
              <a:buClr>
                <a:schemeClr val="dk1"/>
              </a:buClr>
              <a:buSzPts val="1100"/>
              <a:buFont typeface="Arial"/>
              <a:buNone/>
            </a:pPr>
            <a:r>
              <a:rPr lang="en" sz="1000">
                <a:solidFill>
                  <a:srgbClr val="656565"/>
                </a:solidFill>
              </a:rPr>
              <a:t>The majority of road user type involved in fatal accidents is the motorcycle rider and in rare cases, a motorcycle passenger as well. </a:t>
            </a:r>
            <a:endParaRPr sz="1000">
              <a:solidFill>
                <a:srgbClr val="656565"/>
              </a:solidFill>
            </a:endParaRPr>
          </a:p>
          <a:p>
            <a:pPr marL="0" lvl="0" indent="0" algn="just" rtl="0">
              <a:lnSpc>
                <a:spcPct val="100000"/>
              </a:lnSpc>
              <a:spcBef>
                <a:spcPts val="1200"/>
              </a:spcBef>
              <a:spcAft>
                <a:spcPts val="0"/>
              </a:spcAft>
              <a:buClr>
                <a:schemeClr val="dk1"/>
              </a:buClr>
              <a:buSzPts val="1100"/>
              <a:buFont typeface="Arial"/>
              <a:buNone/>
            </a:pPr>
            <a:r>
              <a:rPr lang="en" sz="1000">
                <a:solidFill>
                  <a:srgbClr val="656565"/>
                </a:solidFill>
              </a:rPr>
              <a:t>In attempting to improve motorcycle safety in Australia a number of initiatives have been implemented, including:</a:t>
            </a:r>
            <a:endParaRPr sz="1000">
              <a:solidFill>
                <a:srgbClr val="656565"/>
              </a:solidFill>
            </a:endParaRPr>
          </a:p>
          <a:p>
            <a:pPr marL="457200" lvl="0" indent="-292100" algn="just" rtl="0">
              <a:spcBef>
                <a:spcPts val="1200"/>
              </a:spcBef>
              <a:spcAft>
                <a:spcPts val="0"/>
              </a:spcAft>
              <a:buClr>
                <a:srgbClr val="656565"/>
              </a:buClr>
              <a:buSzPts val="1000"/>
              <a:buChar char="●"/>
            </a:pPr>
            <a:r>
              <a:rPr lang="en" sz="1000">
                <a:solidFill>
                  <a:srgbClr val="656565"/>
                </a:solidFill>
              </a:rPr>
              <a:t>Increased understanding about the use of appropriate protective clothing and gear</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rPr>
              <a:t>Targeted safety campaigns and information sharing</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rPr>
              <a:t>Improved vehicle safety &amp; technology such as anti-lock braking systems (ABS)</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rPr>
              <a:t>Additional motorcycle training and education, including a focus on defensive driving</a:t>
            </a:r>
            <a:endParaRPr sz="1000">
              <a:solidFill>
                <a:srgbClr val="656565"/>
              </a:solidFill>
            </a:endParaRPr>
          </a:p>
        </p:txBody>
      </p:sp>
      <p:pic>
        <p:nvPicPr>
          <p:cNvPr id="132" name="Google Shape;132;p22"/>
          <p:cNvPicPr preferRelativeResize="0"/>
          <p:nvPr/>
        </p:nvPicPr>
        <p:blipFill>
          <a:blip r:embed="rId3">
            <a:alphaModFix/>
          </a:blip>
          <a:stretch>
            <a:fillRect/>
          </a:stretch>
        </p:blipFill>
        <p:spPr>
          <a:xfrm>
            <a:off x="629050" y="2380850"/>
            <a:ext cx="7735452" cy="2762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body" idx="1"/>
          </p:nvPr>
        </p:nvSpPr>
        <p:spPr>
          <a:xfrm>
            <a:off x="174650" y="817900"/>
            <a:ext cx="4367400" cy="2477100"/>
          </a:xfrm>
          <a:prstGeom prst="rect">
            <a:avLst/>
          </a:prstGeom>
        </p:spPr>
        <p:txBody>
          <a:bodyPr spcFirstLastPara="1" wrap="square" lIns="91425" tIns="91425" rIns="91425" bIns="91425" anchor="ctr" anchorCtr="0">
            <a:noAutofit/>
          </a:bodyPr>
          <a:lstStyle/>
          <a:p>
            <a:pPr marL="0" lvl="0" indent="0" algn="just" rtl="0">
              <a:spcBef>
                <a:spcPts val="1200"/>
              </a:spcBef>
              <a:spcAft>
                <a:spcPts val="0"/>
              </a:spcAft>
              <a:buClr>
                <a:schemeClr val="dk1"/>
              </a:buClr>
              <a:buSzPts val="1100"/>
              <a:buFont typeface="Arial"/>
              <a:buNone/>
            </a:pPr>
            <a:r>
              <a:rPr lang="en" sz="1000">
                <a:solidFill>
                  <a:srgbClr val="656565"/>
                </a:solidFill>
              </a:rPr>
              <a:t>Almost everyone is a pedestrian at some point. </a:t>
            </a:r>
            <a:endParaRPr sz="1000">
              <a:solidFill>
                <a:srgbClr val="656565"/>
              </a:solidFill>
            </a:endParaRPr>
          </a:p>
          <a:p>
            <a:pPr marL="0" lvl="0" indent="0" algn="just" rtl="0">
              <a:spcBef>
                <a:spcPts val="1200"/>
              </a:spcBef>
              <a:spcAft>
                <a:spcPts val="0"/>
              </a:spcAft>
              <a:buClr>
                <a:schemeClr val="dk1"/>
              </a:buClr>
              <a:buSzPts val="1100"/>
              <a:buFont typeface="Arial"/>
              <a:buNone/>
            </a:pPr>
            <a:r>
              <a:rPr lang="en" sz="1000">
                <a:solidFill>
                  <a:srgbClr val="656565"/>
                </a:solidFill>
              </a:rPr>
              <a:t>Pedestrian fatalities on the road are also quite significant and</a:t>
            </a:r>
            <a:r>
              <a:rPr lang="en" sz="1000">
                <a:solidFill>
                  <a:srgbClr val="656565"/>
                </a:solidFill>
                <a:highlight>
                  <a:srgbClr val="FFFFFF"/>
                </a:highlight>
              </a:rPr>
              <a:t> may occur in many circumstances, such as:</a:t>
            </a:r>
            <a:endParaRPr sz="1000">
              <a:solidFill>
                <a:srgbClr val="656565"/>
              </a:solidFill>
              <a:highlight>
                <a:srgbClr val="FFFFFF"/>
              </a:highlight>
            </a:endParaRPr>
          </a:p>
          <a:p>
            <a:pPr marL="457200" lvl="0" indent="-292100" algn="just" rtl="0">
              <a:spcBef>
                <a:spcPts val="1200"/>
              </a:spcBef>
              <a:spcAft>
                <a:spcPts val="0"/>
              </a:spcAft>
              <a:buClr>
                <a:srgbClr val="656565"/>
              </a:buClr>
              <a:buSzPts val="1000"/>
              <a:buChar char="●"/>
            </a:pPr>
            <a:r>
              <a:rPr lang="en" sz="1000">
                <a:solidFill>
                  <a:srgbClr val="656565"/>
                </a:solidFill>
                <a:highlight>
                  <a:srgbClr val="FFFFFF"/>
                </a:highlight>
              </a:rPr>
              <a:t>Crossing the road and being struck by a vehicle</a:t>
            </a:r>
            <a:endParaRPr sz="1000">
              <a:solidFill>
                <a:srgbClr val="656565"/>
              </a:solidFill>
              <a:highlight>
                <a:srgbClr val="FFFFFF"/>
              </a:highlight>
            </a:endParaRPr>
          </a:p>
          <a:p>
            <a:pPr marL="457200" lvl="0" indent="-292100" algn="just" rtl="0">
              <a:spcBef>
                <a:spcPts val="0"/>
              </a:spcBef>
              <a:spcAft>
                <a:spcPts val="0"/>
              </a:spcAft>
              <a:buClr>
                <a:srgbClr val="656565"/>
              </a:buClr>
              <a:buSzPts val="1000"/>
              <a:buChar char="●"/>
            </a:pPr>
            <a:r>
              <a:rPr lang="en" sz="1000">
                <a:solidFill>
                  <a:srgbClr val="656565"/>
                </a:solidFill>
              </a:rPr>
              <a:t>Lack of dedicated infrastructure eg. facilities for pedestrians such as safe footpaths &amp; crossings </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highlight>
                  <a:schemeClr val="lt1"/>
                </a:highlight>
              </a:rPr>
              <a:t>Playing, working in or otherwise occupying a traffic or emergency lane</a:t>
            </a:r>
            <a:endParaRPr sz="1000">
              <a:solidFill>
                <a:srgbClr val="656565"/>
              </a:solidFill>
              <a:highlight>
                <a:schemeClr val="lt1"/>
              </a:highlight>
            </a:endParaRPr>
          </a:p>
          <a:p>
            <a:pPr marL="457200" lvl="0" indent="-292100" algn="just" rtl="0">
              <a:spcBef>
                <a:spcPts val="0"/>
              </a:spcBef>
              <a:spcAft>
                <a:spcPts val="0"/>
              </a:spcAft>
              <a:buClr>
                <a:srgbClr val="656565"/>
              </a:buClr>
              <a:buSzPts val="1000"/>
              <a:buChar char="●"/>
            </a:pPr>
            <a:r>
              <a:rPr lang="en" sz="1000">
                <a:solidFill>
                  <a:srgbClr val="656565"/>
                </a:solidFill>
                <a:highlight>
                  <a:srgbClr val="FFFFFF"/>
                </a:highlight>
              </a:rPr>
              <a:t>Carelessness of surroundings either from the pedestrian, vehicle user or both parties</a:t>
            </a:r>
            <a:endParaRPr sz="1000">
              <a:solidFill>
                <a:srgbClr val="656565"/>
              </a:solidFill>
            </a:endParaRPr>
          </a:p>
        </p:txBody>
      </p:sp>
      <p:pic>
        <p:nvPicPr>
          <p:cNvPr id="138" name="Google Shape;138;p23"/>
          <p:cNvPicPr preferRelativeResize="0"/>
          <p:nvPr/>
        </p:nvPicPr>
        <p:blipFill rotWithShape="1">
          <a:blip r:embed="rId3">
            <a:alphaModFix/>
          </a:blip>
          <a:srcRect l="35783" r="28679"/>
          <a:stretch/>
        </p:blipFill>
        <p:spPr>
          <a:xfrm>
            <a:off x="4572000" y="673525"/>
            <a:ext cx="4367402" cy="4389025"/>
          </a:xfrm>
          <a:prstGeom prst="rect">
            <a:avLst/>
          </a:prstGeom>
          <a:noFill/>
          <a:ln>
            <a:noFill/>
          </a:ln>
        </p:spPr>
      </p:pic>
      <p:pic>
        <p:nvPicPr>
          <p:cNvPr id="139" name="Google Shape;139;p23"/>
          <p:cNvPicPr preferRelativeResize="0"/>
          <p:nvPr/>
        </p:nvPicPr>
        <p:blipFill>
          <a:blip r:embed="rId4">
            <a:alphaModFix/>
          </a:blip>
          <a:stretch>
            <a:fillRect/>
          </a:stretch>
        </p:blipFill>
        <p:spPr>
          <a:xfrm>
            <a:off x="1159513" y="3420350"/>
            <a:ext cx="2397673" cy="1525774"/>
          </a:xfrm>
          <a:prstGeom prst="rect">
            <a:avLst/>
          </a:prstGeom>
          <a:noFill/>
          <a:ln>
            <a:noFill/>
          </a:ln>
        </p:spPr>
      </p:pic>
      <p:sp>
        <p:nvSpPr>
          <p:cNvPr id="140" name="Google Shape;140;p23"/>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Which types of road users are more likely to be involved in a fatal accident?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Q6: Does rainfall contribute to a higher rate of fatal road accidents?</a:t>
            </a:r>
            <a:endParaRPr/>
          </a:p>
        </p:txBody>
      </p:sp>
      <p:sp>
        <p:nvSpPr>
          <p:cNvPr id="146" name="Google Shape;146;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2400" b="1">
                <a:latin typeface="PT Sans Narrow"/>
                <a:ea typeface="PT Sans Narrow"/>
                <a:cs typeface="PT Sans Narrow"/>
                <a:sym typeface="PT Sans Narrow"/>
              </a:rPr>
              <a:t>Josh</a:t>
            </a:r>
            <a:endParaRPr sz="2400" b="1">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Dataset</a:t>
            </a:r>
            <a:endParaRPr/>
          </a:p>
        </p:txBody>
      </p:sp>
      <p:pic>
        <p:nvPicPr>
          <p:cNvPr id="152" name="Google Shape;152;p25"/>
          <p:cNvPicPr preferRelativeResize="0"/>
          <p:nvPr/>
        </p:nvPicPr>
        <p:blipFill rotWithShape="1">
          <a:blip r:embed="rId3">
            <a:alphaModFix/>
          </a:blip>
          <a:srcRect r="21966"/>
          <a:stretch/>
        </p:blipFill>
        <p:spPr>
          <a:xfrm>
            <a:off x="311700" y="1526500"/>
            <a:ext cx="4520702" cy="2782050"/>
          </a:xfrm>
          <a:prstGeom prst="rect">
            <a:avLst/>
          </a:prstGeom>
          <a:noFill/>
          <a:ln>
            <a:noFill/>
          </a:ln>
        </p:spPr>
      </p:pic>
      <p:sp>
        <p:nvSpPr>
          <p:cNvPr id="153" name="Google Shape;153;p2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t>This data set was created by collecting daily data from BOM weather stations. The particular piece that we were interested in was the Rainfall, however, Humidity, Wind Speeds and more were available too</a:t>
            </a:r>
            <a:endParaRPr sz="1000"/>
          </a:p>
          <a:p>
            <a:pPr marL="0" lvl="0" indent="0" algn="l" rtl="0">
              <a:spcBef>
                <a:spcPts val="1200"/>
              </a:spcBef>
              <a:spcAft>
                <a:spcPts val="0"/>
              </a:spcAft>
              <a:buNone/>
            </a:pPr>
            <a:endParaRPr sz="1000"/>
          </a:p>
          <a:p>
            <a:pPr marL="0" lvl="0" indent="0" algn="l" rtl="0">
              <a:spcBef>
                <a:spcPts val="1200"/>
              </a:spcBef>
              <a:spcAft>
                <a:spcPts val="0"/>
              </a:spcAft>
              <a:buNone/>
            </a:pPr>
            <a:r>
              <a:rPr lang="en" sz="1000"/>
              <a:t>https://www.kaggle.com/jsphyg/weather-dataset-rattle-package</a:t>
            </a:r>
            <a:endParaRPr sz="1000"/>
          </a:p>
          <a:p>
            <a:pPr marL="0" lvl="0" indent="0" algn="l" rtl="0">
              <a:spcBef>
                <a:spcPts val="1200"/>
              </a:spcBef>
              <a:spcAft>
                <a:spcPts val="1200"/>
              </a:spcAft>
              <a:buNone/>
            </a:pP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228600" algn="just" rtl="0">
              <a:spcBef>
                <a:spcPts val="0"/>
              </a:spcBef>
              <a:spcAft>
                <a:spcPts val="0"/>
              </a:spcAft>
              <a:buNone/>
            </a:pPr>
            <a:r>
              <a:rPr lang="en" sz="1000">
                <a:solidFill>
                  <a:srgbClr val="666666"/>
                </a:solidFill>
              </a:rPr>
              <a:t>Weather data from between 2007 and 2017 was sourced as to find rainfall specifically and was merged with our Fatal Road Accident data, based on the Month &amp; Year of when both occurred.</a:t>
            </a:r>
            <a:endParaRPr sz="1000">
              <a:solidFill>
                <a:srgbClr val="666666"/>
              </a:solidFill>
            </a:endParaRPr>
          </a:p>
          <a:p>
            <a:pPr marL="0" lvl="0" indent="228600" algn="just" rtl="0">
              <a:spcBef>
                <a:spcPts val="1200"/>
              </a:spcBef>
              <a:spcAft>
                <a:spcPts val="0"/>
              </a:spcAft>
              <a:buNone/>
            </a:pPr>
            <a:endParaRPr sz="1000">
              <a:solidFill>
                <a:srgbClr val="666666"/>
              </a:solidFill>
            </a:endParaRPr>
          </a:p>
          <a:p>
            <a:pPr marL="0" lvl="0" indent="228600" algn="just" rtl="0">
              <a:spcBef>
                <a:spcPts val="1200"/>
              </a:spcBef>
              <a:spcAft>
                <a:spcPts val="1200"/>
              </a:spcAft>
              <a:buNone/>
            </a:pPr>
            <a:r>
              <a:rPr lang="en" sz="1000">
                <a:solidFill>
                  <a:srgbClr val="666666"/>
                </a:solidFill>
              </a:rPr>
              <a:t>Both data sets were checked for outliers using the 1.5*IQR rule and any points that fell outside the boundaries were dropped.</a:t>
            </a:r>
            <a:endParaRPr sz="1000">
              <a:solidFill>
                <a:srgbClr val="666666"/>
              </a:solidFill>
            </a:endParaRPr>
          </a:p>
        </p:txBody>
      </p:sp>
      <p:pic>
        <p:nvPicPr>
          <p:cNvPr id="159" name="Google Shape;159;p26"/>
          <p:cNvPicPr preferRelativeResize="0"/>
          <p:nvPr/>
        </p:nvPicPr>
        <p:blipFill>
          <a:blip r:embed="rId3">
            <a:alphaModFix/>
          </a:blip>
          <a:stretch>
            <a:fillRect/>
          </a:stretch>
        </p:blipFill>
        <p:spPr>
          <a:xfrm>
            <a:off x="6040186" y="3106975"/>
            <a:ext cx="2792114" cy="1825625"/>
          </a:xfrm>
          <a:prstGeom prst="rect">
            <a:avLst/>
          </a:prstGeom>
          <a:noFill/>
          <a:ln>
            <a:noFill/>
          </a:ln>
        </p:spPr>
      </p:pic>
      <p:pic>
        <p:nvPicPr>
          <p:cNvPr id="160" name="Google Shape;160;p26"/>
          <p:cNvPicPr preferRelativeResize="0"/>
          <p:nvPr/>
        </p:nvPicPr>
        <p:blipFill>
          <a:blip r:embed="rId4">
            <a:alphaModFix/>
          </a:blip>
          <a:stretch>
            <a:fillRect/>
          </a:stretch>
        </p:blipFill>
        <p:spPr>
          <a:xfrm>
            <a:off x="4572000" y="1017725"/>
            <a:ext cx="2933775" cy="1825625"/>
          </a:xfrm>
          <a:prstGeom prst="rect">
            <a:avLst/>
          </a:prstGeom>
          <a:noFill/>
          <a:ln>
            <a:noFill/>
          </a:ln>
        </p:spPr>
      </p:pic>
      <p:sp>
        <p:nvSpPr>
          <p:cNvPr id="161" name="Google Shape;16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400" b="1"/>
              <a:t>Does rainfall contribute to a higher rate of fatal road accidents?</a:t>
            </a:r>
            <a:endParaRPr sz="2400" b="1"/>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400" b="1"/>
              <a:t>Does rainfall contribute to a higher rate of fatal road accidents?</a:t>
            </a:r>
            <a:endParaRPr sz="2400" b="1"/>
          </a:p>
          <a:p>
            <a:pPr marL="0" lvl="0" indent="0" algn="l" rtl="0">
              <a:spcBef>
                <a:spcPts val="0"/>
              </a:spcBef>
              <a:spcAft>
                <a:spcPts val="0"/>
              </a:spcAft>
              <a:buNone/>
            </a:pPr>
            <a:endParaRPr/>
          </a:p>
        </p:txBody>
      </p:sp>
      <p:sp>
        <p:nvSpPr>
          <p:cNvPr id="167" name="Google Shape;167;p27"/>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228600" algn="just" rtl="0">
              <a:spcBef>
                <a:spcPts val="0"/>
              </a:spcBef>
              <a:spcAft>
                <a:spcPts val="0"/>
              </a:spcAft>
              <a:buClr>
                <a:schemeClr val="dk1"/>
              </a:buClr>
              <a:buSzPts val="1100"/>
              <a:buFont typeface="Arial"/>
              <a:buNone/>
            </a:pPr>
            <a:r>
              <a:rPr lang="en" sz="1000">
                <a:solidFill>
                  <a:srgbClr val="666666"/>
                </a:solidFill>
              </a:rPr>
              <a:t>The data was plotted into a scatter plot with Rainfall in mm as the x-axis and Number of Fatal Road Accidents as the y-axis.</a:t>
            </a:r>
            <a:endParaRPr sz="1000">
              <a:solidFill>
                <a:srgbClr val="666666"/>
              </a:solidFill>
            </a:endParaRPr>
          </a:p>
          <a:p>
            <a:pPr marL="0" lvl="0" indent="228600" algn="just" rtl="0">
              <a:spcBef>
                <a:spcPts val="1200"/>
              </a:spcBef>
              <a:spcAft>
                <a:spcPts val="0"/>
              </a:spcAft>
              <a:buClr>
                <a:schemeClr val="dk1"/>
              </a:buClr>
              <a:buSzPts val="1100"/>
              <a:buFont typeface="Arial"/>
              <a:buNone/>
            </a:pPr>
            <a:endParaRPr sz="1000">
              <a:solidFill>
                <a:srgbClr val="666666"/>
              </a:solidFill>
            </a:endParaRPr>
          </a:p>
          <a:p>
            <a:pPr marL="0" lvl="0" indent="228600" algn="just" rtl="0">
              <a:spcBef>
                <a:spcPts val="1200"/>
              </a:spcBef>
              <a:spcAft>
                <a:spcPts val="0"/>
              </a:spcAft>
              <a:buNone/>
            </a:pPr>
            <a:r>
              <a:rPr lang="en" sz="1000">
                <a:solidFill>
                  <a:srgbClr val="666666"/>
                </a:solidFill>
              </a:rPr>
              <a:t>With a correlation coefficient of </a:t>
            </a:r>
            <a:r>
              <a:rPr lang="en" sz="1000" b="1">
                <a:solidFill>
                  <a:srgbClr val="666666"/>
                </a:solidFill>
              </a:rPr>
              <a:t>-0.31</a:t>
            </a:r>
            <a:r>
              <a:rPr lang="en" sz="1000">
                <a:solidFill>
                  <a:srgbClr val="666666"/>
                </a:solidFill>
              </a:rPr>
              <a:t>, the results display a weak negative correlation between the Total Rainfall in the month and the Number of Fatal Road Accidents.</a:t>
            </a:r>
            <a:endParaRPr sz="1000">
              <a:solidFill>
                <a:srgbClr val="666666"/>
              </a:solidFill>
            </a:endParaRPr>
          </a:p>
          <a:p>
            <a:pPr marL="0" lvl="0" indent="228600" algn="just" rtl="0">
              <a:spcBef>
                <a:spcPts val="1200"/>
              </a:spcBef>
              <a:spcAft>
                <a:spcPts val="0"/>
              </a:spcAft>
              <a:buNone/>
            </a:pPr>
            <a:endParaRPr sz="1000">
              <a:solidFill>
                <a:srgbClr val="666666"/>
              </a:solidFill>
            </a:endParaRPr>
          </a:p>
          <a:p>
            <a:pPr marL="0" lvl="0" indent="228600" algn="just" rtl="0">
              <a:spcBef>
                <a:spcPts val="1200"/>
              </a:spcBef>
              <a:spcAft>
                <a:spcPts val="0"/>
              </a:spcAft>
              <a:buNone/>
            </a:pPr>
            <a:r>
              <a:rPr lang="en" sz="1000">
                <a:solidFill>
                  <a:srgbClr val="666666"/>
                </a:solidFill>
              </a:rPr>
              <a:t>We can therefore concluded that the rate of fatal road accidents actually slightly decreases as rainfall increases.</a:t>
            </a:r>
            <a:endParaRPr sz="1000">
              <a:solidFill>
                <a:srgbClr val="666666"/>
              </a:solidFill>
            </a:endParaRPr>
          </a:p>
          <a:p>
            <a:pPr marL="0" lvl="0" indent="228600" algn="just" rtl="0">
              <a:spcBef>
                <a:spcPts val="1200"/>
              </a:spcBef>
              <a:spcAft>
                <a:spcPts val="0"/>
              </a:spcAft>
              <a:buNone/>
            </a:pPr>
            <a:endParaRPr sz="1000">
              <a:solidFill>
                <a:srgbClr val="666666"/>
              </a:solidFill>
            </a:endParaRPr>
          </a:p>
          <a:p>
            <a:pPr marL="0" lvl="0" indent="228600" algn="just" rtl="0">
              <a:spcBef>
                <a:spcPts val="1200"/>
              </a:spcBef>
              <a:spcAft>
                <a:spcPts val="1200"/>
              </a:spcAft>
              <a:buNone/>
            </a:pPr>
            <a:r>
              <a:rPr lang="en" sz="1000">
                <a:solidFill>
                  <a:srgbClr val="666666"/>
                </a:solidFill>
              </a:rPr>
              <a:t>This may be due to road users taking more care in wet conditions.</a:t>
            </a:r>
            <a:endParaRPr sz="1000">
              <a:solidFill>
                <a:srgbClr val="666666"/>
              </a:solidFill>
            </a:endParaRPr>
          </a:p>
        </p:txBody>
      </p:sp>
      <p:pic>
        <p:nvPicPr>
          <p:cNvPr id="168" name="Google Shape;168;p27"/>
          <p:cNvPicPr preferRelativeResize="0"/>
          <p:nvPr/>
        </p:nvPicPr>
        <p:blipFill>
          <a:blip r:embed="rId3">
            <a:alphaModFix/>
          </a:blip>
          <a:stretch>
            <a:fillRect/>
          </a:stretch>
        </p:blipFill>
        <p:spPr>
          <a:xfrm>
            <a:off x="4445452" y="1344588"/>
            <a:ext cx="4526449" cy="303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265500" y="0"/>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Sources</a:t>
            </a:r>
            <a:endParaRPr/>
          </a:p>
        </p:txBody>
      </p:sp>
      <p:sp>
        <p:nvSpPr>
          <p:cNvPr id="174" name="Google Shape;174;p2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Char char="●"/>
            </a:pPr>
            <a:r>
              <a:rPr lang="en" sz="1200"/>
              <a:t>https://www.dinggo.com.au/blog/car-crash-statistics-australia</a:t>
            </a:r>
            <a:endParaRPr sz="1200"/>
          </a:p>
          <a:p>
            <a:pPr marL="457200" lvl="0" indent="-304800" algn="l" rtl="0">
              <a:spcBef>
                <a:spcPts val="0"/>
              </a:spcBef>
              <a:spcAft>
                <a:spcPts val="0"/>
              </a:spcAft>
              <a:buSzPts val="1200"/>
              <a:buChar char="●"/>
            </a:pPr>
            <a:r>
              <a:rPr lang="en" sz="1200"/>
              <a:t>https://injurylawyer.com/accidents/study-says-most-auto-accidents-and-injuries-happen-on-saturday</a:t>
            </a:r>
            <a:endParaRPr sz="1200"/>
          </a:p>
          <a:p>
            <a:pPr marL="457200" lvl="0" indent="-304800" algn="l" rtl="0">
              <a:spcBef>
                <a:spcPts val="0"/>
              </a:spcBef>
              <a:spcAft>
                <a:spcPts val="0"/>
              </a:spcAft>
              <a:buSzPts val="1200"/>
              <a:buChar char="●"/>
            </a:pPr>
            <a:r>
              <a:rPr lang="en" sz="1200"/>
              <a:t>https://rac.com.au/car-motoring/info/future_history-of-car-safety</a:t>
            </a:r>
            <a:endParaRPr sz="1200"/>
          </a:p>
          <a:p>
            <a:pPr marL="457200" lvl="0" indent="-304800" algn="l" rtl="0">
              <a:spcBef>
                <a:spcPts val="0"/>
              </a:spcBef>
              <a:spcAft>
                <a:spcPts val="0"/>
              </a:spcAft>
              <a:buSzPts val="1200"/>
              <a:buChar char="●"/>
            </a:pPr>
            <a:r>
              <a:rPr lang="en" sz="1200"/>
              <a:t>https://www.emelbourne.net.au/biogs/EM00723b.htm</a:t>
            </a:r>
            <a:endParaRPr sz="1200"/>
          </a:p>
          <a:p>
            <a:pPr marL="457200" lvl="0" indent="-304800" algn="l" rtl="0">
              <a:spcBef>
                <a:spcPts val="0"/>
              </a:spcBef>
              <a:spcAft>
                <a:spcPts val="0"/>
              </a:spcAft>
              <a:buSzPts val="1200"/>
              <a:buChar char="●"/>
            </a:pPr>
            <a:r>
              <a:rPr lang="en" sz="1200"/>
              <a:t>https://www.tac.vic.gov.au/road-safety/statistics/summaries/motorcycle-crash-data</a:t>
            </a:r>
            <a:endParaRPr sz="1200"/>
          </a:p>
          <a:p>
            <a:pPr marL="457200" lvl="0" indent="-304800" algn="l" rtl="0">
              <a:spcBef>
                <a:spcPts val="0"/>
              </a:spcBef>
              <a:spcAft>
                <a:spcPts val="0"/>
              </a:spcAft>
              <a:buSzPts val="1200"/>
              <a:buChar char="●"/>
            </a:pPr>
            <a:r>
              <a:rPr lang="en" sz="1200"/>
              <a:t>https://www.tac.vic.gov.au/road-safety/statistics/summaries/pedestrian-statistics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814800"/>
            <a:ext cx="8571300" cy="1785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Dataset</a:t>
            </a:r>
            <a:endParaRPr/>
          </a:p>
        </p:txBody>
      </p:sp>
      <p:pic>
        <p:nvPicPr>
          <p:cNvPr id="73" name="Google Shape;73;p14"/>
          <p:cNvPicPr preferRelativeResize="0"/>
          <p:nvPr/>
        </p:nvPicPr>
        <p:blipFill rotWithShape="1">
          <a:blip r:embed="rId3">
            <a:alphaModFix/>
          </a:blip>
          <a:srcRect r="23011"/>
          <a:stretch/>
        </p:blipFill>
        <p:spPr>
          <a:xfrm>
            <a:off x="311700" y="1507658"/>
            <a:ext cx="4520702" cy="2819730"/>
          </a:xfrm>
          <a:prstGeom prst="rect">
            <a:avLst/>
          </a:prstGeom>
          <a:noFill/>
          <a:ln>
            <a:noFill/>
          </a:ln>
        </p:spPr>
      </p:pic>
      <p:sp>
        <p:nvSpPr>
          <p:cNvPr id="74" name="Google Shape;74;p1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t>Our key data set was comprised of many attributes of Fatal Road Accidents from the period between 1989 and 2021.</a:t>
            </a:r>
            <a:endParaRPr sz="1000"/>
          </a:p>
          <a:p>
            <a:pPr marL="0" lvl="0" indent="0" algn="l" rtl="0">
              <a:spcBef>
                <a:spcPts val="1200"/>
              </a:spcBef>
              <a:spcAft>
                <a:spcPts val="0"/>
              </a:spcAft>
              <a:buNone/>
            </a:pPr>
            <a:r>
              <a:rPr lang="en" sz="1000"/>
              <a:t>Information such as Driver Gender, Vehicle Type and Day of the Week were included, as well as many more.</a:t>
            </a:r>
            <a:endParaRPr sz="1000"/>
          </a:p>
          <a:p>
            <a:pPr marL="0" lvl="0" indent="0" algn="l" rtl="0">
              <a:spcBef>
                <a:spcPts val="1200"/>
              </a:spcBef>
              <a:spcAft>
                <a:spcPts val="0"/>
              </a:spcAft>
              <a:buNone/>
            </a:pPr>
            <a:r>
              <a:rPr lang="en" sz="1000"/>
              <a:t>One of the major limitations that we noticed is that the recorded data is particular for Fatal Accidents, so it can’t create a whole picture in the sense of minor bingles and fender benders, which could give a much clearer picture of the occurrence of all accidents.</a:t>
            </a:r>
            <a:endParaRPr sz="1000"/>
          </a:p>
          <a:p>
            <a:pPr marL="0" lvl="0" indent="0" algn="l" rtl="0">
              <a:spcBef>
                <a:spcPts val="1200"/>
              </a:spcBef>
              <a:spcAft>
                <a:spcPts val="0"/>
              </a:spcAft>
              <a:buNone/>
            </a:pPr>
            <a:endParaRPr sz="1000"/>
          </a:p>
          <a:p>
            <a:pPr marL="0" lvl="0" indent="0" algn="l" rtl="0">
              <a:spcBef>
                <a:spcPts val="1200"/>
              </a:spcBef>
              <a:spcAft>
                <a:spcPts val="1200"/>
              </a:spcAft>
              <a:buNone/>
            </a:pPr>
            <a:r>
              <a:rPr lang="en" sz="1000"/>
              <a:t>https://www.kaggle.com/deepcontractor/australian-fatal-car-accident-data-19892021</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 sz="3550"/>
              <a:t>Q1: What is the percentage of accident per State?</a:t>
            </a:r>
            <a:endParaRPr sz="3550"/>
          </a:p>
          <a:p>
            <a:pPr marL="0" marR="0" lvl="0" indent="0" algn="ctr" rtl="0">
              <a:lnSpc>
                <a:spcPct val="100000"/>
              </a:lnSpc>
              <a:spcBef>
                <a:spcPts val="0"/>
              </a:spcBef>
              <a:spcAft>
                <a:spcPts val="0"/>
              </a:spcAft>
              <a:buNone/>
            </a:pPr>
            <a:endParaRPr sz="3550"/>
          </a:p>
          <a:p>
            <a:pPr marL="0" marR="0" lvl="0" indent="0" algn="ctr" rtl="0">
              <a:lnSpc>
                <a:spcPct val="100000"/>
              </a:lnSpc>
              <a:spcBef>
                <a:spcPts val="0"/>
              </a:spcBef>
              <a:spcAft>
                <a:spcPts val="0"/>
              </a:spcAft>
              <a:buNone/>
            </a:pPr>
            <a:r>
              <a:rPr lang="en" sz="3550"/>
              <a:t>Q2: Which Day of the Week had more fatal accidents?</a:t>
            </a:r>
            <a:r>
              <a:rPr lang="en"/>
              <a:t> </a:t>
            </a:r>
            <a:endParaRPr/>
          </a:p>
        </p:txBody>
      </p:sp>
      <p:sp>
        <p:nvSpPr>
          <p:cNvPr id="80" name="Google Shape;80;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2400" b="1">
                <a:latin typeface="PT Sans Narrow"/>
                <a:ea typeface="PT Sans Narrow"/>
                <a:cs typeface="PT Sans Narrow"/>
                <a:sym typeface="PT Sans Narrow"/>
              </a:rPr>
              <a:t>Saleha</a:t>
            </a:r>
            <a:endParaRPr sz="2400" b="1">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percentage of accident per state?</a:t>
            </a:r>
            <a:endParaRPr/>
          </a:p>
        </p:txBody>
      </p:sp>
      <p:sp>
        <p:nvSpPr>
          <p:cNvPr id="86" name="Google Shape;86;p16"/>
          <p:cNvSpPr txBox="1">
            <a:spLocks noGrp="1"/>
          </p:cNvSpPr>
          <p:nvPr>
            <p:ph type="body" idx="1"/>
          </p:nvPr>
        </p:nvSpPr>
        <p:spPr>
          <a:xfrm>
            <a:off x="311700" y="1152475"/>
            <a:ext cx="3351000" cy="35118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Clr>
                <a:schemeClr val="dk1"/>
              </a:buClr>
              <a:buSzPts val="1100"/>
              <a:buFont typeface="Arial"/>
              <a:buNone/>
            </a:pPr>
            <a:r>
              <a:rPr lang="en" sz="1000">
                <a:solidFill>
                  <a:srgbClr val="656565"/>
                </a:solidFill>
                <a:highlight>
                  <a:schemeClr val="lt1"/>
                </a:highlight>
              </a:rPr>
              <a:t>We have used </a:t>
            </a:r>
            <a:r>
              <a:rPr lang="en" sz="1000" b="1">
                <a:solidFill>
                  <a:srgbClr val="656565"/>
                </a:solidFill>
                <a:highlight>
                  <a:schemeClr val="lt1"/>
                </a:highlight>
              </a:rPr>
              <a:t>Car Crash data 1989-2021</a:t>
            </a:r>
            <a:endParaRPr sz="1000" b="1">
              <a:solidFill>
                <a:srgbClr val="656565"/>
              </a:solidFill>
              <a:highlight>
                <a:schemeClr val="lt1"/>
              </a:highlight>
            </a:endParaRPr>
          </a:p>
          <a:p>
            <a:pPr marL="0" lvl="0" indent="0" algn="just" rtl="0">
              <a:spcBef>
                <a:spcPts val="1200"/>
              </a:spcBef>
              <a:spcAft>
                <a:spcPts val="0"/>
              </a:spcAft>
              <a:buClr>
                <a:schemeClr val="dk1"/>
              </a:buClr>
              <a:buSzPts val="1100"/>
              <a:buFont typeface="Arial"/>
              <a:buNone/>
            </a:pPr>
            <a:r>
              <a:rPr lang="en" sz="1000">
                <a:solidFill>
                  <a:srgbClr val="656565"/>
                </a:solidFill>
                <a:highlight>
                  <a:schemeClr val="lt1"/>
                </a:highlight>
              </a:rPr>
              <a:t>Pie Chart to find the percentage accident each state. Which shows Vic has highest reported fatal accident </a:t>
            </a:r>
            <a:r>
              <a:rPr lang="en" sz="1000" b="1">
                <a:solidFill>
                  <a:srgbClr val="656565"/>
                </a:solidFill>
                <a:highlight>
                  <a:schemeClr val="lt1"/>
                </a:highlight>
              </a:rPr>
              <a:t>19.40%</a:t>
            </a:r>
            <a:r>
              <a:rPr lang="en" sz="1000">
                <a:solidFill>
                  <a:srgbClr val="656565"/>
                </a:solidFill>
                <a:highlight>
                  <a:schemeClr val="lt1"/>
                </a:highlight>
              </a:rPr>
              <a:t>. The high fatality count would be due to a number of factors, but perhaps most likely because of road conditions, serious accidents happen more often on regional roads than metropolitan ones.</a:t>
            </a:r>
            <a:endParaRPr sz="1000">
              <a:solidFill>
                <a:srgbClr val="656565"/>
              </a:solidFill>
              <a:highlight>
                <a:schemeClr val="lt1"/>
              </a:highlight>
            </a:endParaRPr>
          </a:p>
          <a:p>
            <a:pPr marL="0" lvl="0" indent="0" algn="just" rtl="0">
              <a:spcBef>
                <a:spcPts val="1200"/>
              </a:spcBef>
              <a:spcAft>
                <a:spcPts val="1200"/>
              </a:spcAft>
              <a:buClr>
                <a:schemeClr val="dk1"/>
              </a:buClr>
              <a:buSzPts val="1100"/>
              <a:buFont typeface="Arial"/>
              <a:buNone/>
            </a:pPr>
            <a:r>
              <a:rPr lang="en" sz="1000" b="1">
                <a:solidFill>
                  <a:srgbClr val="656565"/>
                </a:solidFill>
                <a:highlight>
                  <a:schemeClr val="lt1"/>
                </a:highlight>
              </a:rPr>
              <a:t>Plenty Road</a:t>
            </a:r>
            <a:r>
              <a:rPr lang="en" sz="1000">
                <a:solidFill>
                  <a:srgbClr val="656565"/>
                </a:solidFill>
                <a:highlight>
                  <a:schemeClr val="lt1"/>
                </a:highlight>
              </a:rPr>
              <a:t> in </a:t>
            </a:r>
            <a:r>
              <a:rPr lang="en" sz="1000" b="1">
                <a:solidFill>
                  <a:srgbClr val="656565"/>
                </a:solidFill>
                <a:highlight>
                  <a:schemeClr val="lt1"/>
                </a:highlight>
              </a:rPr>
              <a:t>Bundoora</a:t>
            </a:r>
            <a:r>
              <a:rPr lang="en" sz="1000">
                <a:solidFill>
                  <a:srgbClr val="656565"/>
                </a:solidFill>
                <a:highlight>
                  <a:schemeClr val="lt1"/>
                </a:highlight>
              </a:rPr>
              <a:t>—not far from Melbourne’s CBD—is cited as </a:t>
            </a:r>
            <a:r>
              <a:rPr lang="en" sz="1000" b="1">
                <a:solidFill>
                  <a:srgbClr val="656565"/>
                </a:solidFill>
                <a:highlight>
                  <a:schemeClr val="lt1"/>
                </a:highlight>
              </a:rPr>
              <a:t>Australia’s most dangerous road(reference-https://www.dinggo.com.au/blog/car-crash-statistics-australia)  </a:t>
            </a:r>
            <a:r>
              <a:rPr lang="en" sz="1000">
                <a:solidFill>
                  <a:srgbClr val="656565"/>
                </a:solidFill>
                <a:highlight>
                  <a:schemeClr val="lt1"/>
                </a:highlight>
              </a:rPr>
              <a:t>However, it’s also worth remembering these states vary in size, population &amp; geographic measure.</a:t>
            </a:r>
            <a:endParaRPr sz="1000">
              <a:solidFill>
                <a:srgbClr val="656565"/>
              </a:solidFill>
              <a:highlight>
                <a:schemeClr val="lt1"/>
              </a:highlight>
            </a:endParaRPr>
          </a:p>
        </p:txBody>
      </p:sp>
      <p:sp>
        <p:nvSpPr>
          <p:cNvPr id="87" name="Google Shape;87;p16"/>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88" name="Google Shape;88;p16"/>
          <p:cNvPicPr preferRelativeResize="0"/>
          <p:nvPr/>
        </p:nvPicPr>
        <p:blipFill rotWithShape="1">
          <a:blip r:embed="rId3">
            <a:alphaModFix/>
          </a:blip>
          <a:srcRect r="15526"/>
          <a:stretch/>
        </p:blipFill>
        <p:spPr>
          <a:xfrm>
            <a:off x="3745650" y="1441850"/>
            <a:ext cx="5332849" cy="235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83475"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Day of the Week had more fatal accidents?</a:t>
            </a:r>
            <a:endParaRPr/>
          </a:p>
        </p:txBody>
      </p:sp>
      <p:sp>
        <p:nvSpPr>
          <p:cNvPr id="94" name="Google Shape;94;p17"/>
          <p:cNvSpPr txBox="1">
            <a:spLocks noGrp="1"/>
          </p:cNvSpPr>
          <p:nvPr>
            <p:ph type="body" idx="1"/>
          </p:nvPr>
        </p:nvSpPr>
        <p:spPr>
          <a:xfrm>
            <a:off x="311700" y="1169675"/>
            <a:ext cx="4123500" cy="35118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en" sz="1000">
                <a:solidFill>
                  <a:srgbClr val="656565"/>
                </a:solidFill>
              </a:rPr>
              <a:t>We have used Car Crash data 1989-2021</a:t>
            </a:r>
            <a:endParaRPr sz="1000">
              <a:solidFill>
                <a:srgbClr val="656565"/>
              </a:solidFill>
            </a:endParaRPr>
          </a:p>
          <a:p>
            <a:pPr marL="0" lvl="0" indent="0" algn="just" rtl="0">
              <a:spcBef>
                <a:spcPts val="1200"/>
              </a:spcBef>
              <a:spcAft>
                <a:spcPts val="0"/>
              </a:spcAft>
              <a:buNone/>
            </a:pPr>
            <a:r>
              <a:rPr lang="en" sz="1000">
                <a:solidFill>
                  <a:srgbClr val="656565"/>
                </a:solidFill>
              </a:rPr>
              <a:t>Used BarChart to find the Days of the week that highest accident reported. BarChart shows on a given week most road fatalities occur on Saturday. Common causes of accident are speeding, drink driving, fatigues driving and distracted driving</a:t>
            </a:r>
            <a:endParaRPr sz="1000">
              <a:solidFill>
                <a:srgbClr val="656565"/>
              </a:solidFill>
            </a:endParaRPr>
          </a:p>
          <a:p>
            <a:pPr marL="0" lvl="0" indent="0" algn="just" rtl="0">
              <a:spcBef>
                <a:spcPts val="1200"/>
              </a:spcBef>
              <a:spcAft>
                <a:spcPts val="1200"/>
              </a:spcAft>
              <a:buNone/>
            </a:pPr>
            <a:r>
              <a:rPr lang="en" sz="1000">
                <a:solidFill>
                  <a:srgbClr val="656565"/>
                </a:solidFill>
              </a:rPr>
              <a:t>Saturday traffic is more social and higher risk for crash social driving more likely to involve alcohol.</a:t>
            </a:r>
            <a:r>
              <a:rPr lang="en" sz="1000">
                <a:solidFill>
                  <a:srgbClr val="656565"/>
                </a:solidFill>
                <a:highlight>
                  <a:srgbClr val="FFFFFF"/>
                </a:highlight>
              </a:rPr>
              <a:t>  According to the study, more people are consuming alcohol on the weekends, and more people are also feeling relaxed after the work week. This leads to more drunk driving crashes, as well as speeding and other forms  of reckless driving.</a:t>
            </a:r>
            <a:r>
              <a:rPr lang="en" sz="1000">
                <a:solidFill>
                  <a:srgbClr val="656565"/>
                </a:solidFill>
              </a:rPr>
              <a:t>(Reference: https://injurylawyer.com/accidents/study-says-most-auto-accidents-and-injuries-happen-on-saturday)</a:t>
            </a:r>
            <a:endParaRPr sz="1000">
              <a:solidFill>
                <a:srgbClr val="656565"/>
              </a:solidFill>
            </a:endParaRPr>
          </a:p>
        </p:txBody>
      </p:sp>
      <p:sp>
        <p:nvSpPr>
          <p:cNvPr id="95" name="Google Shape;95;p17"/>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6" name="Google Shape;96;p17"/>
          <p:cNvSpPr txBox="1"/>
          <p:nvPr/>
        </p:nvSpPr>
        <p:spPr>
          <a:xfrm>
            <a:off x="4814425" y="1359200"/>
            <a:ext cx="33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7" name="Google Shape;97;p17"/>
          <p:cNvPicPr preferRelativeResize="0"/>
          <p:nvPr/>
        </p:nvPicPr>
        <p:blipFill rotWithShape="1">
          <a:blip r:embed="rId3">
            <a:alphaModFix/>
          </a:blip>
          <a:srcRect t="783" r="6533"/>
          <a:stretch/>
        </p:blipFill>
        <p:spPr>
          <a:xfrm>
            <a:off x="4572000" y="1037150"/>
            <a:ext cx="4123550" cy="393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
              <a:t>Q3:Fatal Accidents over the years</a:t>
            </a:r>
            <a:endParaRPr/>
          </a:p>
          <a:p>
            <a:pPr marL="0" marR="0" lvl="0" indent="0" algn="ctr" rtl="0">
              <a:lnSpc>
                <a:spcPct val="100000"/>
              </a:lnSpc>
              <a:spcBef>
                <a:spcPts val="0"/>
              </a:spcBef>
              <a:spcAft>
                <a:spcPts val="0"/>
              </a:spcAft>
              <a:buNone/>
            </a:pPr>
            <a:endParaRPr/>
          </a:p>
          <a:p>
            <a:pPr marL="0" marR="0" lvl="0" indent="0" algn="ctr" rtl="0">
              <a:lnSpc>
                <a:spcPct val="100000"/>
              </a:lnSpc>
              <a:spcBef>
                <a:spcPts val="0"/>
              </a:spcBef>
              <a:spcAft>
                <a:spcPts val="0"/>
              </a:spcAft>
              <a:buNone/>
            </a:pPr>
            <a:r>
              <a:rPr lang="en"/>
              <a:t>Q4: Fatal Accidents by Gender</a:t>
            </a:r>
            <a:endParaRPr/>
          </a:p>
        </p:txBody>
      </p:sp>
      <p:sp>
        <p:nvSpPr>
          <p:cNvPr id="103" name="Google Shape;103;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2400" b="1">
                <a:latin typeface="PT Sans Narrow"/>
                <a:ea typeface="PT Sans Narrow"/>
                <a:cs typeface="PT Sans Narrow"/>
                <a:sym typeface="PT Sans Narrow"/>
              </a:rPr>
              <a:t>Ray</a:t>
            </a:r>
            <a:endParaRPr sz="2400" b="1">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Fatal Car Accidents decreasing over the years?</a:t>
            </a:r>
            <a:endParaRPr/>
          </a:p>
        </p:txBody>
      </p:sp>
      <p:sp>
        <p:nvSpPr>
          <p:cNvPr id="109" name="Google Shape;109;p19"/>
          <p:cNvSpPr txBox="1">
            <a:spLocks noGrp="1"/>
          </p:cNvSpPr>
          <p:nvPr>
            <p:ph type="body" idx="1"/>
          </p:nvPr>
        </p:nvSpPr>
        <p:spPr>
          <a:xfrm>
            <a:off x="311700" y="1266325"/>
            <a:ext cx="4260300" cy="3302700"/>
          </a:xfrm>
          <a:prstGeom prst="rect">
            <a:avLst/>
          </a:prstGeom>
        </p:spPr>
        <p:txBody>
          <a:bodyPr spcFirstLastPara="1" wrap="square" lIns="0" tIns="0" rIns="0" bIns="0" anchor="ctr" anchorCtr="0">
            <a:normAutofit/>
          </a:bodyPr>
          <a:lstStyle/>
          <a:p>
            <a:pPr marL="0" lvl="0" indent="0" algn="just" rtl="0">
              <a:spcBef>
                <a:spcPts val="0"/>
              </a:spcBef>
              <a:spcAft>
                <a:spcPts val="0"/>
              </a:spcAft>
              <a:buNone/>
            </a:pPr>
            <a:r>
              <a:rPr lang="en" sz="1000">
                <a:solidFill>
                  <a:srgbClr val="656565"/>
                </a:solidFill>
              </a:rPr>
              <a:t>What we did: We plotted a line chart to see the rate of fatal accidents over the years across the Australia.</a:t>
            </a:r>
            <a:endParaRPr sz="1000">
              <a:solidFill>
                <a:srgbClr val="656565"/>
              </a:solidFill>
            </a:endParaRPr>
          </a:p>
          <a:p>
            <a:pPr marL="0" lvl="0" indent="0" algn="just" rtl="0">
              <a:spcBef>
                <a:spcPts val="1200"/>
              </a:spcBef>
              <a:spcAft>
                <a:spcPts val="0"/>
              </a:spcAft>
              <a:buNone/>
            </a:pPr>
            <a:r>
              <a:rPr lang="en" sz="1000">
                <a:solidFill>
                  <a:srgbClr val="656565"/>
                </a:solidFill>
              </a:rPr>
              <a:t>What can we conclude: There’s a dramatic downtrend in fatal accidents in Australia. We looked into finding reasons why:</a:t>
            </a:r>
            <a:endParaRPr sz="1000">
              <a:solidFill>
                <a:srgbClr val="656565"/>
              </a:solidFill>
            </a:endParaRPr>
          </a:p>
          <a:p>
            <a:pPr marL="457200" lvl="0" indent="-292100" algn="just" rtl="0">
              <a:spcBef>
                <a:spcPts val="1200"/>
              </a:spcBef>
              <a:spcAft>
                <a:spcPts val="0"/>
              </a:spcAft>
              <a:buClr>
                <a:srgbClr val="656565"/>
              </a:buClr>
              <a:buSzPts val="1000"/>
              <a:buChar char="●"/>
            </a:pPr>
            <a:r>
              <a:rPr lang="en" sz="1000">
                <a:solidFill>
                  <a:srgbClr val="656565"/>
                </a:solidFill>
              </a:rPr>
              <a:t>Car Safety Standards</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rPr>
              <a:t>Road regulations</a:t>
            </a:r>
            <a:endParaRPr sz="1000">
              <a:solidFill>
                <a:srgbClr val="656565"/>
              </a:solidFill>
            </a:endParaRPr>
          </a:p>
          <a:p>
            <a:pPr marL="457200" lvl="0" indent="-292100" algn="just" rtl="0">
              <a:spcBef>
                <a:spcPts val="0"/>
              </a:spcBef>
              <a:spcAft>
                <a:spcPts val="0"/>
              </a:spcAft>
              <a:buClr>
                <a:srgbClr val="656565"/>
              </a:buClr>
              <a:buSzPts val="1000"/>
              <a:buChar char="●"/>
            </a:pPr>
            <a:r>
              <a:rPr lang="en" sz="1000">
                <a:solidFill>
                  <a:srgbClr val="656565"/>
                </a:solidFill>
              </a:rPr>
              <a:t>Marketing &amp; PR</a:t>
            </a:r>
            <a:endParaRPr sz="1000">
              <a:solidFill>
                <a:srgbClr val="656565"/>
              </a:solidFill>
            </a:endParaRPr>
          </a:p>
          <a:p>
            <a:pPr marL="0" lvl="0" indent="0" algn="just" rtl="0">
              <a:spcBef>
                <a:spcPts val="1200"/>
              </a:spcBef>
              <a:spcAft>
                <a:spcPts val="1200"/>
              </a:spcAft>
              <a:buNone/>
            </a:pPr>
            <a:r>
              <a:rPr lang="en" sz="1000">
                <a:solidFill>
                  <a:srgbClr val="656565"/>
                </a:solidFill>
              </a:rPr>
              <a:t>From the information we have we can see there’s been a lot of advances in safety features and strict standards such as ANCAP which has contributed to reducing the number of fatal accidents over the year. Along with the regulations, policing and PR.</a:t>
            </a:r>
            <a:endParaRPr sz="1000">
              <a:solidFill>
                <a:srgbClr val="656565"/>
              </a:solidFill>
            </a:endParaRPr>
          </a:p>
        </p:txBody>
      </p:sp>
      <p:sp>
        <p:nvSpPr>
          <p:cNvPr id="110" name="Google Shape;110;p19"/>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1" name="Google Shape;111;p19"/>
          <p:cNvPicPr preferRelativeResize="0"/>
          <p:nvPr/>
        </p:nvPicPr>
        <p:blipFill>
          <a:blip r:embed="rId3">
            <a:alphaModFix/>
          </a:blip>
          <a:stretch>
            <a:fillRect/>
          </a:stretch>
        </p:blipFill>
        <p:spPr>
          <a:xfrm>
            <a:off x="4951150" y="1527175"/>
            <a:ext cx="3762375" cy="26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Fatal Accidents, which is the superior Gender?</a:t>
            </a:r>
            <a:endParaRPr/>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r>
              <a:rPr lang="en" sz="1000"/>
              <a:t>We took a look to see the distribution of Male deaths vs Women. It appears that there are more Male drivers that end up dying. We dug a big bit deeper to find out why.</a:t>
            </a:r>
            <a:endParaRPr sz="100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9" name="Google Shape;119;p20"/>
          <p:cNvPicPr preferRelativeResize="0"/>
          <p:nvPr/>
        </p:nvPicPr>
        <p:blipFill>
          <a:blip r:embed="rId3">
            <a:alphaModFix/>
          </a:blip>
          <a:stretch>
            <a:fillRect/>
          </a:stretch>
        </p:blipFill>
        <p:spPr>
          <a:xfrm>
            <a:off x="4981438" y="1527175"/>
            <a:ext cx="3762375"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Q5: Which types of road users are more likely to be involved in a fatal accident?</a:t>
            </a:r>
            <a:endParaRPr/>
          </a:p>
        </p:txBody>
      </p:sp>
      <p:sp>
        <p:nvSpPr>
          <p:cNvPr id="125" name="Google Shape;12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2400" b="1">
                <a:latin typeface="PT Sans Narrow"/>
                <a:ea typeface="PT Sans Narrow"/>
                <a:cs typeface="PT Sans Narrow"/>
                <a:sym typeface="PT Sans Narrow"/>
              </a:rPr>
              <a:t>Sam</a:t>
            </a:r>
            <a:endParaRPr sz="2400" b="1">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Open Sans</vt:lpstr>
      <vt:lpstr>Arial</vt:lpstr>
      <vt:lpstr>PT Sans Narrow</vt:lpstr>
      <vt:lpstr>Tropic</vt:lpstr>
      <vt:lpstr>Australian Fatal Road Accident Data - 1989-2021</vt:lpstr>
      <vt:lpstr>Key Dataset</vt:lpstr>
      <vt:lpstr>Q1: What is the percentage of accident per State?  Q2: Which Day of the Week had more fatal accidents? </vt:lpstr>
      <vt:lpstr>What is the percentage of accident per state?</vt:lpstr>
      <vt:lpstr>Which Day of the Week had more fatal accidents?</vt:lpstr>
      <vt:lpstr>Q3:Fatal Accidents over the years  Q4: Fatal Accidents by Gender</vt:lpstr>
      <vt:lpstr>Are Fatal Car Accidents decreasing over the years?</vt:lpstr>
      <vt:lpstr>Fatal Accidents, which is the superior Gender?</vt:lpstr>
      <vt:lpstr>Q5: Which types of road users are more likely to be involved in a fatal accident?</vt:lpstr>
      <vt:lpstr>Which types of road users are more likely to be involved in a fatal accident?</vt:lpstr>
      <vt:lpstr>Which types of road users are more likely to be involved in a fatal accident?</vt:lpstr>
      <vt:lpstr>Q6: Does rainfall contribute to a higher rate of fatal road accidents?</vt:lpstr>
      <vt:lpstr>New Dataset</vt:lpstr>
      <vt:lpstr>Does rainfall contribute to a higher rate of fatal road accidents? </vt:lpstr>
      <vt:lpstr>Does rainfall contribute to a higher rate of fatal road accidents? </vt:lpstr>
      <vt:lpstr>Sources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Fatal Road Accident Data - 1989-2021</dc:title>
  <dc:creator>Saleha Khatun</dc:creator>
  <cp:lastModifiedBy>Saleha Khatun</cp:lastModifiedBy>
  <cp:revision>1</cp:revision>
  <dcterms:modified xsi:type="dcterms:W3CDTF">2022-02-07T06:57:13Z</dcterms:modified>
</cp:coreProperties>
</file>