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4" r:id="rId5"/>
    <p:sldId id="259" r:id="rId6"/>
    <p:sldId id="270" r:id="rId7"/>
    <p:sldId id="260" r:id="rId8"/>
    <p:sldId id="261" r:id="rId9"/>
    <p:sldId id="273" r:id="rId10"/>
    <p:sldId id="263" r:id="rId11"/>
    <p:sldId id="272" r:id="rId12"/>
    <p:sldId id="271" r:id="rId13"/>
    <p:sldId id="265" r:id="rId14"/>
    <p:sldId id="266" r:id="rId15"/>
    <p:sldId id="267" r:id="rId16"/>
    <p:sldId id="268" r:id="rId17"/>
    <p:sldId id="269"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PT Sans Narrow" panose="020B0506020203020204" pitchFamily="34" charset="77"/>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31"/>
    <p:restoredTop sz="94628"/>
  </p:normalViewPr>
  <p:slideViewPr>
    <p:cSldViewPr snapToGrid="0">
      <p:cViewPr varScale="1">
        <p:scale>
          <a:sx n="128" d="100"/>
          <a:sy n="128" d="100"/>
        </p:scale>
        <p:origin x="184" y="6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344886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187040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9a8fdfdc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9a8fdfdc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a56c2c450_2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a56c2c450_2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b706c5f4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b706c5f4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82598dd7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82598dd7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b706c5f41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b706c5f4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b706c5f4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b706c5f4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a56c2c45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a56c2c45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9a8fdfd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9a8fdfd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96cebb98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96cebb9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96cebb98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96cebb9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9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96cebb98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96cebb98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a56c2c450_2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a56c2c450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3893772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mathurinache/world-happiness-report-20152021?select=2019.csv"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ww.kaggle.com/deepcontractor/human-life-expectancy-around-the-worl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B35100"/>
                </a:solidFill>
                <a:latin typeface="Arial"/>
                <a:ea typeface="Arial"/>
                <a:cs typeface="Arial"/>
                <a:sym typeface="Arial"/>
              </a:rPr>
              <a:t>ETL Project – Happiness &amp; Life Expectancy </a:t>
            </a:r>
            <a:endParaRPr sz="2800"/>
          </a:p>
        </p:txBody>
      </p:sp>
      <p:sp>
        <p:nvSpPr>
          <p:cNvPr id="67" name="Google Shape;67;p13"/>
          <p:cNvSpPr txBox="1">
            <a:spLocks noGrp="1"/>
          </p:cNvSpPr>
          <p:nvPr>
            <p:ph type="subTitle" idx="1"/>
          </p:nvPr>
        </p:nvSpPr>
        <p:spPr>
          <a:xfrm>
            <a:off x="131550" y="3196150"/>
            <a:ext cx="8880900" cy="874800"/>
          </a:xfrm>
          <a:prstGeom prst="rect">
            <a:avLst/>
          </a:prstGeom>
        </p:spPr>
        <p:txBody>
          <a:bodyPr spcFirstLastPara="1" wrap="square" lIns="91425" tIns="91425" rIns="91425" bIns="91425" anchor="ctr" anchorCtr="0">
            <a:normAutofit fontScale="70000" lnSpcReduction="20000"/>
          </a:bodyPr>
          <a:lstStyle/>
          <a:p>
            <a:pPr marL="0" lvl="0" indent="0" algn="ctr" rtl="0">
              <a:lnSpc>
                <a:spcPct val="90000"/>
              </a:lnSpc>
              <a:spcBef>
                <a:spcPts val="0"/>
              </a:spcBef>
              <a:spcAft>
                <a:spcPts val="0"/>
              </a:spcAft>
              <a:buNone/>
            </a:pPr>
            <a:r>
              <a:rPr lang="en" sz="2000" b="1" u="sng">
                <a:solidFill>
                  <a:schemeClr val="accent5"/>
                </a:solidFill>
              </a:rPr>
              <a:t>Group Members</a:t>
            </a:r>
            <a:endParaRPr sz="2000" b="1" u="sng">
              <a:solidFill>
                <a:schemeClr val="accent5"/>
              </a:solidFill>
            </a:endParaRPr>
          </a:p>
          <a:p>
            <a:pPr marL="0" lvl="0" indent="0" algn="ctr" rtl="0">
              <a:lnSpc>
                <a:spcPct val="90000"/>
              </a:lnSpc>
              <a:spcBef>
                <a:spcPts val="0"/>
              </a:spcBef>
              <a:spcAft>
                <a:spcPts val="0"/>
              </a:spcAft>
              <a:buNone/>
            </a:pPr>
            <a:r>
              <a:rPr lang="en" b="1">
                <a:solidFill>
                  <a:srgbClr val="279E85"/>
                </a:solidFill>
                <a:latin typeface="Arial"/>
                <a:ea typeface="Arial"/>
                <a:cs typeface="Arial"/>
                <a:sym typeface="Arial"/>
              </a:rPr>
              <a:t>Jasjeet Kaur</a:t>
            </a:r>
            <a:endParaRPr b="1">
              <a:solidFill>
                <a:srgbClr val="279E85"/>
              </a:solidFill>
              <a:latin typeface="Arial"/>
              <a:ea typeface="Arial"/>
              <a:cs typeface="Arial"/>
              <a:sym typeface="Arial"/>
            </a:endParaRPr>
          </a:p>
          <a:p>
            <a:pPr marL="0" lvl="0" indent="0" algn="ctr" rtl="0">
              <a:lnSpc>
                <a:spcPct val="90000"/>
              </a:lnSpc>
              <a:spcBef>
                <a:spcPts val="0"/>
              </a:spcBef>
              <a:spcAft>
                <a:spcPts val="0"/>
              </a:spcAft>
              <a:buNone/>
            </a:pPr>
            <a:r>
              <a:rPr lang="en" b="1">
                <a:solidFill>
                  <a:srgbClr val="279E85"/>
                </a:solidFill>
                <a:latin typeface="Arial"/>
                <a:ea typeface="Arial"/>
                <a:cs typeface="Arial"/>
                <a:sym typeface="Arial"/>
              </a:rPr>
              <a:t>Erika Hoshino</a:t>
            </a:r>
            <a:endParaRPr b="1">
              <a:solidFill>
                <a:srgbClr val="279E85"/>
              </a:solidFill>
              <a:latin typeface="Arial"/>
              <a:ea typeface="Arial"/>
              <a:cs typeface="Arial"/>
              <a:sym typeface="Arial"/>
            </a:endParaRPr>
          </a:p>
          <a:p>
            <a:pPr marL="0" lvl="0" indent="0" algn="ctr" rtl="0">
              <a:lnSpc>
                <a:spcPct val="90000"/>
              </a:lnSpc>
              <a:spcBef>
                <a:spcPts val="0"/>
              </a:spcBef>
              <a:spcAft>
                <a:spcPts val="0"/>
              </a:spcAft>
              <a:buNone/>
            </a:pPr>
            <a:r>
              <a:rPr lang="en" sz="2100" b="1">
                <a:solidFill>
                  <a:srgbClr val="279E85"/>
                </a:solidFill>
              </a:rPr>
              <a:t>Saleha Khatun</a:t>
            </a:r>
            <a:endParaRPr sz="2100" b="1">
              <a:solidFill>
                <a:srgbClr val="279E85"/>
              </a:solidFill>
            </a:endParaRPr>
          </a:p>
          <a:p>
            <a:pPr marL="3200400" lvl="0" indent="457200" algn="l" rtl="0">
              <a:lnSpc>
                <a:spcPct val="90000"/>
              </a:lnSpc>
              <a:spcBef>
                <a:spcPts val="0"/>
              </a:spcBef>
              <a:spcAft>
                <a:spcPts val="0"/>
              </a:spcAft>
              <a:buClr>
                <a:schemeClr val="dk1"/>
              </a:buClr>
              <a:buSzPct val="85146"/>
              <a:buFont typeface="Arial"/>
              <a:buNone/>
            </a:pPr>
            <a:endParaRPr sz="1291" b="1" u="sng">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Happiness Score Data frame</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 Filter by rank and score </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 Rename columns for better comprehension</a:t>
            </a:r>
          </a:p>
          <a:p>
            <a:pPr marL="0" lvl="0" indent="0" algn="just" rtl="0">
              <a:spcBef>
                <a:spcPts val="1200"/>
              </a:spcBef>
              <a:spcAft>
                <a:spcPts val="1200"/>
              </a:spcAft>
              <a:buNone/>
            </a:pPr>
            <a:endParaRPr sz="1000"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19" name="Google Shape;119;p20"/>
          <p:cNvPicPr preferRelativeResize="0"/>
          <p:nvPr/>
        </p:nvPicPr>
        <p:blipFill>
          <a:blip r:embed="rId3">
            <a:alphaModFix/>
          </a:blip>
          <a:stretch>
            <a:fillRect/>
          </a:stretch>
        </p:blipFill>
        <p:spPr>
          <a:xfrm>
            <a:off x="4598575" y="754347"/>
            <a:ext cx="4467549" cy="3778475"/>
          </a:xfrm>
          <a:prstGeom prst="rect">
            <a:avLst/>
          </a:prstGeom>
          <a:noFill/>
          <a:ln>
            <a:noFill/>
          </a:ln>
        </p:spPr>
      </p:pic>
      <p:sp>
        <p:nvSpPr>
          <p:cNvPr id="2" name="TextBox 1">
            <a:extLst>
              <a:ext uri="{FF2B5EF4-FFF2-40B4-BE49-F238E27FC236}">
                <a16:creationId xmlns:a16="http://schemas.microsoft.com/office/drawing/2014/main" id="{C54F89FB-74D5-F848-AA2F-D2BAD05F47B3}"/>
              </a:ext>
            </a:extLst>
          </p:cNvPr>
          <p:cNvSpPr txBox="1"/>
          <p:nvPr/>
        </p:nvSpPr>
        <p:spPr>
          <a:xfrm>
            <a:off x="6766470" y="262174"/>
            <a:ext cx="1194930" cy="276999"/>
          </a:xfrm>
          <a:prstGeom prst="rect">
            <a:avLst/>
          </a:prstGeom>
          <a:noFill/>
        </p:spPr>
        <p:txBody>
          <a:bodyPr wrap="square" rtlCol="0">
            <a:spAutoFit/>
          </a:bodyPr>
          <a:lstStyle/>
          <a:p>
            <a:r>
              <a:rPr lang="en-US" sz="1200" b="1" dirty="0">
                <a:solidFill>
                  <a:srgbClr val="FF0000"/>
                </a:solidFill>
              </a:rPr>
              <a:t>‘Overall rank’</a:t>
            </a:r>
          </a:p>
        </p:txBody>
      </p:sp>
      <p:sp>
        <p:nvSpPr>
          <p:cNvPr id="7" name="TextBox 6">
            <a:extLst>
              <a:ext uri="{FF2B5EF4-FFF2-40B4-BE49-F238E27FC236}">
                <a16:creationId xmlns:a16="http://schemas.microsoft.com/office/drawing/2014/main" id="{815D5465-3DDA-524C-AB60-EF9D2158ED27}"/>
              </a:ext>
            </a:extLst>
          </p:cNvPr>
          <p:cNvSpPr txBox="1"/>
          <p:nvPr/>
        </p:nvSpPr>
        <p:spPr>
          <a:xfrm>
            <a:off x="8068398" y="284547"/>
            <a:ext cx="763901" cy="276999"/>
          </a:xfrm>
          <a:prstGeom prst="rect">
            <a:avLst/>
          </a:prstGeom>
          <a:noFill/>
        </p:spPr>
        <p:txBody>
          <a:bodyPr wrap="square" rtlCol="0">
            <a:spAutoFit/>
          </a:bodyPr>
          <a:lstStyle/>
          <a:p>
            <a:r>
              <a:rPr lang="en-US" sz="1200" b="1" dirty="0">
                <a:solidFill>
                  <a:srgbClr val="FF0000"/>
                </a:solidFill>
              </a:rPr>
              <a:t>‘Score’</a:t>
            </a:r>
          </a:p>
        </p:txBody>
      </p:sp>
      <p:sp>
        <p:nvSpPr>
          <p:cNvPr id="8" name="TextBox 7">
            <a:extLst>
              <a:ext uri="{FF2B5EF4-FFF2-40B4-BE49-F238E27FC236}">
                <a16:creationId xmlns:a16="http://schemas.microsoft.com/office/drawing/2014/main" id="{83791E53-E88B-7745-9F69-4B600E76D947}"/>
              </a:ext>
            </a:extLst>
          </p:cNvPr>
          <p:cNvSpPr txBox="1"/>
          <p:nvPr/>
        </p:nvSpPr>
        <p:spPr>
          <a:xfrm>
            <a:off x="5673212" y="157318"/>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6218901" y="599319"/>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E8ADF3-959A-9742-923C-5043E8DD5837}"/>
              </a:ext>
            </a:extLst>
          </p:cNvPr>
          <p:cNvCxnSpPr>
            <a:cxnSpLocks/>
          </p:cNvCxnSpPr>
          <p:nvPr/>
        </p:nvCxnSpPr>
        <p:spPr>
          <a:xfrm flipH="1">
            <a:off x="7315789" y="555602"/>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E6CF02-44D0-8947-B95D-CFE614BAD2FD}"/>
              </a:ext>
            </a:extLst>
          </p:cNvPr>
          <p:cNvCxnSpPr>
            <a:cxnSpLocks/>
          </p:cNvCxnSpPr>
          <p:nvPr/>
        </p:nvCxnSpPr>
        <p:spPr>
          <a:xfrm flipH="1">
            <a:off x="8396851" y="570240"/>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
        <p:nvSpPr>
          <p:cNvPr id="8" name="TextBox 7">
            <a:extLst>
              <a:ext uri="{FF2B5EF4-FFF2-40B4-BE49-F238E27FC236}">
                <a16:creationId xmlns:a16="http://schemas.microsoft.com/office/drawing/2014/main" id="{83791E53-E88B-7745-9F69-4B600E76D947}"/>
              </a:ext>
            </a:extLst>
          </p:cNvPr>
          <p:cNvSpPr txBox="1"/>
          <p:nvPr/>
        </p:nvSpPr>
        <p:spPr>
          <a:xfrm>
            <a:off x="4158411" y="243733"/>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4664771" y="683166"/>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A44448D-A18D-EE4D-820A-27F36A864DE2}"/>
              </a:ext>
            </a:extLst>
          </p:cNvPr>
          <p:cNvPicPr>
            <a:picLocks noChangeAspect="1"/>
          </p:cNvPicPr>
          <p:nvPr/>
        </p:nvPicPr>
        <p:blipFill>
          <a:blip r:embed="rId3"/>
          <a:stretch>
            <a:fillRect/>
          </a:stretch>
        </p:blipFill>
        <p:spPr>
          <a:xfrm>
            <a:off x="3135080" y="880427"/>
            <a:ext cx="5697220" cy="3382645"/>
          </a:xfrm>
          <a:prstGeom prst="rect">
            <a:avLst/>
          </a:prstGeom>
        </p:spPr>
      </p:pic>
      <p:cxnSp>
        <p:nvCxnSpPr>
          <p:cNvPr id="9" name="Straight Arrow Connector 8">
            <a:extLst>
              <a:ext uri="{FF2B5EF4-FFF2-40B4-BE49-F238E27FC236}">
                <a16:creationId xmlns:a16="http://schemas.microsoft.com/office/drawing/2014/main" id="{2D869873-FB35-1A4C-9B6D-FB94BF448E49}"/>
              </a:ext>
            </a:extLst>
          </p:cNvPr>
          <p:cNvCxnSpPr>
            <a:endCxn id="13" idx="0"/>
          </p:cNvCxnSpPr>
          <p:nvPr/>
        </p:nvCxnSpPr>
        <p:spPr>
          <a:xfrm flipH="1">
            <a:off x="5983690" y="687553"/>
            <a:ext cx="358116" cy="19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876336-36DC-0845-8734-F62406AA45CC}"/>
              </a:ext>
            </a:extLst>
          </p:cNvPr>
          <p:cNvCxnSpPr>
            <a:cxnSpLocks/>
          </p:cNvCxnSpPr>
          <p:nvPr/>
        </p:nvCxnSpPr>
        <p:spPr>
          <a:xfrm>
            <a:off x="7407995" y="670034"/>
            <a:ext cx="0" cy="21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05A85BA-F31C-3549-B2D6-47D650CFFF2D}"/>
              </a:ext>
            </a:extLst>
          </p:cNvPr>
          <p:cNvCxnSpPr>
            <a:cxnSpLocks/>
          </p:cNvCxnSpPr>
          <p:nvPr/>
        </p:nvCxnSpPr>
        <p:spPr>
          <a:xfrm>
            <a:off x="8198802" y="702288"/>
            <a:ext cx="275383" cy="178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26F728B-A00B-104E-9465-3C76CF25EB9D}"/>
              </a:ext>
            </a:extLst>
          </p:cNvPr>
          <p:cNvSpPr txBox="1"/>
          <p:nvPr/>
        </p:nvSpPr>
        <p:spPr>
          <a:xfrm>
            <a:off x="6901633" y="214192"/>
            <a:ext cx="1012723" cy="461665"/>
          </a:xfrm>
          <a:prstGeom prst="rect">
            <a:avLst/>
          </a:prstGeom>
          <a:noFill/>
        </p:spPr>
        <p:txBody>
          <a:bodyPr wrap="square" rtlCol="0">
            <a:spAutoFit/>
          </a:bodyPr>
          <a:lstStyle/>
          <a:p>
            <a:pPr algn="ctr"/>
            <a:r>
              <a:rPr lang="en-US" sz="1200" b="1" dirty="0">
                <a:solidFill>
                  <a:srgbClr val="FF0000"/>
                </a:solidFill>
              </a:rPr>
              <a:t>Selected Factors</a:t>
            </a:r>
          </a:p>
        </p:txBody>
      </p:sp>
      <p:sp>
        <p:nvSpPr>
          <p:cNvPr id="24" name="Google Shape;117;p20">
            <a:extLst>
              <a:ext uri="{FF2B5EF4-FFF2-40B4-BE49-F238E27FC236}">
                <a16:creationId xmlns:a16="http://schemas.microsoft.com/office/drawing/2014/main" id="{14894621-B527-1041-8E91-A540A613258D}"/>
              </a:ext>
            </a:extLst>
          </p:cNvPr>
          <p:cNvSpPr txBox="1">
            <a:spLocks noGrp="1"/>
          </p:cNvSpPr>
          <p:nvPr>
            <p:ph type="body" idx="1"/>
          </p:nvPr>
        </p:nvSpPr>
        <p:spPr>
          <a:xfrm>
            <a:off x="124886" y="1152425"/>
            <a:ext cx="3010193"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Happiness Factors Data frame</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Filter for selected factors</a:t>
            </a:r>
            <a:endParaRPr sz="1000" dirty="0"/>
          </a:p>
        </p:txBody>
      </p:sp>
    </p:spTree>
    <p:extLst>
      <p:ext uri="{BB962C8B-B14F-4D97-AF65-F5344CB8AC3E}">
        <p14:creationId xmlns:p14="http://schemas.microsoft.com/office/powerpoint/2010/main" val="337186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137652" y="1266325"/>
            <a:ext cx="3103455"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b="1" dirty="0">
                <a:solidFill>
                  <a:srgbClr val="695D46"/>
                </a:solidFill>
                <a:latin typeface="Arial"/>
                <a:ea typeface="Arial"/>
                <a:cs typeface="Arial"/>
                <a:sym typeface="Arial"/>
              </a:rPr>
              <a:t>Life Expectancy Data frame</a:t>
            </a:r>
          </a:p>
          <a:p>
            <a:pPr marL="0" lvl="0" indent="0" rtl="0">
              <a:lnSpc>
                <a:spcPct val="115000"/>
              </a:lnSpc>
              <a:spcBef>
                <a:spcPts val="0"/>
              </a:spcBef>
              <a:spcAft>
                <a:spcPts val="0"/>
              </a:spcAft>
              <a:buNone/>
            </a:pPr>
            <a:r>
              <a:rPr lang="en" dirty="0">
                <a:solidFill>
                  <a:srgbClr val="695D46"/>
                </a:solidFill>
                <a:latin typeface="Arial"/>
                <a:ea typeface="Arial"/>
                <a:cs typeface="Arial"/>
                <a:sym typeface="Arial"/>
              </a:rPr>
              <a:t>Filter for specific year (2019) &amp; Country by Region - Total </a:t>
            </a:r>
          </a:p>
          <a:p>
            <a:pPr marL="0" lvl="0" indent="0" rtl="0">
              <a:lnSpc>
                <a:spcPct val="115000"/>
              </a:lnSpc>
              <a:spcBef>
                <a:spcPts val="0"/>
              </a:spcBef>
              <a:spcAft>
                <a:spcPts val="0"/>
              </a:spcAft>
              <a:buNone/>
            </a:pPr>
            <a:endParaRPr lang="en" dirty="0">
              <a:solidFill>
                <a:srgbClr val="695D46"/>
              </a:solidFill>
              <a:latin typeface="Arial"/>
              <a:ea typeface="Arial"/>
              <a:cs typeface="Arial"/>
              <a:sym typeface="Arial"/>
            </a:endParaRPr>
          </a:p>
          <a:p>
            <a:pPr marL="0" lvl="0" indent="0" algn="just" rtl="0">
              <a:spcBef>
                <a:spcPts val="1200"/>
              </a:spcBef>
              <a:spcAft>
                <a:spcPts val="1200"/>
              </a:spcAft>
              <a:buNone/>
            </a:pPr>
            <a:endParaRPr sz="1000"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 </a:t>
            </a:r>
            <a:endParaRPr dirty="0"/>
          </a:p>
        </p:txBody>
      </p:sp>
      <p:pic>
        <p:nvPicPr>
          <p:cNvPr id="6" name="Picture 5">
            <a:extLst>
              <a:ext uri="{FF2B5EF4-FFF2-40B4-BE49-F238E27FC236}">
                <a16:creationId xmlns:a16="http://schemas.microsoft.com/office/drawing/2014/main" id="{CF7F13BF-B6A8-624A-890C-E9F04EE9506A}"/>
              </a:ext>
            </a:extLst>
          </p:cNvPr>
          <p:cNvPicPr>
            <a:picLocks noChangeAspect="1"/>
          </p:cNvPicPr>
          <p:nvPr/>
        </p:nvPicPr>
        <p:blipFill>
          <a:blip r:embed="rId3"/>
          <a:stretch>
            <a:fillRect/>
          </a:stretch>
        </p:blipFill>
        <p:spPr>
          <a:xfrm>
            <a:off x="6832350" y="1647252"/>
            <a:ext cx="2075775" cy="3183802"/>
          </a:xfrm>
          <a:prstGeom prst="rect">
            <a:avLst/>
          </a:prstGeom>
        </p:spPr>
      </p:pic>
      <p:pic>
        <p:nvPicPr>
          <p:cNvPr id="3" name="Picture 2">
            <a:extLst>
              <a:ext uri="{FF2B5EF4-FFF2-40B4-BE49-F238E27FC236}">
                <a16:creationId xmlns:a16="http://schemas.microsoft.com/office/drawing/2014/main" id="{A2AA7544-4F87-7D46-A39F-CB678A3AAE65}"/>
              </a:ext>
            </a:extLst>
          </p:cNvPr>
          <p:cNvPicPr>
            <a:picLocks noChangeAspect="1"/>
          </p:cNvPicPr>
          <p:nvPr/>
        </p:nvPicPr>
        <p:blipFill>
          <a:blip r:embed="rId4"/>
          <a:stretch>
            <a:fillRect/>
          </a:stretch>
        </p:blipFill>
        <p:spPr>
          <a:xfrm>
            <a:off x="3291871" y="131085"/>
            <a:ext cx="2929407" cy="3746090"/>
          </a:xfrm>
          <a:prstGeom prst="rect">
            <a:avLst/>
          </a:prstGeom>
        </p:spPr>
      </p:pic>
      <p:pic>
        <p:nvPicPr>
          <p:cNvPr id="4" name="Picture 3">
            <a:extLst>
              <a:ext uri="{FF2B5EF4-FFF2-40B4-BE49-F238E27FC236}">
                <a16:creationId xmlns:a16="http://schemas.microsoft.com/office/drawing/2014/main" id="{5981294D-1F01-A648-95B2-101B002B770F}"/>
              </a:ext>
            </a:extLst>
          </p:cNvPr>
          <p:cNvPicPr>
            <a:picLocks noChangeAspect="1"/>
          </p:cNvPicPr>
          <p:nvPr/>
        </p:nvPicPr>
        <p:blipFill>
          <a:blip r:embed="rId5"/>
          <a:stretch>
            <a:fillRect/>
          </a:stretch>
        </p:blipFill>
        <p:spPr>
          <a:xfrm>
            <a:off x="6400333" y="140917"/>
            <a:ext cx="336528" cy="3746090"/>
          </a:xfrm>
          <a:prstGeom prst="rect">
            <a:avLst/>
          </a:prstGeom>
        </p:spPr>
      </p:pic>
      <p:pic>
        <p:nvPicPr>
          <p:cNvPr id="5" name="Picture 4">
            <a:extLst>
              <a:ext uri="{FF2B5EF4-FFF2-40B4-BE49-F238E27FC236}">
                <a16:creationId xmlns:a16="http://schemas.microsoft.com/office/drawing/2014/main" id="{7BF88390-9223-DA49-AF2B-E97A3A093320}"/>
              </a:ext>
            </a:extLst>
          </p:cNvPr>
          <p:cNvPicPr>
            <a:picLocks noChangeAspect="1"/>
          </p:cNvPicPr>
          <p:nvPr/>
        </p:nvPicPr>
        <p:blipFill>
          <a:blip r:embed="rId6"/>
          <a:stretch>
            <a:fillRect/>
          </a:stretch>
        </p:blipFill>
        <p:spPr>
          <a:xfrm>
            <a:off x="6218975" y="140917"/>
            <a:ext cx="174591" cy="3736258"/>
          </a:xfrm>
          <a:prstGeom prst="rect">
            <a:avLst/>
          </a:prstGeom>
        </p:spPr>
      </p:pic>
      <p:sp>
        <p:nvSpPr>
          <p:cNvPr id="12" name="Bent Up Arrow 11">
            <a:extLst>
              <a:ext uri="{FF2B5EF4-FFF2-40B4-BE49-F238E27FC236}">
                <a16:creationId xmlns:a16="http://schemas.microsoft.com/office/drawing/2014/main" id="{6EFD75B3-611E-274A-B223-F0203593F4EE}"/>
              </a:ext>
            </a:extLst>
          </p:cNvPr>
          <p:cNvSpPr/>
          <p:nvPr/>
        </p:nvSpPr>
        <p:spPr>
          <a:xfrm rot="5400000">
            <a:off x="5313926" y="3751416"/>
            <a:ext cx="814578" cy="134470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F1BEF4-23BC-FC42-AED2-09687F194CAF}"/>
              </a:ext>
            </a:extLst>
          </p:cNvPr>
          <p:cNvSpPr txBox="1"/>
          <p:nvPr/>
        </p:nvSpPr>
        <p:spPr>
          <a:xfrm>
            <a:off x="8111614" y="1246511"/>
            <a:ext cx="550606" cy="276999"/>
          </a:xfrm>
          <a:prstGeom prst="rect">
            <a:avLst/>
          </a:prstGeom>
          <a:noFill/>
        </p:spPr>
        <p:txBody>
          <a:bodyPr wrap="square" rtlCol="0">
            <a:spAutoFit/>
          </a:bodyPr>
          <a:lstStyle/>
          <a:p>
            <a:r>
              <a:rPr lang="en-US" sz="1200" b="1" dirty="0">
                <a:solidFill>
                  <a:srgbClr val="FF0000"/>
                </a:solidFill>
              </a:rPr>
              <a:t>2019</a:t>
            </a:r>
          </a:p>
        </p:txBody>
      </p:sp>
      <p:cxnSp>
        <p:nvCxnSpPr>
          <p:cNvPr id="15" name="Straight Arrow Connector 14">
            <a:extLst>
              <a:ext uri="{FF2B5EF4-FFF2-40B4-BE49-F238E27FC236}">
                <a16:creationId xmlns:a16="http://schemas.microsoft.com/office/drawing/2014/main" id="{4694CE86-B795-6344-A7F4-C3F57A38CD64}"/>
              </a:ext>
            </a:extLst>
          </p:cNvPr>
          <p:cNvCxnSpPr>
            <a:cxnSpLocks/>
          </p:cNvCxnSpPr>
          <p:nvPr/>
        </p:nvCxnSpPr>
        <p:spPr>
          <a:xfrm flipH="1">
            <a:off x="8386916" y="1464518"/>
            <a:ext cx="1" cy="21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93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174650" y="817900"/>
            <a:ext cx="4367400" cy="2477100"/>
          </a:xfrm>
          <a:prstGeom prst="rect">
            <a:avLst/>
          </a:prstGeom>
        </p:spPr>
        <p:txBody>
          <a:bodyPr spcFirstLastPara="1" wrap="square" lIns="91425" tIns="91425" rIns="91425" bIns="91425" anchor="ctr" anchorCtr="0">
            <a:noAutofit/>
          </a:bodyPr>
          <a:lstStyle/>
          <a:p>
            <a:pPr marL="457200" lvl="0" indent="-292100" algn="just" rtl="0">
              <a:lnSpc>
                <a:spcPct val="115000"/>
              </a:lnSpc>
              <a:spcBef>
                <a:spcPts val="1200"/>
              </a:spcBef>
              <a:spcAft>
                <a:spcPts val="0"/>
              </a:spcAft>
              <a:buClr>
                <a:srgbClr val="656565"/>
              </a:buClr>
              <a:buSzPts val="1000"/>
              <a:buChar char="●"/>
            </a:pPr>
            <a:r>
              <a:rPr lang="en" dirty="0">
                <a:solidFill>
                  <a:srgbClr val="695D46"/>
                </a:solidFill>
                <a:latin typeface="Arial"/>
                <a:ea typeface="Arial"/>
                <a:cs typeface="Arial"/>
                <a:sym typeface="Arial"/>
              </a:rPr>
              <a:t>We also combined the </a:t>
            </a:r>
            <a:r>
              <a:rPr lang="en" b="1" dirty="0">
                <a:solidFill>
                  <a:srgbClr val="695D46"/>
                </a:solidFill>
                <a:latin typeface="Arial"/>
                <a:ea typeface="Arial"/>
                <a:cs typeface="Arial"/>
                <a:sym typeface="Arial"/>
              </a:rPr>
              <a:t>Happiness Factor </a:t>
            </a:r>
            <a:r>
              <a:rPr lang="en" dirty="0">
                <a:solidFill>
                  <a:srgbClr val="695D46"/>
                </a:solidFill>
                <a:latin typeface="Arial"/>
                <a:ea typeface="Arial"/>
                <a:cs typeface="Arial"/>
                <a:sym typeface="Arial"/>
              </a:rPr>
              <a:t>&amp; </a:t>
            </a:r>
            <a:r>
              <a:rPr lang="en" b="1" dirty="0">
                <a:solidFill>
                  <a:srgbClr val="695D46"/>
                </a:solidFill>
                <a:latin typeface="Arial"/>
                <a:ea typeface="Arial"/>
                <a:cs typeface="Arial"/>
                <a:sym typeface="Arial"/>
              </a:rPr>
              <a:t>Happiness Score </a:t>
            </a:r>
            <a:r>
              <a:rPr lang="en" dirty="0">
                <a:solidFill>
                  <a:srgbClr val="695D46"/>
                </a:solidFill>
                <a:latin typeface="Arial"/>
                <a:ea typeface="Arial"/>
                <a:cs typeface="Arial"/>
                <a:sym typeface="Arial"/>
              </a:rPr>
              <a:t>data frames and then with the </a:t>
            </a:r>
            <a:r>
              <a:rPr lang="en" b="1" dirty="0">
                <a:solidFill>
                  <a:srgbClr val="695D46"/>
                </a:solidFill>
                <a:latin typeface="Arial"/>
                <a:ea typeface="Arial"/>
                <a:cs typeface="Arial"/>
                <a:sym typeface="Arial"/>
              </a:rPr>
              <a:t>Life Expectancy </a:t>
            </a:r>
            <a:r>
              <a:rPr lang="en" dirty="0">
                <a:solidFill>
                  <a:srgbClr val="695D46"/>
                </a:solidFill>
                <a:latin typeface="Arial"/>
                <a:ea typeface="Arial"/>
                <a:cs typeface="Arial"/>
                <a:sym typeface="Arial"/>
              </a:rPr>
              <a:t>data frame</a:t>
            </a:r>
            <a:endParaRPr dirty="0">
              <a:solidFill>
                <a:srgbClr val="695D46"/>
              </a:solidFill>
              <a:latin typeface="Arial"/>
              <a:ea typeface="Arial"/>
              <a:cs typeface="Arial"/>
              <a:sym typeface="Arial"/>
            </a:endParaRPr>
          </a:p>
          <a:p>
            <a:pPr marL="457200" lvl="0" indent="-292100" algn="just" rtl="0">
              <a:spcBef>
                <a:spcPts val="0"/>
              </a:spcBef>
              <a:spcAft>
                <a:spcPts val="0"/>
              </a:spcAft>
              <a:buClr>
                <a:srgbClr val="656565"/>
              </a:buClr>
              <a:buSzPts val="1000"/>
              <a:buChar char="●"/>
            </a:pPr>
            <a:endParaRPr sz="1000" dirty="0">
              <a:solidFill>
                <a:srgbClr val="656565"/>
              </a:solidFill>
            </a:endParaRPr>
          </a:p>
        </p:txBody>
      </p:sp>
      <p:sp>
        <p:nvSpPr>
          <p:cNvPr id="132" name="Google Shape;132;p22"/>
          <p:cNvSpPr txBox="1">
            <a:spLocks noGrp="1"/>
          </p:cNvSpPr>
          <p:nvPr>
            <p:ph type="title"/>
          </p:nvPr>
        </p:nvSpPr>
        <p:spPr>
          <a:xfrm>
            <a:off x="311700" y="245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dirty="0"/>
              <a:t>Transform</a:t>
            </a:r>
            <a:endParaRPr sz="1800" dirty="0"/>
          </a:p>
        </p:txBody>
      </p:sp>
      <p:pic>
        <p:nvPicPr>
          <p:cNvPr id="133" name="Google Shape;133;p22"/>
          <p:cNvPicPr preferRelativeResize="0"/>
          <p:nvPr/>
        </p:nvPicPr>
        <p:blipFill>
          <a:blip r:embed="rId3">
            <a:alphaModFix/>
          </a:blip>
          <a:stretch>
            <a:fillRect/>
          </a:stretch>
        </p:blipFill>
        <p:spPr>
          <a:xfrm>
            <a:off x="4694450" y="970300"/>
            <a:ext cx="4297149" cy="1824488"/>
          </a:xfrm>
          <a:prstGeom prst="rect">
            <a:avLst/>
          </a:prstGeom>
          <a:noFill/>
          <a:ln>
            <a:noFill/>
          </a:ln>
        </p:spPr>
      </p:pic>
      <p:pic>
        <p:nvPicPr>
          <p:cNvPr id="134" name="Google Shape;134;p22"/>
          <p:cNvPicPr preferRelativeResize="0"/>
          <p:nvPr/>
        </p:nvPicPr>
        <p:blipFill>
          <a:blip r:embed="rId4">
            <a:alphaModFix/>
          </a:blip>
          <a:stretch>
            <a:fillRect/>
          </a:stretch>
        </p:blipFill>
        <p:spPr>
          <a:xfrm>
            <a:off x="369850" y="2889425"/>
            <a:ext cx="4894074" cy="2004875"/>
          </a:xfrm>
          <a:prstGeom prst="rect">
            <a:avLst/>
          </a:prstGeom>
          <a:noFill/>
          <a:ln>
            <a:noFill/>
          </a:ln>
        </p:spPr>
      </p:pic>
      <p:sp>
        <p:nvSpPr>
          <p:cNvPr id="2" name="Bent Arrow 1">
            <a:extLst>
              <a:ext uri="{FF2B5EF4-FFF2-40B4-BE49-F238E27FC236}">
                <a16:creationId xmlns:a16="http://schemas.microsoft.com/office/drawing/2014/main" id="{DCE969AF-446F-AA4B-8B30-A96DD60BB10E}"/>
              </a:ext>
            </a:extLst>
          </p:cNvPr>
          <p:cNvSpPr/>
          <p:nvPr/>
        </p:nvSpPr>
        <p:spPr>
          <a:xfrm rot="10800000">
            <a:off x="5732205" y="2889425"/>
            <a:ext cx="1465007" cy="10434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F2A750D6-A7D5-3945-8A60-6F8585A613D0}"/>
              </a:ext>
            </a:extLst>
          </p:cNvPr>
          <p:cNvSpPr txBox="1"/>
          <p:nvPr/>
        </p:nvSpPr>
        <p:spPr>
          <a:xfrm>
            <a:off x="5459124" y="4173200"/>
            <a:ext cx="3038167" cy="40011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Cleaned &amp; merged!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Load</a:t>
            </a:r>
            <a:endParaRPr/>
          </a:p>
        </p:txBody>
      </p:sp>
      <p:sp>
        <p:nvSpPr>
          <p:cNvPr id="140" name="Google Shape;140;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a:solidFill>
                  <a:srgbClr val="695D46"/>
                </a:solidFill>
                <a:highlight>
                  <a:schemeClr val="lt1"/>
                </a:highlight>
                <a:latin typeface="Arial"/>
                <a:ea typeface="Arial"/>
                <a:cs typeface="Arial"/>
                <a:sym typeface="Arial"/>
              </a:rPr>
              <a:t>The final process involved loading the combined Happiness &amp; Life Expectancy data frame into a database. This was achieved by creating a connection with the local SQL database and using pandas to load the csv converted data frame to a database. </a:t>
            </a:r>
            <a:endParaRPr>
              <a:solidFill>
                <a:srgbClr val="695D46"/>
              </a:solidFill>
              <a:highlight>
                <a:schemeClr val="lt1"/>
              </a:highlight>
              <a:latin typeface="Arial"/>
              <a:ea typeface="Arial"/>
              <a:cs typeface="Arial"/>
              <a:sym typeface="Arial"/>
            </a:endParaRPr>
          </a:p>
          <a:p>
            <a:pPr marL="0" lvl="0" indent="0" algn="l" rtl="0">
              <a:spcBef>
                <a:spcPts val="0"/>
              </a:spcBef>
              <a:spcAft>
                <a:spcPts val="1200"/>
              </a:spcAft>
              <a:buNone/>
            </a:pPr>
            <a:endParaRPr sz="2400" b="1">
              <a:latin typeface="PT Sans Narrow"/>
              <a:ea typeface="PT Sans Narrow"/>
              <a:cs typeface="PT Sans Narrow"/>
              <a:sym typeface="PT Sans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6" name="Google Shape;146;p24"/>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000"/>
          </a:p>
          <a:p>
            <a:pPr marL="0" lvl="0" indent="0" algn="l" rtl="0">
              <a:spcBef>
                <a:spcPts val="1200"/>
              </a:spcBef>
              <a:spcAft>
                <a:spcPts val="1200"/>
              </a:spcAft>
              <a:buNone/>
            </a:pP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228600" algn="just" rtl="0">
              <a:spcBef>
                <a:spcPts val="0"/>
              </a:spcBef>
              <a:spcAft>
                <a:spcPts val="1200"/>
              </a:spcAft>
              <a:buNone/>
            </a:pPr>
            <a:endParaRPr sz="1000">
              <a:solidFill>
                <a:srgbClr val="666666"/>
              </a:solidFill>
            </a:endParaRPr>
          </a:p>
        </p:txBody>
      </p:sp>
      <p:sp>
        <p:nvSpPr>
          <p:cNvPr id="152" name="Google Shape;152;p25"/>
          <p:cNvSpPr txBox="1">
            <a:spLocks noGrp="1"/>
          </p:cNvSpPr>
          <p:nvPr>
            <p:ph type="title"/>
          </p:nvPr>
        </p:nvSpPr>
        <p:spPr>
          <a:xfrm>
            <a:off x="389125" y="4364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endParaRPr sz="2400" b="1"/>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814800"/>
            <a:ext cx="8571300" cy="1785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Thanks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rgbClr val="EF6C00"/>
                </a:solidFill>
              </a:rPr>
              <a:t>Key Dataset</a:t>
            </a:r>
            <a:endParaRPr/>
          </a:p>
        </p:txBody>
      </p:sp>
      <p:sp>
        <p:nvSpPr>
          <p:cNvPr id="73" name="Google Shape;73;p14"/>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200">
                <a:solidFill>
                  <a:srgbClr val="695D46"/>
                </a:solidFill>
                <a:latin typeface="Arial"/>
                <a:ea typeface="Arial"/>
                <a:cs typeface="Arial"/>
                <a:sym typeface="Arial"/>
              </a:rPr>
              <a:t>Our group aimed to explore the happiness rankings of countries across the world, focusing on specific factors such as the freedom to make life choices, social support and GDP per capita. In addition, we analysed the life expectancy rankings of countries worldwide. Further analysis can be performed to determine any correlations between happiness factors and countries with higher life expectancies.</a:t>
            </a:r>
            <a:endParaRPr sz="1200">
              <a:solidFill>
                <a:srgbClr val="695D46"/>
              </a:solidFill>
              <a:latin typeface="Arial"/>
              <a:ea typeface="Arial"/>
              <a:cs typeface="Arial"/>
              <a:sym typeface="Arial"/>
            </a:endParaRPr>
          </a:p>
          <a:p>
            <a:pPr marL="0" lvl="0" indent="0" algn="l" rtl="0">
              <a:lnSpc>
                <a:spcPct val="115000"/>
              </a:lnSpc>
              <a:spcBef>
                <a:spcPts val="1200"/>
              </a:spcBef>
              <a:spcAft>
                <a:spcPts val="0"/>
              </a:spcAft>
              <a:buNone/>
            </a:pPr>
            <a:r>
              <a:rPr lang="en" sz="1000">
                <a:solidFill>
                  <a:srgbClr val="695D46"/>
                </a:solidFill>
              </a:rPr>
              <a:t>https://www.kaggle.com/mathurinache/world-happiness-report-20152021?select=2015.csv</a:t>
            </a:r>
            <a:endParaRPr sz="1000">
              <a:solidFill>
                <a:srgbClr val="695D46"/>
              </a:solidFill>
            </a:endParaRPr>
          </a:p>
          <a:p>
            <a:pPr marL="0" lvl="0" indent="0" algn="l" rtl="0">
              <a:spcBef>
                <a:spcPts val="1200"/>
              </a:spcBef>
              <a:spcAft>
                <a:spcPts val="1200"/>
              </a:spcAft>
              <a:buNone/>
            </a:pPr>
            <a:endParaRPr sz="1000"/>
          </a:p>
        </p:txBody>
      </p:sp>
      <p:pic>
        <p:nvPicPr>
          <p:cNvPr id="74" name="Google Shape;74;p14"/>
          <p:cNvPicPr preferRelativeResize="0"/>
          <p:nvPr/>
        </p:nvPicPr>
        <p:blipFill>
          <a:blip r:embed="rId3">
            <a:alphaModFix/>
          </a:blip>
          <a:stretch>
            <a:fillRect/>
          </a:stretch>
        </p:blipFill>
        <p:spPr>
          <a:xfrm>
            <a:off x="152400" y="1304825"/>
            <a:ext cx="4751750" cy="247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en" sz="1100">
                <a:solidFill>
                  <a:srgbClr val="EF6C00"/>
                </a:solidFill>
                <a:latin typeface="Arial"/>
                <a:ea typeface="Arial"/>
                <a:cs typeface="Arial"/>
                <a:sym typeface="Arial"/>
              </a:rPr>
              <a:t>The sources are listed below:</a:t>
            </a:r>
            <a:endParaRPr sz="1100">
              <a:solidFill>
                <a:srgbClr val="EF6C00"/>
              </a:solidFill>
              <a:latin typeface="Arial"/>
              <a:ea typeface="Arial"/>
              <a:cs typeface="Arial"/>
              <a:sym typeface="Arial"/>
            </a:endParaRPr>
          </a:p>
          <a:p>
            <a:pPr marL="0" marR="0" lvl="0" indent="0" algn="ctr" rtl="0">
              <a:lnSpc>
                <a:spcPct val="100000"/>
              </a:lnSpc>
              <a:spcBef>
                <a:spcPts val="0"/>
              </a:spcBef>
              <a:spcAft>
                <a:spcPts val="0"/>
              </a:spcAft>
              <a:buNone/>
            </a:pPr>
            <a:r>
              <a:rPr lang="en" sz="1100">
                <a:solidFill>
                  <a:srgbClr val="EF6C00"/>
                </a:solidFill>
                <a:latin typeface="Arial"/>
                <a:ea typeface="Arial"/>
                <a:cs typeface="Arial"/>
                <a:sym typeface="Arial"/>
              </a:rPr>
              <a:t>World Happiness Report 2015-2021 (Kaggle)</a:t>
            </a:r>
            <a:endParaRPr sz="1100">
              <a:solidFill>
                <a:srgbClr val="EF6C00"/>
              </a:solidFill>
              <a:latin typeface="Arial"/>
              <a:ea typeface="Arial"/>
              <a:cs typeface="Arial"/>
              <a:sym typeface="Arial"/>
            </a:endParaRPr>
          </a:p>
          <a:p>
            <a:pPr marL="0" marR="0" lvl="0" indent="0" algn="ctr" rtl="0">
              <a:lnSpc>
                <a:spcPct val="100000"/>
              </a:lnSpc>
              <a:spcBef>
                <a:spcPts val="0"/>
              </a:spcBef>
              <a:spcAft>
                <a:spcPts val="0"/>
              </a:spcAft>
              <a:buNone/>
            </a:pPr>
            <a:r>
              <a:rPr lang="en" sz="1100" u="sng">
                <a:solidFill>
                  <a:schemeClr val="hlink"/>
                </a:solidFill>
                <a:latin typeface="Arial"/>
                <a:ea typeface="Arial"/>
                <a:cs typeface="Arial"/>
                <a:sym typeface="Arial"/>
                <a:hlinkClick r:id="rId3"/>
              </a:rPr>
              <a:t>https://www.kaggle.com/mathurinache/world-happiness-report-20152021?select=2019.csv</a:t>
            </a:r>
            <a:endParaRPr sz="1100" u="sng">
              <a:solidFill>
                <a:schemeClr val="hlink"/>
              </a:solidFill>
              <a:latin typeface="Arial"/>
              <a:ea typeface="Arial"/>
              <a:cs typeface="Arial"/>
              <a:sym typeface="Arial"/>
            </a:endParaRPr>
          </a:p>
          <a:p>
            <a:pPr marL="0" marR="0" lvl="0" indent="0" algn="ctr" rtl="0">
              <a:lnSpc>
                <a:spcPct val="100000"/>
              </a:lnSpc>
              <a:spcBef>
                <a:spcPts val="0"/>
              </a:spcBef>
              <a:spcAft>
                <a:spcPts val="0"/>
              </a:spcAft>
              <a:buNone/>
            </a:pPr>
            <a:r>
              <a:rPr lang="en" sz="1100">
                <a:solidFill>
                  <a:srgbClr val="EF6C00"/>
                </a:solidFill>
                <a:latin typeface="Arial"/>
                <a:ea typeface="Arial"/>
                <a:cs typeface="Arial"/>
                <a:sym typeface="Arial"/>
              </a:rPr>
              <a:t>Human Life Expectancy Around the World (Kaggle)</a:t>
            </a:r>
            <a:endParaRPr sz="1100">
              <a:solidFill>
                <a:srgbClr val="EF6C00"/>
              </a:solidFill>
              <a:latin typeface="Arial"/>
              <a:ea typeface="Arial"/>
              <a:cs typeface="Arial"/>
              <a:sym typeface="Arial"/>
            </a:endParaRPr>
          </a:p>
          <a:p>
            <a:pPr marL="0" marR="0" lvl="0" indent="0" algn="ctr" rtl="0">
              <a:lnSpc>
                <a:spcPct val="100000"/>
              </a:lnSpc>
              <a:spcBef>
                <a:spcPts val="0"/>
              </a:spcBef>
              <a:spcAft>
                <a:spcPts val="0"/>
              </a:spcAft>
              <a:buNone/>
            </a:pPr>
            <a:r>
              <a:rPr lang="en" sz="1100" u="sng">
                <a:solidFill>
                  <a:schemeClr val="hlink"/>
                </a:solidFill>
                <a:latin typeface="Arial"/>
                <a:ea typeface="Arial"/>
                <a:cs typeface="Arial"/>
                <a:sym typeface="Arial"/>
                <a:hlinkClick r:id="rId4"/>
              </a:rPr>
              <a:t>https://www.kaggle.com/deepcontractor/human-life-expectancy-around-the-world</a:t>
            </a:r>
            <a:endParaRPr/>
          </a:p>
          <a:p>
            <a:pPr marL="0" marR="0" lvl="0" indent="0" algn="ctr" rtl="0">
              <a:lnSpc>
                <a:spcPct val="100000"/>
              </a:lnSpc>
              <a:spcBef>
                <a:spcPts val="0"/>
              </a:spcBef>
              <a:spcAft>
                <a:spcPts val="0"/>
              </a:spcAft>
              <a:buNone/>
            </a:pPr>
            <a:endParaRPr/>
          </a:p>
          <a:p>
            <a:pPr marL="457200" lvl="0" indent="0" algn="ctr" rtl="0">
              <a:lnSpc>
                <a:spcPct val="115000"/>
              </a:lnSpc>
              <a:spcBef>
                <a:spcPts val="0"/>
              </a:spcBef>
              <a:spcAft>
                <a:spcPts val="0"/>
              </a:spcAft>
              <a:buNone/>
            </a:pPr>
            <a:r>
              <a:rPr lang="en" sz="2400">
                <a:solidFill>
                  <a:srgbClr val="B35100"/>
                </a:solidFill>
                <a:latin typeface="Open Sans"/>
                <a:ea typeface="Open Sans"/>
                <a:cs typeface="Open Sans"/>
                <a:sym typeface="Open Sans"/>
              </a:rPr>
              <a:t>Extraction</a:t>
            </a:r>
            <a:endParaRPr sz="2400">
              <a:solidFill>
                <a:srgbClr val="B35100"/>
              </a:solidFill>
              <a:latin typeface="Open Sans"/>
              <a:ea typeface="Open Sans"/>
              <a:cs typeface="Open Sans"/>
              <a:sym typeface="Open Sans"/>
            </a:endParaRPr>
          </a:p>
          <a:p>
            <a:pPr marL="0" marR="0" lvl="0" indent="0" algn="ctr" rtl="0">
              <a:lnSpc>
                <a:spcPct val="100000"/>
              </a:lnSpc>
              <a:spcBef>
                <a:spcPts val="0"/>
              </a:spcBef>
              <a:spcAft>
                <a:spcPts val="0"/>
              </a:spcAft>
              <a:buNone/>
            </a:pPr>
            <a:endParaRPr/>
          </a:p>
        </p:txBody>
      </p:sp>
      <p:sp>
        <p:nvSpPr>
          <p:cNvPr id="80" name="Google Shape;80;p15"/>
          <p:cNvSpPr txBox="1"/>
          <p:nvPr/>
        </p:nvSpPr>
        <p:spPr>
          <a:xfrm>
            <a:off x="4808050" y="97050"/>
            <a:ext cx="4206000" cy="4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rgbClr val="FFFFFF"/>
                </a:solidFill>
                <a:latin typeface="Open Sans"/>
                <a:ea typeface="Open Sans"/>
                <a:cs typeface="Open Sans"/>
                <a:sym typeface="Open Sans"/>
              </a:rPr>
              <a:t>● </a:t>
            </a:r>
            <a:r>
              <a:rPr lang="en" sz="1700">
                <a:solidFill>
                  <a:srgbClr val="FFFFFF"/>
                </a:solidFill>
              </a:rPr>
              <a:t>We utilised 2 datasets from the public platform Kaggle; the ‘World Happiness Report’ and the ‘Human Life Expectancy Around the World’ report. The World Happiness Report dataset listed information for 158 countries between the years of 2015 to 2021, and the Human Life Expectancy dataset comprised of a collection of 186 countries ranging from 1990 to 2019.</a:t>
            </a:r>
            <a:endParaRPr sz="1700">
              <a:solidFill>
                <a:srgbClr val="FFFFFF"/>
              </a:solidFill>
            </a:endParaRPr>
          </a:p>
          <a:p>
            <a:pPr marL="0" lvl="0" indent="0" algn="l" rtl="0">
              <a:lnSpc>
                <a:spcPct val="115000"/>
              </a:lnSpc>
              <a:spcBef>
                <a:spcPts val="0"/>
              </a:spcBef>
              <a:spcAft>
                <a:spcPts val="0"/>
              </a:spcAft>
              <a:buNone/>
            </a:pPr>
            <a:r>
              <a:rPr lang="en" sz="1800">
                <a:solidFill>
                  <a:srgbClr val="FFFFFF"/>
                </a:solidFill>
                <a:latin typeface="Open Sans"/>
                <a:ea typeface="Open Sans"/>
                <a:cs typeface="Open Sans"/>
                <a:sym typeface="Open Sans"/>
              </a:rPr>
              <a:t>● </a:t>
            </a:r>
            <a:r>
              <a:rPr lang="en" sz="1700">
                <a:solidFill>
                  <a:srgbClr val="FFFFFF"/>
                </a:solidFill>
              </a:rPr>
              <a:t>We focused on extracting the data from 2019 from both datasets for consistency. </a:t>
            </a:r>
            <a:endParaRPr sz="1700">
              <a:solidFill>
                <a:srgbClr val="FFFFFF"/>
              </a:solidFill>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245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ERD</a:t>
            </a:r>
            <a:endParaRPr sz="1800"/>
          </a:p>
        </p:txBody>
      </p:sp>
      <p:sp>
        <p:nvSpPr>
          <p:cNvPr id="125" name="Google Shape;125;p21"/>
          <p:cNvSpPr txBox="1">
            <a:spLocks noGrp="1"/>
          </p:cNvSpPr>
          <p:nvPr>
            <p:ph type="body" idx="1"/>
          </p:nvPr>
        </p:nvSpPr>
        <p:spPr>
          <a:xfrm>
            <a:off x="265200" y="651275"/>
            <a:ext cx="8613600" cy="1920600"/>
          </a:xfrm>
          <a:prstGeom prst="rect">
            <a:avLst/>
          </a:prstGeom>
        </p:spPr>
        <p:txBody>
          <a:bodyPr spcFirstLastPara="1" wrap="square" lIns="91425" tIns="91425" rIns="91425" bIns="91425" anchor="ctr" anchorCtr="0">
            <a:noAutofit/>
          </a:bodyPr>
          <a:lstStyle/>
          <a:p>
            <a:pPr marL="457200" lvl="0" indent="0" algn="just" rtl="0">
              <a:spcBef>
                <a:spcPts val="1200"/>
              </a:spcBef>
              <a:spcAft>
                <a:spcPts val="1200"/>
              </a:spcAft>
              <a:buNone/>
            </a:pPr>
            <a:endParaRPr sz="1000">
              <a:solidFill>
                <a:srgbClr val="656565"/>
              </a:solidFill>
            </a:endParaRPr>
          </a:p>
        </p:txBody>
      </p:sp>
      <p:pic>
        <p:nvPicPr>
          <p:cNvPr id="126" name="Google Shape;126;p21"/>
          <p:cNvPicPr preferRelativeResize="0"/>
          <p:nvPr/>
        </p:nvPicPr>
        <p:blipFill>
          <a:blip r:embed="rId3">
            <a:alphaModFix/>
          </a:blip>
          <a:stretch>
            <a:fillRect/>
          </a:stretch>
        </p:blipFill>
        <p:spPr>
          <a:xfrm>
            <a:off x="-41575" y="556775"/>
            <a:ext cx="9004000" cy="444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336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B35100"/>
                </a:solidFill>
              </a:rPr>
              <a:t>Extraction</a:t>
            </a:r>
            <a:endParaRPr dirty="0"/>
          </a:p>
        </p:txBody>
      </p:sp>
      <p:sp>
        <p:nvSpPr>
          <p:cNvPr id="86" name="Google Shape;86;p16"/>
          <p:cNvSpPr txBox="1">
            <a:spLocks noGrp="1"/>
          </p:cNvSpPr>
          <p:nvPr>
            <p:ph type="body" idx="1"/>
          </p:nvPr>
        </p:nvSpPr>
        <p:spPr>
          <a:xfrm>
            <a:off x="311700" y="1152475"/>
            <a:ext cx="3351000" cy="3511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a:solidFill>
                  <a:srgbClr val="FFFFFF"/>
                </a:solidFill>
              </a:rPr>
              <a:t>●</a:t>
            </a:r>
            <a:r>
              <a:rPr lang="en">
                <a:solidFill>
                  <a:srgbClr val="FFFFFF"/>
                </a:solidFill>
                <a:latin typeface="Arial"/>
                <a:ea typeface="Arial"/>
                <a:cs typeface="Arial"/>
                <a:sym typeface="Arial"/>
              </a:rPr>
              <a:t>The factors of interest from the World Happiness Report are as follows:</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-Freedom to make life choices</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-Social support</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-GDP per capita</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-Happiness rank</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-Happiness score</a:t>
            </a:r>
            <a:endParaRPr>
              <a:solidFill>
                <a:srgbClr val="FFFFFF"/>
              </a:solidFill>
              <a:latin typeface="Arial"/>
              <a:ea typeface="Arial"/>
              <a:cs typeface="Arial"/>
              <a:sym typeface="Arial"/>
            </a:endParaRPr>
          </a:p>
          <a:p>
            <a:pPr marL="0" lvl="0" indent="0" algn="just" rtl="0">
              <a:spcBef>
                <a:spcPts val="0"/>
              </a:spcBef>
              <a:spcAft>
                <a:spcPts val="1200"/>
              </a:spcAft>
              <a:buClr>
                <a:schemeClr val="dk1"/>
              </a:buClr>
              <a:buSzPts val="1100"/>
              <a:buFont typeface="Arial"/>
              <a:buNone/>
            </a:pPr>
            <a:endParaRPr sz="1000">
              <a:solidFill>
                <a:srgbClr val="656565"/>
              </a:solidFill>
              <a:highlight>
                <a:schemeClr val="lt1"/>
              </a:highlight>
            </a:endParaRPr>
          </a:p>
        </p:txBody>
      </p:sp>
      <p:sp>
        <p:nvSpPr>
          <p:cNvPr id="87" name="Google Shape;87;p16"/>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8" name="Google Shape;88;p16"/>
          <p:cNvSpPr txBox="1"/>
          <p:nvPr/>
        </p:nvSpPr>
        <p:spPr>
          <a:xfrm>
            <a:off x="679500" y="1445000"/>
            <a:ext cx="2442600" cy="35865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r>
              <a:rPr lang="en" sz="1800">
                <a:solidFill>
                  <a:srgbClr val="FFFFFF"/>
                </a:solidFill>
                <a:latin typeface="Open Sans"/>
                <a:ea typeface="Open Sans"/>
                <a:cs typeface="Open Sans"/>
                <a:sym typeface="Open Sans"/>
              </a:rPr>
              <a:t>●</a:t>
            </a:r>
            <a:r>
              <a:rPr lang="en" sz="1800">
                <a:solidFill>
                  <a:srgbClr val="FFFFFF"/>
                </a:solidFill>
              </a:rPr>
              <a:t>The factors of interest from the World Happiness Report are as follows:</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-Freedom to make life choices</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-Social support</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-GDP per capita</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-Happiness rank</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-Happiness score</a:t>
            </a:r>
            <a:endParaRPr sz="1800">
              <a:solidFill>
                <a:srgbClr val="FFFFFF"/>
              </a:solidFill>
            </a:endParaRPr>
          </a:p>
          <a:p>
            <a:pPr marL="0" lvl="0" indent="0" algn="l" rtl="0">
              <a:spcBef>
                <a:spcPts val="0"/>
              </a:spcBef>
              <a:spcAft>
                <a:spcPts val="0"/>
              </a:spcAft>
              <a:buNone/>
            </a:pPr>
            <a:endParaRPr>
              <a:latin typeface="Open Sans"/>
              <a:ea typeface="Open Sans"/>
              <a:cs typeface="Open Sans"/>
              <a:sym typeface="Open Sans"/>
            </a:endParaRPr>
          </a:p>
        </p:txBody>
      </p:sp>
      <p:sp>
        <p:nvSpPr>
          <p:cNvPr id="89" name="Google Shape;89;p16"/>
          <p:cNvSpPr txBox="1"/>
          <p:nvPr/>
        </p:nvSpPr>
        <p:spPr>
          <a:xfrm>
            <a:off x="756900" y="1109550"/>
            <a:ext cx="7775400" cy="26304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None/>
            </a:pPr>
            <a:r>
              <a:rPr lang="en" sz="1800">
                <a:solidFill>
                  <a:srgbClr val="FFFFFF"/>
                </a:solidFill>
                <a:latin typeface="Open Sans"/>
                <a:ea typeface="Open Sans"/>
                <a:cs typeface="Open Sans"/>
                <a:sym typeface="Open Sans"/>
              </a:rPr>
              <a:t>●</a:t>
            </a:r>
            <a:r>
              <a:rPr lang="en" sz="1800"/>
              <a:t>The factors of interest from the World Happiness Report are as follows:</a:t>
            </a:r>
            <a:endParaRPr sz="1800"/>
          </a:p>
          <a:p>
            <a:pPr marL="914400" lvl="0" indent="0" algn="l" rtl="0">
              <a:lnSpc>
                <a:spcPct val="115000"/>
              </a:lnSpc>
              <a:spcBef>
                <a:spcPts val="0"/>
              </a:spcBef>
              <a:spcAft>
                <a:spcPts val="0"/>
              </a:spcAft>
              <a:buNone/>
            </a:pPr>
            <a:r>
              <a:rPr lang="en" sz="1800"/>
              <a:t>-Freedom to make life choices</a:t>
            </a:r>
            <a:endParaRPr sz="1800"/>
          </a:p>
          <a:p>
            <a:pPr marL="914400" lvl="0" indent="0" algn="l" rtl="0">
              <a:lnSpc>
                <a:spcPct val="115000"/>
              </a:lnSpc>
              <a:spcBef>
                <a:spcPts val="0"/>
              </a:spcBef>
              <a:spcAft>
                <a:spcPts val="0"/>
              </a:spcAft>
              <a:buNone/>
            </a:pPr>
            <a:r>
              <a:rPr lang="en" sz="1800"/>
              <a:t>-Social support</a:t>
            </a:r>
            <a:endParaRPr sz="1800"/>
          </a:p>
          <a:p>
            <a:pPr marL="914400" lvl="0" indent="0" algn="l" rtl="0">
              <a:lnSpc>
                <a:spcPct val="115000"/>
              </a:lnSpc>
              <a:spcBef>
                <a:spcPts val="0"/>
              </a:spcBef>
              <a:spcAft>
                <a:spcPts val="0"/>
              </a:spcAft>
              <a:buNone/>
            </a:pPr>
            <a:r>
              <a:rPr lang="en" sz="1800"/>
              <a:t>-GDP per capita</a:t>
            </a:r>
            <a:endParaRPr sz="1800"/>
          </a:p>
          <a:p>
            <a:pPr marL="914400" lvl="0" indent="0" algn="l" rtl="0">
              <a:lnSpc>
                <a:spcPct val="115000"/>
              </a:lnSpc>
              <a:spcBef>
                <a:spcPts val="0"/>
              </a:spcBef>
              <a:spcAft>
                <a:spcPts val="0"/>
              </a:spcAft>
              <a:buNone/>
            </a:pPr>
            <a:r>
              <a:rPr lang="en" sz="1800"/>
              <a:t>-Happiness rank</a:t>
            </a:r>
            <a:endParaRPr sz="1800"/>
          </a:p>
          <a:p>
            <a:pPr marL="914400" lvl="0" indent="0" algn="l" rtl="0">
              <a:lnSpc>
                <a:spcPct val="115000"/>
              </a:lnSpc>
              <a:spcBef>
                <a:spcPts val="0"/>
              </a:spcBef>
              <a:spcAft>
                <a:spcPts val="0"/>
              </a:spcAft>
              <a:buNone/>
            </a:pPr>
            <a:r>
              <a:rPr lang="en" sz="1800"/>
              <a:t>-Happiness score</a:t>
            </a:r>
            <a:endParaRPr sz="1800"/>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336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B35100"/>
                </a:solidFill>
              </a:rPr>
              <a:t>Extraction</a:t>
            </a:r>
            <a:endParaRPr dirty="0"/>
          </a:p>
        </p:txBody>
      </p:sp>
      <p:sp>
        <p:nvSpPr>
          <p:cNvPr id="86" name="Google Shape;86;p16"/>
          <p:cNvSpPr txBox="1">
            <a:spLocks noGrp="1"/>
          </p:cNvSpPr>
          <p:nvPr>
            <p:ph type="body" idx="1"/>
          </p:nvPr>
        </p:nvSpPr>
        <p:spPr>
          <a:xfrm>
            <a:off x="311700" y="1152475"/>
            <a:ext cx="3050932" cy="3511800"/>
          </a:xfrm>
          <a:prstGeom prst="rect">
            <a:avLst/>
          </a:prstGeom>
        </p:spPr>
        <p:txBody>
          <a:bodyPr spcFirstLastPara="1" wrap="square" lIns="91425" tIns="91425" rIns="91425" bIns="91425" anchor="ctr" anchorCtr="0">
            <a:normAutofit/>
          </a:bodyPr>
          <a:lstStyle/>
          <a:p>
            <a:pPr marL="0" lvl="0" indent="0">
              <a:buNone/>
            </a:pPr>
            <a:r>
              <a:rPr lang="en-AU" dirty="0">
                <a:solidFill>
                  <a:srgbClr val="695D46"/>
                </a:solidFill>
                <a:latin typeface="Arial"/>
                <a:ea typeface="Arial"/>
                <a:cs typeface="Arial"/>
                <a:sym typeface="Arial"/>
              </a:rPr>
              <a:t>Read the CSV of the World Happiness &amp; Life Expectancy datasets into a pandas </a:t>
            </a:r>
            <a:r>
              <a:rPr lang="en-AU" dirty="0" err="1">
                <a:solidFill>
                  <a:srgbClr val="695D46"/>
                </a:solidFill>
                <a:latin typeface="Arial"/>
                <a:ea typeface="Arial"/>
                <a:cs typeface="Arial"/>
                <a:sym typeface="Arial"/>
              </a:rPr>
              <a:t>dataframe</a:t>
            </a:r>
            <a:r>
              <a:rPr lang="en-AU" dirty="0">
                <a:solidFill>
                  <a:srgbClr val="695D46"/>
                </a:solidFill>
                <a:latin typeface="Arial"/>
                <a:ea typeface="Arial"/>
                <a:cs typeface="Arial"/>
                <a:sym typeface="Arial"/>
              </a:rPr>
              <a:t> using Jupyter notebook.</a:t>
            </a:r>
          </a:p>
        </p:txBody>
      </p:sp>
      <p:sp>
        <p:nvSpPr>
          <p:cNvPr id="87" name="Google Shape;87;p16"/>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7" name="Google Shape;111;p19">
            <a:extLst>
              <a:ext uri="{FF2B5EF4-FFF2-40B4-BE49-F238E27FC236}">
                <a16:creationId xmlns:a16="http://schemas.microsoft.com/office/drawing/2014/main" id="{4C0EC35A-764B-1D4A-BD39-C4B16E51B410}"/>
              </a:ext>
            </a:extLst>
          </p:cNvPr>
          <p:cNvPicPr preferRelativeResize="0"/>
          <p:nvPr/>
        </p:nvPicPr>
        <p:blipFill>
          <a:blip r:embed="rId3">
            <a:alphaModFix/>
          </a:blip>
          <a:stretch>
            <a:fillRect/>
          </a:stretch>
        </p:blipFill>
        <p:spPr>
          <a:xfrm>
            <a:off x="3239772" y="2739331"/>
            <a:ext cx="5490100" cy="2146850"/>
          </a:xfrm>
          <a:prstGeom prst="rect">
            <a:avLst/>
          </a:prstGeom>
          <a:noFill/>
          <a:ln>
            <a:noFill/>
          </a:ln>
        </p:spPr>
      </p:pic>
      <p:pic>
        <p:nvPicPr>
          <p:cNvPr id="8" name="Picture 7">
            <a:extLst>
              <a:ext uri="{FF2B5EF4-FFF2-40B4-BE49-F238E27FC236}">
                <a16:creationId xmlns:a16="http://schemas.microsoft.com/office/drawing/2014/main" id="{772B2DF3-BBF7-6048-9289-7850AE743E8B}"/>
              </a:ext>
            </a:extLst>
          </p:cNvPr>
          <p:cNvPicPr>
            <a:picLocks noChangeAspect="1"/>
          </p:cNvPicPr>
          <p:nvPr/>
        </p:nvPicPr>
        <p:blipFill>
          <a:blip r:embed="rId4"/>
          <a:stretch>
            <a:fillRect/>
          </a:stretch>
        </p:blipFill>
        <p:spPr>
          <a:xfrm>
            <a:off x="3239772" y="160497"/>
            <a:ext cx="5490100" cy="2368806"/>
          </a:xfrm>
          <a:prstGeom prst="rect">
            <a:avLst/>
          </a:prstGeom>
        </p:spPr>
      </p:pic>
    </p:spTree>
    <p:extLst>
      <p:ext uri="{BB962C8B-B14F-4D97-AF65-F5344CB8AC3E}">
        <p14:creationId xmlns:p14="http://schemas.microsoft.com/office/powerpoint/2010/main" val="186459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83475" y="336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dirty="0">
                <a:solidFill>
                  <a:srgbClr val="EF6C00"/>
                </a:solidFill>
              </a:rPr>
              <a:t>Extraction</a:t>
            </a:r>
            <a:endParaRPr dirty="0"/>
          </a:p>
        </p:txBody>
      </p:sp>
      <p:sp>
        <p:nvSpPr>
          <p:cNvPr id="95" name="Google Shape;95;p17"/>
          <p:cNvSpPr txBox="1">
            <a:spLocks noGrp="1"/>
          </p:cNvSpPr>
          <p:nvPr>
            <p:ph type="body" idx="1"/>
          </p:nvPr>
        </p:nvSpPr>
        <p:spPr>
          <a:xfrm>
            <a:off x="311700" y="1169675"/>
            <a:ext cx="4123500" cy="3511800"/>
          </a:xfrm>
          <a:prstGeom prst="rect">
            <a:avLst/>
          </a:prstGeom>
        </p:spPr>
        <p:txBody>
          <a:bodyPr spcFirstLastPara="1" wrap="square" lIns="91425" tIns="91425" rIns="91425" bIns="91425" anchor="ctr" anchorCtr="0">
            <a:normAutofit/>
          </a:bodyPr>
          <a:lstStyle/>
          <a:p>
            <a:pPr marL="114300" lvl="0" indent="0" algn="l" rtl="0">
              <a:lnSpc>
                <a:spcPct val="115000"/>
              </a:lnSpc>
              <a:spcBef>
                <a:spcPts val="0"/>
              </a:spcBef>
              <a:spcAft>
                <a:spcPts val="0"/>
              </a:spcAft>
              <a:buNone/>
            </a:pPr>
            <a:r>
              <a:rPr lang="en" sz="2000" b="1" dirty="0">
                <a:solidFill>
                  <a:srgbClr val="B35100"/>
                </a:solidFill>
                <a:latin typeface="Arial"/>
                <a:ea typeface="Arial"/>
                <a:cs typeface="Arial"/>
                <a:sym typeface="Arial"/>
              </a:rPr>
              <a:t>Tools Used</a:t>
            </a:r>
            <a:endParaRPr sz="2000" b="1" dirty="0">
              <a:solidFill>
                <a:srgbClr val="B35100"/>
              </a:solidFill>
              <a:latin typeface="Arial"/>
              <a:ea typeface="Arial"/>
              <a:cs typeface="Arial"/>
              <a:sym typeface="Arial"/>
            </a:endParaRPr>
          </a:p>
          <a:p>
            <a:pPr marL="114300" lvl="0" indent="0" algn="l" rtl="0">
              <a:lnSpc>
                <a:spcPct val="115000"/>
              </a:lnSpc>
              <a:spcBef>
                <a:spcPts val="0"/>
              </a:spcBef>
              <a:spcAft>
                <a:spcPts val="0"/>
              </a:spcAft>
              <a:buNone/>
            </a:pPr>
            <a:r>
              <a:rPr lang="en" dirty="0">
                <a:solidFill>
                  <a:srgbClr val="24292F"/>
                </a:solidFill>
                <a:latin typeface="Arial"/>
                <a:ea typeface="Arial"/>
                <a:cs typeface="Arial"/>
                <a:sym typeface="Arial"/>
              </a:rPr>
              <a:t>Pandas</a:t>
            </a:r>
            <a:endParaRPr dirty="0">
              <a:solidFill>
                <a:srgbClr val="24292F"/>
              </a:solidFill>
              <a:latin typeface="Arial"/>
              <a:ea typeface="Arial"/>
              <a:cs typeface="Arial"/>
              <a:sym typeface="Arial"/>
            </a:endParaRPr>
          </a:p>
          <a:p>
            <a:pPr marL="114300" lvl="0" indent="0" algn="l" rtl="0">
              <a:lnSpc>
                <a:spcPct val="115000"/>
              </a:lnSpc>
              <a:spcBef>
                <a:spcPts val="0"/>
              </a:spcBef>
              <a:spcAft>
                <a:spcPts val="0"/>
              </a:spcAft>
              <a:buNone/>
            </a:pPr>
            <a:r>
              <a:rPr lang="en" dirty="0">
                <a:solidFill>
                  <a:srgbClr val="24292F"/>
                </a:solidFill>
                <a:latin typeface="Arial"/>
                <a:ea typeface="Arial"/>
                <a:cs typeface="Arial"/>
                <a:sym typeface="Arial"/>
              </a:rPr>
              <a:t>PostgreSQL</a:t>
            </a:r>
            <a:endParaRPr dirty="0">
              <a:solidFill>
                <a:srgbClr val="24292F"/>
              </a:solidFill>
              <a:latin typeface="Arial"/>
              <a:ea typeface="Arial"/>
              <a:cs typeface="Arial"/>
              <a:sym typeface="Arial"/>
            </a:endParaRPr>
          </a:p>
          <a:p>
            <a:pPr marL="114300" lvl="0" indent="0" algn="l" rtl="0">
              <a:lnSpc>
                <a:spcPct val="115000"/>
              </a:lnSpc>
              <a:spcBef>
                <a:spcPts val="0"/>
              </a:spcBef>
              <a:spcAft>
                <a:spcPts val="0"/>
              </a:spcAft>
              <a:buNone/>
            </a:pPr>
            <a:r>
              <a:rPr lang="en" dirty="0">
                <a:solidFill>
                  <a:srgbClr val="24292F"/>
                </a:solidFill>
                <a:latin typeface="Arial"/>
                <a:ea typeface="Arial"/>
                <a:cs typeface="Arial"/>
                <a:sym typeface="Arial"/>
              </a:rPr>
              <a:t>SQL Alchemy</a:t>
            </a:r>
            <a:endParaRPr dirty="0">
              <a:solidFill>
                <a:srgbClr val="24292F"/>
              </a:solidFill>
              <a:latin typeface="Arial"/>
              <a:ea typeface="Arial"/>
              <a:cs typeface="Arial"/>
              <a:sym typeface="Arial"/>
            </a:endParaRPr>
          </a:p>
          <a:p>
            <a:pPr marL="0" lvl="0" indent="0" algn="just" rtl="0">
              <a:spcBef>
                <a:spcPts val="1200"/>
              </a:spcBef>
              <a:spcAft>
                <a:spcPts val="1200"/>
              </a:spcAft>
              <a:buNone/>
            </a:pPr>
            <a:endParaRPr sz="1000" dirty="0">
              <a:solidFill>
                <a:srgbClr val="656565"/>
              </a:solidFill>
            </a:endParaRPr>
          </a:p>
        </p:txBody>
      </p:sp>
      <p:sp>
        <p:nvSpPr>
          <p:cNvPr id="96" name="Google Shape;96;p17"/>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17"/>
          <p:cNvSpPr txBox="1"/>
          <p:nvPr/>
        </p:nvSpPr>
        <p:spPr>
          <a:xfrm>
            <a:off x="4814425" y="1359200"/>
            <a:ext cx="33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200">
                <a:solidFill>
                  <a:srgbClr val="EF6C00"/>
                </a:solidFill>
              </a:rPr>
              <a:t>Transform</a:t>
            </a:r>
            <a:endParaRPr/>
          </a:p>
        </p:txBody>
      </p:sp>
      <p:sp>
        <p:nvSpPr>
          <p:cNvPr id="103" name="Google Shape;103;p18"/>
          <p:cNvSpPr txBox="1"/>
          <p:nvPr/>
        </p:nvSpPr>
        <p:spPr>
          <a:xfrm>
            <a:off x="5040275" y="447250"/>
            <a:ext cx="3517800" cy="3554789"/>
          </a:xfrm>
          <a:prstGeom prst="rect">
            <a:avLst/>
          </a:prstGeom>
          <a:noFill/>
          <a:ln>
            <a:noFill/>
          </a:ln>
        </p:spPr>
        <p:txBody>
          <a:bodyPr spcFirstLastPara="1" wrap="square" lIns="91425" tIns="91425" rIns="91425" bIns="91425" anchor="t" anchorCtr="0">
            <a:spAutoFit/>
          </a:bodyPr>
          <a:lstStyle/>
          <a:p>
            <a:pPr lvl="0">
              <a:lnSpc>
                <a:spcPct val="115000"/>
              </a:lnSpc>
            </a:pPr>
            <a:endParaRPr lang="en" sz="1200" dirty="0">
              <a:solidFill>
                <a:schemeClr val="lt1"/>
              </a:solidFill>
            </a:endParaRPr>
          </a:p>
          <a:p>
            <a:pPr lvl="0">
              <a:lnSpc>
                <a:spcPct val="115000"/>
              </a:lnSpc>
            </a:pPr>
            <a:endParaRPr lang="en"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Dropped unwanted columns, filtered for selected factors:</a:t>
            </a:r>
          </a:p>
          <a:p>
            <a:pPr marL="0" lvl="0" indent="0" algn="l" rtl="0">
              <a:lnSpc>
                <a:spcPct val="115000"/>
              </a:lnSpc>
              <a:spcBef>
                <a:spcPts val="0"/>
              </a:spcBef>
              <a:spcAft>
                <a:spcPts val="0"/>
              </a:spcAft>
              <a:buNone/>
            </a:pPr>
            <a:endParaRPr lang="en" sz="1200" dirty="0">
              <a:solidFill>
                <a:schemeClr val="lt1"/>
              </a:solidFill>
            </a:endParaRP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Happiness Rank</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Happiness Score</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Freedom to make life choices</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Social support</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GDP per capita</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Year</a:t>
            </a:r>
          </a:p>
          <a:p>
            <a:pPr lvl="0" algn="l" rtl="0">
              <a:lnSpc>
                <a:spcPct val="115000"/>
              </a:lnSpc>
              <a:spcBef>
                <a:spcPts val="0"/>
              </a:spcBef>
              <a:spcAft>
                <a:spcPts val="0"/>
              </a:spcAft>
            </a:pP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Renamed columns</a:t>
            </a:r>
          </a:p>
          <a:p>
            <a:pPr marL="0" lvl="0" indent="0" algn="l" rtl="0">
              <a:lnSpc>
                <a:spcPct val="115000"/>
              </a:lnSpc>
              <a:spcBef>
                <a:spcPts val="0"/>
              </a:spcBef>
              <a:spcAft>
                <a:spcPts val="0"/>
              </a:spcAft>
              <a:buNone/>
            </a:pP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Merged data frames based on country</a:t>
            </a:r>
            <a:endParaRPr sz="1200" dirty="0">
              <a:solidFill>
                <a:schemeClr val="lt1"/>
              </a:solidFill>
            </a:endParaRPr>
          </a:p>
          <a:p>
            <a:pPr marL="0" lvl="0" indent="0" algn="l" rtl="0">
              <a:spcBef>
                <a:spcPts val="0"/>
              </a:spcBef>
              <a:spcAft>
                <a:spcPts val="0"/>
              </a:spcAft>
              <a:buNone/>
            </a:pPr>
            <a:endParaRPr sz="1200" dirty="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Primary Country Data frame</a:t>
            </a:r>
          </a:p>
          <a:p>
            <a:pPr marL="342900" lvl="0" rtl="0">
              <a:lnSpc>
                <a:spcPct val="115000"/>
              </a:lnSpc>
              <a:spcBef>
                <a:spcPts val="0"/>
              </a:spcBef>
              <a:spcAft>
                <a:spcPts val="0"/>
              </a:spcAft>
              <a:buFontTx/>
              <a:buChar char="-"/>
            </a:pPr>
            <a:r>
              <a:rPr lang="en" sz="2000" dirty="0">
                <a:solidFill>
                  <a:srgbClr val="695D46"/>
                </a:solidFill>
                <a:latin typeface="Arial"/>
                <a:ea typeface="Arial"/>
                <a:cs typeface="Arial"/>
                <a:sym typeface="Arial"/>
              </a:rPr>
              <a:t>Selected for ‘Country or Region’ column</a:t>
            </a:r>
          </a:p>
          <a:p>
            <a:pPr marL="342900">
              <a:buFontTx/>
              <a:buChar char="-"/>
            </a:pPr>
            <a:r>
              <a:rPr lang="en" sz="2000" dirty="0">
                <a:solidFill>
                  <a:srgbClr val="695D46"/>
                </a:solidFill>
                <a:latin typeface="Arial"/>
                <a:ea typeface="Arial"/>
                <a:cs typeface="Arial"/>
                <a:sym typeface="Arial"/>
              </a:rPr>
              <a:t>Renamed column for better comprehension &amp; consistency</a:t>
            </a:r>
          </a:p>
          <a:p>
            <a:pPr marL="342900" lvl="0" rtl="0">
              <a:lnSpc>
                <a:spcPct val="115000"/>
              </a:lnSpc>
              <a:spcBef>
                <a:spcPts val="0"/>
              </a:spcBef>
              <a:spcAft>
                <a:spcPts val="0"/>
              </a:spcAft>
              <a:buFontTx/>
              <a:buChar char="-"/>
            </a:pPr>
            <a:endParaRPr lang="en" sz="2000" dirty="0">
              <a:solidFill>
                <a:srgbClr val="695D46"/>
              </a:solidFill>
              <a:latin typeface="Arial"/>
              <a:ea typeface="Arial"/>
              <a:cs typeface="Arial"/>
              <a:sym typeface="Arial"/>
            </a:endParaRPr>
          </a:p>
          <a:p>
            <a:pPr marL="342900" lvl="0" rtl="0">
              <a:lnSpc>
                <a:spcPct val="115000"/>
              </a:lnSpc>
              <a:spcBef>
                <a:spcPts val="0"/>
              </a:spcBef>
              <a:spcAft>
                <a:spcPts val="0"/>
              </a:spcAft>
              <a:buFontTx/>
              <a:buChar char="-"/>
            </a:pPr>
            <a:endParaRPr lang="en" sz="2000" dirty="0">
              <a:solidFill>
                <a:srgbClr val="695D46"/>
              </a:solidFill>
              <a:latin typeface="Arial"/>
              <a:ea typeface="Arial"/>
              <a:cs typeface="Arial"/>
              <a:sym typeface="Arial"/>
            </a:endParaRPr>
          </a:p>
          <a:p>
            <a:pPr marL="0" lvl="0" indent="0" algn="just" rtl="0">
              <a:spcBef>
                <a:spcPts val="1200"/>
              </a:spcBef>
              <a:spcAft>
                <a:spcPts val="1200"/>
              </a:spcAft>
              <a:buNone/>
            </a:pPr>
            <a:endParaRPr sz="1000" dirty="0"/>
          </a:p>
        </p:txBody>
      </p:sp>
      <p:sp>
        <p:nvSpPr>
          <p:cNvPr id="8" name="TextBox 7">
            <a:extLst>
              <a:ext uri="{FF2B5EF4-FFF2-40B4-BE49-F238E27FC236}">
                <a16:creationId xmlns:a16="http://schemas.microsoft.com/office/drawing/2014/main" id="{83791E53-E88B-7745-9F69-4B600E76D947}"/>
              </a:ext>
            </a:extLst>
          </p:cNvPr>
          <p:cNvSpPr txBox="1"/>
          <p:nvPr/>
        </p:nvSpPr>
        <p:spPr>
          <a:xfrm>
            <a:off x="7302693" y="269553"/>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7826364" y="744011"/>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7387233-1D15-AB4F-9FE7-65BD835E12D5}"/>
              </a:ext>
            </a:extLst>
          </p:cNvPr>
          <p:cNvPicPr>
            <a:picLocks noChangeAspect="1"/>
          </p:cNvPicPr>
          <p:nvPr/>
        </p:nvPicPr>
        <p:blipFill rotWithShape="1">
          <a:blip r:embed="rId3"/>
          <a:srcRect t="27141" r="67892"/>
          <a:stretch/>
        </p:blipFill>
        <p:spPr bwMode="auto">
          <a:xfrm>
            <a:off x="6123875" y="914853"/>
            <a:ext cx="1988683" cy="3654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8482657"/>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TotalTime>
  <Words>609</Words>
  <Application>Microsoft Macintosh PowerPoint</Application>
  <PresentationFormat>On-screen Show (16:9)</PresentationFormat>
  <Paragraphs>94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Wingdings</vt:lpstr>
      <vt:lpstr>PT Sans Narrow</vt:lpstr>
      <vt:lpstr>Open Sans</vt:lpstr>
      <vt:lpstr>Tropic</vt:lpstr>
      <vt:lpstr>ETL Project – Happiness &amp; Life Expectancy </vt:lpstr>
      <vt:lpstr>Key Dataset</vt:lpstr>
      <vt:lpstr>The sources are listed below: World Happiness Report 2015-2021 (Kaggle) https://www.kaggle.com/mathurinache/world-happiness-report-20152021?select=2019.csv Human Life Expectancy Around the World (Kaggle) https://www.kaggle.com/deepcontractor/human-life-expectancy-around-the-world  Extraction </vt:lpstr>
      <vt:lpstr>ERD</vt:lpstr>
      <vt:lpstr>Extraction</vt:lpstr>
      <vt:lpstr>Extraction</vt:lpstr>
      <vt:lpstr>Extraction</vt:lpstr>
      <vt:lpstr>Transform</vt:lpstr>
      <vt:lpstr>Transform</vt:lpstr>
      <vt:lpstr>Transform</vt:lpstr>
      <vt:lpstr>Transform</vt:lpstr>
      <vt:lpstr>Transform</vt:lpstr>
      <vt:lpstr>Transform</vt:lpstr>
      <vt:lpstr>Load</vt:lpstr>
      <vt:lpstr>PowerPoint Presentation</vt:lpstr>
      <vt:lpstr> </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 Happiness &amp; Life Expectancy </dc:title>
  <cp:lastModifiedBy>Erika Hoshino</cp:lastModifiedBy>
  <cp:revision>3</cp:revision>
  <dcterms:modified xsi:type="dcterms:W3CDTF">2022-02-08T03:24:37Z</dcterms:modified>
</cp:coreProperties>
</file>