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Urbanist Medium"/>
      <p:regular r:id="rId17"/>
      <p:bold r:id="rId18"/>
      <p:italic r:id="rId19"/>
      <p:boldItalic r:id="rId20"/>
    </p:embeddedFont>
    <p:embeddedFont>
      <p:font typeface="Urbanist SemiBold"/>
      <p:regular r:id="rId21"/>
      <p:bold r:id="rId22"/>
      <p:italic r:id="rId23"/>
      <p:boldItalic r:id="rId24"/>
    </p:embeddedFont>
    <p:embeddedFont>
      <p:font typeface="Urbanist"/>
      <p:regular r:id="rId25"/>
      <p:bold r:id="rId26"/>
      <p:italic r:id="rId27"/>
      <p:boldItalic r:id="rId28"/>
    </p:embeddedFont>
    <p:embeddedFont>
      <p:font typeface="Poppins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SemiBold-italic.fntdata"/><Relationship Id="rId30" Type="http://schemas.openxmlformats.org/officeDocument/2006/relationships/font" Target="fonts/PoppinsSemiBold-bold.fntdata"/><Relationship Id="rId32" Type="http://schemas.openxmlformats.org/officeDocument/2006/relationships/font" Target="fonts/PoppinsSemiBold-boldItalic.fntdata"/><Relationship Id="rId20" Type="http://schemas.openxmlformats.org/officeDocument/2006/relationships/font" Target="fonts/UrbanistMedium-boldItalic.fntdata"/><Relationship Id="rId22" Type="http://schemas.openxmlformats.org/officeDocument/2006/relationships/font" Target="fonts/UrbanistSemiBold-bold.fntdata"/><Relationship Id="rId21" Type="http://schemas.openxmlformats.org/officeDocument/2006/relationships/font" Target="fonts/UrbanistSemiBold-regular.fntdata"/><Relationship Id="rId24" Type="http://schemas.openxmlformats.org/officeDocument/2006/relationships/font" Target="fonts/UrbanistSemiBold-boldItalic.fntdata"/><Relationship Id="rId23" Type="http://schemas.openxmlformats.org/officeDocument/2006/relationships/font" Target="fonts/UrbanistSemiBold-italic.fntdata"/><Relationship Id="rId26" Type="http://schemas.openxmlformats.org/officeDocument/2006/relationships/font" Target="fonts/Urbanist-bold.fntdata"/><Relationship Id="rId25" Type="http://schemas.openxmlformats.org/officeDocument/2006/relationships/font" Target="fonts/Urbanist-regular.fntdata"/><Relationship Id="rId28" Type="http://schemas.openxmlformats.org/officeDocument/2006/relationships/font" Target="fonts/Urbanist-boldItalic.fntdata"/><Relationship Id="rId27" Type="http://schemas.openxmlformats.org/officeDocument/2006/relationships/font" Target="fonts/Urbanist-italic.fntdata"/><Relationship Id="rId29" Type="http://schemas.openxmlformats.org/officeDocument/2006/relationships/font" Target="fonts/Poppins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oppins-regular.fntdata"/><Relationship Id="rId12" Type="http://schemas.openxmlformats.org/officeDocument/2006/relationships/slide" Target="slides/slide6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UrbanistMedium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UrbanistMedium-italic.fntdata"/><Relationship Id="rId18" Type="http://schemas.openxmlformats.org/officeDocument/2006/relationships/font" Target="fonts/Urbanis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d67ffd2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d67ffd2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d67ffd2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d67ffd2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d67ffd273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5d67ffd273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d67ffd273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d67ffd273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d67ffd273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d67ffd273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d67ffd273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d67ffd273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" name="Google Shape;56;p14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" name="Google Shape;70;p15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2" name="Google Shape;72;p1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6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7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4" name="Google Shape;94;p18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5" name="Google Shape;95;p18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6" name="Google Shape;96;p18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7" name="Google Shape;97;p18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18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18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9" name="Google Shape;109;p19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1" name="Google Shape;111;p19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21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2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2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6" name="Google Shape;136;p2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8" name="Google Shape;138;p22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9" name="Google Shape;139;p2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2" name="Google Shape;142;p2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2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6" name="Google Shape;146;p23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23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159" name="Google Shape;159;p24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60" name="Google Shape;160;p24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4" name="Google Shape;164;p24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7" name="Google Shape;167;p2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0" name="Google Shape;170;p25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5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74" name="Google Shape;174;p25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7" name="Google Shape;177;p25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26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4" name="Google Shape;184;p26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6" name="Google Shape;186;p26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9" name="Google Shape;189;p2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2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27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4" name="Google Shape;194;p27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5" name="Google Shape;195;p27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8" name="Google Shape;198;p27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3" name="Google Shape;203;p28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9" name="Google Shape;209;p28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0" name="Google Shape;210;p28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8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7" name="Google Shape;217;p29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218" name="Google Shape;218;p29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221" name="Google Shape;221;p2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4" name="Google Shape;224;p2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7" name="Google Shape;227;p3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8" name="Google Shape;228;p3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30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0" name="Google Shape;230;p30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0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33" name="Google Shape;233;p3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4" name="Google Shape;234;p30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8" name="Google Shape;238;p31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9" name="Google Shape;239;p31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31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2" name="Google Shape;242;p31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5" name="Google Shape;245;p31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6" name="Google Shape;246;p31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0" name="Google Shape;250;p32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1" name="Google Shape;251;p32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2" name="Google Shape;252;p32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3" name="Google Shape;253;p32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5" name="Google Shape;255;p32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33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33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73" name="Google Shape;273;p33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4" name="Google Shape;274;p33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79" name="Google Shape;279;p34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1" name="Google Shape;281;p34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2" name="Google Shape;282;p34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3" name="Google Shape;283;p34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4" name="Google Shape;284;p34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5" name="Google Shape;285;p34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6" name="Google Shape;286;p34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34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0" name="Google Shape;290;p34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1" name="Google Shape;291;p34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5" name="Google Shape;295;p35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6" name="Google Shape;296;p35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97" name="Google Shape;297;p35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35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35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300" name="Google Shape;300;p35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1" name="Google Shape;301;p35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2" name="Google Shape;302;p35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4" name="Google Shape;304;p35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5" name="Google Shape;305;p35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35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9" name="Google Shape;309;p35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1" name="Google Shape;311;p35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313" name="Google Shape;313;p35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4" name="Google Shape;314;p35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5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19" name="Google Shape;319;p36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0" name="Google Shape;320;p36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1" name="Google Shape;321;p36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3" name="Google Shape;323;p36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4" name="Google Shape;324;p36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5" name="Google Shape;325;p36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6" name="Google Shape;326;p36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7" name="Google Shape;327;p36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8" name="Google Shape;328;p36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9" name="Google Shape;329;p36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0" name="Google Shape;330;p36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1" name="Google Shape;331;p36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2" name="Google Shape;332;p36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36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6" name="Google Shape;336;p36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7" name="Google Shape;337;p36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1" name="Google Shape;341;p37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2" name="Google Shape;342;p37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3" name="Google Shape;343;p37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4" name="Google Shape;344;p37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5" name="Google Shape;345;p37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6" name="Google Shape;346;p37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37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8" name="Google Shape;348;p37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9" name="Google Shape;349;p37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0" name="Google Shape;350;p37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37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2" name="Google Shape;352;p37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3" name="Google Shape;353;p37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4" name="Google Shape;354;p37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5" name="Google Shape;355;p37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6" name="Google Shape;356;p37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7" name="Google Shape;357;p37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8" name="Google Shape;358;p37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37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0" name="Google Shape;360;p37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1" name="Google Shape;361;p37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2" name="Google Shape;362;p37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3" name="Google Shape;363;p37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5" name="Google Shape;365;p37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6" name="Google Shape;366;p37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8" name="Google Shape;368;p37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3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0" name="Google Shape;370;p37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1" name="Google Shape;371;p37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5" name="Google Shape;375;p38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6" name="Google Shape;376;p38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9" name="Google Shape;379;p38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0" name="Google Shape;380;p38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1" name="Google Shape;381;p38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3" name="Google Shape;383;p38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38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38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8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8" name="Google Shape;388;p38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9" name="Google Shape;389;p38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2" name="Google Shape;392;p38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3" name="Google Shape;393;p38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5" name="Google Shape;395;p38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38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7" name="Google Shape;397;p38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8" name="Google Shape;39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0" name="Google Shape;400;p38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1" name="Google Shape;401;p38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2" name="Google Shape;40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3" name="Google Shape;403;p38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38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5" name="Google Shape;405;p38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6" name="Google Shape;40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7" name="Google Shape;407;p38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8" name="Google Shape;408;p38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9" name="Google Shape;409;p38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0" name="Google Shape;410;p3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1" name="Google Shape;411;p38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2" name="Google Shape;412;p38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3" name="Google Shape;413;p38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4" name="Google Shape;414;p3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7" name="Google Shape;417;p39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8" name="Google Shape;418;p39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9" name="Google Shape;419;p39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0" name="Google Shape;420;p39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1" name="Google Shape;421;p39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2" name="Google Shape;422;p39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3" name="Google Shape;423;p39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4" name="Google Shape;424;p39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5" name="Google Shape;425;p39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39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7" name="Google Shape;427;p39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8" name="Google Shape;428;p39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9" name="Google Shape;429;p39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0" name="Google Shape;430;p39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1" name="Google Shape;431;p39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2" name="Google Shape;432;p39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39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39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5" name="Google Shape;435;p39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6" name="Google Shape;436;p39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7" name="Google Shape;437;p39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39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9" name="Google Shape;439;p39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0" name="Google Shape;440;p39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1" name="Google Shape;441;p39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2" name="Google Shape;442;p39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3" name="Google Shape;443;p39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4" name="Google Shape;444;p39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5" name="Google Shape;445;p39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6" name="Google Shape;446;p3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7" name="Google Shape;447;p39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8" name="Google Shape;448;p39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9" name="Google Shape;449;p39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3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4" name="Google Shape;454;p4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5" name="Google Shape;455;p4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4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59" name="Google Shape;459;p41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0" name="Google Shape;460;p41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1" name="Google Shape;461;p41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2" name="Google Shape;462;p41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3" name="Google Shape;463;p41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4" name="Google Shape;464;p41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5" name="Google Shape;465;p41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6" name="Google Shape;466;p41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7" name="Google Shape;467;p41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4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1" name="Google Shape;471;p42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2" name="Google Shape;472;p42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3" name="Google Shape;473;p42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4" name="Google Shape;474;p42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5" name="Google Shape;475;p42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6" name="Google Shape;476;p42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7" name="Google Shape;477;p42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8" name="Google Shape;478;p42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79" name="Google Shape;479;p42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0" name="Google Shape;480;p42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1" name="Google Shape;481;p42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2" name="Google Shape;482;p42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3" name="Google Shape;483;p4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4" name="Google Shape;484;p4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5" name="Google Shape;485;p4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4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89" name="Google Shape;489;p43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0" name="Google Shape;490;p43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1" name="Google Shape;491;p43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2" name="Google Shape;492;p43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3" name="Google Shape;493;p43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4" name="Google Shape;494;p43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5" name="Google Shape;495;p43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6" name="Google Shape;496;p43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7" name="Google Shape;497;p43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8" name="Google Shape;498;p43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9" name="Google Shape;499;p43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0" name="Google Shape;500;p43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1" name="Google Shape;501;p43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2" name="Google Shape;502;p43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3" name="Google Shape;503;p43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4" name="Google Shape;504;p4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7" name="Google Shape;507;p44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08" name="Google Shape;508;p44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9" name="Google Shape;509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0" name="Google Shape;510;p44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2" name="Google Shape;512;p44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13" name="Google Shape;513;p4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6" name="Google Shape;516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1" name="Google Shape;52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5" name="Google Shape;535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6" name="Google Shape;536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5" name="Google Shape;545;p5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5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5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5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5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5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4" name="Google Shape;554;p5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8" name="Google Shape;558;p5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9" name="Google Shape;559;p5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0" name="Google Shape;560;p5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3" name="Google Shape;563;p5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4" name="Google Shape;564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5" name="Google Shape;565;p5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5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5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5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1" name="Google Shape;571;p6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6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6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6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6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8" name="Google Shape;578;p6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1" name="Google Shape;581;p6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4" name="Google Shape;584;p6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6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6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7" name="Google Shape;58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8" name="Google Shape;588;p6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9" name="Google Shape;589;p6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2" name="Google Shape;592;p6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6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6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6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7" name="Google Shape;5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98" name="Google Shape;598;p6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9" name="Google Shape;599;p6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0" name="Google Shape;600;p6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6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6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6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6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6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6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1" name="Google Shape;611;p6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6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6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type="title"/>
          </p:nvPr>
        </p:nvSpPr>
        <p:spPr>
          <a:xfrm>
            <a:off x="3236625" y="713550"/>
            <a:ext cx="5622600" cy="1620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Urbanist"/>
                <a:ea typeface="Urbanist"/>
                <a:cs typeface="Urbanist"/>
                <a:sym typeface="Urbanist"/>
              </a:rPr>
              <a:t>Traffic Light Detection and Recognition System</a:t>
            </a:r>
            <a:endParaRPr b="1" sz="3500"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9" name="Google Shape;619;p66"/>
          <p:cNvSpPr txBox="1"/>
          <p:nvPr/>
        </p:nvSpPr>
        <p:spPr>
          <a:xfrm>
            <a:off x="3983300" y="2682150"/>
            <a:ext cx="42369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Members:</a:t>
            </a:r>
            <a:endParaRPr b="1"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rbanist"/>
              <a:buAutoNum type="arabicPeriod"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Muktadir-Us-Saleheen (011221200)</a:t>
            </a:r>
            <a:endParaRPr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rbanist"/>
              <a:buAutoNum type="arabicPeriod"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Md. Raisul Islam Pranto (</a:t>
            </a: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011201078</a:t>
            </a: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)</a:t>
            </a:r>
            <a:endParaRPr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Urbanist"/>
              <a:buAutoNum type="arabicPeriod"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Md. Ifat Hasan(</a:t>
            </a: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011201080)</a:t>
            </a:r>
            <a:endParaRPr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20" name="Google Shape;620;p66" title="2760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50" y="1908300"/>
            <a:ext cx="1620600" cy="1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7"/>
          <p:cNvSpPr txBox="1"/>
          <p:nvPr>
            <p:ph type="title"/>
          </p:nvPr>
        </p:nvSpPr>
        <p:spPr>
          <a:xfrm>
            <a:off x="284700" y="286200"/>
            <a:ext cx="2860800" cy="62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Urbanist SemiBold"/>
                <a:ea typeface="Urbanist SemiBold"/>
                <a:cs typeface="Urbanist SemiBold"/>
                <a:sym typeface="Urbanist SemiBold"/>
              </a:rPr>
              <a:t>Idea</a:t>
            </a:r>
            <a:endParaRPr sz="3500"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626" name="Google Shape;626;p67"/>
          <p:cNvSpPr txBox="1"/>
          <p:nvPr/>
        </p:nvSpPr>
        <p:spPr>
          <a:xfrm>
            <a:off x="3145525" y="1340100"/>
            <a:ext cx="45015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rbanist"/>
              <a:buChar char="●"/>
            </a:pPr>
            <a:r>
              <a:rPr lang="en" sz="2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Creating a system that can detect and recognize traffic lights by itself.</a:t>
            </a:r>
            <a:endParaRPr sz="2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endParaRPr sz="2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rbanist"/>
              <a:buChar char="●"/>
            </a:pPr>
            <a:r>
              <a:rPr lang="en" sz="2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Will provide “Red Light” </a:t>
            </a:r>
            <a:r>
              <a:rPr lang="en" sz="2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“Yellow Light" and</a:t>
            </a:r>
            <a:r>
              <a:rPr lang="en" sz="2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“Green Light” based on situation.</a:t>
            </a:r>
            <a:endParaRPr sz="2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27" name="Google Shape;627;p67" title="2760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50" y="1908300"/>
            <a:ext cx="1620600" cy="1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8"/>
          <p:cNvSpPr txBox="1"/>
          <p:nvPr>
            <p:ph type="title"/>
          </p:nvPr>
        </p:nvSpPr>
        <p:spPr>
          <a:xfrm>
            <a:off x="284700" y="286200"/>
            <a:ext cx="3918600" cy="62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Urbanist SemiBold"/>
                <a:ea typeface="Urbanist SemiBold"/>
                <a:cs typeface="Urbanist SemiBold"/>
                <a:sym typeface="Urbanist SemiBold"/>
              </a:rPr>
              <a:t>Algorithm/Paper</a:t>
            </a:r>
            <a:endParaRPr sz="3500"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pic>
        <p:nvPicPr>
          <p:cNvPr id="633" name="Google Shape;633;p68" title="2760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50" y="1908300"/>
            <a:ext cx="1620600" cy="16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68" title="applsci-12-10808-g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250" y="1086131"/>
            <a:ext cx="2193250" cy="3425572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8"/>
          <p:cNvSpPr txBox="1"/>
          <p:nvPr/>
        </p:nvSpPr>
        <p:spPr>
          <a:xfrm>
            <a:off x="3299475" y="4649550"/>
            <a:ext cx="571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Source: </a:t>
            </a:r>
            <a:r>
              <a:rPr lang="en" sz="15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https://www.mdpi.com/2076-3417/12/21/10808</a:t>
            </a:r>
            <a:endParaRPr sz="15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474750" y="1086125"/>
            <a:ext cx="48702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Paper : “</a:t>
            </a:r>
            <a:r>
              <a:rPr lang="en" sz="17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Traffic Light Detection and Recognition Method Based on YOLOv5s and AlexNet”</a:t>
            </a:r>
            <a:endParaRPr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Source: https://www.mdpi.com/2076-3417/12/21/10808</a:t>
            </a:r>
            <a:endParaRPr b="1" sz="17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"/>
          <p:cNvSpPr txBox="1"/>
          <p:nvPr>
            <p:ph type="title"/>
          </p:nvPr>
        </p:nvSpPr>
        <p:spPr>
          <a:xfrm>
            <a:off x="284700" y="286200"/>
            <a:ext cx="2860800" cy="62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Urbanist SemiBold"/>
                <a:ea typeface="Urbanist SemiBold"/>
                <a:cs typeface="Urbanist SemiBold"/>
                <a:sym typeface="Urbanist SemiBold"/>
              </a:rPr>
              <a:t>Dataset</a:t>
            </a:r>
            <a:endParaRPr sz="3500"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642" name="Google Shape;642;p69"/>
          <p:cNvSpPr txBox="1"/>
          <p:nvPr/>
        </p:nvSpPr>
        <p:spPr>
          <a:xfrm>
            <a:off x="3055325" y="1485450"/>
            <a:ext cx="45918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“Traffic Light Detection Computer Vision Project” Dataset</a:t>
            </a:r>
            <a:endParaRPr sz="2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rbanist"/>
              <a:buChar char="-"/>
            </a:pPr>
            <a:r>
              <a:rPr lang="en" sz="2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Source: https://universe.roboflow.com/lenkaleeszabocapstone/traffic-light-detection-mlnz7</a:t>
            </a:r>
            <a:endParaRPr sz="2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191B"/>
                </a:solidFill>
                <a:highlight>
                  <a:srgbClr val="FFFBFF"/>
                </a:highlight>
                <a:latin typeface="Urbanist"/>
                <a:ea typeface="Urbanist"/>
                <a:cs typeface="Urbanist"/>
                <a:sym typeface="Urbanist"/>
              </a:rPr>
              <a:t>            </a:t>
            </a:r>
            <a:endParaRPr sz="2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43" name="Google Shape;643;p69" title="2760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50" y="1908300"/>
            <a:ext cx="1620600" cy="1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0"/>
          <p:cNvSpPr txBox="1"/>
          <p:nvPr>
            <p:ph type="title"/>
          </p:nvPr>
        </p:nvSpPr>
        <p:spPr>
          <a:xfrm>
            <a:off x="284700" y="286200"/>
            <a:ext cx="2860800" cy="62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649" name="Google Shape;649;p70"/>
          <p:cNvSpPr txBox="1"/>
          <p:nvPr/>
        </p:nvSpPr>
        <p:spPr>
          <a:xfrm>
            <a:off x="2568500" y="1968900"/>
            <a:ext cx="44451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No issue has been found yet.</a:t>
            </a:r>
            <a:endParaRPr sz="2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50" name="Google Shape;650;p70" title="2760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50" y="1908300"/>
            <a:ext cx="1620600" cy="1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1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656" name="Google Shape;656;p71" title="2760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25" y="1479525"/>
            <a:ext cx="1992475" cy="19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