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7232650" cx="128587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">
          <p15:clr>
            <a:srgbClr val="000000"/>
          </p15:clr>
        </p15:guide>
        <p15:guide id="2" pos="4044">
          <p15:clr>
            <a:srgbClr val="000000"/>
          </p15:clr>
        </p15:guide>
        <p15:guide id="3" pos="540">
          <p15:clr>
            <a:srgbClr val="000000"/>
          </p15:clr>
        </p15:guide>
        <p15:guide id="4" orient="horz" pos="4200">
          <p15:clr>
            <a:srgbClr val="000000"/>
          </p15:clr>
        </p15:guide>
        <p15:guide id="5" pos="7497">
          <p15:clr>
            <a:srgbClr val="000000"/>
          </p15:clr>
        </p15:guide>
        <p15:guide id="6" pos="690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" orient="horz"/>
        <p:guide pos="4044"/>
        <p:guide pos="540"/>
        <p:guide pos="4200" orient="horz"/>
        <p:guide pos="7497"/>
        <p:guide pos="690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9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9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9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9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9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" name="Google Shape;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58523dd4f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g1358523dd4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358523dd4f_0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58523dd4f_3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4" name="Google Shape;164;g1358523dd4f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358523dd4f_3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584b8b56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7" name="Google Shape;187;g13584b8b5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3584b8b56e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584b8b56e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4" name="Google Shape;204;g13584b8b5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3584b8b56e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58523dd4f_4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" name="Google Shape;33;g1358523dd4f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1358523dd4f_4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58523dd4f_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58523dd4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1358523dd4f_5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58523dd4f_6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58523dd4f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358523dd4f_6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58341c10a_7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58341c10a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358341c10a_7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0" type="dt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0"/>
            <a:ext cx="12858397" cy="7232650"/>
          </a:xfrm>
          <a:prstGeom prst="rect">
            <a:avLst/>
          </a:prstGeom>
          <a:gradFill>
            <a:gsLst>
              <a:gs pos="0">
                <a:srgbClr val="F2F2F2"/>
              </a:gs>
              <a:gs pos="26000">
                <a:schemeClr val="lt1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51991" l="0" r="0" t="0"/>
          <a:stretch/>
        </p:blipFill>
        <p:spPr>
          <a:xfrm>
            <a:off x="352" y="0"/>
            <a:ext cx="12858045" cy="347230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/>
          <p:nvPr/>
        </p:nvSpPr>
        <p:spPr>
          <a:xfrm>
            <a:off x="2015895" y="1904025"/>
            <a:ext cx="9638100" cy="14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600"/>
              <a:buFont typeface="Arial"/>
              <a:buNone/>
            </a:pPr>
            <a:r>
              <a:rPr b="1" i="0" lang="zh-CN" sz="9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zh-CN" sz="9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SE431 </a:t>
            </a:r>
            <a:endParaRPr b="1" i="0" sz="9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4181475" y="5984643"/>
            <a:ext cx="44958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b="1" lang="zh-CN" sz="3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Group: 07</a:t>
            </a:r>
            <a:endParaRPr b="1" i="0" sz="32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4575" y="-1278687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/>
          <p:nvPr/>
        </p:nvSpPr>
        <p:spPr>
          <a:xfrm>
            <a:off x="1908495" y="3990025"/>
            <a:ext cx="9638100" cy="14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600"/>
              <a:buFont typeface="Arial"/>
              <a:buNone/>
            </a:pPr>
            <a:r>
              <a:rPr b="1" lang="zh-CN" sz="9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ASSIGNMENT 02</a:t>
            </a:r>
            <a:endParaRPr b="1" i="0" sz="9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/>
          <p:nvPr/>
        </p:nvSpPr>
        <p:spPr>
          <a:xfrm>
            <a:off x="0" y="0"/>
            <a:ext cx="4917300" cy="723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3"/>
          <p:cNvSpPr txBox="1"/>
          <p:nvPr/>
        </p:nvSpPr>
        <p:spPr>
          <a:xfrm>
            <a:off x="1243487" y="1113774"/>
            <a:ext cx="2430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6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3"/>
          <p:cNvSpPr txBox="1"/>
          <p:nvPr/>
        </p:nvSpPr>
        <p:spPr>
          <a:xfrm>
            <a:off x="274325" y="2346425"/>
            <a:ext cx="43686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5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Level GNN For Text Classification</a:t>
            </a:r>
            <a:endParaRPr b="1" i="0" sz="55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3"/>
          <p:cNvSpPr/>
          <p:nvPr/>
        </p:nvSpPr>
        <p:spPr>
          <a:xfrm>
            <a:off x="5701353" y="2176066"/>
            <a:ext cx="718500" cy="720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422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422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3"/>
          <p:cNvSpPr/>
          <p:nvPr/>
        </p:nvSpPr>
        <p:spPr>
          <a:xfrm>
            <a:off x="5701353" y="3981943"/>
            <a:ext cx="718500" cy="720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422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422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6647250" y="2104325"/>
            <a:ext cx="61002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Text as node and learnable edges as passable  parameter connected to only </a:t>
            </a:r>
            <a:endParaRPr sz="2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adjacent nodes</a:t>
            </a:r>
            <a:endParaRPr sz="2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6590550" y="3663800"/>
            <a:ext cx="62136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efficient model than traditional models</a:t>
            </a:r>
            <a:endParaRPr sz="2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/>
          <p:nvPr/>
        </p:nvSpPr>
        <p:spPr>
          <a:xfrm>
            <a:off x="0" y="0"/>
            <a:ext cx="4917300" cy="723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4"/>
          <p:cNvSpPr txBox="1"/>
          <p:nvPr/>
        </p:nvSpPr>
        <p:spPr>
          <a:xfrm>
            <a:off x="1243487" y="1113774"/>
            <a:ext cx="2430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6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302530" y="2023680"/>
            <a:ext cx="43122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zh-CN" sz="3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Multi-Label Text Classification Using Attention-based GNN (MAGNET)</a:t>
            </a:r>
            <a:endParaRPr b="1" i="0" sz="37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5472753" y="1414066"/>
            <a:ext cx="718500" cy="720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422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422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5472753" y="3143743"/>
            <a:ext cx="718500" cy="720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422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422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6361950" y="1420375"/>
            <a:ext cx="6126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Solve Multiclass Label Text Classification(MLTC) problems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6361950" y="4837700"/>
            <a:ext cx="6036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Shows significant </a:t>
            </a:r>
            <a:r>
              <a:rPr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improvement</a:t>
            </a:r>
            <a:r>
              <a:rPr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than known classifications.</a:t>
            </a:r>
            <a:endParaRPr sz="2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7839710" y="3679190"/>
            <a:ext cx="5296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6361950" y="2853953"/>
            <a:ext cx="6126900" cy="15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Times New Roman"/>
                <a:ea typeface="Times New Roman"/>
                <a:cs typeface="Times New Roman"/>
                <a:sym typeface="Times New Roman"/>
              </a:rPr>
              <a:t>Embedding vectors as node features, adjacency nodes as learnable parameter.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Times New Roman"/>
                <a:ea typeface="Times New Roman"/>
                <a:cs typeface="Times New Roman"/>
                <a:sym typeface="Times New Roman"/>
              </a:rPr>
              <a:t>Importance of adjacent labels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5967400" y="547650"/>
            <a:ext cx="1031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5472753" y="4870872"/>
            <a:ext cx="718500" cy="720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22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4220" u="none" cap="none" strike="noStrike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15"/>
          <p:cNvPicPr preferRelativeResize="0"/>
          <p:nvPr/>
        </p:nvPicPr>
        <p:blipFill rotWithShape="1">
          <a:blip r:embed="rId3">
            <a:alphaModFix/>
          </a:blip>
          <a:srcRect b="14884" l="26631" r="26472" t="22627"/>
          <a:stretch/>
        </p:blipFill>
        <p:spPr>
          <a:xfrm>
            <a:off x="1293325" y="134312"/>
            <a:ext cx="10376424" cy="696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/>
          <p:nvPr/>
        </p:nvSpPr>
        <p:spPr>
          <a:xfrm>
            <a:off x="0" y="0"/>
            <a:ext cx="4917300" cy="723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6"/>
          <p:cNvSpPr txBox="1"/>
          <p:nvPr/>
        </p:nvSpPr>
        <p:spPr>
          <a:xfrm>
            <a:off x="1243487" y="1113774"/>
            <a:ext cx="2430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6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490855" y="2129155"/>
            <a:ext cx="4312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Discussion</a:t>
            </a:r>
            <a:endParaRPr b="1" i="0" sz="6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5701353" y="2023666"/>
            <a:ext cx="718500" cy="720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422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422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5701353" y="3753343"/>
            <a:ext cx="718500" cy="720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422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422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6571050" y="2250700"/>
            <a:ext cx="6363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Text GCN can achieve strong text classification results and learn predictive document and word embeddings. 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6590546" y="5447288"/>
            <a:ext cx="6477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GCN Could not quickly generate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embeddings .</a:t>
            </a:r>
            <a:endParaRPr sz="2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8068310" y="4288790"/>
            <a:ext cx="5296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6590546" y="3654650"/>
            <a:ext cx="6363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Times New Roman"/>
                <a:ea typeface="Times New Roman"/>
                <a:cs typeface="Times New Roman"/>
                <a:sym typeface="Times New Roman"/>
              </a:rPr>
              <a:t> Major limitation of this study is that the GCN model is inherently transductive.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5967400" y="547650"/>
            <a:ext cx="1031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6"/>
          <p:cNvSpPr txBox="1"/>
          <p:nvPr/>
        </p:nvSpPr>
        <p:spPr>
          <a:xfrm>
            <a:off x="5833900" y="319050"/>
            <a:ext cx="1031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Times New Roman"/>
                <a:ea typeface="Times New Roman"/>
                <a:cs typeface="Times New Roman"/>
                <a:sym typeface="Times New Roman"/>
              </a:rPr>
              <a:t>From the experimental results,</a:t>
            </a:r>
            <a:endParaRPr baseline="-25000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5701353" y="5480472"/>
            <a:ext cx="718500" cy="720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22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4220" u="none" cap="none" strike="noStrike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/>
          <p:nvPr/>
        </p:nvSpPr>
        <p:spPr>
          <a:xfrm>
            <a:off x="0" y="0"/>
            <a:ext cx="4917300" cy="723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1243487" y="1113774"/>
            <a:ext cx="2430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6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490855" y="2129155"/>
            <a:ext cx="4312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6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zh-CN" sz="6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onclusion</a:t>
            </a:r>
            <a:endParaRPr b="1" i="0" sz="6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5701353" y="1261666"/>
            <a:ext cx="718500" cy="720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422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422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5701353" y="3067543"/>
            <a:ext cx="718500" cy="720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422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422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5701353" y="5175672"/>
            <a:ext cx="718500" cy="720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22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4220" u="none" cap="none" strike="noStrike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6647250" y="1717300"/>
            <a:ext cx="6363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research, we suggest a novel text classification method termed as Text Graph Convolutional Networks.</a:t>
            </a:r>
            <a:endParaRPr sz="2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6590546" y="3694688"/>
            <a:ext cx="6477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simple two-layer Text GCN demonstrates promising results by outperforming numerous state-of-theart methods on multiple benchmark datasets.</a:t>
            </a:r>
            <a:endParaRPr sz="2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8068310" y="4288790"/>
            <a:ext cx="5296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6590546" y="5559650"/>
            <a:ext cx="6363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method also learns predictive word and document embeddings automatically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4917300" cy="723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5"/>
          <p:cNvSpPr txBox="1"/>
          <p:nvPr/>
        </p:nvSpPr>
        <p:spPr>
          <a:xfrm>
            <a:off x="1243487" y="1113774"/>
            <a:ext cx="2430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6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 txBox="1"/>
          <p:nvPr/>
        </p:nvSpPr>
        <p:spPr>
          <a:xfrm>
            <a:off x="490855" y="2129155"/>
            <a:ext cx="4312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Members</a:t>
            </a:r>
            <a:endParaRPr b="1" i="0" sz="6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6035803" y="601279"/>
            <a:ext cx="718500" cy="720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422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422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6035803" y="1608181"/>
            <a:ext cx="718500" cy="720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422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422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6035803" y="2615083"/>
            <a:ext cx="718500" cy="720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422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422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6035803" y="3621985"/>
            <a:ext cx="718500" cy="720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422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422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6994185" y="607483"/>
            <a:ext cx="4775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accent1"/>
                </a:solidFill>
                <a:highlight>
                  <a:schemeClr val="lt1"/>
                </a:highlight>
              </a:rPr>
              <a:t>Koushik Barmon Sourav </a:t>
            </a:r>
            <a:endParaRPr sz="3000">
              <a:solidFill>
                <a:schemeClr val="accent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6994185" y="1614593"/>
            <a:ext cx="4695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accent2"/>
                </a:solidFill>
                <a:highlight>
                  <a:srgbClr val="FFFFFF"/>
                </a:highlight>
              </a:rPr>
              <a:t>Md Iftid Ashrafee</a:t>
            </a:r>
            <a:endParaRPr sz="3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6994185" y="2621703"/>
            <a:ext cx="5296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accent1"/>
                </a:solidFill>
                <a:highlight>
                  <a:schemeClr val="lt1"/>
                </a:highlight>
              </a:rPr>
              <a:t>Mahazabin Khan Dolna</a:t>
            </a:r>
            <a:endParaRPr sz="3000">
              <a:solidFill>
                <a:schemeClr val="accent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7034375" y="4635963"/>
            <a:ext cx="55380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3000">
                <a:solidFill>
                  <a:schemeClr val="accent1"/>
                </a:solidFill>
                <a:highlight>
                  <a:schemeClr val="lt1"/>
                </a:highlight>
              </a:rPr>
              <a:t>Abrar Saleheen</a:t>
            </a:r>
            <a:endParaRPr sz="3000">
              <a:solidFill>
                <a:schemeClr val="accent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6035803" y="4761258"/>
            <a:ext cx="718500" cy="720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22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422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6035803" y="5911360"/>
            <a:ext cx="718500" cy="720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22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422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7034385" y="3628843"/>
            <a:ext cx="4695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accent2"/>
                </a:solidFill>
                <a:highlight>
                  <a:srgbClr val="FFFFFF"/>
                </a:highlight>
              </a:rPr>
              <a:t>Rakibul Alam Nahin</a:t>
            </a:r>
            <a:endParaRPr sz="3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6994185" y="5917653"/>
            <a:ext cx="5296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accent2"/>
                </a:solidFill>
                <a:highlight>
                  <a:srgbClr val="FFFFFF"/>
                </a:highlight>
              </a:rPr>
              <a:t>Samia Haque</a:t>
            </a:r>
            <a:endParaRPr sz="3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/>
          <p:nvPr/>
        </p:nvSpPr>
        <p:spPr>
          <a:xfrm>
            <a:off x="0" y="0"/>
            <a:ext cx="4917207" cy="72393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6"/>
          <p:cNvSpPr txBox="1"/>
          <p:nvPr/>
        </p:nvSpPr>
        <p:spPr>
          <a:xfrm>
            <a:off x="1243487" y="1113774"/>
            <a:ext cx="2430232" cy="1015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6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"/>
          <p:cNvSpPr txBox="1"/>
          <p:nvPr/>
        </p:nvSpPr>
        <p:spPr>
          <a:xfrm>
            <a:off x="490855" y="2129155"/>
            <a:ext cx="43122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1" i="0" sz="6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6035803" y="601279"/>
            <a:ext cx="718500" cy="720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422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422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6035803" y="1608181"/>
            <a:ext cx="718500" cy="720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422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422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6035803" y="2615083"/>
            <a:ext cx="718500" cy="720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422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422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6035803" y="3621985"/>
            <a:ext cx="718500" cy="720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422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422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6994185" y="607483"/>
            <a:ext cx="4775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zh-CN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NTRODUCTION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6994185" y="1614593"/>
            <a:ext cx="4695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GNN</a:t>
            </a:r>
            <a:endParaRPr sz="1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6994185" y="2621703"/>
            <a:ext cx="5296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TEXT GNN</a:t>
            </a:r>
            <a:endParaRPr sz="1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7034375" y="4635963"/>
            <a:ext cx="55380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Multi-Label Text Classification Using Attention-based GNN</a:t>
            </a:r>
            <a:endParaRPr sz="32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6035803" y="4761258"/>
            <a:ext cx="718500" cy="720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22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422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6"/>
          <p:cNvSpPr/>
          <p:nvPr/>
        </p:nvSpPr>
        <p:spPr>
          <a:xfrm>
            <a:off x="6035803" y="5911360"/>
            <a:ext cx="718500" cy="720000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22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422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6"/>
          <p:cNvSpPr/>
          <p:nvPr/>
        </p:nvSpPr>
        <p:spPr>
          <a:xfrm>
            <a:off x="7034385" y="3628843"/>
            <a:ext cx="4695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endParaRPr sz="1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6"/>
          <p:cNvSpPr/>
          <p:nvPr/>
        </p:nvSpPr>
        <p:spPr>
          <a:xfrm>
            <a:off x="6994185" y="5917653"/>
            <a:ext cx="5296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SHORT </a:t>
            </a:r>
            <a:r>
              <a:rPr lang="zh-CN" sz="3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TEXT &amp; CONCLUSION</a:t>
            </a:r>
            <a:endParaRPr sz="1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/>
        </p:nvSpPr>
        <p:spPr>
          <a:xfrm>
            <a:off x="1356850" y="56125"/>
            <a:ext cx="103119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zh-CN" sz="4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7"/>
          <p:cNvSpPr txBox="1"/>
          <p:nvPr/>
        </p:nvSpPr>
        <p:spPr>
          <a:xfrm>
            <a:off x="405075" y="1064700"/>
            <a:ext cx="12048600" cy="7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179999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212529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550"/>
              <a:buFont typeface="Times New Roman"/>
              <a:buAutoNum type="arabicPeriod"/>
            </a:pPr>
            <a:r>
              <a:rPr lang="zh-CN" sz="2550">
                <a:solidFill>
                  <a:srgbClr val="21252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Text classification is one of the fundamental problems in Natural Language Processing (NLP)</a:t>
            </a:r>
            <a:endParaRPr sz="2550">
              <a:solidFill>
                <a:srgbClr val="212529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212529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550"/>
              <a:buFont typeface="Times New Roman"/>
              <a:buAutoNum type="arabicPeriod"/>
            </a:pPr>
            <a:r>
              <a:rPr lang="zh-CN" sz="2550">
                <a:solidFill>
                  <a:srgbClr val="21252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paper reviews the most recent state-of-the-art graph-based text classification</a:t>
            </a:r>
            <a:endParaRPr sz="2550">
              <a:solidFill>
                <a:srgbClr val="212529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212529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550"/>
              <a:buFont typeface="Times New Roman"/>
              <a:buAutoNum type="arabicPeriod"/>
            </a:pPr>
            <a:r>
              <a:rPr lang="zh-CN" sz="2550">
                <a:solidFill>
                  <a:srgbClr val="21252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Compared to the other categories, graphs can capture more complex interactions among the tokens in the text.</a:t>
            </a:r>
            <a:endParaRPr sz="2550">
              <a:solidFill>
                <a:srgbClr val="212529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212529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550"/>
              <a:buFont typeface="Times New Roman"/>
              <a:buAutoNum type="arabicPeriod"/>
            </a:pPr>
            <a:r>
              <a:rPr lang="zh-CN" sz="2550">
                <a:solidFill>
                  <a:srgbClr val="21252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Due to its great power in modeling non-Euclidean, graphs have become ubiquitous in the NLP domain</a:t>
            </a:r>
            <a:endParaRPr sz="2550">
              <a:solidFill>
                <a:srgbClr val="212529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212529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86" y="151166"/>
            <a:ext cx="6809789" cy="6831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2600"/>
            <a:ext cx="7805527" cy="700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575" y="0"/>
            <a:ext cx="4542776" cy="317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3090" y="3177476"/>
            <a:ext cx="4603753" cy="375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/>
          <p:nvPr/>
        </p:nvSpPr>
        <p:spPr>
          <a:xfrm>
            <a:off x="2421100" y="1593625"/>
            <a:ext cx="6573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Graph Neural Network</a:t>
            </a:r>
            <a:endParaRPr b="1" sz="5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9"/>
          <p:cNvSpPr txBox="1"/>
          <p:nvPr/>
        </p:nvSpPr>
        <p:spPr>
          <a:xfrm>
            <a:off x="1162415" y="4475048"/>
            <a:ext cx="3466800" cy="58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795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r>
              <a:rPr b="1" lang="zh-CN" sz="3795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795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9"/>
          <p:cNvSpPr/>
          <p:nvPr/>
        </p:nvSpPr>
        <p:spPr>
          <a:xfrm>
            <a:off x="6419845" y="4459445"/>
            <a:ext cx="66534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Neural Network</a:t>
            </a:r>
            <a:endParaRPr sz="4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9"/>
          <p:cNvSpPr txBox="1"/>
          <p:nvPr/>
        </p:nvSpPr>
        <p:spPr>
          <a:xfrm>
            <a:off x="8349707" y="5085881"/>
            <a:ext cx="168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9"/>
          <p:cNvSpPr txBox="1"/>
          <p:nvPr/>
        </p:nvSpPr>
        <p:spPr>
          <a:xfrm>
            <a:off x="6205300" y="5460313"/>
            <a:ext cx="168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9"/>
          <p:cNvPicPr preferRelativeResize="0"/>
          <p:nvPr/>
        </p:nvPicPr>
        <p:blipFill rotWithShape="1">
          <a:blip r:embed="rId3">
            <a:alphaModFix/>
          </a:blip>
          <a:srcRect b="51991" l="0" r="0" t="0"/>
          <a:stretch/>
        </p:blipFill>
        <p:spPr>
          <a:xfrm>
            <a:off x="350" y="-291150"/>
            <a:ext cx="12858048" cy="18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225" y="2494275"/>
            <a:ext cx="4228000" cy="19807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9"/>
          <p:cNvSpPr/>
          <p:nvPr/>
        </p:nvSpPr>
        <p:spPr>
          <a:xfrm rot="5400640">
            <a:off x="5143946" y="3371540"/>
            <a:ext cx="1611900" cy="294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5108250" y="3315322"/>
            <a:ext cx="1683300" cy="300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9531" y="2367050"/>
            <a:ext cx="3028619" cy="198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/>
        </p:nvSpPr>
        <p:spPr>
          <a:xfrm>
            <a:off x="1413875" y="2732125"/>
            <a:ext cx="109521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179999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90525" lvl="0" marL="0" rtl="0" algn="ctr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550"/>
              <a:buChar char="●"/>
            </a:pPr>
            <a:r>
              <a:rPr lang="zh-CN" sz="2550">
                <a:solidFill>
                  <a:srgbClr val="212529"/>
                </a:solidFill>
                <a:highlight>
                  <a:srgbClr val="FFFFFF"/>
                </a:highlight>
              </a:rPr>
              <a:t>GNNs are neural networks that can be directly applied to graphs</a:t>
            </a:r>
            <a:endParaRPr sz="25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77825" lvl="0" marL="457200" rtl="0" algn="ctr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350"/>
              <a:buChar char="●"/>
            </a:pPr>
            <a:r>
              <a:rPr lang="zh-CN" sz="2350">
                <a:solidFill>
                  <a:srgbClr val="212529"/>
                </a:solidFill>
                <a:highlight>
                  <a:srgbClr val="FFFFFF"/>
                </a:highlight>
              </a:rPr>
              <a:t>GNNs can do what Convolutional Neural Networks (CNNs) failed to do.</a:t>
            </a:r>
            <a:endParaRPr sz="23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77825" lvl="0" marL="360000" rtl="0" algn="ctr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350"/>
              <a:buChar char="●"/>
            </a:pPr>
            <a:r>
              <a:rPr lang="zh-CN" sz="2350">
                <a:solidFill>
                  <a:srgbClr val="212529"/>
                </a:solidFill>
                <a:highlight>
                  <a:srgbClr val="FFFFFF"/>
                </a:highlight>
              </a:rPr>
              <a:t> GNNs are heavily used in various NLP task like text classification, machine translation etc.</a:t>
            </a:r>
            <a:endParaRPr sz="23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sp>
        <p:nvSpPr>
          <p:cNvPr id="108" name="Google Shape;108;p10"/>
          <p:cNvSpPr txBox="1"/>
          <p:nvPr/>
        </p:nvSpPr>
        <p:spPr>
          <a:xfrm rot="10800000">
            <a:off x="2359866" y="6339025"/>
            <a:ext cx="59100" cy="58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795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795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0"/>
          <p:cNvSpPr txBox="1"/>
          <p:nvPr/>
        </p:nvSpPr>
        <p:spPr>
          <a:xfrm>
            <a:off x="6205300" y="5085881"/>
            <a:ext cx="168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0"/>
          <p:cNvSpPr txBox="1"/>
          <p:nvPr/>
        </p:nvSpPr>
        <p:spPr>
          <a:xfrm>
            <a:off x="8349707" y="5085881"/>
            <a:ext cx="168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0"/>
          <p:cNvSpPr txBox="1"/>
          <p:nvPr/>
        </p:nvSpPr>
        <p:spPr>
          <a:xfrm>
            <a:off x="6205300" y="5460313"/>
            <a:ext cx="168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0"/>
          <p:cNvSpPr txBox="1"/>
          <p:nvPr/>
        </p:nvSpPr>
        <p:spPr>
          <a:xfrm>
            <a:off x="8349707" y="5460313"/>
            <a:ext cx="168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0"/>
          <p:cNvPicPr preferRelativeResize="0"/>
          <p:nvPr/>
        </p:nvPicPr>
        <p:blipFill rotWithShape="1">
          <a:blip r:embed="rId3">
            <a:alphaModFix/>
          </a:blip>
          <a:srcRect b="51991" l="0" r="0" t="0"/>
          <a:stretch/>
        </p:blipFill>
        <p:spPr>
          <a:xfrm>
            <a:off x="350" y="-1379100"/>
            <a:ext cx="12858048" cy="401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11"/>
          <p:cNvCxnSpPr/>
          <p:nvPr/>
        </p:nvCxnSpPr>
        <p:spPr>
          <a:xfrm>
            <a:off x="82995" y="4173386"/>
            <a:ext cx="2787300" cy="1890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120" name="Google Shape;120;p11"/>
          <p:cNvSpPr/>
          <p:nvPr/>
        </p:nvSpPr>
        <p:spPr>
          <a:xfrm>
            <a:off x="83000" y="3327075"/>
            <a:ext cx="37884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2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GCN</a:t>
            </a:r>
            <a:endParaRPr sz="52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1"/>
          <p:cNvSpPr txBox="1"/>
          <p:nvPr/>
        </p:nvSpPr>
        <p:spPr>
          <a:xfrm>
            <a:off x="6205300" y="5460313"/>
            <a:ext cx="168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1"/>
          <p:cNvSpPr txBox="1"/>
          <p:nvPr/>
        </p:nvSpPr>
        <p:spPr>
          <a:xfrm>
            <a:off x="8349707" y="5460313"/>
            <a:ext cx="168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1"/>
          <p:cNvPicPr preferRelativeResize="0"/>
          <p:nvPr/>
        </p:nvPicPr>
        <p:blipFill rotWithShape="1">
          <a:blip r:embed="rId3">
            <a:alphaModFix/>
          </a:blip>
          <a:srcRect b="51991" l="0" r="0" t="0"/>
          <a:stretch/>
        </p:blipFill>
        <p:spPr>
          <a:xfrm>
            <a:off x="352" y="0"/>
            <a:ext cx="12858044" cy="347230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1"/>
          <p:cNvSpPr txBox="1"/>
          <p:nvPr/>
        </p:nvSpPr>
        <p:spPr>
          <a:xfrm>
            <a:off x="169975" y="4437775"/>
            <a:ext cx="107964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❏"/>
            </a:pPr>
            <a:r>
              <a:rPr lang="zh-CN" sz="2900">
                <a:latin typeface="Calibri"/>
                <a:ea typeface="Calibri"/>
                <a:cs typeface="Calibri"/>
                <a:sym typeface="Calibri"/>
              </a:rPr>
              <a:t>Employed a heterogeneous text graph.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❏"/>
            </a:pPr>
            <a:r>
              <a:rPr lang="zh-CN" sz="2900">
                <a:latin typeface="Calibri"/>
                <a:ea typeface="Calibri"/>
                <a:cs typeface="Calibri"/>
                <a:sym typeface="Calibri"/>
              </a:rPr>
              <a:t>The number of nodes is determined by the number of documents.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❏"/>
            </a:pPr>
            <a:r>
              <a:rPr lang="zh-CN" sz="2900">
                <a:latin typeface="Calibri"/>
                <a:ea typeface="Calibri"/>
                <a:cs typeface="Calibri"/>
                <a:sym typeface="Calibri"/>
              </a:rPr>
              <a:t>The prepared graph is fed into a two-layer GCN.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/>
        </p:nvSpPr>
        <p:spPr>
          <a:xfrm>
            <a:off x="291900" y="254475"/>
            <a:ext cx="1225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latin typeface="Calibri"/>
                <a:ea typeface="Calibri"/>
                <a:cs typeface="Calibri"/>
                <a:sym typeface="Calibri"/>
              </a:rPr>
              <a:t>The Text GCN was compared with the following state-of-the-art architectures: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2"/>
          <p:cNvSpPr txBox="1"/>
          <p:nvPr/>
        </p:nvSpPr>
        <p:spPr>
          <a:xfrm>
            <a:off x="344975" y="1126250"/>
            <a:ext cx="104559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❖"/>
            </a:pPr>
            <a:r>
              <a:rPr lang="zh-CN" sz="2500">
                <a:latin typeface="Calibri"/>
                <a:ea typeface="Calibri"/>
                <a:cs typeface="Calibri"/>
                <a:sym typeface="Calibri"/>
              </a:rPr>
              <a:t>Convolutional Neural Network (CNN)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❖"/>
            </a:pPr>
            <a:r>
              <a:rPr lang="zh-CN" sz="2500">
                <a:latin typeface="Calibri"/>
                <a:ea typeface="Calibri"/>
                <a:cs typeface="Calibri"/>
                <a:sym typeface="Calibri"/>
              </a:rPr>
              <a:t> Long Short Term Memory (LSTM)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❖"/>
            </a:pPr>
            <a:r>
              <a:rPr lang="zh-CN" sz="2500">
                <a:latin typeface="Calibri"/>
                <a:ea typeface="Calibri"/>
                <a:cs typeface="Calibri"/>
                <a:sym typeface="Calibri"/>
              </a:rPr>
              <a:t>Bi-directional LSTM (Bi-LSTM)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❖"/>
            </a:pPr>
            <a:r>
              <a:rPr lang="zh-CN" sz="2500">
                <a:latin typeface="Calibri"/>
                <a:ea typeface="Calibri"/>
                <a:cs typeface="Calibri"/>
                <a:sym typeface="Calibri"/>
              </a:rPr>
              <a:t>Paragraph Vector Model(PV-DBOW - PV-DM)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❖"/>
            </a:pPr>
            <a:r>
              <a:rPr lang="zh-CN" sz="2500">
                <a:latin typeface="Calibri"/>
                <a:ea typeface="Calibri"/>
                <a:cs typeface="Calibri"/>
                <a:sym typeface="Calibri"/>
              </a:rPr>
              <a:t> predictive text embedding (PTE)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❖"/>
            </a:pPr>
            <a:r>
              <a:rPr lang="zh-CN" sz="2500">
                <a:latin typeface="Calibri"/>
                <a:ea typeface="Calibri"/>
                <a:cs typeface="Calibri"/>
                <a:sym typeface="Calibri"/>
              </a:rPr>
              <a:t> FastText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❖"/>
            </a:pPr>
            <a:r>
              <a:rPr lang="zh-CN" sz="2500">
                <a:latin typeface="Calibri"/>
                <a:ea typeface="Calibri"/>
                <a:cs typeface="Calibri"/>
                <a:sym typeface="Calibri"/>
              </a:rPr>
              <a:t>Simple Word Embedding Models (SWEM)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❖"/>
            </a:pPr>
            <a:r>
              <a:rPr lang="zh-CN" sz="2500">
                <a:latin typeface="Calibri"/>
                <a:ea typeface="Calibri"/>
                <a:cs typeface="Calibri"/>
                <a:sym typeface="Calibri"/>
              </a:rPr>
              <a:t>Label Embedding Attentive Models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2"/>
          <p:cNvSpPr/>
          <p:nvPr/>
        </p:nvSpPr>
        <p:spPr>
          <a:xfrm>
            <a:off x="9951657" y="3532645"/>
            <a:ext cx="1443000" cy="1275600"/>
          </a:xfrm>
          <a:prstGeom prst="hexagon">
            <a:avLst>
              <a:gd fmla="val 25000" name="adj"/>
              <a:gd fmla="val 115470" name="vf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2"/>
          <p:cNvSpPr/>
          <p:nvPr/>
        </p:nvSpPr>
        <p:spPr>
          <a:xfrm>
            <a:off x="8703438" y="2751350"/>
            <a:ext cx="1443300" cy="12756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2"/>
          <p:cNvSpPr/>
          <p:nvPr/>
        </p:nvSpPr>
        <p:spPr>
          <a:xfrm>
            <a:off x="9947366" y="4964122"/>
            <a:ext cx="1443000" cy="12756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2"/>
          <p:cNvSpPr/>
          <p:nvPr/>
        </p:nvSpPr>
        <p:spPr>
          <a:xfrm>
            <a:off x="7414047" y="3532645"/>
            <a:ext cx="1443000" cy="1275600"/>
          </a:xfrm>
          <a:prstGeom prst="hexagon">
            <a:avLst>
              <a:gd fmla="val 25000" name="adj"/>
              <a:gd fmla="val 115470" name="vf"/>
            </a:avLst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2"/>
          <p:cNvSpPr/>
          <p:nvPr/>
        </p:nvSpPr>
        <p:spPr>
          <a:xfrm>
            <a:off x="7414047" y="4964122"/>
            <a:ext cx="1443000" cy="12756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2"/>
          <p:cNvSpPr/>
          <p:nvPr/>
        </p:nvSpPr>
        <p:spPr>
          <a:xfrm>
            <a:off x="8703474" y="5601737"/>
            <a:ext cx="1443000" cy="1275600"/>
          </a:xfrm>
          <a:prstGeom prst="hexagon">
            <a:avLst>
              <a:gd fmla="val 25000" name="adj"/>
              <a:gd fmla="val 115470" name="vf"/>
            </a:avLst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12"/>
          <p:cNvGrpSpPr/>
          <p:nvPr/>
        </p:nvGrpSpPr>
        <p:grpSpPr>
          <a:xfrm>
            <a:off x="6197998" y="4113451"/>
            <a:ext cx="6487213" cy="1283791"/>
            <a:chOff x="52530" y="1944143"/>
            <a:chExt cx="7968570" cy="1538027"/>
          </a:xfrm>
        </p:grpSpPr>
        <p:grpSp>
          <p:nvGrpSpPr>
            <p:cNvPr id="139" name="Google Shape;139;p12"/>
            <p:cNvGrpSpPr/>
            <p:nvPr/>
          </p:nvGrpSpPr>
          <p:grpSpPr>
            <a:xfrm>
              <a:off x="3145192" y="1953970"/>
              <a:ext cx="1772700" cy="1528200"/>
              <a:chOff x="3145192" y="1953970"/>
              <a:chExt cx="1772700" cy="1528200"/>
            </a:xfrm>
          </p:grpSpPr>
          <p:sp>
            <p:nvSpPr>
              <p:cNvPr id="140" name="Google Shape;140;p12"/>
              <p:cNvSpPr/>
              <p:nvPr/>
            </p:nvSpPr>
            <p:spPr>
              <a:xfrm>
                <a:off x="3145192" y="1953970"/>
                <a:ext cx="1772700" cy="15282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7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3676028" y="2509633"/>
                <a:ext cx="664606" cy="397235"/>
              </a:xfrm>
              <a:custGeom>
                <a:rect b="b" l="l" r="r" t="t"/>
                <a:pathLst>
                  <a:path extrusionOk="0" h="154" w="256">
                    <a:moveTo>
                      <a:pt x="226" y="131"/>
                    </a:moveTo>
                    <a:cubicBezTo>
                      <a:pt x="226" y="131"/>
                      <a:pt x="226" y="131"/>
                      <a:pt x="226" y="130"/>
                    </a:cubicBezTo>
                    <a:cubicBezTo>
                      <a:pt x="226" y="10"/>
                      <a:pt x="226" y="10"/>
                      <a:pt x="226" y="10"/>
                    </a:cubicBezTo>
                    <a:cubicBezTo>
                      <a:pt x="226" y="5"/>
                      <a:pt x="222" y="0"/>
                      <a:pt x="217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3" y="0"/>
                      <a:pt x="29" y="5"/>
                      <a:pt x="29" y="10"/>
                    </a:cubicBezTo>
                    <a:cubicBezTo>
                      <a:pt x="29" y="130"/>
                      <a:pt x="29" y="130"/>
                      <a:pt x="29" y="130"/>
                    </a:cubicBezTo>
                    <a:cubicBezTo>
                      <a:pt x="29" y="131"/>
                      <a:pt x="29" y="131"/>
                      <a:pt x="29" y="13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3" y="154"/>
                      <a:pt x="3" y="154"/>
                      <a:pt x="3" y="154"/>
                    </a:cubicBezTo>
                    <a:cubicBezTo>
                      <a:pt x="253" y="154"/>
                      <a:pt x="253" y="154"/>
                      <a:pt x="253" y="154"/>
                    </a:cubicBezTo>
                    <a:cubicBezTo>
                      <a:pt x="256" y="138"/>
                      <a:pt x="256" y="138"/>
                      <a:pt x="256" y="138"/>
                    </a:cubicBezTo>
                    <a:lnTo>
                      <a:pt x="226" y="131"/>
                    </a:lnTo>
                    <a:close/>
                    <a:moveTo>
                      <a:pt x="207" y="119"/>
                    </a:moveTo>
                    <a:cubicBezTo>
                      <a:pt x="48" y="119"/>
                      <a:pt x="48" y="119"/>
                      <a:pt x="48" y="119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207" y="20"/>
                      <a:pt x="207" y="20"/>
                      <a:pt x="207" y="20"/>
                    </a:cubicBezTo>
                    <a:lnTo>
                      <a:pt x="207" y="11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500" lIns="91025" spcFirstLastPara="1" rIns="91025" wrap="square" tIns="455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7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" name="Google Shape;142;p12"/>
            <p:cNvGrpSpPr/>
            <p:nvPr/>
          </p:nvGrpSpPr>
          <p:grpSpPr>
            <a:xfrm>
              <a:off x="52530" y="1944143"/>
              <a:ext cx="1772700" cy="1528200"/>
              <a:chOff x="52530" y="1944143"/>
              <a:chExt cx="1772700" cy="1528200"/>
            </a:xfrm>
          </p:grpSpPr>
          <p:sp>
            <p:nvSpPr>
              <p:cNvPr id="143" name="Google Shape;143;p12"/>
              <p:cNvSpPr/>
              <p:nvPr/>
            </p:nvSpPr>
            <p:spPr>
              <a:xfrm>
                <a:off x="52530" y="1944143"/>
                <a:ext cx="1772700" cy="15282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7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731020" y="2460800"/>
                <a:ext cx="311889" cy="464415"/>
              </a:xfrm>
              <a:custGeom>
                <a:rect b="b" l="l" r="r" t="t"/>
                <a:pathLst>
                  <a:path extrusionOk="0" h="300" w="202">
                    <a:moveTo>
                      <a:pt x="201" y="138"/>
                    </a:moveTo>
                    <a:cubicBezTo>
                      <a:pt x="2" y="138"/>
                      <a:pt x="2" y="138"/>
                      <a:pt x="2" y="138"/>
                    </a:cubicBezTo>
                    <a:cubicBezTo>
                      <a:pt x="1" y="152"/>
                      <a:pt x="0" y="159"/>
                      <a:pt x="0" y="173"/>
                    </a:cubicBezTo>
                    <a:cubicBezTo>
                      <a:pt x="0" y="247"/>
                      <a:pt x="0" y="300"/>
                      <a:pt x="101" y="300"/>
                    </a:cubicBezTo>
                    <a:cubicBezTo>
                      <a:pt x="201" y="300"/>
                      <a:pt x="201" y="247"/>
                      <a:pt x="201" y="173"/>
                    </a:cubicBezTo>
                    <a:cubicBezTo>
                      <a:pt x="201" y="159"/>
                      <a:pt x="202" y="152"/>
                      <a:pt x="201" y="138"/>
                    </a:cubicBezTo>
                    <a:close/>
                    <a:moveTo>
                      <a:pt x="113" y="0"/>
                    </a:moveTo>
                    <a:cubicBezTo>
                      <a:pt x="113" y="115"/>
                      <a:pt x="113" y="115"/>
                      <a:pt x="113" y="115"/>
                    </a:cubicBezTo>
                    <a:cubicBezTo>
                      <a:pt x="200" y="115"/>
                      <a:pt x="200" y="115"/>
                      <a:pt x="200" y="115"/>
                    </a:cubicBezTo>
                    <a:cubicBezTo>
                      <a:pt x="192" y="55"/>
                      <a:pt x="173" y="3"/>
                      <a:pt x="113" y="0"/>
                    </a:cubicBezTo>
                    <a:close/>
                    <a:moveTo>
                      <a:pt x="89" y="0"/>
                    </a:moveTo>
                    <a:cubicBezTo>
                      <a:pt x="21" y="2"/>
                      <a:pt x="8" y="55"/>
                      <a:pt x="2" y="115"/>
                    </a:cubicBezTo>
                    <a:cubicBezTo>
                      <a:pt x="89" y="115"/>
                      <a:pt x="89" y="115"/>
                      <a:pt x="89" y="115"/>
                    </a:cubicBezTo>
                    <a:lnTo>
                      <a:pt x="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500" lIns="91025" spcFirstLastPara="1" rIns="91025" wrap="square" tIns="455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7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" name="Google Shape;145;p12"/>
            <p:cNvGrpSpPr/>
            <p:nvPr/>
          </p:nvGrpSpPr>
          <p:grpSpPr>
            <a:xfrm>
              <a:off x="6248400" y="1944143"/>
              <a:ext cx="1772700" cy="1528200"/>
              <a:chOff x="6248400" y="1944143"/>
              <a:chExt cx="1772700" cy="1528200"/>
            </a:xfrm>
          </p:grpSpPr>
          <p:sp>
            <p:nvSpPr>
              <p:cNvPr id="146" name="Google Shape;146;p12"/>
              <p:cNvSpPr/>
              <p:nvPr/>
            </p:nvSpPr>
            <p:spPr>
              <a:xfrm>
                <a:off x="6248400" y="1944143"/>
                <a:ext cx="1772700" cy="15282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7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7" name="Google Shape;147;p12"/>
              <p:cNvGrpSpPr/>
              <p:nvPr/>
            </p:nvGrpSpPr>
            <p:grpSpPr>
              <a:xfrm>
                <a:off x="6930845" y="2443742"/>
                <a:ext cx="422689" cy="479114"/>
                <a:chOff x="6109895" y="1540361"/>
                <a:chExt cx="133147" cy="150921"/>
              </a:xfrm>
            </p:grpSpPr>
            <p:sp>
              <p:nvSpPr>
                <p:cNvPr id="148" name="Google Shape;148;p12"/>
                <p:cNvSpPr/>
                <p:nvPr/>
              </p:nvSpPr>
              <p:spPr>
                <a:xfrm>
                  <a:off x="6130176" y="1540361"/>
                  <a:ext cx="92585" cy="92585"/>
                </a:xfrm>
                <a:custGeom>
                  <a:rect b="b" l="l" r="r" t="t"/>
                  <a:pathLst>
                    <a:path extrusionOk="0" h="155" w="154">
                      <a:moveTo>
                        <a:pt x="77" y="0"/>
                      </a:moveTo>
                      <a:cubicBezTo>
                        <a:pt x="34" y="0"/>
                        <a:pt x="0" y="35"/>
                        <a:pt x="0" y="78"/>
                      </a:cubicBezTo>
                      <a:cubicBezTo>
                        <a:pt x="0" y="120"/>
                        <a:pt x="34" y="155"/>
                        <a:pt x="77" y="155"/>
                      </a:cubicBezTo>
                      <a:cubicBezTo>
                        <a:pt x="120" y="155"/>
                        <a:pt x="154" y="120"/>
                        <a:pt x="154" y="78"/>
                      </a:cubicBezTo>
                      <a:cubicBezTo>
                        <a:pt x="154" y="35"/>
                        <a:pt x="120" y="0"/>
                        <a:pt x="77" y="0"/>
                      </a:cubicBezTo>
                      <a:close/>
                      <a:moveTo>
                        <a:pt x="81" y="139"/>
                      </a:moveTo>
                      <a:cubicBezTo>
                        <a:pt x="58" y="139"/>
                        <a:pt x="37" y="124"/>
                        <a:pt x="26" y="101"/>
                      </a:cubicBezTo>
                      <a:cubicBezTo>
                        <a:pt x="136" y="101"/>
                        <a:pt x="136" y="101"/>
                        <a:pt x="136" y="101"/>
                      </a:cubicBezTo>
                      <a:cubicBezTo>
                        <a:pt x="124" y="124"/>
                        <a:pt x="104" y="139"/>
                        <a:pt x="81" y="13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500" lIns="91025" spcFirstLastPara="1" rIns="91025" wrap="square" tIns="45500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7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12"/>
                <p:cNvSpPr/>
                <p:nvPr/>
              </p:nvSpPr>
              <p:spPr>
                <a:xfrm>
                  <a:off x="6109895" y="1650721"/>
                  <a:ext cx="133147" cy="40561"/>
                </a:xfrm>
                <a:custGeom>
                  <a:rect b="b" l="l" r="r" t="t"/>
                  <a:pathLst>
                    <a:path extrusionOk="0" h="67" w="222">
                      <a:moveTo>
                        <a:pt x="158" y="0"/>
                      </a:moveTo>
                      <a:cubicBezTo>
                        <a:pt x="144" y="7"/>
                        <a:pt x="128" y="12"/>
                        <a:pt x="111" y="12"/>
                      </a:cubicBezTo>
                      <a:cubicBezTo>
                        <a:pt x="94" y="12"/>
                        <a:pt x="78" y="7"/>
                        <a:pt x="64" y="0"/>
                      </a:cubicBezTo>
                      <a:cubicBezTo>
                        <a:pt x="34" y="8"/>
                        <a:pt x="11" y="26"/>
                        <a:pt x="0" y="67"/>
                      </a:cubicBezTo>
                      <a:cubicBezTo>
                        <a:pt x="222" y="67"/>
                        <a:pt x="222" y="67"/>
                        <a:pt x="222" y="67"/>
                      </a:cubicBezTo>
                      <a:cubicBezTo>
                        <a:pt x="211" y="26"/>
                        <a:pt x="188" y="8"/>
                        <a:pt x="1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500" lIns="91025" spcFirstLastPara="1" rIns="91025" wrap="square" tIns="45500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7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自定义设计方案">
  <a:themeElements>
    <a:clrScheme name="自定义 14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AD1B5"/>
      </a:accent1>
      <a:accent2>
        <a:srgbClr val="FED403"/>
      </a:accent2>
      <a:accent3>
        <a:srgbClr val="73D329"/>
      </a:accent3>
      <a:accent4>
        <a:srgbClr val="F66E4F"/>
      </a:accent4>
      <a:accent5>
        <a:srgbClr val="3AD1B5"/>
      </a:accent5>
      <a:accent6>
        <a:srgbClr val="FED403"/>
      </a:accent6>
      <a:hlink>
        <a:srgbClr val="73D329"/>
      </a:hlink>
      <a:folHlink>
        <a:srgbClr val="F66E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