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265" r:id="rId3"/>
    <p:sldId id="266" r:id="rId4"/>
    <p:sldId id="267" r:id="rId5"/>
    <p:sldId id="268" r:id="rId6"/>
    <p:sldId id="273" r:id="rId7"/>
    <p:sldId id="269" r:id="rId8"/>
    <p:sldId id="270" r:id="rId9"/>
    <p:sldId id="271" r:id="rId10"/>
    <p:sldId id="27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48" autoAdjust="0"/>
    <p:restoredTop sz="94660"/>
  </p:normalViewPr>
  <p:slideViewPr>
    <p:cSldViewPr>
      <p:cViewPr varScale="1">
        <p:scale>
          <a:sx n="100" d="100"/>
          <a:sy n="100" d="100"/>
        </p:scale>
        <p:origin x="278" y="77"/>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6/5/2021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6/5/2021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6/5/2021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6/5/2021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6/5/2021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6/5/2021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6/5/2021</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6/5/2021</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6/5/2021</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smtClean="0"/>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6/5/2021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smtClean="0"/>
              <a:t>Click to edit Master title style</a:t>
            </a:r>
            <a:endParaRPr lang="en-US"/>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6/5/2021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6/5/2021</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Air Quality Measurement Device</a:t>
            </a:r>
            <a:endParaRPr dirty="0"/>
          </a:p>
        </p:txBody>
      </p:sp>
      <p:sp>
        <p:nvSpPr>
          <p:cNvPr id="3" name="Subtitle 2"/>
          <p:cNvSpPr>
            <a:spLocks noGrp="1"/>
          </p:cNvSpPr>
          <p:nvPr>
            <p:ph type="subTitle" idx="1"/>
          </p:nvPr>
        </p:nvSpPr>
        <p:spPr/>
        <p:txBody>
          <a:bodyPr/>
          <a:lstStyle/>
          <a:p>
            <a:r>
              <a:rPr lang="en-US" dirty="0" smtClean="0"/>
              <a:t>Project </a:t>
            </a:r>
            <a:r>
              <a:rPr lang="en-US" dirty="0" smtClean="0"/>
              <a:t>Presentation</a:t>
            </a:r>
          </a:p>
          <a:p>
            <a:r>
              <a:rPr lang="en-US" smtClean="0"/>
              <a:t>Group-1 (C183085, C183061, C183077, C183056)</a:t>
            </a:r>
            <a:endParaRPr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a:t>
            </a:r>
            <a:endParaRPr lang="en-US" dirty="0"/>
          </a:p>
        </p:txBody>
      </p:sp>
      <p:sp>
        <p:nvSpPr>
          <p:cNvPr id="5" name="Rectangle 4"/>
          <p:cNvSpPr/>
          <p:nvPr/>
        </p:nvSpPr>
        <p:spPr>
          <a:xfrm>
            <a:off x="2133600" y="2305050"/>
            <a:ext cx="8839200" cy="3276600"/>
          </a:xfrm>
          <a:prstGeom prst="rect">
            <a:avLst/>
          </a:prstGeom>
          <a:solidFill>
            <a:schemeClr val="accent1"/>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pic>
        <p:nvPicPr>
          <p:cNvPr id="4" name="Content Placeholder 3"/>
          <p:cNvPicPr>
            <a:picLocks noGrp="1" noChangeAspect="1"/>
          </p:cNvPicPr>
          <p:nvPr>
            <p:ph idx="1"/>
          </p:nvPr>
        </p:nvPicPr>
        <p:blipFill>
          <a:blip r:embed="rId2"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2566358" y="0"/>
            <a:ext cx="7973683" cy="7973683"/>
          </a:xfrm>
        </p:spPr>
      </p:pic>
    </p:spTree>
    <p:extLst>
      <p:ext uri="{BB962C8B-B14F-4D97-AF65-F5344CB8AC3E}">
        <p14:creationId xmlns:p14="http://schemas.microsoft.com/office/powerpoint/2010/main" val="1759002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The things we’ll know after this presentation</a:t>
            </a:r>
            <a:endParaRPr dirty="0"/>
          </a:p>
        </p:txBody>
      </p:sp>
      <p:sp>
        <p:nvSpPr>
          <p:cNvPr id="14" name="Content Placeholder 13"/>
          <p:cNvSpPr>
            <a:spLocks noGrp="1"/>
          </p:cNvSpPr>
          <p:nvPr>
            <p:ph idx="1"/>
          </p:nvPr>
        </p:nvSpPr>
        <p:spPr/>
        <p:txBody>
          <a:bodyPr/>
          <a:lstStyle/>
          <a:p>
            <a:r>
              <a:rPr lang="en-US" dirty="0" smtClean="0"/>
              <a:t>Description</a:t>
            </a:r>
          </a:p>
          <a:p>
            <a:r>
              <a:rPr lang="en-US" dirty="0" smtClean="0"/>
              <a:t>Hardware we used</a:t>
            </a:r>
          </a:p>
          <a:p>
            <a:r>
              <a:rPr lang="en-US" dirty="0" smtClean="0"/>
              <a:t>Software we used</a:t>
            </a:r>
          </a:p>
          <a:p>
            <a:r>
              <a:rPr lang="en-US" dirty="0"/>
              <a:t>Simulation (Using Proteus</a:t>
            </a:r>
            <a:r>
              <a:rPr lang="en-US" dirty="0" smtClean="0"/>
              <a:t>)</a:t>
            </a:r>
            <a:endParaRPr dirty="0"/>
          </a:p>
          <a:p>
            <a:r>
              <a:rPr lang="en-US" dirty="0" smtClean="0"/>
              <a:t>Working principle</a:t>
            </a:r>
          </a:p>
          <a:p>
            <a:r>
              <a:rPr lang="en-US" dirty="0" smtClean="0"/>
              <a:t>How we worked</a:t>
            </a:r>
            <a:endParaRPr dirty="0"/>
          </a:p>
        </p:txBody>
      </p:sp>
    </p:spTree>
    <p:extLst>
      <p:ext uri="{BB962C8B-B14F-4D97-AF65-F5344CB8AC3E}">
        <p14:creationId xmlns:p14="http://schemas.microsoft.com/office/powerpoint/2010/main" val="304282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a:t>
            </a:r>
            <a:endParaRPr lang="en-US" dirty="0"/>
          </a:p>
        </p:txBody>
      </p:sp>
      <p:sp>
        <p:nvSpPr>
          <p:cNvPr id="3" name="Content Placeholder 2"/>
          <p:cNvSpPr>
            <a:spLocks noGrp="1"/>
          </p:cNvSpPr>
          <p:nvPr>
            <p:ph idx="1"/>
          </p:nvPr>
        </p:nvSpPr>
        <p:spPr/>
        <p:txBody>
          <a:bodyPr>
            <a:normAutofit fontScale="92500" lnSpcReduction="20000"/>
          </a:bodyPr>
          <a:lstStyle/>
          <a:p>
            <a:r>
              <a:rPr lang="en-GB" dirty="0"/>
              <a:t>Growing urbanization and no. of Industrial towns make it a requirement to have a close concern of the environment. Hard to keep monitoring continuously certain sites such as industries, busy traffic signals, villages prone to soil erosion &amp; high ammonia concentration etc</a:t>
            </a:r>
            <a:r>
              <a:rPr lang="en-GB" dirty="0" smtClean="0"/>
              <a:t>.</a:t>
            </a:r>
            <a:r>
              <a:rPr lang="en-GB" dirty="0"/>
              <a:t> </a:t>
            </a:r>
            <a:endParaRPr lang="en-US" dirty="0"/>
          </a:p>
          <a:p>
            <a:r>
              <a:rPr lang="en-GB" dirty="0"/>
              <a:t>Air quality monitoring is the process of assessment of pollutants present in atmosphere by their quantity and types as per air quality standards. Air quality monitoring helps us to take action based on pollutants present in atmosphere to improve air quality</a:t>
            </a:r>
            <a:endParaRPr lang="en-US" dirty="0"/>
          </a:p>
          <a:p>
            <a:r>
              <a:rPr lang="en-GB" dirty="0"/>
              <a:t>The air quality sensor developed by our group senses various gasses but mainly carbon dioxide (CO2) in the environment in PPM (parts per million). </a:t>
            </a:r>
            <a:endParaRPr lang="en-US" dirty="0"/>
          </a:p>
          <a:p>
            <a:r>
              <a:rPr lang="en-GB" dirty="0"/>
              <a:t>The main aim of this project is to develop a device which can monitor PPM in air in real time.</a:t>
            </a:r>
            <a:endParaRPr lang="en-US" dirty="0"/>
          </a:p>
          <a:p>
            <a:r>
              <a:rPr lang="en-GB" dirty="0"/>
              <a:t>The air monitoring device developed in this project is based on Arduino Uno. The sensor used for monitoring the air pollution is MQ-135 gas sensor. The Arduino board connects with the sensor using analog pins. </a:t>
            </a:r>
            <a:endParaRPr lang="en-US" dirty="0"/>
          </a:p>
        </p:txBody>
      </p:sp>
    </p:spTree>
    <p:extLst>
      <p:ext uri="{BB962C8B-B14F-4D97-AF65-F5344CB8AC3E}">
        <p14:creationId xmlns:p14="http://schemas.microsoft.com/office/powerpoint/2010/main" val="4183854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we used</a:t>
            </a:r>
            <a:endParaRPr lang="en-US" dirty="0"/>
          </a:p>
        </p:txBody>
      </p:sp>
      <p:sp>
        <p:nvSpPr>
          <p:cNvPr id="3" name="Content Placeholder 2"/>
          <p:cNvSpPr>
            <a:spLocks noGrp="1"/>
          </p:cNvSpPr>
          <p:nvPr>
            <p:ph idx="1"/>
          </p:nvPr>
        </p:nvSpPr>
        <p:spPr/>
        <p:txBody>
          <a:bodyPr/>
          <a:lstStyle/>
          <a:p>
            <a:pPr lvl="0"/>
            <a:r>
              <a:rPr lang="en-IN" dirty="0"/>
              <a:t>Arduino Uno </a:t>
            </a:r>
            <a:endParaRPr lang="en-US" dirty="0"/>
          </a:p>
          <a:p>
            <a:pPr lvl="0"/>
            <a:r>
              <a:rPr lang="en-IN" dirty="0"/>
              <a:t>MQ135 gas sensor  </a:t>
            </a:r>
            <a:endParaRPr lang="en-US" dirty="0"/>
          </a:p>
          <a:p>
            <a:pPr lvl="0"/>
            <a:r>
              <a:rPr lang="en-IN" dirty="0"/>
              <a:t>Breadboard </a:t>
            </a:r>
            <a:endParaRPr lang="en-US" dirty="0"/>
          </a:p>
          <a:p>
            <a:pPr lvl="0"/>
            <a:r>
              <a:rPr lang="en-IN" dirty="0"/>
              <a:t>Jumper wires </a:t>
            </a:r>
            <a:endParaRPr lang="en-US" dirty="0"/>
          </a:p>
          <a:p>
            <a:pPr lvl="0"/>
            <a:r>
              <a:rPr lang="en-IN" dirty="0"/>
              <a:t>Potentiometer 10k</a:t>
            </a:r>
            <a:endParaRPr lang="en-US" dirty="0"/>
          </a:p>
          <a:p>
            <a:pPr lvl="0"/>
            <a:r>
              <a:rPr lang="en-IN" dirty="0"/>
              <a:t>Resistors 220 </a:t>
            </a:r>
            <a:r>
              <a:rPr lang="en-IN" dirty="0" smtClean="0"/>
              <a:t>ohm</a:t>
            </a:r>
            <a:endParaRPr lang="en-US" dirty="0"/>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67400" y="1828800"/>
            <a:ext cx="2259330" cy="14281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p:nvPr/>
        </p:nvPicPr>
        <p:blipFill>
          <a:blip r:embed="rId3"/>
          <a:stretch>
            <a:fillRect/>
          </a:stretch>
        </p:blipFill>
        <p:spPr>
          <a:xfrm>
            <a:off x="8759801" y="1828800"/>
            <a:ext cx="2133600" cy="169509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7400" y="3657600"/>
            <a:ext cx="2284538" cy="1516165"/>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31201" y="3840813"/>
            <a:ext cx="2249499" cy="2255187"/>
          </a:xfrm>
          <a:prstGeom prst="rect">
            <a:avLst/>
          </a:prstGeom>
        </p:spPr>
      </p:pic>
    </p:spTree>
    <p:extLst>
      <p:ext uri="{BB962C8B-B14F-4D97-AF65-F5344CB8AC3E}">
        <p14:creationId xmlns:p14="http://schemas.microsoft.com/office/powerpoint/2010/main" val="528617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t>
            </a:r>
            <a:r>
              <a:rPr lang="en-US" dirty="0"/>
              <a:t>we used</a:t>
            </a:r>
          </a:p>
        </p:txBody>
      </p:sp>
      <p:sp>
        <p:nvSpPr>
          <p:cNvPr id="3" name="Content Placeholder 2"/>
          <p:cNvSpPr>
            <a:spLocks noGrp="1"/>
          </p:cNvSpPr>
          <p:nvPr>
            <p:ph idx="1"/>
          </p:nvPr>
        </p:nvSpPr>
        <p:spPr>
          <a:xfrm>
            <a:off x="1524000" y="1828800"/>
            <a:ext cx="5715000" cy="4267200"/>
          </a:xfrm>
        </p:spPr>
        <p:txBody>
          <a:bodyPr/>
          <a:lstStyle/>
          <a:p>
            <a:r>
              <a:rPr lang="en-US" dirty="0" smtClean="0"/>
              <a:t>Arduino IDE</a:t>
            </a:r>
          </a:p>
          <a:p>
            <a:pPr marL="0" indent="0">
              <a:buNone/>
            </a:pPr>
            <a:r>
              <a:rPr lang="en-GB" dirty="0"/>
              <a:t>To Program Arduino Uno we need IDE. Arduino IDE contains a text editor for writing code, a message area, a text console, a toolbar with buttons for common functions and a series of menus. It connects to the </a:t>
            </a:r>
            <a:r>
              <a:rPr lang="en-GB" dirty="0" smtClean="0"/>
              <a:t>Arduino hardware </a:t>
            </a:r>
            <a:r>
              <a:rPr lang="en-GB" dirty="0"/>
              <a:t>to upload programs and communicate with them.</a:t>
            </a:r>
            <a:endParaRPr lang="en-US" dirty="0"/>
          </a:p>
          <a:p>
            <a:pPr marL="0" indent="0">
              <a:buNone/>
            </a:pP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79259" b="24579"/>
          <a:stretch/>
        </p:blipFill>
        <p:spPr>
          <a:xfrm>
            <a:off x="7543800" y="228600"/>
            <a:ext cx="4114800" cy="5959366"/>
          </a:xfrm>
          <a:prstGeom prst="rect">
            <a:avLst/>
          </a:prstGeom>
        </p:spPr>
      </p:pic>
      <p:sp>
        <p:nvSpPr>
          <p:cNvPr id="5" name="TextBox 4"/>
          <p:cNvSpPr txBox="1"/>
          <p:nvPr/>
        </p:nvSpPr>
        <p:spPr>
          <a:xfrm>
            <a:off x="9062430" y="6324600"/>
            <a:ext cx="1077539" cy="369332"/>
          </a:xfrm>
          <a:prstGeom prst="rect">
            <a:avLst/>
          </a:prstGeom>
          <a:noFill/>
        </p:spPr>
        <p:txBody>
          <a:bodyPr wrap="none" rtlCol="0">
            <a:spAutoFit/>
          </a:bodyPr>
          <a:lstStyle/>
          <a:p>
            <a:r>
              <a:rPr lang="en-US" dirty="0" smtClean="0"/>
              <a:t>Our code</a:t>
            </a:r>
            <a:endParaRPr lang="en-US" dirty="0"/>
          </a:p>
        </p:txBody>
      </p:sp>
    </p:spTree>
    <p:extLst>
      <p:ext uri="{BB962C8B-B14F-4D97-AF65-F5344CB8AC3E}">
        <p14:creationId xmlns:p14="http://schemas.microsoft.com/office/powerpoint/2010/main" val="355895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(Using Proteus)</a:t>
            </a:r>
            <a:endParaRPr lang="en-US" dirty="0"/>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222" t="8928" r="19190" b="19043"/>
          <a:stretch/>
        </p:blipFill>
        <p:spPr>
          <a:xfrm>
            <a:off x="1600200" y="1752600"/>
            <a:ext cx="9448798" cy="4724400"/>
          </a:xfrm>
        </p:spPr>
      </p:pic>
    </p:spTree>
    <p:extLst>
      <p:ext uri="{BB962C8B-B14F-4D97-AF65-F5344CB8AC3E}">
        <p14:creationId xmlns:p14="http://schemas.microsoft.com/office/powerpoint/2010/main" val="3190765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Principle</a:t>
            </a:r>
            <a:endParaRPr lang="en-US" dirty="0"/>
          </a:p>
        </p:txBody>
      </p:sp>
      <p:sp>
        <p:nvSpPr>
          <p:cNvPr id="3" name="Content Placeholder 2"/>
          <p:cNvSpPr>
            <a:spLocks noGrp="1"/>
          </p:cNvSpPr>
          <p:nvPr>
            <p:ph idx="1"/>
          </p:nvPr>
        </p:nvSpPr>
        <p:spPr/>
        <p:txBody>
          <a:bodyPr>
            <a:normAutofit/>
          </a:bodyPr>
          <a:lstStyle/>
          <a:p>
            <a:pPr lvl="0"/>
            <a:r>
              <a:rPr lang="en-GB" dirty="0"/>
              <a:t>As the device is powered, the Arduino board loads the required libraries.</a:t>
            </a:r>
            <a:endParaRPr lang="en-US" dirty="0"/>
          </a:p>
          <a:p>
            <a:pPr lvl="0"/>
            <a:r>
              <a:rPr lang="en-GB" dirty="0"/>
              <a:t>The analog voltage sensed at the pin A0 of the Arduino is converted to a digital value by using the in-built ADC channel of the Arduino.</a:t>
            </a:r>
            <a:endParaRPr lang="en-US" dirty="0"/>
          </a:p>
          <a:p>
            <a:pPr lvl="0"/>
            <a:r>
              <a:rPr lang="en-GB" dirty="0"/>
              <a:t> The Arduino board has 10-bit ADC channels, so the digitized value ranges from 0 to 1023. The digitized value can be assumed proportional to the concentration of gases in PPM.</a:t>
            </a:r>
            <a:endParaRPr lang="en-US" dirty="0"/>
          </a:p>
          <a:p>
            <a:r>
              <a:rPr lang="en-GB" dirty="0"/>
              <a:t> </a:t>
            </a:r>
            <a:r>
              <a:rPr lang="en-IN" dirty="0"/>
              <a:t>The VCC and Ground terminals of the </a:t>
            </a:r>
            <a:r>
              <a:rPr lang="en-IN" dirty="0" smtClean="0"/>
              <a:t>MQ-135 sensor </a:t>
            </a:r>
            <a:r>
              <a:rPr lang="en-IN" dirty="0"/>
              <a:t>are connected to the common VCC and Ground. The Analog Output pin of the sensor is connected to the A0 pin of the Arduino. </a:t>
            </a:r>
            <a:endParaRPr lang="en-IN" dirty="0" smtClean="0"/>
          </a:p>
          <a:p>
            <a:pPr lvl="0"/>
            <a:r>
              <a:rPr lang="en-GB" dirty="0" smtClean="0"/>
              <a:t>The </a:t>
            </a:r>
            <a:r>
              <a:rPr lang="en-GB" dirty="0"/>
              <a:t>code is uploaded on the board using the USB drive and then run. The output is observed on the LCD directly in PPM unit</a:t>
            </a:r>
            <a:r>
              <a:rPr lang="en-GB" dirty="0" smtClean="0"/>
              <a:t>.</a:t>
            </a:r>
            <a:endParaRPr lang="en-US" dirty="0"/>
          </a:p>
        </p:txBody>
      </p:sp>
    </p:spTree>
    <p:extLst>
      <p:ext uri="{BB962C8B-B14F-4D97-AF65-F5344CB8AC3E}">
        <p14:creationId xmlns:p14="http://schemas.microsoft.com/office/powerpoint/2010/main" val="1594448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we worked</a:t>
            </a:r>
            <a:endParaRPr lang="en-US" dirty="0"/>
          </a:p>
        </p:txBody>
      </p:sp>
      <p:sp>
        <p:nvSpPr>
          <p:cNvPr id="3" name="Content Placeholder 2"/>
          <p:cNvSpPr>
            <a:spLocks noGrp="1"/>
          </p:cNvSpPr>
          <p:nvPr>
            <p:ph idx="1"/>
          </p:nvPr>
        </p:nvSpPr>
        <p:spPr/>
        <p:txBody>
          <a:bodyPr/>
          <a:lstStyle/>
          <a:p>
            <a:r>
              <a:rPr lang="en-GB" dirty="0"/>
              <a:t>The 16X2 LCD display is used to monitor the sensor values read by the Arduino board from MQ-135. It is interfaced with the Arduino Uno by connecting its data pins D4 to D7 with pins 5 down to 2 of the controller respectively. The RS and E pins of the LCD are connected to pins 12 and 11 of the controller respectively. The RW pin of the LCD module is connected to the </a:t>
            </a:r>
            <a:r>
              <a:rPr lang="en-GB" dirty="0" smtClean="0"/>
              <a:t>ground. VDD pin is connected to 5v voltage source and V0 is connected to the middle pin of potentiometer. A pin is connected to the 5v through 220 ohm resistor and K to ground.</a:t>
            </a: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352800" y="4114800"/>
            <a:ext cx="5105400" cy="2590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52551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we worked</a:t>
            </a:r>
          </a:p>
        </p:txBody>
      </p:sp>
      <p:sp>
        <p:nvSpPr>
          <p:cNvPr id="3" name="Content Placeholder 2"/>
          <p:cNvSpPr>
            <a:spLocks noGrp="1"/>
          </p:cNvSpPr>
          <p:nvPr>
            <p:ph idx="1"/>
          </p:nvPr>
        </p:nvSpPr>
        <p:spPr/>
        <p:txBody>
          <a:bodyPr/>
          <a:lstStyle/>
          <a:p>
            <a:r>
              <a:rPr lang="en-US" dirty="0" smtClean="0"/>
              <a:t>The other two pins of potentiometer connected to the common 5v source slot of breadboard and common ground. The potentiometer will control the contrast of the LCD.</a:t>
            </a:r>
          </a:p>
          <a:p>
            <a:r>
              <a:rPr lang="en-US" dirty="0" smtClean="0"/>
              <a:t>The MQ-135 sensor’s Vcc pin connects to the common 5v source slot, GND pin connects to the common ground slot and A0 pin connects to the analog A0 pin of the Arduino.</a:t>
            </a:r>
          </a:p>
          <a:p>
            <a:r>
              <a:rPr lang="en-US" dirty="0" smtClean="0"/>
              <a:t>Lastly, after coding in LAPTOP at Arduino IDE, we uploaded the code to the Arduino plugging it by a D type cable. It took 30-60 minutes to warm up the MQ-135 sensor and get the correct Gas measurement in PPM. We used different types of environment and experiments </a:t>
            </a:r>
            <a:r>
              <a:rPr lang="en-US" smtClean="0"/>
              <a:t>on ourselves </a:t>
            </a:r>
            <a:r>
              <a:rPr lang="en-US" dirty="0" smtClean="0"/>
              <a:t>to see the results of our device and It was successfully detecting CO2, Alcohol, Smoke, Naphthalene.</a:t>
            </a:r>
          </a:p>
        </p:txBody>
      </p:sp>
    </p:spTree>
    <p:extLst>
      <p:ext uri="{BB962C8B-B14F-4D97-AF65-F5344CB8AC3E}">
        <p14:creationId xmlns:p14="http://schemas.microsoft.com/office/powerpoint/2010/main" val="2911251802"/>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192</TotalTime>
  <Words>698</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Candara</vt:lpstr>
      <vt:lpstr>Consolas</vt:lpstr>
      <vt:lpstr>Tech Computer 16x9</vt:lpstr>
      <vt:lpstr>Air Quality Measurement Device</vt:lpstr>
      <vt:lpstr>The things we’ll know after this presentation</vt:lpstr>
      <vt:lpstr>Description</vt:lpstr>
      <vt:lpstr>Hardware we used</vt:lpstr>
      <vt:lpstr>Software we used</vt:lpstr>
      <vt:lpstr>Simulation (Using Proteus)</vt:lpstr>
      <vt:lpstr>Working Principle</vt:lpstr>
      <vt:lpstr>How we worked</vt:lpstr>
      <vt:lpstr>How we worked</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dc:title>
  <dc:creator>Mahir Shadid</dc:creator>
  <cp:lastModifiedBy>Mahir Shadid</cp:lastModifiedBy>
  <cp:revision>25</cp:revision>
  <dcterms:created xsi:type="dcterms:W3CDTF">2021-06-02T17:03:43Z</dcterms:created>
  <dcterms:modified xsi:type="dcterms:W3CDTF">2021-06-05T12:20:06Z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