
<file path=[Content_Types].xml><?xml version="1.0" encoding="utf-8"?>
<Types xmlns="http://schemas.openxmlformats.org/package/2006/content-types">
  <Default Extension="emf" ContentType="image/x-emf"/>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3"/>
  </p:notesMasterIdLst>
  <p:sldIdLst>
    <p:sldId id="256" r:id="rId2"/>
    <p:sldId id="258" r:id="rId3"/>
    <p:sldId id="263" r:id="rId4"/>
    <p:sldId id="285" r:id="rId5"/>
    <p:sldId id="309" r:id="rId6"/>
    <p:sldId id="311" r:id="rId7"/>
    <p:sldId id="310" r:id="rId8"/>
    <p:sldId id="313" r:id="rId9"/>
    <p:sldId id="312" r:id="rId10"/>
    <p:sldId id="314" r:id="rId11"/>
    <p:sldId id="315" r:id="rId12"/>
    <p:sldId id="316" r:id="rId13"/>
    <p:sldId id="317" r:id="rId14"/>
    <p:sldId id="319" r:id="rId15"/>
    <p:sldId id="321" r:id="rId16"/>
    <p:sldId id="267" r:id="rId17"/>
    <p:sldId id="322" r:id="rId18"/>
    <p:sldId id="283" r:id="rId19"/>
    <p:sldId id="323" r:id="rId20"/>
    <p:sldId id="324" r:id="rId21"/>
    <p:sldId id="289" r:id="rId22"/>
  </p:sldIdLst>
  <p:sldSz cx="9144000" cy="5143500" type="screen16x9"/>
  <p:notesSz cx="6858000" cy="9144000"/>
  <p:embeddedFontLst>
    <p:embeddedFont>
      <p:font typeface="Encode Sans Semi Condensed" panose="020B0604020202020204" charset="0"/>
      <p:regular r:id="rId24"/>
      <p:bold r:id="rId25"/>
    </p:embeddedFon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8B269A-4E5F-4057-881C-5BA0A7495362}">
  <a:tblStyle styleId="{D08B269A-4E5F-4057-881C-5BA0A74953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f665d9e5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f665d9e5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142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0"/>
        <p:cNvGrpSpPr/>
        <p:nvPr/>
      </p:nvGrpSpPr>
      <p:grpSpPr>
        <a:xfrm>
          <a:off x="0" y="0"/>
          <a:ext cx="0" cy="0"/>
          <a:chOff x="0" y="0"/>
          <a:chExt cx="0" cy="0"/>
        </a:xfrm>
      </p:grpSpPr>
      <p:sp>
        <p:nvSpPr>
          <p:cNvPr id="2151" name="Google Shape;2151;ga12912c1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2" name="Google Shape;2152;ga12912c1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9fe33d863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7" name="Google Shape;2247;g9fe33d86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f665d9e5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f665d9e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fe33d863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fe33d863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ga12912c18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0" name="Google Shape;2190;ga12912c18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fe33d863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fe33d863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56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fe33d863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fe33d863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62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ga12912c18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0" name="Google Shape;2190;ga12912c18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10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fe33d863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fe33d863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1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f665d9e5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f665d9e5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95700" y="3158400"/>
            <a:ext cx="9239700" cy="20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702150" y="3083967"/>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829500" y="773250"/>
            <a:ext cx="7485000" cy="162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b="1"/>
            </a:lvl1pPr>
            <a:lvl2pPr lvl="1" algn="ctr">
              <a:spcBef>
                <a:spcPts val="0"/>
              </a:spcBef>
              <a:spcAft>
                <a:spcPts val="0"/>
              </a:spcAft>
              <a:buSzPts val="5000"/>
              <a:buNone/>
              <a:defRPr sz="5000" b="1"/>
            </a:lvl2pPr>
            <a:lvl3pPr lvl="2" algn="ctr">
              <a:spcBef>
                <a:spcPts val="0"/>
              </a:spcBef>
              <a:spcAft>
                <a:spcPts val="0"/>
              </a:spcAft>
              <a:buSzPts val="5000"/>
              <a:buNone/>
              <a:defRPr sz="5000" b="1"/>
            </a:lvl3pPr>
            <a:lvl4pPr lvl="3" algn="ctr">
              <a:spcBef>
                <a:spcPts val="0"/>
              </a:spcBef>
              <a:spcAft>
                <a:spcPts val="0"/>
              </a:spcAft>
              <a:buSzPts val="5000"/>
              <a:buNone/>
              <a:defRPr sz="5000" b="1"/>
            </a:lvl4pPr>
            <a:lvl5pPr lvl="4" algn="ctr">
              <a:spcBef>
                <a:spcPts val="0"/>
              </a:spcBef>
              <a:spcAft>
                <a:spcPts val="0"/>
              </a:spcAft>
              <a:buSzPts val="5000"/>
              <a:buNone/>
              <a:defRPr sz="5000" b="1"/>
            </a:lvl5pPr>
            <a:lvl6pPr lvl="5" algn="ctr">
              <a:spcBef>
                <a:spcPts val="0"/>
              </a:spcBef>
              <a:spcAft>
                <a:spcPts val="0"/>
              </a:spcAft>
              <a:buSzPts val="5000"/>
              <a:buNone/>
              <a:defRPr sz="5000" b="1"/>
            </a:lvl6pPr>
            <a:lvl7pPr lvl="6" algn="ctr">
              <a:spcBef>
                <a:spcPts val="0"/>
              </a:spcBef>
              <a:spcAft>
                <a:spcPts val="0"/>
              </a:spcAft>
              <a:buSzPts val="5000"/>
              <a:buNone/>
              <a:defRPr sz="5000" b="1"/>
            </a:lvl7pPr>
            <a:lvl8pPr lvl="7" algn="ctr">
              <a:spcBef>
                <a:spcPts val="0"/>
              </a:spcBef>
              <a:spcAft>
                <a:spcPts val="0"/>
              </a:spcAft>
              <a:buSzPts val="5000"/>
              <a:buNone/>
              <a:defRPr sz="5000" b="1"/>
            </a:lvl8pPr>
            <a:lvl9pPr lvl="8" algn="ctr">
              <a:spcBef>
                <a:spcPts val="0"/>
              </a:spcBef>
              <a:spcAft>
                <a:spcPts val="0"/>
              </a:spcAft>
              <a:buSzPts val="5000"/>
              <a:buNone/>
              <a:defRPr sz="5000" b="1"/>
            </a:lvl9pPr>
          </a:lstStyle>
          <a:p>
            <a:endParaRPr/>
          </a:p>
        </p:txBody>
      </p:sp>
      <p:sp>
        <p:nvSpPr>
          <p:cNvPr id="12" name="Google Shape;12;p2"/>
          <p:cNvSpPr txBox="1">
            <a:spLocks noGrp="1"/>
          </p:cNvSpPr>
          <p:nvPr>
            <p:ph type="subTitle" idx="1"/>
          </p:nvPr>
        </p:nvSpPr>
        <p:spPr>
          <a:xfrm>
            <a:off x="3112625" y="3562850"/>
            <a:ext cx="2919000" cy="1194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5200"/>
              <a:buNone/>
              <a:defRPr sz="40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40"/>
        <p:cNvGrpSpPr/>
        <p:nvPr/>
      </p:nvGrpSpPr>
      <p:grpSpPr>
        <a:xfrm>
          <a:off x="0" y="0"/>
          <a:ext cx="0" cy="0"/>
          <a:chOff x="0" y="0"/>
          <a:chExt cx="0" cy="0"/>
        </a:xfrm>
      </p:grpSpPr>
      <p:sp>
        <p:nvSpPr>
          <p:cNvPr id="141" name="Google Shape;141;p22"/>
          <p:cNvSpPr/>
          <p:nvPr/>
        </p:nvSpPr>
        <p:spPr>
          <a:xfrm rot="10800000" flipH="1">
            <a:off x="-19550" y="2930700"/>
            <a:ext cx="9239700" cy="232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1926150" y="3352924"/>
            <a:ext cx="5291700" cy="6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b="1">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3" name="Google Shape;143;p22"/>
          <p:cNvSpPr txBox="1">
            <a:spLocks noGrp="1"/>
          </p:cNvSpPr>
          <p:nvPr>
            <p:ph type="subTitle" idx="1"/>
          </p:nvPr>
        </p:nvSpPr>
        <p:spPr>
          <a:xfrm>
            <a:off x="1926150" y="3948174"/>
            <a:ext cx="52917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144"/>
        <p:cNvGrpSpPr/>
        <p:nvPr/>
      </p:nvGrpSpPr>
      <p:grpSpPr>
        <a:xfrm>
          <a:off x="0" y="0"/>
          <a:ext cx="0" cy="0"/>
          <a:chOff x="0" y="0"/>
          <a:chExt cx="0" cy="0"/>
        </a:xfrm>
      </p:grpSpPr>
      <p:sp>
        <p:nvSpPr>
          <p:cNvPr id="145" name="Google Shape;145;p23"/>
          <p:cNvSpPr txBox="1">
            <a:spLocks noGrp="1"/>
          </p:cNvSpPr>
          <p:nvPr>
            <p:ph type="body" idx="1"/>
          </p:nvPr>
        </p:nvSpPr>
        <p:spPr>
          <a:xfrm>
            <a:off x="3513650" y="847959"/>
            <a:ext cx="4904400" cy="3997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Montserrat"/>
              <a:buChar char="●"/>
              <a:defRPr/>
            </a:lvl1pPr>
            <a:lvl2pPr marL="914400" lvl="1" indent="-330200" rtl="0">
              <a:lnSpc>
                <a:spcPct val="100000"/>
              </a:lnSpc>
              <a:spcBef>
                <a:spcPts val="1600"/>
              </a:spcBef>
              <a:spcAft>
                <a:spcPts val="0"/>
              </a:spcAft>
              <a:buSzPts val="1600"/>
              <a:buFont typeface="Montserrat"/>
              <a:buChar char="○"/>
              <a:defRPr sz="1200"/>
            </a:lvl2pPr>
            <a:lvl3pPr marL="1371600" lvl="2" indent="-330200" rtl="0">
              <a:spcBef>
                <a:spcPts val="1600"/>
              </a:spcBef>
              <a:spcAft>
                <a:spcPts val="0"/>
              </a:spcAft>
              <a:buSzPts val="1600"/>
              <a:buFont typeface="Montserrat"/>
              <a:buChar char="■"/>
              <a:defRPr/>
            </a:lvl3pPr>
            <a:lvl4pPr marL="1828800" lvl="3" indent="-330200" rtl="0">
              <a:spcBef>
                <a:spcPts val="1600"/>
              </a:spcBef>
              <a:spcAft>
                <a:spcPts val="0"/>
              </a:spcAft>
              <a:buSzPts val="1600"/>
              <a:buFont typeface="Montserrat"/>
              <a:buChar char="●"/>
              <a:defRPr/>
            </a:lvl4pPr>
            <a:lvl5pPr marL="2286000" lvl="4" indent="-330200" rtl="0">
              <a:spcBef>
                <a:spcPts val="1600"/>
              </a:spcBef>
              <a:spcAft>
                <a:spcPts val="0"/>
              </a:spcAft>
              <a:buSzPts val="1600"/>
              <a:buFont typeface="Montserrat"/>
              <a:buChar char="○"/>
              <a:defRPr/>
            </a:lvl5pPr>
            <a:lvl6pPr marL="2743200" lvl="5" indent="-330200" rtl="0">
              <a:spcBef>
                <a:spcPts val="1600"/>
              </a:spcBef>
              <a:spcAft>
                <a:spcPts val="0"/>
              </a:spcAft>
              <a:buSzPts val="1600"/>
              <a:buFont typeface="Montserrat"/>
              <a:buChar char="■"/>
              <a:defRPr/>
            </a:lvl6pPr>
            <a:lvl7pPr marL="3200400" lvl="6" indent="-330200" rtl="0">
              <a:spcBef>
                <a:spcPts val="1600"/>
              </a:spcBef>
              <a:spcAft>
                <a:spcPts val="0"/>
              </a:spcAft>
              <a:buSzPts val="1600"/>
              <a:buFont typeface="Montserrat"/>
              <a:buChar char="●"/>
              <a:defRPr/>
            </a:lvl7pPr>
            <a:lvl8pPr marL="3657600" lvl="7" indent="-330200" rtl="0">
              <a:spcBef>
                <a:spcPts val="1600"/>
              </a:spcBef>
              <a:spcAft>
                <a:spcPts val="0"/>
              </a:spcAft>
              <a:buSzPts val="1600"/>
              <a:buFont typeface="Montserrat"/>
              <a:buChar char="○"/>
              <a:defRPr/>
            </a:lvl8pPr>
            <a:lvl9pPr marL="4114800" lvl="8" indent="-330200" rtl="0">
              <a:spcBef>
                <a:spcPts val="1600"/>
              </a:spcBef>
              <a:spcAft>
                <a:spcPts val="1600"/>
              </a:spcAft>
              <a:buSzPts val="1600"/>
              <a:buFont typeface="Montserrat"/>
              <a:buChar char="■"/>
              <a:defRPr/>
            </a:lvl9pPr>
          </a:lstStyle>
          <a:p>
            <a:endParaRPr/>
          </a:p>
        </p:txBody>
      </p:sp>
      <p:sp>
        <p:nvSpPr>
          <p:cNvPr id="146" name="Google Shape;146;p23"/>
          <p:cNvSpPr txBox="1">
            <a:spLocks noGrp="1"/>
          </p:cNvSpPr>
          <p:nvPr>
            <p:ph type="subTitle" idx="2"/>
          </p:nvPr>
        </p:nvSpPr>
        <p:spPr>
          <a:xfrm>
            <a:off x="3513650" y="402150"/>
            <a:ext cx="4404600" cy="3732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sz="2000" b="1"/>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500"/>
              <a:buNone/>
              <a:defRPr/>
            </a:lvl7pPr>
            <a:lvl8pPr lvl="7" rtl="0">
              <a:spcBef>
                <a:spcPts val="1600"/>
              </a:spcBef>
              <a:spcAft>
                <a:spcPts val="0"/>
              </a:spcAft>
              <a:buSzPts val="1500"/>
              <a:buNone/>
              <a:defRPr/>
            </a:lvl8pPr>
            <a:lvl9pPr lvl="8" rtl="0">
              <a:spcBef>
                <a:spcPts val="1600"/>
              </a:spcBef>
              <a:spcAft>
                <a:spcPts val="1600"/>
              </a:spcAft>
              <a:buSzPts val="1500"/>
              <a:buNone/>
              <a:defRPr/>
            </a:lvl9pPr>
          </a:lstStyle>
          <a:p>
            <a:endParaRPr/>
          </a:p>
        </p:txBody>
      </p:sp>
      <p:sp>
        <p:nvSpPr>
          <p:cNvPr id="147" name="Google Shape;147;p23"/>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txBox="1">
            <a:spLocks noGrp="1"/>
          </p:cNvSpPr>
          <p:nvPr>
            <p:ph type="title"/>
          </p:nvPr>
        </p:nvSpPr>
        <p:spPr>
          <a:xfrm>
            <a:off x="608700" y="1931600"/>
            <a:ext cx="2284200" cy="12804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flipH="1">
            <a:off x="2893500" y="-79800"/>
            <a:ext cx="62505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2027325" y="2497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3796675" y="1786425"/>
            <a:ext cx="34800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b="1">
                <a:solidFill>
                  <a:schemeClr val="lt1"/>
                </a:solidFill>
              </a:defRPr>
            </a:lvl1pPr>
            <a:lvl2pPr lvl="1" algn="ctr" rtl="0">
              <a:spcBef>
                <a:spcPts val="0"/>
              </a:spcBef>
              <a:spcAft>
                <a:spcPts val="0"/>
              </a:spcAft>
              <a:buSzPts val="3600"/>
              <a:buNone/>
              <a:defRPr sz="3600" b="1"/>
            </a:lvl2pPr>
            <a:lvl3pPr lvl="2" algn="ctr" rtl="0">
              <a:spcBef>
                <a:spcPts val="0"/>
              </a:spcBef>
              <a:spcAft>
                <a:spcPts val="0"/>
              </a:spcAft>
              <a:buSzPts val="3600"/>
              <a:buNone/>
              <a:defRPr sz="3600" b="1"/>
            </a:lvl3pPr>
            <a:lvl4pPr lvl="3" algn="ctr" rtl="0">
              <a:spcBef>
                <a:spcPts val="0"/>
              </a:spcBef>
              <a:spcAft>
                <a:spcPts val="0"/>
              </a:spcAft>
              <a:buSzPts val="3600"/>
              <a:buNone/>
              <a:defRPr sz="3600" b="1"/>
            </a:lvl4pPr>
            <a:lvl5pPr lvl="4" algn="ctr" rtl="0">
              <a:spcBef>
                <a:spcPts val="0"/>
              </a:spcBef>
              <a:spcAft>
                <a:spcPts val="0"/>
              </a:spcAft>
              <a:buSzPts val="3600"/>
              <a:buNone/>
              <a:defRPr sz="3600" b="1"/>
            </a:lvl5pPr>
            <a:lvl6pPr lvl="5" algn="ctr" rtl="0">
              <a:spcBef>
                <a:spcPts val="0"/>
              </a:spcBef>
              <a:spcAft>
                <a:spcPts val="0"/>
              </a:spcAft>
              <a:buSzPts val="3600"/>
              <a:buNone/>
              <a:defRPr sz="3600" b="1"/>
            </a:lvl6pPr>
            <a:lvl7pPr lvl="6" algn="ctr" rtl="0">
              <a:spcBef>
                <a:spcPts val="0"/>
              </a:spcBef>
              <a:spcAft>
                <a:spcPts val="0"/>
              </a:spcAft>
              <a:buSzPts val="3600"/>
              <a:buNone/>
              <a:defRPr sz="3600" b="1"/>
            </a:lvl7pPr>
            <a:lvl8pPr lvl="7" algn="ctr" rtl="0">
              <a:spcBef>
                <a:spcPts val="0"/>
              </a:spcBef>
              <a:spcAft>
                <a:spcPts val="0"/>
              </a:spcAft>
              <a:buSzPts val="3600"/>
              <a:buNone/>
              <a:defRPr sz="3600" b="1"/>
            </a:lvl8pPr>
            <a:lvl9pPr lvl="8" algn="ctr" rtl="0">
              <a:spcBef>
                <a:spcPts val="0"/>
              </a:spcBef>
              <a:spcAft>
                <a:spcPts val="0"/>
              </a:spcAft>
              <a:buSzPts val="3600"/>
              <a:buNone/>
              <a:defRPr sz="3600" b="1"/>
            </a:lvl9pPr>
          </a:lstStyle>
          <a:p>
            <a:endParaRPr/>
          </a:p>
        </p:txBody>
      </p:sp>
      <p:sp>
        <p:nvSpPr>
          <p:cNvPr id="17" name="Google Shape;17;p3"/>
          <p:cNvSpPr txBox="1">
            <a:spLocks noGrp="1"/>
          </p:cNvSpPr>
          <p:nvPr>
            <p:ph type="title" idx="2" hasCustomPrompt="1"/>
          </p:nvPr>
        </p:nvSpPr>
        <p:spPr>
          <a:xfrm flipH="1">
            <a:off x="0" y="2012850"/>
            <a:ext cx="2893500" cy="111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8000" b="1"/>
            </a:lvl1pPr>
            <a:lvl2pPr lvl="1" algn="ctr" rtl="0">
              <a:spcBef>
                <a:spcPts val="0"/>
              </a:spcBef>
              <a:spcAft>
                <a:spcPts val="0"/>
              </a:spcAft>
              <a:buSzPts val="12000"/>
              <a:buNone/>
              <a:defRPr sz="12000" b="1"/>
            </a:lvl2pPr>
            <a:lvl3pPr lvl="2" algn="ctr" rtl="0">
              <a:spcBef>
                <a:spcPts val="0"/>
              </a:spcBef>
              <a:spcAft>
                <a:spcPts val="0"/>
              </a:spcAft>
              <a:buSzPts val="12000"/>
              <a:buNone/>
              <a:defRPr sz="12000" b="1"/>
            </a:lvl3pPr>
            <a:lvl4pPr lvl="3" algn="ctr" rtl="0">
              <a:spcBef>
                <a:spcPts val="0"/>
              </a:spcBef>
              <a:spcAft>
                <a:spcPts val="0"/>
              </a:spcAft>
              <a:buSzPts val="12000"/>
              <a:buNone/>
              <a:defRPr sz="12000" b="1"/>
            </a:lvl4pPr>
            <a:lvl5pPr lvl="4" algn="ctr" rtl="0">
              <a:spcBef>
                <a:spcPts val="0"/>
              </a:spcBef>
              <a:spcAft>
                <a:spcPts val="0"/>
              </a:spcAft>
              <a:buSzPts val="12000"/>
              <a:buNone/>
              <a:defRPr sz="12000" b="1"/>
            </a:lvl5pPr>
            <a:lvl6pPr lvl="5" algn="ctr" rtl="0">
              <a:spcBef>
                <a:spcPts val="0"/>
              </a:spcBef>
              <a:spcAft>
                <a:spcPts val="0"/>
              </a:spcAft>
              <a:buSzPts val="12000"/>
              <a:buNone/>
              <a:defRPr sz="12000" b="1"/>
            </a:lvl6pPr>
            <a:lvl7pPr lvl="6" algn="ctr" rtl="0">
              <a:spcBef>
                <a:spcPts val="0"/>
              </a:spcBef>
              <a:spcAft>
                <a:spcPts val="0"/>
              </a:spcAft>
              <a:buSzPts val="12000"/>
              <a:buNone/>
              <a:defRPr sz="12000" b="1"/>
            </a:lvl7pPr>
            <a:lvl8pPr lvl="7" algn="ctr" rtl="0">
              <a:spcBef>
                <a:spcPts val="0"/>
              </a:spcBef>
              <a:spcAft>
                <a:spcPts val="0"/>
              </a:spcAft>
              <a:buSzPts val="12000"/>
              <a:buNone/>
              <a:defRPr sz="12000" b="1"/>
            </a:lvl8pPr>
            <a:lvl9pPr lvl="8" algn="ctr" rtl="0">
              <a:spcBef>
                <a:spcPts val="0"/>
              </a:spcBef>
              <a:spcAft>
                <a:spcPts val="0"/>
              </a:spcAft>
              <a:buSzPts val="12000"/>
              <a:buNone/>
              <a:defRPr sz="12000" b="1"/>
            </a:lvl9pPr>
          </a:lstStyle>
          <a:p>
            <a:r>
              <a:t>xx%</a:t>
            </a:r>
          </a:p>
        </p:txBody>
      </p:sp>
      <p:sp>
        <p:nvSpPr>
          <p:cNvPr id="18" name="Google Shape;18;p3"/>
          <p:cNvSpPr txBox="1">
            <a:spLocks noGrp="1"/>
          </p:cNvSpPr>
          <p:nvPr>
            <p:ph type="subTitle" idx="1"/>
          </p:nvPr>
        </p:nvSpPr>
        <p:spPr>
          <a:xfrm flipH="1">
            <a:off x="3796675" y="2509157"/>
            <a:ext cx="34800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sz="2000">
                <a:solidFill>
                  <a:schemeClr val="lt1"/>
                </a:solidFill>
              </a:defRPr>
            </a:lvl1pPr>
            <a:lvl2pPr lvl="1" rtl="0">
              <a:spcBef>
                <a:spcPts val="160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500"/>
              <a:buNone/>
              <a:defRPr/>
            </a:lvl7pPr>
            <a:lvl8pPr lvl="7" rtl="0">
              <a:spcBef>
                <a:spcPts val="1600"/>
              </a:spcBef>
              <a:spcAft>
                <a:spcPts val="0"/>
              </a:spcAft>
              <a:buSzPts val="1500"/>
              <a:buNone/>
              <a:defRPr/>
            </a:lvl8pPr>
            <a:lvl9pPr lvl="8" rtl="0">
              <a:spcBef>
                <a:spcPts val="1600"/>
              </a:spcBef>
              <a:spcAft>
                <a:spcPts val="1600"/>
              </a:spcAft>
              <a:buSzPts val="1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26" name="Google Shape;26;p5"/>
          <p:cNvSpPr txBox="1">
            <a:spLocks noGrp="1"/>
          </p:cNvSpPr>
          <p:nvPr>
            <p:ph type="subTitle" idx="1"/>
          </p:nvPr>
        </p:nvSpPr>
        <p:spPr>
          <a:xfrm>
            <a:off x="4377349" y="937350"/>
            <a:ext cx="2612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27" name="Google Shape;27;p5"/>
          <p:cNvSpPr txBox="1">
            <a:spLocks noGrp="1"/>
          </p:cNvSpPr>
          <p:nvPr>
            <p:ph type="subTitle" idx="2"/>
          </p:nvPr>
        </p:nvSpPr>
        <p:spPr>
          <a:xfrm>
            <a:off x="4374125" y="1381600"/>
            <a:ext cx="2616000" cy="11139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28" name="Google Shape;28;p5"/>
          <p:cNvSpPr txBox="1">
            <a:spLocks noGrp="1"/>
          </p:cNvSpPr>
          <p:nvPr>
            <p:ph type="subTitle" idx="3"/>
          </p:nvPr>
        </p:nvSpPr>
        <p:spPr>
          <a:xfrm>
            <a:off x="4377345" y="2860450"/>
            <a:ext cx="26151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29" name="Google Shape;29;p5"/>
          <p:cNvSpPr txBox="1">
            <a:spLocks noGrp="1"/>
          </p:cNvSpPr>
          <p:nvPr>
            <p:ph type="subTitle" idx="4"/>
          </p:nvPr>
        </p:nvSpPr>
        <p:spPr>
          <a:xfrm>
            <a:off x="4374125" y="3304725"/>
            <a:ext cx="2612700" cy="11157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p:nvPr/>
        </p:nvSpPr>
        <p:spPr>
          <a:xfrm rot="10800000" flipH="1">
            <a:off x="-47850" y="4100525"/>
            <a:ext cx="9239700" cy="120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p:nvPr/>
        </p:nvSpPr>
        <p:spPr>
          <a:xfrm>
            <a:off x="3702075" y="4034500"/>
            <a:ext cx="17397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1388100" y="0"/>
            <a:ext cx="6367800" cy="410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rot="10800000" flipH="1">
            <a:off x="-47850" y="-191400"/>
            <a:ext cx="9239700" cy="2369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title"/>
          </p:nvPr>
        </p:nvSpPr>
        <p:spPr>
          <a:xfrm>
            <a:off x="2150250" y="0"/>
            <a:ext cx="4843500" cy="217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5000" b="1">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45" name="Google Shape;45;p9"/>
          <p:cNvSpPr txBox="1">
            <a:spLocks noGrp="1"/>
          </p:cNvSpPr>
          <p:nvPr>
            <p:ph type="subTitle" idx="1"/>
          </p:nvPr>
        </p:nvSpPr>
        <p:spPr>
          <a:xfrm>
            <a:off x="2534850" y="2177700"/>
            <a:ext cx="4074300" cy="296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
        <p:cNvGrpSpPr/>
        <p:nvPr/>
      </p:nvGrpSpPr>
      <p:grpSpPr>
        <a:xfrm>
          <a:off x="0" y="0"/>
          <a:ext cx="0" cy="0"/>
          <a:chOff x="0" y="0"/>
          <a:chExt cx="0" cy="0"/>
        </a:xfrm>
      </p:grpSpPr>
      <p:sp>
        <p:nvSpPr>
          <p:cNvPr id="56" name="Google Shape;56;p13"/>
          <p:cNvSpPr/>
          <p:nvPr/>
        </p:nvSpPr>
        <p:spPr>
          <a:xfrm>
            <a:off x="59170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9170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618950" y="54257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622650" y="2850325"/>
            <a:ext cx="684600"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flipH="1">
            <a:off x="-116825" y="-79800"/>
            <a:ext cx="3012300" cy="53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hasCustomPrompt="1"/>
          </p:nvPr>
        </p:nvSpPr>
        <p:spPr>
          <a:xfrm>
            <a:off x="3517750" y="945025"/>
            <a:ext cx="21027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rPr dirty="0"/>
              <a:t>xx%</a:t>
            </a:r>
          </a:p>
        </p:txBody>
      </p:sp>
      <p:sp>
        <p:nvSpPr>
          <p:cNvPr id="62" name="Google Shape;62;p13"/>
          <p:cNvSpPr txBox="1">
            <a:spLocks noGrp="1"/>
          </p:cNvSpPr>
          <p:nvPr>
            <p:ph type="subTitle" idx="1"/>
          </p:nvPr>
        </p:nvSpPr>
        <p:spPr>
          <a:xfrm>
            <a:off x="3517750" y="1336675"/>
            <a:ext cx="21018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atin typeface="+mj-lt"/>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dirty="0"/>
          </a:p>
        </p:txBody>
      </p:sp>
      <p:sp>
        <p:nvSpPr>
          <p:cNvPr id="63" name="Google Shape;63;p13"/>
          <p:cNvSpPr txBox="1">
            <a:spLocks noGrp="1"/>
          </p:cNvSpPr>
          <p:nvPr>
            <p:ph type="subTitle" idx="2"/>
          </p:nvPr>
        </p:nvSpPr>
        <p:spPr>
          <a:xfrm>
            <a:off x="3517750" y="1783200"/>
            <a:ext cx="2103300" cy="7200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atin typeface="+mj-lt"/>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dirty="0"/>
          </a:p>
        </p:txBody>
      </p:sp>
      <p:sp>
        <p:nvSpPr>
          <p:cNvPr id="64" name="Google Shape;64;p13"/>
          <p:cNvSpPr txBox="1">
            <a:spLocks noGrp="1"/>
          </p:cNvSpPr>
          <p:nvPr>
            <p:ph type="title" idx="3"/>
          </p:nvPr>
        </p:nvSpPr>
        <p:spPr>
          <a:xfrm>
            <a:off x="629875" y="1712250"/>
            <a:ext cx="21855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dirty="0"/>
          </a:p>
        </p:txBody>
      </p:sp>
      <p:sp>
        <p:nvSpPr>
          <p:cNvPr id="65" name="Google Shape;65;p13"/>
          <p:cNvSpPr txBox="1">
            <a:spLocks noGrp="1"/>
          </p:cNvSpPr>
          <p:nvPr>
            <p:ph type="title" idx="4" hasCustomPrompt="1"/>
          </p:nvPr>
        </p:nvSpPr>
        <p:spPr>
          <a:xfrm>
            <a:off x="5815600" y="9450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latin typeface="+mj-lt"/>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rPr dirty="0"/>
              <a:t>xx%</a:t>
            </a:r>
          </a:p>
        </p:txBody>
      </p:sp>
      <p:sp>
        <p:nvSpPr>
          <p:cNvPr id="66" name="Google Shape;66;p13"/>
          <p:cNvSpPr txBox="1">
            <a:spLocks noGrp="1"/>
          </p:cNvSpPr>
          <p:nvPr>
            <p:ph type="subTitle" idx="5"/>
          </p:nvPr>
        </p:nvSpPr>
        <p:spPr>
          <a:xfrm>
            <a:off x="5815600" y="13366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atin typeface="+mj-lt"/>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dirty="0"/>
          </a:p>
        </p:txBody>
      </p:sp>
      <p:sp>
        <p:nvSpPr>
          <p:cNvPr id="67" name="Google Shape;67;p13"/>
          <p:cNvSpPr txBox="1">
            <a:spLocks noGrp="1"/>
          </p:cNvSpPr>
          <p:nvPr>
            <p:ph type="subTitle" idx="6"/>
          </p:nvPr>
        </p:nvSpPr>
        <p:spPr>
          <a:xfrm>
            <a:off x="5815600" y="1783200"/>
            <a:ext cx="2103300" cy="7200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atin typeface="+mj-lt"/>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dirty="0"/>
          </a:p>
        </p:txBody>
      </p:sp>
      <p:sp>
        <p:nvSpPr>
          <p:cNvPr id="68" name="Google Shape;68;p13"/>
          <p:cNvSpPr txBox="1">
            <a:spLocks noGrp="1"/>
          </p:cNvSpPr>
          <p:nvPr>
            <p:ph type="title" idx="7" hasCustomPrompt="1"/>
          </p:nvPr>
        </p:nvSpPr>
        <p:spPr>
          <a:xfrm>
            <a:off x="3517750" y="3249125"/>
            <a:ext cx="21021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rPr dirty="0"/>
              <a:t>xx%</a:t>
            </a:r>
          </a:p>
        </p:txBody>
      </p:sp>
      <p:sp>
        <p:nvSpPr>
          <p:cNvPr id="69" name="Google Shape;69;p13"/>
          <p:cNvSpPr txBox="1">
            <a:spLocks noGrp="1"/>
          </p:cNvSpPr>
          <p:nvPr>
            <p:ph type="subTitle" idx="8"/>
          </p:nvPr>
        </p:nvSpPr>
        <p:spPr>
          <a:xfrm>
            <a:off x="3517750" y="3636275"/>
            <a:ext cx="21012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70" name="Google Shape;70;p13"/>
          <p:cNvSpPr txBox="1">
            <a:spLocks noGrp="1"/>
          </p:cNvSpPr>
          <p:nvPr>
            <p:ph type="subTitle" idx="9"/>
          </p:nvPr>
        </p:nvSpPr>
        <p:spPr>
          <a:xfrm>
            <a:off x="3517750" y="4076750"/>
            <a:ext cx="2103300" cy="7200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71" name="Google Shape;71;p13"/>
          <p:cNvSpPr txBox="1">
            <a:spLocks noGrp="1"/>
          </p:cNvSpPr>
          <p:nvPr>
            <p:ph type="title" idx="13" hasCustomPrompt="1"/>
          </p:nvPr>
        </p:nvSpPr>
        <p:spPr>
          <a:xfrm>
            <a:off x="5815600" y="3249125"/>
            <a:ext cx="2100600" cy="406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72" name="Google Shape;72;p13"/>
          <p:cNvSpPr txBox="1">
            <a:spLocks noGrp="1"/>
          </p:cNvSpPr>
          <p:nvPr>
            <p:ph type="subTitle" idx="14"/>
          </p:nvPr>
        </p:nvSpPr>
        <p:spPr>
          <a:xfrm>
            <a:off x="5815600" y="3636275"/>
            <a:ext cx="2099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73" name="Google Shape;73;p13"/>
          <p:cNvSpPr txBox="1">
            <a:spLocks noGrp="1"/>
          </p:cNvSpPr>
          <p:nvPr>
            <p:ph type="subTitle" idx="15"/>
          </p:nvPr>
        </p:nvSpPr>
        <p:spPr>
          <a:xfrm>
            <a:off x="5815600" y="4076750"/>
            <a:ext cx="2103300" cy="7200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79"/>
        <p:cNvGrpSpPr/>
        <p:nvPr/>
      </p:nvGrpSpPr>
      <p:grpSpPr>
        <a:xfrm>
          <a:off x="0" y="0"/>
          <a:ext cx="0" cy="0"/>
          <a:chOff x="0" y="0"/>
          <a:chExt cx="0" cy="0"/>
        </a:xfrm>
      </p:grpSpPr>
      <p:sp>
        <p:nvSpPr>
          <p:cNvPr id="80" name="Google Shape;80;p15"/>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a:spLocks noGrp="1"/>
          </p:cNvSpPr>
          <p:nvPr>
            <p:ph type="title"/>
          </p:nvPr>
        </p:nvSpPr>
        <p:spPr>
          <a:xfrm>
            <a:off x="629875" y="1712250"/>
            <a:ext cx="22644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82" name="Google Shape;82;p15"/>
          <p:cNvSpPr txBox="1">
            <a:spLocks noGrp="1"/>
          </p:cNvSpPr>
          <p:nvPr>
            <p:ph type="subTitle" idx="1"/>
          </p:nvPr>
        </p:nvSpPr>
        <p:spPr>
          <a:xfrm>
            <a:off x="4374125" y="39890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83" name="Google Shape;83;p15"/>
          <p:cNvSpPr txBox="1">
            <a:spLocks noGrp="1"/>
          </p:cNvSpPr>
          <p:nvPr>
            <p:ph type="subTitle" idx="2"/>
          </p:nvPr>
        </p:nvSpPr>
        <p:spPr>
          <a:xfrm>
            <a:off x="4374125" y="843156"/>
            <a:ext cx="3556200" cy="6066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84" name="Google Shape;84;p15"/>
          <p:cNvSpPr txBox="1">
            <a:spLocks noGrp="1"/>
          </p:cNvSpPr>
          <p:nvPr>
            <p:ph type="subTitle" idx="3"/>
          </p:nvPr>
        </p:nvSpPr>
        <p:spPr>
          <a:xfrm>
            <a:off x="4374125" y="365112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85" name="Google Shape;85;p15"/>
          <p:cNvSpPr txBox="1">
            <a:spLocks noGrp="1"/>
          </p:cNvSpPr>
          <p:nvPr>
            <p:ph type="subTitle" idx="4"/>
          </p:nvPr>
        </p:nvSpPr>
        <p:spPr>
          <a:xfrm>
            <a:off x="4374125" y="4099201"/>
            <a:ext cx="3556200" cy="6066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86" name="Google Shape;86;p15"/>
          <p:cNvSpPr txBox="1">
            <a:spLocks noGrp="1"/>
          </p:cNvSpPr>
          <p:nvPr>
            <p:ph type="subTitle" idx="5"/>
          </p:nvPr>
        </p:nvSpPr>
        <p:spPr>
          <a:xfrm>
            <a:off x="4374125" y="2024610"/>
            <a:ext cx="35517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87" name="Google Shape;87;p15"/>
          <p:cNvSpPr txBox="1">
            <a:spLocks noGrp="1"/>
          </p:cNvSpPr>
          <p:nvPr>
            <p:ph type="subTitle" idx="6"/>
          </p:nvPr>
        </p:nvSpPr>
        <p:spPr>
          <a:xfrm>
            <a:off x="4374125" y="2468916"/>
            <a:ext cx="3556200" cy="6066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2">
    <p:spTree>
      <p:nvGrpSpPr>
        <p:cNvPr id="1" name="Shape 118"/>
        <p:cNvGrpSpPr/>
        <p:nvPr/>
      </p:nvGrpSpPr>
      <p:grpSpPr>
        <a:xfrm>
          <a:off x="0" y="0"/>
          <a:ext cx="0" cy="0"/>
          <a:chOff x="0" y="0"/>
          <a:chExt cx="0" cy="0"/>
        </a:xfrm>
      </p:grpSpPr>
      <p:sp>
        <p:nvSpPr>
          <p:cNvPr id="119" name="Google Shape;119;p19"/>
          <p:cNvSpPr/>
          <p:nvPr/>
        </p:nvSpPr>
        <p:spPr>
          <a:xfrm flipH="1">
            <a:off x="-116825" y="-103725"/>
            <a:ext cx="3012300" cy="535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txBox="1">
            <a:spLocks noGrp="1"/>
          </p:cNvSpPr>
          <p:nvPr>
            <p:ph type="title"/>
          </p:nvPr>
        </p:nvSpPr>
        <p:spPr>
          <a:xfrm>
            <a:off x="629875" y="1712275"/>
            <a:ext cx="1719900" cy="1719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121" name="Google Shape;121;p19"/>
          <p:cNvSpPr txBox="1">
            <a:spLocks noGrp="1"/>
          </p:cNvSpPr>
          <p:nvPr>
            <p:ph type="subTitle" idx="1"/>
          </p:nvPr>
        </p:nvSpPr>
        <p:spPr>
          <a:xfrm>
            <a:off x="5142950" y="569900"/>
            <a:ext cx="24069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122" name="Google Shape;122;p19"/>
          <p:cNvSpPr txBox="1">
            <a:spLocks noGrp="1"/>
          </p:cNvSpPr>
          <p:nvPr>
            <p:ph type="subTitle" idx="2"/>
          </p:nvPr>
        </p:nvSpPr>
        <p:spPr>
          <a:xfrm>
            <a:off x="5142950" y="1014150"/>
            <a:ext cx="2760300" cy="6066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123" name="Google Shape;123;p19"/>
          <p:cNvSpPr txBox="1">
            <a:spLocks noGrp="1"/>
          </p:cNvSpPr>
          <p:nvPr>
            <p:ph type="subTitle" idx="3"/>
          </p:nvPr>
        </p:nvSpPr>
        <p:spPr>
          <a:xfrm>
            <a:off x="5142950" y="3470494"/>
            <a:ext cx="24069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124" name="Google Shape;124;p19"/>
          <p:cNvSpPr txBox="1">
            <a:spLocks noGrp="1"/>
          </p:cNvSpPr>
          <p:nvPr>
            <p:ph type="subTitle" idx="4"/>
          </p:nvPr>
        </p:nvSpPr>
        <p:spPr>
          <a:xfrm>
            <a:off x="5142950" y="3914799"/>
            <a:ext cx="2760300" cy="6066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125" name="Google Shape;125;p19"/>
          <p:cNvSpPr txBox="1">
            <a:spLocks noGrp="1"/>
          </p:cNvSpPr>
          <p:nvPr>
            <p:ph type="subTitle" idx="5"/>
          </p:nvPr>
        </p:nvSpPr>
        <p:spPr>
          <a:xfrm>
            <a:off x="5142950" y="2024610"/>
            <a:ext cx="2406900" cy="444300"/>
          </a:xfrm>
          <a:prstGeom prst="rect">
            <a:avLst/>
          </a:prstGeom>
        </p:spPr>
        <p:txBody>
          <a:bodyPr spcFirstLastPara="1" wrap="square" lIns="91425" tIns="91425" rIns="91425" bIns="91425" anchor="t" anchorCtr="0">
            <a:noAutofit/>
          </a:bodyPr>
          <a:lstStyle>
            <a:lvl1pPr marL="0" marR="0" lvl="0" indent="-127000" rtl="0">
              <a:lnSpc>
                <a:spcPct val="115000"/>
              </a:lnSpc>
              <a:spcBef>
                <a:spcPts val="0"/>
              </a:spcBef>
              <a:spcAft>
                <a:spcPts val="0"/>
              </a:spcAft>
              <a:buClr>
                <a:schemeClr val="dk1"/>
              </a:buClr>
              <a:buSzPts val="2000"/>
              <a:buNone/>
              <a:defRPr sz="2000" b="1"/>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
        <p:nvSpPr>
          <p:cNvPr id="126" name="Google Shape;126;p19"/>
          <p:cNvSpPr txBox="1">
            <a:spLocks noGrp="1"/>
          </p:cNvSpPr>
          <p:nvPr>
            <p:ph type="subTitle" idx="6"/>
          </p:nvPr>
        </p:nvSpPr>
        <p:spPr>
          <a:xfrm>
            <a:off x="5142950" y="2468887"/>
            <a:ext cx="2760300" cy="606600"/>
          </a:xfrm>
          <a:prstGeom prst="rect">
            <a:avLst/>
          </a:prstGeom>
        </p:spPr>
        <p:txBody>
          <a:bodyPr spcFirstLastPara="1" wrap="square" lIns="91425" tIns="91425" rIns="91425" bIns="91425" anchor="t" anchorCtr="0">
            <a:noAutofit/>
          </a:bodyPr>
          <a:lstStyle>
            <a:lvl1pPr marL="0" marR="0" lvl="0" indent="-95250" rtl="0">
              <a:lnSpc>
                <a:spcPct val="115000"/>
              </a:lnSpc>
              <a:spcBef>
                <a:spcPts val="0"/>
              </a:spcBef>
              <a:spcAft>
                <a:spcPts val="0"/>
              </a:spcAft>
              <a:buSzPts val="1500"/>
              <a:buNone/>
              <a:defRPr/>
            </a:lvl1pPr>
            <a:lvl2pPr lvl="1" rtl="0">
              <a:lnSpc>
                <a:spcPct val="115000"/>
              </a:lnSpc>
              <a:spcBef>
                <a:spcPts val="0"/>
              </a:spcBef>
              <a:spcAft>
                <a:spcPts val="0"/>
              </a:spcAft>
              <a:buSzPts val="1500"/>
              <a:buNone/>
              <a:defRPr/>
            </a:lvl2pPr>
            <a:lvl3pPr lvl="2" rtl="0">
              <a:lnSpc>
                <a:spcPct val="115000"/>
              </a:lnSpc>
              <a:spcBef>
                <a:spcPts val="1600"/>
              </a:spcBef>
              <a:spcAft>
                <a:spcPts val="0"/>
              </a:spcAft>
              <a:buSzPts val="1500"/>
              <a:buNone/>
              <a:defRPr/>
            </a:lvl3pPr>
            <a:lvl4pPr lvl="3" rtl="0">
              <a:lnSpc>
                <a:spcPct val="115000"/>
              </a:lnSpc>
              <a:spcBef>
                <a:spcPts val="1600"/>
              </a:spcBef>
              <a:spcAft>
                <a:spcPts val="0"/>
              </a:spcAft>
              <a:buSzPts val="1500"/>
              <a:buNone/>
              <a:defRPr/>
            </a:lvl4pPr>
            <a:lvl5pPr lvl="4" rtl="0">
              <a:lnSpc>
                <a:spcPct val="115000"/>
              </a:lnSpc>
              <a:spcBef>
                <a:spcPts val="1600"/>
              </a:spcBef>
              <a:spcAft>
                <a:spcPts val="0"/>
              </a:spcAft>
              <a:buSzPts val="1500"/>
              <a:buNone/>
              <a:defRPr/>
            </a:lvl5pPr>
            <a:lvl6pPr lvl="5" rtl="0">
              <a:lnSpc>
                <a:spcPct val="115000"/>
              </a:lnSpc>
              <a:spcBef>
                <a:spcPts val="1600"/>
              </a:spcBef>
              <a:spcAft>
                <a:spcPts val="0"/>
              </a:spcAft>
              <a:buSzPts val="1500"/>
              <a:buNone/>
              <a:defRPr/>
            </a:lvl6pPr>
            <a:lvl7pPr lvl="6" rtl="0">
              <a:lnSpc>
                <a:spcPct val="115000"/>
              </a:lnSpc>
              <a:spcBef>
                <a:spcPts val="1600"/>
              </a:spcBef>
              <a:spcAft>
                <a:spcPts val="0"/>
              </a:spcAft>
              <a:buSzPts val="1500"/>
              <a:buNone/>
              <a:defRPr/>
            </a:lvl7pPr>
            <a:lvl8pPr lvl="7" rtl="0">
              <a:lnSpc>
                <a:spcPct val="115000"/>
              </a:lnSpc>
              <a:spcBef>
                <a:spcPts val="1600"/>
              </a:spcBef>
              <a:spcAft>
                <a:spcPts val="0"/>
              </a:spcAft>
              <a:buSzPts val="1500"/>
              <a:buNone/>
              <a:defRPr/>
            </a:lvl8pPr>
            <a:lvl9pPr lvl="8" rtl="0">
              <a:lnSpc>
                <a:spcPct val="115000"/>
              </a:lnSpc>
              <a:spcBef>
                <a:spcPts val="1600"/>
              </a:spcBef>
              <a:spcAft>
                <a:spcPts val="1600"/>
              </a:spcAft>
              <a:buSzPts val="1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100" y="445025"/>
            <a:ext cx="769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1pPr>
            <a:lvl2pPr lvl="1">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2pPr>
            <a:lvl3pPr lvl="2">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3pPr>
            <a:lvl4pPr lvl="3">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4pPr>
            <a:lvl5pPr lvl="4">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5pPr>
            <a:lvl6pPr lvl="5">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6pPr>
            <a:lvl7pPr lvl="6">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7pPr>
            <a:lvl8pPr lvl="7">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8pPr>
            <a:lvl9pPr lvl="8">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726100" y="1152475"/>
            <a:ext cx="76917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1pPr>
            <a:lvl2pPr marL="914400" lvl="1"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2pPr>
            <a:lvl3pPr marL="1371600" lvl="2"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3pPr>
            <a:lvl4pPr marL="1828800" lvl="3"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4pPr>
            <a:lvl5pPr marL="2286000" lvl="4"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5pPr>
            <a:lvl6pPr marL="2743200" lvl="5"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6pPr>
            <a:lvl7pPr marL="3200400" lvl="6"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7pPr>
            <a:lvl8pPr marL="3657600" lvl="7" indent="-323850">
              <a:lnSpc>
                <a:spcPct val="115000"/>
              </a:lnSpc>
              <a:spcBef>
                <a:spcPts val="1600"/>
              </a:spcBef>
              <a:spcAft>
                <a:spcPts val="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8pPr>
            <a:lvl9pPr marL="4114800" lvl="8" indent="-323850">
              <a:lnSpc>
                <a:spcPct val="115000"/>
              </a:lnSpc>
              <a:spcBef>
                <a:spcPts val="1600"/>
              </a:spcBef>
              <a:spcAft>
                <a:spcPts val="1600"/>
              </a:spcAft>
              <a:buClr>
                <a:schemeClr val="dk2"/>
              </a:buClr>
              <a:buSzPts val="1500"/>
              <a:buFont typeface="Encode Sans Semi Condensed"/>
              <a:buChar char="■"/>
              <a:defRPr sz="1500">
                <a:solidFill>
                  <a:schemeClr val="dk2"/>
                </a:solidFill>
                <a:latin typeface="Encode Sans Semi Condensed"/>
                <a:ea typeface="Encode Sans Semi Condensed"/>
                <a:cs typeface="Encode Sans Semi Condensed"/>
                <a:sym typeface="Encode Sans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8" r:id="rId6"/>
    <p:sldLayoutId id="2147483659" r:id="rId7"/>
    <p:sldLayoutId id="2147483661" r:id="rId8"/>
    <p:sldLayoutId id="2147483665"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ctrTitle"/>
          </p:nvPr>
        </p:nvSpPr>
        <p:spPr>
          <a:xfrm>
            <a:off x="829500" y="773250"/>
            <a:ext cx="7485000" cy="162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Giza Real Estate Market Analysis</a:t>
            </a:r>
            <a:endParaRPr dirty="0">
              <a:latin typeface="+mj-lt"/>
            </a:endParaRPr>
          </a:p>
        </p:txBody>
      </p:sp>
      <p:sp>
        <p:nvSpPr>
          <p:cNvPr id="169" name="Google Shape;169;p28"/>
          <p:cNvSpPr txBox="1">
            <a:spLocks noGrp="1"/>
          </p:cNvSpPr>
          <p:nvPr>
            <p:ph type="subTitle" idx="1"/>
          </p:nvPr>
        </p:nvSpPr>
        <p:spPr>
          <a:xfrm>
            <a:off x="829500" y="3562850"/>
            <a:ext cx="7485000" cy="119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latin typeface="+mj-lt"/>
              </a:rPr>
              <a:t>I</a:t>
            </a:r>
            <a:r>
              <a:rPr lang="en" sz="1600" dirty="0">
                <a:latin typeface="+mj-lt"/>
              </a:rPr>
              <a:t>nteractive dashboard and ML Models</a:t>
            </a:r>
            <a:endParaRPr sz="16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26D40D-7E5B-DE27-32ED-655A63ACD9E7}"/>
              </a:ext>
            </a:extLst>
          </p:cNvPr>
          <p:cNvSpPr>
            <a:spLocks noGrp="1"/>
          </p:cNvSpPr>
          <p:nvPr>
            <p:ph type="title"/>
          </p:nvPr>
        </p:nvSpPr>
        <p:spPr/>
        <p:txBody>
          <a:bodyPr/>
          <a:lstStyle/>
          <a:p>
            <a:r>
              <a:rPr lang="en-US" dirty="0"/>
              <a:t>Clients Stats</a:t>
            </a:r>
            <a:endParaRPr lang="en-GB" dirty="0"/>
          </a:p>
        </p:txBody>
      </p:sp>
      <p:sp>
        <p:nvSpPr>
          <p:cNvPr id="2" name="Subtitle 1">
            <a:extLst>
              <a:ext uri="{FF2B5EF4-FFF2-40B4-BE49-F238E27FC236}">
                <a16:creationId xmlns:a16="http://schemas.microsoft.com/office/drawing/2014/main" id="{AACEBB0C-4E4E-0CAB-6826-A2D80CD6D9F4}"/>
              </a:ext>
            </a:extLst>
          </p:cNvPr>
          <p:cNvSpPr>
            <a:spLocks noGrp="1"/>
          </p:cNvSpPr>
          <p:nvPr>
            <p:ph type="subTitle" idx="1"/>
          </p:nvPr>
        </p:nvSpPr>
        <p:spPr>
          <a:xfrm>
            <a:off x="0" y="3948174"/>
            <a:ext cx="9144000" cy="1195326"/>
          </a:xfrm>
        </p:spPr>
        <p:txBody>
          <a:bodyPr/>
          <a:lstStyle/>
          <a:p>
            <a:r>
              <a:rPr lang="en-US" sz="1400" dirty="0"/>
              <a:t>We can see from the combo chart that more than 80% of our clients are Male clients and more than 75% of all clients are married with children so these are the most 2 important characteristics of our clients.</a:t>
            </a:r>
          </a:p>
          <a:p>
            <a:r>
              <a:rPr lang="en-US" sz="1400" dirty="0"/>
              <a:t>The annual income of clients who bought apartments as investment is very close to the annual income for those who bought apartments for personal usage, however the clients who bought apartments for personal usage almost double the number of the clients who bought apartments as investment.</a:t>
            </a:r>
            <a:endParaRPr lang="en-GB" sz="1400" dirty="0"/>
          </a:p>
        </p:txBody>
      </p:sp>
      <p:pic>
        <p:nvPicPr>
          <p:cNvPr id="3" name="Picture 2">
            <a:extLst>
              <a:ext uri="{FF2B5EF4-FFF2-40B4-BE49-F238E27FC236}">
                <a16:creationId xmlns:a16="http://schemas.microsoft.com/office/drawing/2014/main" id="{7B04C184-093F-FED7-876A-0A1B5B1C4250}"/>
              </a:ext>
            </a:extLst>
          </p:cNvPr>
          <p:cNvPicPr>
            <a:picLocks noChangeAspect="1"/>
          </p:cNvPicPr>
          <p:nvPr/>
        </p:nvPicPr>
        <p:blipFill>
          <a:blip r:embed="rId2"/>
          <a:stretch>
            <a:fillRect/>
          </a:stretch>
        </p:blipFill>
        <p:spPr>
          <a:xfrm>
            <a:off x="1169552" y="249114"/>
            <a:ext cx="6804896" cy="2163390"/>
          </a:xfrm>
          <a:prstGeom prst="rect">
            <a:avLst/>
          </a:prstGeom>
        </p:spPr>
      </p:pic>
      <p:pic>
        <p:nvPicPr>
          <p:cNvPr id="4" name="Picture 3">
            <a:extLst>
              <a:ext uri="{FF2B5EF4-FFF2-40B4-BE49-F238E27FC236}">
                <a16:creationId xmlns:a16="http://schemas.microsoft.com/office/drawing/2014/main" id="{F9520E92-7E54-6A76-AFDC-9485BE9CAB56}"/>
              </a:ext>
            </a:extLst>
          </p:cNvPr>
          <p:cNvPicPr>
            <a:picLocks noChangeAspect="1"/>
          </p:cNvPicPr>
          <p:nvPr/>
        </p:nvPicPr>
        <p:blipFill>
          <a:blip r:embed="rId3"/>
          <a:stretch>
            <a:fillRect/>
          </a:stretch>
        </p:blipFill>
        <p:spPr>
          <a:xfrm>
            <a:off x="892968" y="2412504"/>
            <a:ext cx="7358063" cy="465348"/>
          </a:xfrm>
          <a:prstGeom prst="rect">
            <a:avLst/>
          </a:prstGeom>
        </p:spPr>
      </p:pic>
    </p:spTree>
    <p:extLst>
      <p:ext uri="{BB962C8B-B14F-4D97-AF65-F5344CB8AC3E}">
        <p14:creationId xmlns:p14="http://schemas.microsoft.com/office/powerpoint/2010/main" val="342902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flipH="1">
            <a:off x="3582362" y="2150850"/>
            <a:ext cx="3961438"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Clustering</a:t>
            </a:r>
            <a:endParaRPr sz="4000" dirty="0"/>
          </a:p>
        </p:txBody>
      </p:sp>
      <p:sp>
        <p:nvSpPr>
          <p:cNvPr id="226" name="Google Shape;226;p35"/>
          <p:cNvSpPr txBox="1">
            <a:spLocks noGrp="1"/>
          </p:cNvSpPr>
          <p:nvPr>
            <p:ph type="title" idx="2"/>
          </p:nvPr>
        </p:nvSpPr>
        <p:spPr>
          <a:xfrm flipH="1">
            <a:off x="0" y="2012850"/>
            <a:ext cx="2893500" cy="11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07001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1"/>
        <p:cNvGrpSpPr/>
        <p:nvPr/>
      </p:nvGrpSpPr>
      <p:grpSpPr>
        <a:xfrm>
          <a:off x="0" y="0"/>
          <a:ext cx="0" cy="0"/>
          <a:chOff x="0" y="0"/>
          <a:chExt cx="0" cy="0"/>
        </a:xfrm>
      </p:grpSpPr>
      <p:sp>
        <p:nvSpPr>
          <p:cNvPr id="2193" name="Google Shape;2193;p57"/>
          <p:cNvSpPr txBox="1">
            <a:spLocks noGrp="1"/>
          </p:cNvSpPr>
          <p:nvPr>
            <p:ph type="subTitle" idx="1"/>
          </p:nvPr>
        </p:nvSpPr>
        <p:spPr>
          <a:xfrm>
            <a:off x="0" y="3103726"/>
            <a:ext cx="9144000" cy="2039774"/>
          </a:xfrm>
          <a:prstGeom prst="rect">
            <a:avLst/>
          </a:prstGeom>
          <a:ln>
            <a:solidFill>
              <a:schemeClr val="accent1"/>
            </a:solidFill>
          </a:ln>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US" sz="1400" dirty="0">
                <a:solidFill>
                  <a:schemeClr val="bg1"/>
                </a:solidFill>
                <a:latin typeface="+mj-lt"/>
              </a:rPr>
              <a:t>Using the K-means Clustering method we find out that there’re 5 clusters of clients in terms of Apartments prices and Annual Income.</a:t>
            </a:r>
          </a:p>
          <a:p>
            <a:pPr marL="285750" lvl="0" indent="-285750" rtl="0">
              <a:spcBef>
                <a:spcPts val="0"/>
              </a:spcBef>
              <a:spcAft>
                <a:spcPts val="0"/>
              </a:spcAft>
              <a:buFont typeface="Arial" panose="020B0604020202020204" pitchFamily="34" charset="0"/>
              <a:buChar char="•"/>
            </a:pPr>
            <a:r>
              <a:rPr lang="en-US" sz="1400" dirty="0">
                <a:solidFill>
                  <a:schemeClr val="bg1"/>
                </a:solidFill>
                <a:latin typeface="+mj-lt"/>
              </a:rPr>
              <a:t>The middle cluster is the standard clients who make relatively average annual income and paid relatively average prices for the apartments.</a:t>
            </a:r>
          </a:p>
          <a:p>
            <a:pPr marL="285750" lvl="0" indent="-285750" rtl="0">
              <a:spcBef>
                <a:spcPts val="0"/>
              </a:spcBef>
              <a:spcAft>
                <a:spcPts val="0"/>
              </a:spcAft>
              <a:buFont typeface="Arial" panose="020B0604020202020204" pitchFamily="34" charset="0"/>
              <a:buChar char="•"/>
            </a:pPr>
            <a:r>
              <a:rPr lang="en-US" sz="1400" dirty="0">
                <a:solidFill>
                  <a:schemeClr val="bg1"/>
                </a:solidFill>
                <a:latin typeface="+mj-lt"/>
              </a:rPr>
              <a:t>The top 2 clusters are the clients who paid relatively high prices, the 2 clusters in the right are relatively high-income clusters in contrary to the 2 left clusters.</a:t>
            </a:r>
          </a:p>
          <a:p>
            <a:pPr marL="285750" lvl="0" indent="-285750">
              <a:spcBef>
                <a:spcPts val="0"/>
              </a:spcBef>
              <a:spcAft>
                <a:spcPts val="0"/>
              </a:spcAft>
              <a:buFont typeface="Arial" panose="020B0604020202020204" pitchFamily="34" charset="0"/>
              <a:buChar char="•"/>
            </a:pPr>
            <a:r>
              <a:rPr lang="en-US" sz="1400" dirty="0">
                <a:solidFill>
                  <a:schemeClr val="bg1"/>
                </a:solidFill>
                <a:latin typeface="+mj-lt"/>
              </a:rPr>
              <a:t>The 2 right clusters are the 2 best client's groups to target since they make relatively high annual income so they can be potential customers for new deals especially The right bottom cluster who are most likely buying apartments as an investment since they make high annual income and bought relatively cheap apartments.</a:t>
            </a:r>
          </a:p>
          <a:p>
            <a:pPr marL="285750" lvl="0" indent="-285750" rtl="0">
              <a:spcBef>
                <a:spcPts val="0"/>
              </a:spcBef>
              <a:spcAft>
                <a:spcPts val="0"/>
              </a:spcAft>
              <a:buFont typeface="Arial" panose="020B0604020202020204" pitchFamily="34" charset="0"/>
              <a:buChar char="•"/>
            </a:pPr>
            <a:endParaRPr lang="en-US" sz="1400" dirty="0">
              <a:solidFill>
                <a:schemeClr val="bg1"/>
              </a:solidFill>
              <a:latin typeface="+mj-lt"/>
            </a:endParaRPr>
          </a:p>
        </p:txBody>
      </p:sp>
      <p:pic>
        <p:nvPicPr>
          <p:cNvPr id="4" name="Picture 3">
            <a:extLst>
              <a:ext uri="{FF2B5EF4-FFF2-40B4-BE49-F238E27FC236}">
                <a16:creationId xmlns:a16="http://schemas.microsoft.com/office/drawing/2014/main" id="{412E9D2B-B13E-CFE8-5F7C-2052A7E28773}"/>
              </a:ext>
            </a:extLst>
          </p:cNvPr>
          <p:cNvPicPr>
            <a:picLocks noChangeAspect="1"/>
          </p:cNvPicPr>
          <p:nvPr/>
        </p:nvPicPr>
        <p:blipFill>
          <a:blip r:embed="rId3"/>
          <a:stretch>
            <a:fillRect/>
          </a:stretch>
        </p:blipFill>
        <p:spPr>
          <a:xfrm>
            <a:off x="1554484" y="43912"/>
            <a:ext cx="6035031" cy="2863211"/>
          </a:xfrm>
          <a:prstGeom prst="rect">
            <a:avLst/>
          </a:prstGeom>
        </p:spPr>
      </p:pic>
      <p:sp>
        <p:nvSpPr>
          <p:cNvPr id="5" name="Oval 4">
            <a:extLst>
              <a:ext uri="{FF2B5EF4-FFF2-40B4-BE49-F238E27FC236}">
                <a16:creationId xmlns:a16="http://schemas.microsoft.com/office/drawing/2014/main" id="{357E6576-E2BD-E2DB-FDF8-67ABD8C224E4}"/>
              </a:ext>
            </a:extLst>
          </p:cNvPr>
          <p:cNvSpPr/>
          <p:nvPr/>
        </p:nvSpPr>
        <p:spPr>
          <a:xfrm rot="280375">
            <a:off x="4507706" y="392906"/>
            <a:ext cx="2564606" cy="1236868"/>
          </a:xfrm>
          <a:prstGeom prst="ellipse">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90E08B07-5BC2-1529-A2DD-E6AB3D65EFBF}"/>
              </a:ext>
            </a:extLst>
          </p:cNvPr>
          <p:cNvSpPr/>
          <p:nvPr/>
        </p:nvSpPr>
        <p:spPr>
          <a:xfrm>
            <a:off x="2578894" y="392906"/>
            <a:ext cx="2214562" cy="116424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832299E-AE9D-A741-A7F5-7C895A88F9D9}"/>
              </a:ext>
            </a:extLst>
          </p:cNvPr>
          <p:cNvSpPr/>
          <p:nvPr/>
        </p:nvSpPr>
        <p:spPr>
          <a:xfrm>
            <a:off x="4247678" y="1616914"/>
            <a:ext cx="2214562" cy="893160"/>
          </a:xfrm>
          <a:prstGeom prst="ellipse">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E16A363-B7D9-C10D-6EA2-B130CBE0A4EE}"/>
              </a:ext>
            </a:extLst>
          </p:cNvPr>
          <p:cNvSpPr/>
          <p:nvPr/>
        </p:nvSpPr>
        <p:spPr>
          <a:xfrm>
            <a:off x="2163130" y="1629774"/>
            <a:ext cx="2214562" cy="89316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A27C5461-9A3A-BBE3-7099-AB3F9F6BCD30}"/>
              </a:ext>
            </a:extLst>
          </p:cNvPr>
          <p:cNvSpPr/>
          <p:nvPr/>
        </p:nvSpPr>
        <p:spPr>
          <a:xfrm>
            <a:off x="3637606" y="1350168"/>
            <a:ext cx="1584475" cy="555971"/>
          </a:xfrm>
          <a:prstGeom prst="ellipse">
            <a:avLst/>
          </a:prstGeom>
          <a:solidFill>
            <a:srgbClr val="0020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4183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flipH="1">
            <a:off x="3582362" y="2150850"/>
            <a:ext cx="3961438"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Regression</a:t>
            </a:r>
            <a:endParaRPr sz="4000" dirty="0"/>
          </a:p>
        </p:txBody>
      </p:sp>
      <p:sp>
        <p:nvSpPr>
          <p:cNvPr id="226" name="Google Shape;226;p35"/>
          <p:cNvSpPr txBox="1">
            <a:spLocks noGrp="1"/>
          </p:cNvSpPr>
          <p:nvPr>
            <p:ph type="title" idx="2"/>
          </p:nvPr>
        </p:nvSpPr>
        <p:spPr>
          <a:xfrm flipH="1">
            <a:off x="0" y="2012850"/>
            <a:ext cx="2893500" cy="11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51685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8D7F-A430-A4B2-C3D0-DFF5A1CD86B0}"/>
              </a:ext>
            </a:extLst>
          </p:cNvPr>
          <p:cNvSpPr>
            <a:spLocks noGrp="1"/>
          </p:cNvSpPr>
          <p:nvPr>
            <p:ph type="title"/>
          </p:nvPr>
        </p:nvSpPr>
        <p:spPr/>
        <p:txBody>
          <a:bodyPr/>
          <a:lstStyle/>
          <a:p>
            <a:r>
              <a:rPr lang="en-US" dirty="0"/>
              <a:t>Regression analysis Objectives</a:t>
            </a:r>
            <a:endParaRPr lang="en-GB" dirty="0"/>
          </a:p>
        </p:txBody>
      </p:sp>
      <p:sp>
        <p:nvSpPr>
          <p:cNvPr id="3" name="Subtitle 2">
            <a:extLst>
              <a:ext uri="{FF2B5EF4-FFF2-40B4-BE49-F238E27FC236}">
                <a16:creationId xmlns:a16="http://schemas.microsoft.com/office/drawing/2014/main" id="{91360BAC-2E2D-7EBD-728A-12BF3E69EC0B}"/>
              </a:ext>
            </a:extLst>
          </p:cNvPr>
          <p:cNvSpPr>
            <a:spLocks noGrp="1"/>
          </p:cNvSpPr>
          <p:nvPr>
            <p:ph type="subTitle" idx="1"/>
          </p:nvPr>
        </p:nvSpPr>
        <p:spPr/>
        <p:txBody>
          <a:bodyPr/>
          <a:lstStyle/>
          <a:p>
            <a:r>
              <a:rPr lang="en-US" dirty="0"/>
              <a:t>1. Understanding the factors affecting apartments prices.</a:t>
            </a:r>
            <a:endParaRPr lang="en-GB" dirty="0"/>
          </a:p>
          <a:p>
            <a:endParaRPr lang="en-GB" dirty="0"/>
          </a:p>
        </p:txBody>
      </p:sp>
      <p:sp>
        <p:nvSpPr>
          <p:cNvPr id="5" name="Subtitle 4">
            <a:extLst>
              <a:ext uri="{FF2B5EF4-FFF2-40B4-BE49-F238E27FC236}">
                <a16:creationId xmlns:a16="http://schemas.microsoft.com/office/drawing/2014/main" id="{B23F669C-0A5A-01D4-3F83-3938F1E90C9B}"/>
              </a:ext>
            </a:extLst>
          </p:cNvPr>
          <p:cNvSpPr>
            <a:spLocks noGrp="1"/>
          </p:cNvSpPr>
          <p:nvPr>
            <p:ph type="subTitle" idx="3"/>
          </p:nvPr>
        </p:nvSpPr>
        <p:spPr/>
        <p:txBody>
          <a:bodyPr/>
          <a:lstStyle/>
          <a:p>
            <a:r>
              <a:rPr lang="en-US" dirty="0"/>
              <a:t>3. Comparing the X and Y marketing Campaigns.</a:t>
            </a:r>
            <a:endParaRPr lang="en-GB" dirty="0"/>
          </a:p>
        </p:txBody>
      </p:sp>
      <p:sp>
        <p:nvSpPr>
          <p:cNvPr id="7" name="Subtitle 6">
            <a:extLst>
              <a:ext uri="{FF2B5EF4-FFF2-40B4-BE49-F238E27FC236}">
                <a16:creationId xmlns:a16="http://schemas.microsoft.com/office/drawing/2014/main" id="{C51396AD-B738-AC26-BECE-84DB9BDA788F}"/>
              </a:ext>
            </a:extLst>
          </p:cNvPr>
          <p:cNvSpPr>
            <a:spLocks noGrp="1"/>
          </p:cNvSpPr>
          <p:nvPr>
            <p:ph type="subTitle" idx="5"/>
          </p:nvPr>
        </p:nvSpPr>
        <p:spPr/>
        <p:txBody>
          <a:bodyPr/>
          <a:lstStyle/>
          <a:p>
            <a:r>
              <a:rPr lang="en-US" dirty="0"/>
              <a:t>2. Analyzing the sales team performance</a:t>
            </a:r>
            <a:r>
              <a:rPr lang="en-GB" dirty="0"/>
              <a:t>.</a:t>
            </a:r>
          </a:p>
        </p:txBody>
      </p:sp>
    </p:spTree>
    <p:extLst>
      <p:ext uri="{BB962C8B-B14F-4D97-AF65-F5344CB8AC3E}">
        <p14:creationId xmlns:p14="http://schemas.microsoft.com/office/powerpoint/2010/main" val="216666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171432-B0F3-32D3-4AAA-20E84D375292}"/>
              </a:ext>
            </a:extLst>
          </p:cNvPr>
          <p:cNvSpPr txBox="1"/>
          <p:nvPr/>
        </p:nvSpPr>
        <p:spPr>
          <a:xfrm>
            <a:off x="0" y="3843248"/>
            <a:ext cx="9143999"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dirty="0">
                <a:ln>
                  <a:noFill/>
                </a:ln>
                <a:solidFill>
                  <a:srgbClr val="FCFCFC"/>
                </a:solidFill>
                <a:effectLst/>
                <a:uLnTx/>
                <a:uFillTx/>
                <a:latin typeface="Arial"/>
                <a:cs typeface="Arial"/>
                <a:sym typeface="Arial"/>
              </a:rPr>
              <a:t>Prices regression analysis</a:t>
            </a:r>
          </a:p>
        </p:txBody>
      </p:sp>
      <p:sp>
        <p:nvSpPr>
          <p:cNvPr id="8" name="Rectangle: Rounded Corners 7">
            <a:extLst>
              <a:ext uri="{FF2B5EF4-FFF2-40B4-BE49-F238E27FC236}">
                <a16:creationId xmlns:a16="http://schemas.microsoft.com/office/drawing/2014/main" id="{51160D84-1714-A394-A91A-6ADC53114C73}"/>
              </a:ext>
            </a:extLst>
          </p:cNvPr>
          <p:cNvSpPr/>
          <p:nvPr/>
        </p:nvSpPr>
        <p:spPr>
          <a:xfrm>
            <a:off x="1971674" y="1221671"/>
            <a:ext cx="5200650" cy="157162"/>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B453CE91-A99E-47CD-5242-3DF7F1285F43}"/>
              </a:ext>
            </a:extLst>
          </p:cNvPr>
          <p:cNvPicPr>
            <a:picLocks noChangeAspect="1"/>
          </p:cNvPicPr>
          <p:nvPr/>
        </p:nvPicPr>
        <p:blipFill>
          <a:blip r:embed="rId2"/>
          <a:stretch>
            <a:fillRect/>
          </a:stretch>
        </p:blipFill>
        <p:spPr>
          <a:xfrm>
            <a:off x="301102" y="440542"/>
            <a:ext cx="8413209" cy="426757"/>
          </a:xfrm>
          <a:prstGeom prst="rect">
            <a:avLst/>
          </a:prstGeom>
        </p:spPr>
      </p:pic>
      <p:sp>
        <p:nvSpPr>
          <p:cNvPr id="10" name="Google Shape;198;p31">
            <a:extLst>
              <a:ext uri="{FF2B5EF4-FFF2-40B4-BE49-F238E27FC236}">
                <a16:creationId xmlns:a16="http://schemas.microsoft.com/office/drawing/2014/main" id="{85E297A6-20AF-4A80-1EF0-BFA49C94E447}"/>
              </a:ext>
            </a:extLst>
          </p:cNvPr>
          <p:cNvSpPr txBox="1">
            <a:spLocks noGrp="1"/>
          </p:cNvSpPr>
          <p:nvPr>
            <p:ph type="subTitle" idx="1"/>
          </p:nvPr>
        </p:nvSpPr>
        <p:spPr>
          <a:xfrm>
            <a:off x="0" y="1601969"/>
            <a:ext cx="9144000" cy="862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2"/>
                </a:solidFill>
              </a:rPr>
              <a:t>After running the regression model for the first time all the tested factors were significantly affecting the apartments prices except the floor number and the number of bathrooms, so we run the regression model again after removing the 2 insignificant variables.</a:t>
            </a:r>
            <a:endParaRPr dirty="0">
              <a:solidFill>
                <a:schemeClr val="bg2"/>
              </a:solidFill>
            </a:endParaRPr>
          </a:p>
        </p:txBody>
      </p:sp>
    </p:spTree>
    <p:extLst>
      <p:ext uri="{BB962C8B-B14F-4D97-AF65-F5344CB8AC3E}">
        <p14:creationId xmlns:p14="http://schemas.microsoft.com/office/powerpoint/2010/main" val="213430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629875" y="1712250"/>
            <a:ext cx="2185500" cy="17190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srgbClr val="FCFCFC"/>
                </a:solidFill>
                <a:effectLst/>
                <a:uLnTx/>
                <a:uFillTx/>
                <a:latin typeface="Arial"/>
                <a:cs typeface="Arial"/>
                <a:sym typeface="Arial"/>
              </a:rPr>
              <a:t>Prices regression analysis</a:t>
            </a:r>
          </a:p>
        </p:txBody>
      </p:sp>
      <p:sp>
        <p:nvSpPr>
          <p:cNvPr id="250" name="Google Shape;250;p39"/>
          <p:cNvSpPr txBox="1">
            <a:spLocks noGrp="1"/>
          </p:cNvSpPr>
          <p:nvPr>
            <p:ph type="subTitle" idx="1"/>
          </p:nvPr>
        </p:nvSpPr>
        <p:spPr>
          <a:xfrm>
            <a:off x="3120049" y="205482"/>
            <a:ext cx="2612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t>
            </a:r>
            <a:r>
              <a:rPr lang="en" dirty="0"/>
              <a:t>he model</a:t>
            </a:r>
            <a:endParaRPr dirty="0"/>
          </a:p>
        </p:txBody>
      </p:sp>
      <p:sp>
        <p:nvSpPr>
          <p:cNvPr id="260" name="Google Shape;260;p39"/>
          <p:cNvSpPr/>
          <p:nvPr/>
        </p:nvSpPr>
        <p:spPr>
          <a:xfrm rot="-5400000">
            <a:off x="2751875" y="353382"/>
            <a:ext cx="2835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9338FA4F-C041-8EB4-14B1-8058EE1DC21B}"/>
              </a:ext>
            </a:extLst>
          </p:cNvPr>
          <p:cNvPicPr>
            <a:picLocks noChangeAspect="1"/>
          </p:cNvPicPr>
          <p:nvPr/>
        </p:nvPicPr>
        <p:blipFill>
          <a:blip r:embed="rId3"/>
          <a:stretch>
            <a:fillRect/>
          </a:stretch>
        </p:blipFill>
        <p:spPr>
          <a:xfrm>
            <a:off x="2967875" y="829152"/>
            <a:ext cx="5950338" cy="2038675"/>
          </a:xfrm>
          <a:prstGeom prst="rect">
            <a:avLst/>
          </a:prstGeom>
        </p:spPr>
      </p:pic>
      <p:sp>
        <p:nvSpPr>
          <p:cNvPr id="9" name="Google Shape;198;p31">
            <a:extLst>
              <a:ext uri="{FF2B5EF4-FFF2-40B4-BE49-F238E27FC236}">
                <a16:creationId xmlns:a16="http://schemas.microsoft.com/office/drawing/2014/main" id="{BFCB9E9D-62C7-5161-8381-401BA9BE3ADA}"/>
              </a:ext>
            </a:extLst>
          </p:cNvPr>
          <p:cNvSpPr txBox="1">
            <a:spLocks/>
          </p:cNvSpPr>
          <p:nvPr/>
        </p:nvSpPr>
        <p:spPr>
          <a:xfrm>
            <a:off x="2967875" y="3032513"/>
            <a:ext cx="5950338" cy="2038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127000" algn="l" rtl="0">
              <a:lnSpc>
                <a:spcPct val="115000"/>
              </a:lnSpc>
              <a:spcBef>
                <a:spcPts val="0"/>
              </a:spcBef>
              <a:spcAft>
                <a:spcPts val="0"/>
              </a:spcAft>
              <a:buClr>
                <a:schemeClr val="dk1"/>
              </a:buClr>
              <a:buSzPts val="2000"/>
              <a:buFont typeface="Encode Sans Semi Condensed"/>
              <a:buNone/>
              <a:defRPr sz="2000" b="1" i="0" u="none" strike="noStrike" cap="none">
                <a:solidFill>
                  <a:schemeClr val="dk2"/>
                </a:solidFill>
                <a:latin typeface="Encode Sans Semi Condensed"/>
                <a:ea typeface="Encode Sans Semi Condensed"/>
                <a:cs typeface="Encode Sans Semi Condensed"/>
                <a:sym typeface="Encode Sans Semi Condensed"/>
              </a:defRPr>
            </a:lvl1pPr>
            <a:lvl2pPr marL="914400" marR="0" lvl="1" indent="-323850" algn="l" rtl="0">
              <a:lnSpc>
                <a:spcPct val="115000"/>
              </a:lnSpc>
              <a:spcBef>
                <a:spcPts val="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2pPr>
            <a:lvl3pPr marL="1371600" marR="0" lvl="2"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3pPr>
            <a:lvl4pPr marL="1828800" marR="0" lvl="3"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4pPr>
            <a:lvl5pPr marL="2286000" marR="0" lvl="4"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5pPr>
            <a:lvl6pPr marL="2743200" marR="0" lvl="5"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6pPr>
            <a:lvl7pPr marL="3200400" marR="0" lvl="6"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7pPr>
            <a:lvl8pPr marL="3657600" marR="0" lvl="7"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8pPr>
            <a:lvl9pPr marL="4114800" marR="0" lvl="8" indent="-323850" algn="l" rtl="0">
              <a:lnSpc>
                <a:spcPct val="115000"/>
              </a:lnSpc>
              <a:spcBef>
                <a:spcPts val="1600"/>
              </a:spcBef>
              <a:spcAft>
                <a:spcPts val="160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9pPr>
          </a:lstStyle>
          <a:p>
            <a:pPr indent="0"/>
            <a:r>
              <a:rPr lang="en-GB" sz="1400" b="0" dirty="0">
                <a:solidFill>
                  <a:schemeClr val="bg2"/>
                </a:solidFill>
                <a:latin typeface="+mj-lt"/>
              </a:rPr>
              <a:t>We can see from the R square and Adj. R square results that our model fits about 77.5% of our prices data.</a:t>
            </a:r>
          </a:p>
          <a:p>
            <a:pPr indent="0"/>
            <a:r>
              <a:rPr lang="en-GB" sz="1400" b="0" dirty="0">
                <a:solidFill>
                  <a:schemeClr val="bg2"/>
                </a:solidFill>
                <a:latin typeface="+mj-lt"/>
              </a:rPr>
              <a:t>And from the F-stat and Significance F we can see that our model as a whole is statistically significant.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629875" y="1712250"/>
            <a:ext cx="2185500" cy="17190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srgbClr val="FCFCFC"/>
                </a:solidFill>
                <a:effectLst/>
                <a:uLnTx/>
                <a:uFillTx/>
                <a:latin typeface="Arial"/>
                <a:cs typeface="Arial"/>
                <a:sym typeface="Arial"/>
              </a:rPr>
              <a:t>Prices regression analysis</a:t>
            </a:r>
          </a:p>
        </p:txBody>
      </p:sp>
      <p:sp>
        <p:nvSpPr>
          <p:cNvPr id="250" name="Google Shape;250;p39"/>
          <p:cNvSpPr txBox="1">
            <a:spLocks noGrp="1"/>
          </p:cNvSpPr>
          <p:nvPr>
            <p:ph type="subTitle" idx="1"/>
          </p:nvPr>
        </p:nvSpPr>
        <p:spPr>
          <a:xfrm>
            <a:off x="3120049" y="205482"/>
            <a:ext cx="2612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t>
            </a:r>
            <a:r>
              <a:rPr lang="en" dirty="0"/>
              <a:t>he Coeffecients</a:t>
            </a:r>
            <a:endParaRPr dirty="0"/>
          </a:p>
        </p:txBody>
      </p:sp>
      <p:sp>
        <p:nvSpPr>
          <p:cNvPr id="260" name="Google Shape;260;p39"/>
          <p:cNvSpPr/>
          <p:nvPr/>
        </p:nvSpPr>
        <p:spPr>
          <a:xfrm rot="-5400000">
            <a:off x="2751875" y="353382"/>
            <a:ext cx="2835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8;p31">
            <a:extLst>
              <a:ext uri="{FF2B5EF4-FFF2-40B4-BE49-F238E27FC236}">
                <a16:creationId xmlns:a16="http://schemas.microsoft.com/office/drawing/2014/main" id="{BFCB9E9D-62C7-5161-8381-401BA9BE3ADA}"/>
              </a:ext>
            </a:extLst>
          </p:cNvPr>
          <p:cNvSpPr txBox="1">
            <a:spLocks/>
          </p:cNvSpPr>
          <p:nvPr/>
        </p:nvSpPr>
        <p:spPr>
          <a:xfrm>
            <a:off x="2967874" y="2268091"/>
            <a:ext cx="6176125" cy="28030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127000" algn="l" rtl="0">
              <a:lnSpc>
                <a:spcPct val="115000"/>
              </a:lnSpc>
              <a:spcBef>
                <a:spcPts val="0"/>
              </a:spcBef>
              <a:spcAft>
                <a:spcPts val="0"/>
              </a:spcAft>
              <a:buClr>
                <a:schemeClr val="dk1"/>
              </a:buClr>
              <a:buSzPts val="2000"/>
              <a:buFont typeface="Encode Sans Semi Condensed"/>
              <a:buNone/>
              <a:defRPr sz="2000" b="1" i="0" u="none" strike="noStrike" cap="none">
                <a:solidFill>
                  <a:schemeClr val="dk2"/>
                </a:solidFill>
                <a:latin typeface="Encode Sans Semi Condensed"/>
                <a:ea typeface="Encode Sans Semi Condensed"/>
                <a:cs typeface="Encode Sans Semi Condensed"/>
                <a:sym typeface="Encode Sans Semi Condensed"/>
              </a:defRPr>
            </a:lvl1pPr>
            <a:lvl2pPr marL="914400" marR="0" lvl="1" indent="-323850" algn="l" rtl="0">
              <a:lnSpc>
                <a:spcPct val="115000"/>
              </a:lnSpc>
              <a:spcBef>
                <a:spcPts val="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2pPr>
            <a:lvl3pPr marL="1371600" marR="0" lvl="2"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3pPr>
            <a:lvl4pPr marL="1828800" marR="0" lvl="3"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4pPr>
            <a:lvl5pPr marL="2286000" marR="0" lvl="4"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5pPr>
            <a:lvl6pPr marL="2743200" marR="0" lvl="5"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6pPr>
            <a:lvl7pPr marL="3200400" marR="0" lvl="6"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7pPr>
            <a:lvl8pPr marL="3657600" marR="0" lvl="7" indent="-323850" algn="l" rtl="0">
              <a:lnSpc>
                <a:spcPct val="115000"/>
              </a:lnSpc>
              <a:spcBef>
                <a:spcPts val="1600"/>
              </a:spcBef>
              <a:spcAft>
                <a:spcPts val="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8pPr>
            <a:lvl9pPr marL="4114800" marR="0" lvl="8" indent="-323850" algn="l" rtl="0">
              <a:lnSpc>
                <a:spcPct val="115000"/>
              </a:lnSpc>
              <a:spcBef>
                <a:spcPts val="1600"/>
              </a:spcBef>
              <a:spcAft>
                <a:spcPts val="1600"/>
              </a:spcAft>
              <a:buClr>
                <a:schemeClr val="dk2"/>
              </a:buClr>
              <a:buSzPts val="1500"/>
              <a:buFont typeface="Encode Sans Semi Condensed"/>
              <a:buNone/>
              <a:defRPr sz="1500" b="0" i="0" u="none" strike="noStrike" cap="none">
                <a:solidFill>
                  <a:schemeClr val="dk2"/>
                </a:solidFill>
                <a:latin typeface="Encode Sans Semi Condensed"/>
                <a:ea typeface="Encode Sans Semi Condensed"/>
                <a:cs typeface="Encode Sans Semi Condensed"/>
                <a:sym typeface="Encode Sans Semi Condensed"/>
              </a:defRPr>
            </a:lvl9pPr>
          </a:lstStyle>
          <a:p>
            <a:pPr indent="0"/>
            <a:r>
              <a:rPr lang="en-US" sz="1400" b="0" dirty="0">
                <a:solidFill>
                  <a:schemeClr val="bg2"/>
                </a:solidFill>
                <a:latin typeface="+mj-lt"/>
              </a:rPr>
              <a:t>The coefficients results tells us the following:</a:t>
            </a:r>
          </a:p>
          <a:p>
            <a:pPr marL="1200150" lvl="1" indent="-285750">
              <a:buFont typeface="Arial" panose="020B0604020202020204" pitchFamily="34" charset="0"/>
              <a:buChar char="•"/>
            </a:pPr>
            <a:r>
              <a:rPr lang="en-US" sz="1400" dirty="0">
                <a:solidFill>
                  <a:schemeClr val="bg2"/>
                </a:solidFill>
                <a:latin typeface="+mj-lt"/>
              </a:rPr>
              <a:t>The area, number of bedrooms, absence of elevator, finishing and location are all factors that affect the price of the apartments in our dataset.</a:t>
            </a:r>
          </a:p>
          <a:p>
            <a:pPr marL="1200150" lvl="1" indent="-285750">
              <a:buFont typeface="Arial" panose="020B0604020202020204" pitchFamily="34" charset="0"/>
              <a:buChar char="•"/>
            </a:pPr>
            <a:r>
              <a:rPr lang="en-US" sz="1400" b="0" dirty="0">
                <a:solidFill>
                  <a:schemeClr val="bg2"/>
                </a:solidFill>
                <a:latin typeface="+mj-lt"/>
              </a:rPr>
              <a:t>Zayed </a:t>
            </a:r>
            <a:r>
              <a:rPr lang="en-US" sz="1400" dirty="0">
                <a:solidFill>
                  <a:schemeClr val="bg2"/>
                </a:solidFill>
                <a:latin typeface="+mj-lt"/>
              </a:rPr>
              <a:t>is the most expensive location followed by October then </a:t>
            </a:r>
            <a:r>
              <a:rPr lang="en-US" sz="1400" dirty="0" err="1">
                <a:solidFill>
                  <a:schemeClr val="bg2"/>
                </a:solidFill>
                <a:latin typeface="+mj-lt"/>
              </a:rPr>
              <a:t>Hadayek</a:t>
            </a:r>
            <a:r>
              <a:rPr lang="en-US" sz="1400" dirty="0">
                <a:solidFill>
                  <a:schemeClr val="bg2"/>
                </a:solidFill>
                <a:latin typeface="+mj-lt"/>
              </a:rPr>
              <a:t> El-</a:t>
            </a:r>
            <a:r>
              <a:rPr lang="en-US" sz="1400" dirty="0" err="1">
                <a:solidFill>
                  <a:schemeClr val="bg2"/>
                </a:solidFill>
                <a:latin typeface="+mj-lt"/>
              </a:rPr>
              <a:t>Ahram</a:t>
            </a:r>
            <a:r>
              <a:rPr lang="en-US" sz="1400" dirty="0">
                <a:solidFill>
                  <a:schemeClr val="bg2"/>
                </a:solidFill>
                <a:latin typeface="+mj-lt"/>
              </a:rPr>
              <a:t>, these results support our findings from the dashboard.</a:t>
            </a:r>
          </a:p>
          <a:p>
            <a:pPr marL="1200150" lvl="1" indent="-285750">
              <a:buFont typeface="Arial" panose="020B0604020202020204" pitchFamily="34" charset="0"/>
              <a:buChar char="•"/>
            </a:pPr>
            <a:r>
              <a:rPr lang="en-US" sz="1400" b="0" dirty="0">
                <a:solidFill>
                  <a:schemeClr val="bg2"/>
                </a:solidFill>
                <a:latin typeface="+mj-lt"/>
              </a:rPr>
              <a:t>The unfinished apartments are the che</a:t>
            </a:r>
            <a:r>
              <a:rPr lang="en-US" sz="1400" dirty="0">
                <a:solidFill>
                  <a:schemeClr val="bg2"/>
                </a:solidFill>
                <a:latin typeface="+mj-lt"/>
              </a:rPr>
              <a:t>apest apartments as expected, however the semi-finished and finished apartments aren’t statistically significant (according to the 95% confidence intervals).</a:t>
            </a:r>
            <a:endParaRPr lang="en-GB" sz="1400" b="0" dirty="0">
              <a:solidFill>
                <a:schemeClr val="bg2"/>
              </a:solidFill>
              <a:latin typeface="+mj-lt"/>
            </a:endParaRPr>
          </a:p>
        </p:txBody>
      </p:sp>
      <p:pic>
        <p:nvPicPr>
          <p:cNvPr id="2" name="Picture 1">
            <a:extLst>
              <a:ext uri="{FF2B5EF4-FFF2-40B4-BE49-F238E27FC236}">
                <a16:creationId xmlns:a16="http://schemas.microsoft.com/office/drawing/2014/main" id="{148CF02D-8DBA-E5CF-4DF8-EECFB7E2E982}"/>
              </a:ext>
            </a:extLst>
          </p:cNvPr>
          <p:cNvPicPr>
            <a:picLocks noChangeAspect="1"/>
          </p:cNvPicPr>
          <p:nvPr/>
        </p:nvPicPr>
        <p:blipFill>
          <a:blip r:embed="rId3"/>
          <a:stretch>
            <a:fillRect/>
          </a:stretch>
        </p:blipFill>
        <p:spPr>
          <a:xfrm>
            <a:off x="2893625" y="766274"/>
            <a:ext cx="6250375" cy="1385325"/>
          </a:xfrm>
          <a:prstGeom prst="rect">
            <a:avLst/>
          </a:prstGeom>
        </p:spPr>
      </p:pic>
    </p:spTree>
    <p:extLst>
      <p:ext uri="{BB962C8B-B14F-4D97-AF65-F5344CB8AC3E}">
        <p14:creationId xmlns:p14="http://schemas.microsoft.com/office/powerpoint/2010/main" val="369267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3"/>
        <p:cNvGrpSpPr/>
        <p:nvPr/>
      </p:nvGrpSpPr>
      <p:grpSpPr>
        <a:xfrm>
          <a:off x="0" y="0"/>
          <a:ext cx="0" cy="0"/>
          <a:chOff x="0" y="0"/>
          <a:chExt cx="0" cy="0"/>
        </a:xfrm>
      </p:grpSpPr>
      <p:sp>
        <p:nvSpPr>
          <p:cNvPr id="2154" name="Google Shape;2154;p55"/>
          <p:cNvSpPr txBox="1">
            <a:spLocks noGrp="1"/>
          </p:cNvSpPr>
          <p:nvPr>
            <p:ph type="title"/>
          </p:nvPr>
        </p:nvSpPr>
        <p:spPr>
          <a:xfrm>
            <a:off x="629875" y="1712275"/>
            <a:ext cx="17199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Sales Team</a:t>
            </a:r>
            <a:endParaRPr dirty="0"/>
          </a:p>
        </p:txBody>
      </p:sp>
      <p:sp>
        <p:nvSpPr>
          <p:cNvPr id="2155" name="Google Shape;2155;p55"/>
          <p:cNvSpPr txBox="1">
            <a:spLocks noGrp="1"/>
          </p:cNvSpPr>
          <p:nvPr>
            <p:ph type="subTitle" idx="1"/>
          </p:nvPr>
        </p:nvSpPr>
        <p:spPr>
          <a:xfrm>
            <a:off x="3243263" y="569900"/>
            <a:ext cx="4306587"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101: Hamada Atef</a:t>
            </a:r>
            <a:endParaRPr dirty="0"/>
          </a:p>
        </p:txBody>
      </p:sp>
      <p:sp>
        <p:nvSpPr>
          <p:cNvPr id="2156" name="Google Shape;2156;p55"/>
          <p:cNvSpPr txBox="1">
            <a:spLocks noGrp="1"/>
          </p:cNvSpPr>
          <p:nvPr>
            <p:ph type="subTitle" idx="2"/>
          </p:nvPr>
        </p:nvSpPr>
        <p:spPr>
          <a:xfrm>
            <a:off x="3243263" y="1022975"/>
            <a:ext cx="4938914"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Male, 25 Years, 9000 EGP Monthly salary.</a:t>
            </a:r>
            <a:endParaRPr dirty="0"/>
          </a:p>
        </p:txBody>
      </p:sp>
      <p:sp>
        <p:nvSpPr>
          <p:cNvPr id="2157" name="Google Shape;2157;p55"/>
          <p:cNvSpPr txBox="1">
            <a:spLocks noGrp="1"/>
          </p:cNvSpPr>
          <p:nvPr>
            <p:ph type="subTitle" idx="3"/>
          </p:nvPr>
        </p:nvSpPr>
        <p:spPr>
          <a:xfrm>
            <a:off x="3243263" y="3470494"/>
            <a:ext cx="4306587"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103: Boody Hesham</a:t>
            </a:r>
            <a:endParaRPr dirty="0"/>
          </a:p>
        </p:txBody>
      </p:sp>
      <p:sp>
        <p:nvSpPr>
          <p:cNvPr id="2158" name="Google Shape;2158;p55"/>
          <p:cNvSpPr txBox="1">
            <a:spLocks noGrp="1"/>
          </p:cNvSpPr>
          <p:nvPr>
            <p:ph type="subTitle" idx="4"/>
          </p:nvPr>
        </p:nvSpPr>
        <p:spPr>
          <a:xfrm>
            <a:off x="3243263" y="3914799"/>
            <a:ext cx="4938914"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Male, 31 Years, 15000 EGP Monthly salary.</a:t>
            </a:r>
          </a:p>
        </p:txBody>
      </p:sp>
      <p:sp>
        <p:nvSpPr>
          <p:cNvPr id="2159" name="Google Shape;2159;p55"/>
          <p:cNvSpPr txBox="1">
            <a:spLocks noGrp="1"/>
          </p:cNvSpPr>
          <p:nvPr>
            <p:ph type="subTitle" idx="5"/>
          </p:nvPr>
        </p:nvSpPr>
        <p:spPr>
          <a:xfrm>
            <a:off x="3243263" y="2024610"/>
            <a:ext cx="4306587"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102: Nosa Ismail</a:t>
            </a:r>
            <a:endParaRPr dirty="0"/>
          </a:p>
        </p:txBody>
      </p:sp>
      <p:sp>
        <p:nvSpPr>
          <p:cNvPr id="2160" name="Google Shape;2160;p55"/>
          <p:cNvSpPr txBox="1">
            <a:spLocks noGrp="1"/>
          </p:cNvSpPr>
          <p:nvPr>
            <p:ph type="subTitle" idx="6"/>
          </p:nvPr>
        </p:nvSpPr>
        <p:spPr>
          <a:xfrm>
            <a:off x="3243263" y="2468887"/>
            <a:ext cx="4938914"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Male, 23 Years, 7000 EGP Monthly salary.</a:t>
            </a:r>
          </a:p>
        </p:txBody>
      </p:sp>
      <p:sp>
        <p:nvSpPr>
          <p:cNvPr id="2164" name="Google Shape;2164;p55"/>
          <p:cNvSpPr/>
          <p:nvPr/>
        </p:nvSpPr>
        <p:spPr>
          <a:xfrm rot="-5400000">
            <a:off x="2751875" y="4927500"/>
            <a:ext cx="2835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171432-B0F3-32D3-4AAA-20E84D375292}"/>
              </a:ext>
            </a:extLst>
          </p:cNvPr>
          <p:cNvSpPr txBox="1"/>
          <p:nvPr/>
        </p:nvSpPr>
        <p:spPr>
          <a:xfrm>
            <a:off x="0" y="3843248"/>
            <a:ext cx="9143999"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dirty="0">
                <a:ln>
                  <a:noFill/>
                </a:ln>
                <a:solidFill>
                  <a:srgbClr val="FCFCFC"/>
                </a:solidFill>
                <a:effectLst/>
                <a:uLnTx/>
                <a:uFillTx/>
                <a:latin typeface="Arial"/>
                <a:cs typeface="Arial"/>
                <a:sym typeface="Arial"/>
              </a:rPr>
              <a:t>Analysing sales team performance</a:t>
            </a:r>
          </a:p>
        </p:txBody>
      </p:sp>
      <p:pic>
        <p:nvPicPr>
          <p:cNvPr id="5" name="Picture 4">
            <a:extLst>
              <a:ext uri="{FF2B5EF4-FFF2-40B4-BE49-F238E27FC236}">
                <a16:creationId xmlns:a16="http://schemas.microsoft.com/office/drawing/2014/main" id="{7130552D-3A4F-0F4A-1B1C-21FC584E96E1}"/>
              </a:ext>
            </a:extLst>
          </p:cNvPr>
          <p:cNvPicPr>
            <a:picLocks noChangeAspect="1"/>
          </p:cNvPicPr>
          <p:nvPr/>
        </p:nvPicPr>
        <p:blipFill>
          <a:blip r:embed="rId2"/>
          <a:stretch>
            <a:fillRect/>
          </a:stretch>
        </p:blipFill>
        <p:spPr>
          <a:xfrm>
            <a:off x="944879" y="159544"/>
            <a:ext cx="7254240" cy="723900"/>
          </a:xfrm>
          <a:prstGeom prst="rect">
            <a:avLst/>
          </a:prstGeom>
        </p:spPr>
      </p:pic>
      <p:sp>
        <p:nvSpPr>
          <p:cNvPr id="6" name="Rectangle: Rounded Corners 5">
            <a:extLst>
              <a:ext uri="{FF2B5EF4-FFF2-40B4-BE49-F238E27FC236}">
                <a16:creationId xmlns:a16="http://schemas.microsoft.com/office/drawing/2014/main" id="{52DD268E-FDD3-CADA-E823-C73A89E429FC}"/>
              </a:ext>
            </a:extLst>
          </p:cNvPr>
          <p:cNvSpPr/>
          <p:nvPr/>
        </p:nvSpPr>
        <p:spPr>
          <a:xfrm>
            <a:off x="1971674" y="1221671"/>
            <a:ext cx="5200650" cy="157162"/>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Google Shape;198;p31">
            <a:extLst>
              <a:ext uri="{FF2B5EF4-FFF2-40B4-BE49-F238E27FC236}">
                <a16:creationId xmlns:a16="http://schemas.microsoft.com/office/drawing/2014/main" id="{6984F664-DA83-D005-C820-5DA6F86E80B7}"/>
              </a:ext>
            </a:extLst>
          </p:cNvPr>
          <p:cNvSpPr txBox="1">
            <a:spLocks noGrp="1"/>
          </p:cNvSpPr>
          <p:nvPr>
            <p:ph type="subTitle" idx="1"/>
          </p:nvPr>
        </p:nvSpPr>
        <p:spPr>
          <a:xfrm>
            <a:off x="0" y="1601969"/>
            <a:ext cx="9144000" cy="13126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2"/>
                </a:solidFill>
              </a:rPr>
              <a:t>We can see from the regression results that Salesman 103 (</a:t>
            </a:r>
            <a:r>
              <a:rPr lang="en-US" dirty="0" err="1">
                <a:solidFill>
                  <a:schemeClr val="bg2"/>
                </a:solidFill>
              </a:rPr>
              <a:t>Boody</a:t>
            </a:r>
            <a:r>
              <a:rPr lang="en-US" dirty="0">
                <a:solidFill>
                  <a:schemeClr val="bg2"/>
                </a:solidFill>
              </a:rPr>
              <a:t> Hesham) gets more profit rate than </a:t>
            </a:r>
            <a:r>
              <a:rPr lang="en-US" dirty="0" err="1">
                <a:solidFill>
                  <a:schemeClr val="bg2"/>
                </a:solidFill>
              </a:rPr>
              <a:t>Nosa</a:t>
            </a:r>
            <a:r>
              <a:rPr lang="en-US" dirty="0">
                <a:solidFill>
                  <a:schemeClr val="bg2"/>
                </a:solidFill>
              </a:rPr>
              <a:t> </a:t>
            </a:r>
            <a:r>
              <a:rPr lang="en-US" dirty="0" err="1">
                <a:solidFill>
                  <a:schemeClr val="bg2"/>
                </a:solidFill>
              </a:rPr>
              <a:t>ismail</a:t>
            </a:r>
            <a:r>
              <a:rPr lang="en-US" dirty="0">
                <a:solidFill>
                  <a:schemeClr val="bg2"/>
                </a:solidFill>
              </a:rPr>
              <a:t> and Hamada Atef, these results support our findings from the dashboard.</a:t>
            </a:r>
          </a:p>
          <a:p>
            <a:pPr marL="0" lvl="0" indent="0" algn="ctr" rtl="0">
              <a:spcBef>
                <a:spcPts val="0"/>
              </a:spcBef>
              <a:spcAft>
                <a:spcPts val="0"/>
              </a:spcAft>
              <a:buNone/>
            </a:pPr>
            <a:r>
              <a:rPr lang="en-US" dirty="0">
                <a:solidFill>
                  <a:schemeClr val="bg2"/>
                </a:solidFill>
              </a:rPr>
              <a:t>We can also see that although salesman 101 (Hamada Atef) gets less profit rate than salesman 102 (</a:t>
            </a:r>
            <a:r>
              <a:rPr lang="en-US" dirty="0" err="1">
                <a:solidFill>
                  <a:schemeClr val="bg2"/>
                </a:solidFill>
              </a:rPr>
              <a:t>Nosa</a:t>
            </a:r>
            <a:r>
              <a:rPr lang="en-US" dirty="0">
                <a:solidFill>
                  <a:schemeClr val="bg2"/>
                </a:solidFill>
              </a:rPr>
              <a:t> Ismail) he gets paid more, this requires the company to review the team salaries.</a:t>
            </a:r>
            <a:endParaRPr dirty="0">
              <a:solidFill>
                <a:schemeClr val="bg2"/>
              </a:solidFill>
            </a:endParaRPr>
          </a:p>
        </p:txBody>
      </p:sp>
    </p:spTree>
    <p:extLst>
      <p:ext uri="{BB962C8B-B14F-4D97-AF65-F5344CB8AC3E}">
        <p14:creationId xmlns:p14="http://schemas.microsoft.com/office/powerpoint/2010/main" val="223822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idx="3"/>
          </p:nvPr>
        </p:nvSpPr>
        <p:spPr>
          <a:xfrm>
            <a:off x="629875" y="1712250"/>
            <a:ext cx="2185500" cy="17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181" name="Google Shape;181;p30"/>
          <p:cNvSpPr txBox="1">
            <a:spLocks noGrp="1"/>
          </p:cNvSpPr>
          <p:nvPr>
            <p:ph type="subTitle" idx="8"/>
          </p:nvPr>
        </p:nvSpPr>
        <p:spPr>
          <a:xfrm>
            <a:off x="3517750" y="3636275"/>
            <a:ext cx="21012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Clustering</a:t>
            </a:r>
            <a:endParaRPr b="1" dirty="0"/>
          </a:p>
        </p:txBody>
      </p:sp>
      <p:sp>
        <p:nvSpPr>
          <p:cNvPr id="182" name="Google Shape;182;p30"/>
          <p:cNvSpPr txBox="1">
            <a:spLocks noGrp="1"/>
          </p:cNvSpPr>
          <p:nvPr>
            <p:ph type="title"/>
          </p:nvPr>
        </p:nvSpPr>
        <p:spPr>
          <a:xfrm>
            <a:off x="3517750" y="945025"/>
            <a:ext cx="21027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83" name="Google Shape;183;p30"/>
          <p:cNvSpPr txBox="1">
            <a:spLocks noGrp="1"/>
          </p:cNvSpPr>
          <p:nvPr>
            <p:ph type="subTitle" idx="1"/>
          </p:nvPr>
        </p:nvSpPr>
        <p:spPr>
          <a:xfrm>
            <a:off x="3517750" y="1336675"/>
            <a:ext cx="21018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t>Data &amp; Scenario</a:t>
            </a:r>
            <a:endParaRPr sz="1900" b="1" dirty="0"/>
          </a:p>
        </p:txBody>
      </p:sp>
      <p:sp>
        <p:nvSpPr>
          <p:cNvPr id="184" name="Google Shape;184;p30"/>
          <p:cNvSpPr txBox="1">
            <a:spLocks noGrp="1"/>
          </p:cNvSpPr>
          <p:nvPr>
            <p:ph type="subTitle" idx="2"/>
          </p:nvPr>
        </p:nvSpPr>
        <p:spPr>
          <a:xfrm>
            <a:off x="3517750" y="1783200"/>
            <a:ext cx="2103300" cy="7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mj-lt"/>
              </a:rPr>
              <a:t>U</a:t>
            </a:r>
            <a:r>
              <a:rPr lang="en" sz="1200" dirty="0">
                <a:latin typeface="+mj-lt"/>
              </a:rPr>
              <a:t>nderstanding the dataset used in the analysis and the project scenario</a:t>
            </a:r>
            <a:endParaRPr sz="1200" dirty="0">
              <a:latin typeface="+mj-lt"/>
            </a:endParaRPr>
          </a:p>
        </p:txBody>
      </p:sp>
      <p:sp>
        <p:nvSpPr>
          <p:cNvPr id="185" name="Google Shape;185;p30"/>
          <p:cNvSpPr txBox="1">
            <a:spLocks noGrp="1"/>
          </p:cNvSpPr>
          <p:nvPr>
            <p:ph type="title" idx="4"/>
          </p:nvPr>
        </p:nvSpPr>
        <p:spPr>
          <a:xfrm>
            <a:off x="5815600" y="945025"/>
            <a:ext cx="21006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86" name="Google Shape;186;p30"/>
          <p:cNvSpPr txBox="1">
            <a:spLocks noGrp="1"/>
          </p:cNvSpPr>
          <p:nvPr>
            <p:ph type="subTitle" idx="5"/>
          </p:nvPr>
        </p:nvSpPr>
        <p:spPr>
          <a:xfrm>
            <a:off x="5815600" y="1336675"/>
            <a:ext cx="2099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t>Dashboard</a:t>
            </a:r>
            <a:endParaRPr sz="1900" b="1" dirty="0"/>
          </a:p>
        </p:txBody>
      </p:sp>
      <p:sp>
        <p:nvSpPr>
          <p:cNvPr id="187" name="Google Shape;187;p30"/>
          <p:cNvSpPr txBox="1">
            <a:spLocks noGrp="1"/>
          </p:cNvSpPr>
          <p:nvPr>
            <p:ph type="subTitle" idx="6"/>
          </p:nvPr>
        </p:nvSpPr>
        <p:spPr>
          <a:xfrm>
            <a:off x="5815600" y="1783200"/>
            <a:ext cx="2103300" cy="7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latin typeface="+mj-lt"/>
              </a:rPr>
              <a:t>G</a:t>
            </a:r>
            <a:r>
              <a:rPr lang="en" sz="1200" dirty="0">
                <a:latin typeface="+mj-lt"/>
              </a:rPr>
              <a:t>enerating insights from excel interactive dashboard</a:t>
            </a:r>
            <a:endParaRPr sz="1200" dirty="0">
              <a:latin typeface="+mj-lt"/>
            </a:endParaRPr>
          </a:p>
        </p:txBody>
      </p:sp>
      <p:sp>
        <p:nvSpPr>
          <p:cNvPr id="188" name="Google Shape;188;p30"/>
          <p:cNvSpPr txBox="1">
            <a:spLocks noGrp="1"/>
          </p:cNvSpPr>
          <p:nvPr>
            <p:ph type="title" idx="7"/>
          </p:nvPr>
        </p:nvSpPr>
        <p:spPr>
          <a:xfrm>
            <a:off x="3517750" y="3249125"/>
            <a:ext cx="21021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89" name="Google Shape;189;p30"/>
          <p:cNvSpPr txBox="1">
            <a:spLocks noGrp="1"/>
          </p:cNvSpPr>
          <p:nvPr>
            <p:ph type="subTitle" idx="9"/>
          </p:nvPr>
        </p:nvSpPr>
        <p:spPr>
          <a:xfrm>
            <a:off x="3517750" y="4076750"/>
            <a:ext cx="2103300" cy="7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mj-lt"/>
              </a:rPr>
              <a:t>Using K-means Clustering to better understand our clients</a:t>
            </a:r>
            <a:endParaRPr sz="1200" dirty="0">
              <a:latin typeface="+mj-lt"/>
            </a:endParaRPr>
          </a:p>
        </p:txBody>
      </p:sp>
      <p:sp>
        <p:nvSpPr>
          <p:cNvPr id="190" name="Google Shape;190;p30"/>
          <p:cNvSpPr txBox="1">
            <a:spLocks noGrp="1"/>
          </p:cNvSpPr>
          <p:nvPr>
            <p:ph type="title" idx="13"/>
          </p:nvPr>
        </p:nvSpPr>
        <p:spPr>
          <a:xfrm>
            <a:off x="5815600" y="3249125"/>
            <a:ext cx="2100600" cy="4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91" name="Google Shape;191;p30"/>
          <p:cNvSpPr txBox="1">
            <a:spLocks noGrp="1"/>
          </p:cNvSpPr>
          <p:nvPr>
            <p:ph type="subTitle" idx="14"/>
          </p:nvPr>
        </p:nvSpPr>
        <p:spPr>
          <a:xfrm>
            <a:off x="5815600" y="3636275"/>
            <a:ext cx="2099700" cy="4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Regression</a:t>
            </a:r>
            <a:endParaRPr b="1" dirty="0"/>
          </a:p>
        </p:txBody>
      </p:sp>
      <p:sp>
        <p:nvSpPr>
          <p:cNvPr id="192" name="Google Shape;192;p30"/>
          <p:cNvSpPr txBox="1">
            <a:spLocks noGrp="1"/>
          </p:cNvSpPr>
          <p:nvPr>
            <p:ph type="subTitle" idx="15"/>
          </p:nvPr>
        </p:nvSpPr>
        <p:spPr>
          <a:xfrm>
            <a:off x="5815600" y="4076750"/>
            <a:ext cx="2103300" cy="720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dirty="0">
                <a:latin typeface="+mj-lt"/>
              </a:rPr>
              <a:t>Using Multiple regression to predict prices and compare between salesmen and marketing campaigns</a:t>
            </a:r>
            <a:endParaRPr sz="12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171432-B0F3-32D3-4AAA-20E84D375292}"/>
              </a:ext>
            </a:extLst>
          </p:cNvPr>
          <p:cNvSpPr txBox="1"/>
          <p:nvPr/>
        </p:nvSpPr>
        <p:spPr>
          <a:xfrm>
            <a:off x="0" y="3843248"/>
            <a:ext cx="9143999"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600" b="0" i="0" u="none" strike="noStrike" kern="0" cap="none" spc="0" normalizeH="0" baseline="0" noProof="0" dirty="0">
                <a:ln>
                  <a:noFill/>
                </a:ln>
                <a:solidFill>
                  <a:srgbClr val="FCFCFC"/>
                </a:solidFill>
                <a:effectLst/>
                <a:uLnTx/>
                <a:uFillTx/>
                <a:latin typeface="Arial"/>
                <a:cs typeface="Arial"/>
                <a:sym typeface="Arial"/>
              </a:rPr>
              <a:t>A\B testing the marketing campaigns</a:t>
            </a:r>
          </a:p>
        </p:txBody>
      </p:sp>
      <p:sp>
        <p:nvSpPr>
          <p:cNvPr id="6" name="Rectangle: Rounded Corners 5">
            <a:extLst>
              <a:ext uri="{FF2B5EF4-FFF2-40B4-BE49-F238E27FC236}">
                <a16:creationId xmlns:a16="http://schemas.microsoft.com/office/drawing/2014/main" id="{52DD268E-FDD3-CADA-E823-C73A89E429FC}"/>
              </a:ext>
            </a:extLst>
          </p:cNvPr>
          <p:cNvSpPr/>
          <p:nvPr/>
        </p:nvSpPr>
        <p:spPr>
          <a:xfrm>
            <a:off x="1971674" y="1221671"/>
            <a:ext cx="5200650" cy="157162"/>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Google Shape;198;p31">
            <a:extLst>
              <a:ext uri="{FF2B5EF4-FFF2-40B4-BE49-F238E27FC236}">
                <a16:creationId xmlns:a16="http://schemas.microsoft.com/office/drawing/2014/main" id="{6984F664-DA83-D005-C820-5DA6F86E80B7}"/>
              </a:ext>
            </a:extLst>
          </p:cNvPr>
          <p:cNvSpPr txBox="1">
            <a:spLocks noGrp="1"/>
          </p:cNvSpPr>
          <p:nvPr>
            <p:ph type="subTitle" idx="1"/>
          </p:nvPr>
        </p:nvSpPr>
        <p:spPr>
          <a:xfrm>
            <a:off x="0" y="1601969"/>
            <a:ext cx="9144000" cy="13126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2"/>
                </a:solidFill>
              </a:rPr>
              <a:t>From the same Regression Model, we can conclude that the campaign type doesn’t affect the profitability, so we accept the Null Hypothesis which means that campaign X and Y aren’t significantly different in terms of profitability, and they don’t affect the profit rate.</a:t>
            </a:r>
            <a:endParaRPr dirty="0">
              <a:solidFill>
                <a:schemeClr val="bg2"/>
              </a:solidFill>
            </a:endParaRPr>
          </a:p>
        </p:txBody>
      </p:sp>
      <p:pic>
        <p:nvPicPr>
          <p:cNvPr id="4" name="Picture 3">
            <a:extLst>
              <a:ext uri="{FF2B5EF4-FFF2-40B4-BE49-F238E27FC236}">
                <a16:creationId xmlns:a16="http://schemas.microsoft.com/office/drawing/2014/main" id="{B409578D-AAB0-CC95-5CA2-7642F8F82457}"/>
              </a:ext>
            </a:extLst>
          </p:cNvPr>
          <p:cNvPicPr>
            <a:picLocks noChangeAspect="1"/>
          </p:cNvPicPr>
          <p:nvPr/>
        </p:nvPicPr>
        <p:blipFill>
          <a:blip r:embed="rId2"/>
          <a:stretch>
            <a:fillRect/>
          </a:stretch>
        </p:blipFill>
        <p:spPr>
          <a:xfrm>
            <a:off x="944879" y="303280"/>
            <a:ext cx="7254240" cy="556260"/>
          </a:xfrm>
          <a:prstGeom prst="rect">
            <a:avLst/>
          </a:prstGeom>
        </p:spPr>
      </p:pic>
    </p:spTree>
    <p:extLst>
      <p:ext uri="{BB962C8B-B14F-4D97-AF65-F5344CB8AC3E}">
        <p14:creationId xmlns:p14="http://schemas.microsoft.com/office/powerpoint/2010/main" val="2103099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p61"/>
          <p:cNvSpPr txBox="1">
            <a:spLocks noGrp="1"/>
          </p:cNvSpPr>
          <p:nvPr>
            <p:ph type="body" idx="1"/>
          </p:nvPr>
        </p:nvSpPr>
        <p:spPr>
          <a:xfrm>
            <a:off x="3285050" y="0"/>
            <a:ext cx="4904400" cy="5143500"/>
          </a:xfrm>
          <a:prstGeom prst="rect">
            <a:avLst/>
          </a:prstGeom>
        </p:spPr>
        <p:txBody>
          <a:bodyPr spcFirstLastPara="1" wrap="square" lIns="91425" tIns="91425" rIns="91425" bIns="91425" anchor="t" anchorCtr="0">
            <a:noAutofit/>
          </a:bodyPr>
          <a:lstStyle/>
          <a:p>
            <a:r>
              <a:rPr lang="en-US" sz="1200" dirty="0">
                <a:latin typeface="+mj-lt"/>
              </a:rPr>
              <a:t>over the 2 years period Zayed had the highest prices followed by October then </a:t>
            </a:r>
            <a:r>
              <a:rPr lang="en-US" sz="1200" dirty="0" err="1">
                <a:latin typeface="+mj-lt"/>
              </a:rPr>
              <a:t>Hadayek</a:t>
            </a:r>
            <a:r>
              <a:rPr lang="en-US" sz="1200" dirty="0">
                <a:latin typeface="+mj-lt"/>
              </a:rPr>
              <a:t> El-</a:t>
            </a:r>
            <a:r>
              <a:rPr lang="en-US" sz="1200" dirty="0" err="1">
                <a:latin typeface="+mj-lt"/>
              </a:rPr>
              <a:t>Ahram</a:t>
            </a:r>
            <a:r>
              <a:rPr lang="en-US" sz="1200" dirty="0">
                <a:latin typeface="+mj-lt"/>
              </a:rPr>
              <a:t> and the prices of the apartments in the 3 cities are expected to increase in the coming years.</a:t>
            </a:r>
          </a:p>
          <a:p>
            <a:r>
              <a:rPr lang="en-US" sz="1200" dirty="0">
                <a:solidFill>
                  <a:schemeClr val="bg2"/>
                </a:solidFill>
                <a:latin typeface="+mj-lt"/>
              </a:rPr>
              <a:t>The area, number of bedrooms, absence of an elevator, finishing level and location are all factors that affect the price of the apartments.</a:t>
            </a:r>
          </a:p>
          <a:p>
            <a:r>
              <a:rPr lang="en-US" sz="1200" dirty="0">
                <a:solidFill>
                  <a:schemeClr val="bg2"/>
                </a:solidFill>
                <a:latin typeface="+mj-lt"/>
              </a:rPr>
              <a:t>The unfinished apartments are the cheapest apartments however, there’s not enough proof that the semi-finished apartments are cheaper than the finished apartments in all cases.</a:t>
            </a:r>
          </a:p>
          <a:p>
            <a:pPr marL="303389" lvl="0" indent="-292100" algn="l" rtl="0">
              <a:spcBef>
                <a:spcPts val="0"/>
              </a:spcBef>
              <a:spcAft>
                <a:spcPts val="0"/>
              </a:spcAft>
              <a:buSzPts val="1000"/>
              <a:buChar char="●"/>
            </a:pPr>
            <a:r>
              <a:rPr lang="en-US" sz="1200" dirty="0">
                <a:solidFill>
                  <a:schemeClr val="hlink"/>
                </a:solidFill>
                <a:uFill>
                  <a:noFill/>
                </a:uFill>
                <a:latin typeface="+mj-lt"/>
              </a:rPr>
              <a:t>All of our sales team members did a great work over the 2 years but the company should revise the salaries of salesman 101 and 102.</a:t>
            </a:r>
            <a:endParaRPr sz="1200" dirty="0">
              <a:latin typeface="+mj-lt"/>
            </a:endParaRPr>
          </a:p>
          <a:p>
            <a:pPr marL="303389" lvl="0" indent="-292100" algn="l" rtl="0">
              <a:spcBef>
                <a:spcPts val="0"/>
              </a:spcBef>
              <a:spcAft>
                <a:spcPts val="0"/>
              </a:spcAft>
              <a:buSzPts val="1000"/>
              <a:buChar char="●"/>
            </a:pPr>
            <a:r>
              <a:rPr lang="en-US" sz="1200" dirty="0">
                <a:solidFill>
                  <a:schemeClr val="hlink"/>
                </a:solidFill>
                <a:uFill>
                  <a:noFill/>
                </a:uFill>
                <a:latin typeface="+mj-lt"/>
              </a:rPr>
              <a:t>Campaign X and Y aren’t different in terms of profitability so the company should only run one campaign.</a:t>
            </a:r>
          </a:p>
          <a:p>
            <a:pPr marL="303389" lvl="0" indent="-292100" algn="l" rtl="0">
              <a:spcBef>
                <a:spcPts val="0"/>
              </a:spcBef>
              <a:spcAft>
                <a:spcPts val="0"/>
              </a:spcAft>
              <a:buSzPts val="1000"/>
              <a:buChar char="●"/>
            </a:pPr>
            <a:r>
              <a:rPr lang="en-US" sz="1200" dirty="0">
                <a:latin typeface="+mj-lt"/>
              </a:rPr>
              <a:t>The most 2 important factors in the clients demographics is the marital status and the gender, we can achieve almost 80% of our results by simply focusing on Clients who are married and have children and the Male Clients.</a:t>
            </a:r>
          </a:p>
          <a:p>
            <a:pPr marL="303389" lvl="0" indent="-292100" algn="l" rtl="0">
              <a:spcBef>
                <a:spcPts val="0"/>
              </a:spcBef>
              <a:spcAft>
                <a:spcPts val="0"/>
              </a:spcAft>
              <a:buSzPts val="1000"/>
              <a:buChar char="●"/>
            </a:pPr>
            <a:r>
              <a:rPr lang="en-US" sz="1200" dirty="0">
                <a:latin typeface="+mj-lt"/>
              </a:rPr>
              <a:t>Clients with more than 600,000 EGP annual Income are the Most important target for our company, especially those who bought apartments with less than 1,500,000 EGP or More than 2,500,000 EGP.</a:t>
            </a:r>
            <a:endParaRPr sz="1200" dirty="0">
              <a:latin typeface="+mj-lt"/>
            </a:endParaRPr>
          </a:p>
        </p:txBody>
      </p:sp>
      <p:sp>
        <p:nvSpPr>
          <p:cNvPr id="2251" name="Google Shape;2251;p61"/>
          <p:cNvSpPr txBox="1">
            <a:spLocks noGrp="1"/>
          </p:cNvSpPr>
          <p:nvPr>
            <p:ph type="title"/>
          </p:nvPr>
        </p:nvSpPr>
        <p:spPr>
          <a:xfrm>
            <a:off x="608700" y="1931600"/>
            <a:ext cx="2284200" cy="128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a:t>
            </a:r>
            <a:r>
              <a:rPr lang="en" dirty="0"/>
              <a:t>onclusions</a:t>
            </a:r>
            <a:endParaRPr dirty="0"/>
          </a:p>
        </p:txBody>
      </p:sp>
      <p:sp>
        <p:nvSpPr>
          <p:cNvPr id="2252" name="Google Shape;2252;p61"/>
          <p:cNvSpPr/>
          <p:nvPr/>
        </p:nvSpPr>
        <p:spPr>
          <a:xfrm rot="-5402810">
            <a:off x="1603424" y="1211550"/>
            <a:ext cx="2569501" cy="146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flipH="1">
            <a:off x="3582362" y="2150850"/>
            <a:ext cx="3961438"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Data &amp; Scenario</a:t>
            </a:r>
            <a:endParaRPr sz="4000" dirty="0"/>
          </a:p>
        </p:txBody>
      </p:sp>
      <p:sp>
        <p:nvSpPr>
          <p:cNvPr id="226" name="Google Shape;226;p35"/>
          <p:cNvSpPr txBox="1">
            <a:spLocks noGrp="1"/>
          </p:cNvSpPr>
          <p:nvPr>
            <p:ph type="title" idx="2"/>
          </p:nvPr>
        </p:nvSpPr>
        <p:spPr>
          <a:xfrm flipH="1">
            <a:off x="0" y="2012850"/>
            <a:ext cx="2893500" cy="11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1"/>
        <p:cNvGrpSpPr/>
        <p:nvPr/>
      </p:nvGrpSpPr>
      <p:grpSpPr>
        <a:xfrm>
          <a:off x="0" y="0"/>
          <a:ext cx="0" cy="0"/>
          <a:chOff x="0" y="0"/>
          <a:chExt cx="0" cy="0"/>
        </a:xfrm>
      </p:grpSpPr>
      <p:sp>
        <p:nvSpPr>
          <p:cNvPr id="2193" name="Google Shape;2193;p57"/>
          <p:cNvSpPr txBox="1">
            <a:spLocks noGrp="1"/>
          </p:cNvSpPr>
          <p:nvPr>
            <p:ph type="subTitle" idx="1"/>
          </p:nvPr>
        </p:nvSpPr>
        <p:spPr>
          <a:xfrm>
            <a:off x="0" y="3103726"/>
            <a:ext cx="9144000" cy="2039774"/>
          </a:xfrm>
          <a:prstGeom prst="rect">
            <a:avLst/>
          </a:prstGeom>
          <a:ln>
            <a:solidFill>
              <a:schemeClr val="accent1"/>
            </a:solid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chemeClr val="bg1"/>
                </a:solidFill>
              </a:rPr>
              <a:t>This dataset is dummy data created using Excel Functions like: </a:t>
            </a:r>
            <a:r>
              <a:rPr lang="en-US" dirty="0" err="1">
                <a:solidFill>
                  <a:schemeClr val="bg1"/>
                </a:solidFill>
              </a:rPr>
              <a:t>RandBetween</a:t>
            </a:r>
            <a:r>
              <a:rPr lang="en-US" dirty="0">
                <a:solidFill>
                  <a:schemeClr val="bg1"/>
                </a:solidFill>
              </a:rPr>
              <a:t>()  and IFS() Functions.</a:t>
            </a:r>
          </a:p>
          <a:p>
            <a:pPr marL="285750" lvl="0" indent="-285750" algn="l" rtl="0">
              <a:spcBef>
                <a:spcPts val="0"/>
              </a:spcBef>
              <a:spcAft>
                <a:spcPts val="0"/>
              </a:spcAft>
              <a:buFont typeface="Arial" panose="020B0604020202020204" pitchFamily="34" charset="0"/>
              <a:buChar char="•"/>
            </a:pPr>
            <a:r>
              <a:rPr lang="en-US" dirty="0">
                <a:solidFill>
                  <a:schemeClr val="bg1"/>
                </a:solidFill>
              </a:rPr>
              <a:t>The dataset contains 3 tables: Transactions, Clients and Salesmen.</a:t>
            </a:r>
          </a:p>
          <a:p>
            <a:pPr marL="285750" lvl="0" indent="-285750" algn="l" rtl="0">
              <a:spcBef>
                <a:spcPts val="0"/>
              </a:spcBef>
              <a:spcAft>
                <a:spcPts val="0"/>
              </a:spcAft>
              <a:buFont typeface="Arial" panose="020B0604020202020204" pitchFamily="34" charset="0"/>
              <a:buChar char="•"/>
            </a:pPr>
            <a:r>
              <a:rPr lang="en-US" dirty="0">
                <a:solidFill>
                  <a:schemeClr val="bg1"/>
                </a:solidFill>
              </a:rPr>
              <a:t>Transactions table contains records of 999 Sales transactions done between jan-2021 and Dec-2022 in 3 Cities: Zayed, </a:t>
            </a:r>
            <a:r>
              <a:rPr lang="en-US" dirty="0" err="1">
                <a:solidFill>
                  <a:schemeClr val="bg1"/>
                </a:solidFill>
              </a:rPr>
              <a:t>Hadayek</a:t>
            </a:r>
            <a:r>
              <a:rPr lang="en-US" dirty="0">
                <a:solidFill>
                  <a:schemeClr val="bg1"/>
                </a:solidFill>
              </a:rPr>
              <a:t> El-</a:t>
            </a:r>
            <a:r>
              <a:rPr lang="en-US" dirty="0" err="1">
                <a:solidFill>
                  <a:schemeClr val="bg1"/>
                </a:solidFill>
              </a:rPr>
              <a:t>Ahram</a:t>
            </a:r>
            <a:r>
              <a:rPr lang="en-US" dirty="0">
                <a:solidFill>
                  <a:schemeClr val="bg1"/>
                </a:solidFill>
              </a:rPr>
              <a:t> and October, the table contains 14 columns.</a:t>
            </a:r>
          </a:p>
          <a:p>
            <a:pPr marL="285750" lvl="0" indent="-285750" algn="l" rtl="0">
              <a:spcBef>
                <a:spcPts val="0"/>
              </a:spcBef>
              <a:spcAft>
                <a:spcPts val="0"/>
              </a:spcAft>
              <a:buFont typeface="Arial" panose="020B0604020202020204" pitchFamily="34" charset="0"/>
              <a:buChar char="•"/>
            </a:pPr>
            <a:r>
              <a:rPr lang="en-US" dirty="0">
                <a:solidFill>
                  <a:schemeClr val="bg1"/>
                </a:solidFill>
              </a:rPr>
              <a:t>The Clients table contains information about the 999 Clients who bought the apartments in the 2 years window, the table contains 7 columns.</a:t>
            </a:r>
          </a:p>
          <a:p>
            <a:pPr marL="285750" lvl="0" indent="-285750" algn="l" rtl="0">
              <a:spcBef>
                <a:spcPts val="0"/>
              </a:spcBef>
              <a:spcAft>
                <a:spcPts val="0"/>
              </a:spcAft>
              <a:buFont typeface="Arial" panose="020B0604020202020204" pitchFamily="34" charset="0"/>
              <a:buChar char="•"/>
            </a:pPr>
            <a:r>
              <a:rPr lang="en-US" dirty="0">
                <a:solidFill>
                  <a:schemeClr val="bg1"/>
                </a:solidFill>
              </a:rPr>
              <a:t>Salesmen Table contains information about the company’s sales team which consists of 3 Salesmen, the table contains 5 columns.</a:t>
            </a:r>
          </a:p>
        </p:txBody>
      </p:sp>
      <p:sp>
        <p:nvSpPr>
          <p:cNvPr id="2202" name="Google Shape;2202;p57"/>
          <p:cNvSpPr/>
          <p:nvPr/>
        </p:nvSpPr>
        <p:spPr>
          <a:xfrm>
            <a:off x="0" y="2856450"/>
            <a:ext cx="3045000" cy="148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Graphical user interface&#10;&#10;Description automatically generated">
            <a:extLst>
              <a:ext uri="{FF2B5EF4-FFF2-40B4-BE49-F238E27FC236}">
                <a16:creationId xmlns:a16="http://schemas.microsoft.com/office/drawing/2014/main" id="{E1803F64-9BB6-6E44-252C-AC0587047038}"/>
              </a:ext>
            </a:extLst>
          </p:cNvPr>
          <p:cNvPicPr>
            <a:picLocks noChangeAspect="1"/>
          </p:cNvPicPr>
          <p:nvPr/>
        </p:nvPicPr>
        <p:blipFill>
          <a:blip r:embed="rId3"/>
          <a:stretch>
            <a:fillRect/>
          </a:stretch>
        </p:blipFill>
        <p:spPr>
          <a:xfrm>
            <a:off x="1186317" y="96393"/>
            <a:ext cx="6771366" cy="26612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7930B0-9A18-73C1-58D6-1B4288AF4F10}"/>
              </a:ext>
            </a:extLst>
          </p:cNvPr>
          <p:cNvSpPr>
            <a:spLocks noGrp="1"/>
          </p:cNvSpPr>
          <p:nvPr>
            <p:ph type="title"/>
          </p:nvPr>
        </p:nvSpPr>
        <p:spPr/>
        <p:txBody>
          <a:bodyPr/>
          <a:lstStyle/>
          <a:p>
            <a:r>
              <a:rPr lang="en-US" dirty="0"/>
              <a:t>Scenario</a:t>
            </a:r>
            <a:endParaRPr lang="en-GB" dirty="0"/>
          </a:p>
        </p:txBody>
      </p:sp>
      <p:sp>
        <p:nvSpPr>
          <p:cNvPr id="6" name="Subtitle 5">
            <a:extLst>
              <a:ext uri="{FF2B5EF4-FFF2-40B4-BE49-F238E27FC236}">
                <a16:creationId xmlns:a16="http://schemas.microsoft.com/office/drawing/2014/main" id="{BFEB3E79-6327-C24F-44F7-061B7B6D066C}"/>
              </a:ext>
            </a:extLst>
          </p:cNvPr>
          <p:cNvSpPr>
            <a:spLocks noGrp="1"/>
          </p:cNvSpPr>
          <p:nvPr>
            <p:ph type="subTitle" idx="1"/>
          </p:nvPr>
        </p:nvSpPr>
        <p:spPr>
          <a:xfrm>
            <a:off x="0" y="2177700"/>
            <a:ext cx="9144000" cy="2965800"/>
          </a:xfrm>
        </p:spPr>
        <p:txBody>
          <a:bodyPr/>
          <a:lstStyle/>
          <a:p>
            <a:pPr algn="l"/>
            <a:r>
              <a:rPr lang="en-GB" dirty="0" err="1"/>
              <a:t>Smsar</a:t>
            </a:r>
            <a:r>
              <a:rPr lang="en-GB" dirty="0"/>
              <a:t> is a Real estate marketing company operating in Giza especially in 3 main cities: Zayed, October and </a:t>
            </a:r>
            <a:r>
              <a:rPr lang="en-GB" dirty="0" err="1"/>
              <a:t>Hadayek</a:t>
            </a:r>
            <a:r>
              <a:rPr lang="en-GB" dirty="0"/>
              <a:t> El-</a:t>
            </a:r>
            <a:r>
              <a:rPr lang="en-GB" dirty="0" err="1"/>
              <a:t>Ahram</a:t>
            </a:r>
            <a:r>
              <a:rPr lang="en-GB" dirty="0"/>
              <a:t>.</a:t>
            </a:r>
          </a:p>
          <a:p>
            <a:pPr algn="l"/>
            <a:r>
              <a:rPr lang="en-GB" dirty="0"/>
              <a:t>the company would like to know the following:</a:t>
            </a:r>
          </a:p>
          <a:p>
            <a:pPr algn="l">
              <a:buFont typeface="Arial" panose="020B0604020202020204" pitchFamily="34" charset="0"/>
              <a:buChar char="•"/>
            </a:pPr>
            <a:r>
              <a:rPr lang="en-GB" dirty="0"/>
              <a:t>the evolution of the prices in the 3 cities over the 2 years and what are the factors affecting the apartments prices.</a:t>
            </a:r>
          </a:p>
          <a:p>
            <a:pPr algn="l">
              <a:buFont typeface="Arial" panose="020B0604020202020204" pitchFamily="34" charset="0"/>
              <a:buChar char="•"/>
            </a:pPr>
            <a:r>
              <a:rPr lang="en-GB" dirty="0"/>
              <a:t>Who is the best salesman in the sales team in terms of getting the best profit percentage of price?</a:t>
            </a:r>
          </a:p>
          <a:p>
            <a:pPr algn="l">
              <a:buFont typeface="Arial" panose="020B0604020202020204" pitchFamily="34" charset="0"/>
              <a:buChar char="•"/>
            </a:pPr>
            <a:r>
              <a:rPr lang="en-GB" dirty="0"/>
              <a:t>Is campaign Y significantly better than campaign X in generating profit?</a:t>
            </a:r>
          </a:p>
          <a:p>
            <a:pPr algn="l">
              <a:buFont typeface="Arial" panose="020B0604020202020204" pitchFamily="34" charset="0"/>
              <a:buChar char="•"/>
            </a:pPr>
            <a:r>
              <a:rPr lang="en-GB" dirty="0"/>
              <a:t>What are the characteristics of </a:t>
            </a:r>
            <a:r>
              <a:rPr lang="en-US" dirty="0"/>
              <a:t>the</a:t>
            </a:r>
            <a:r>
              <a:rPr lang="en-GB" dirty="0"/>
              <a:t> clients to optimize the marketing strategy?</a:t>
            </a:r>
          </a:p>
        </p:txBody>
      </p:sp>
    </p:spTree>
    <p:extLst>
      <p:ext uri="{BB962C8B-B14F-4D97-AF65-F5344CB8AC3E}">
        <p14:creationId xmlns:p14="http://schemas.microsoft.com/office/powerpoint/2010/main" val="411829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flipH="1">
            <a:off x="3582362" y="2150850"/>
            <a:ext cx="3961438"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Dashboard</a:t>
            </a:r>
            <a:endParaRPr sz="4000" dirty="0"/>
          </a:p>
        </p:txBody>
      </p:sp>
      <p:sp>
        <p:nvSpPr>
          <p:cNvPr id="226" name="Google Shape;226;p35"/>
          <p:cNvSpPr txBox="1">
            <a:spLocks noGrp="1"/>
          </p:cNvSpPr>
          <p:nvPr>
            <p:ph type="title" idx="2"/>
          </p:nvPr>
        </p:nvSpPr>
        <p:spPr>
          <a:xfrm flipH="1">
            <a:off x="0" y="2012850"/>
            <a:ext cx="2893500" cy="111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50849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368088-025B-5DC6-5474-B1D8D426147E}"/>
              </a:ext>
            </a:extLst>
          </p:cNvPr>
          <p:cNvSpPr txBox="1"/>
          <p:nvPr/>
        </p:nvSpPr>
        <p:spPr>
          <a:xfrm>
            <a:off x="875109" y="4436269"/>
            <a:ext cx="7393782" cy="400110"/>
          </a:xfrm>
          <a:prstGeom prst="rect">
            <a:avLst/>
          </a:prstGeom>
          <a:noFill/>
        </p:spPr>
        <p:txBody>
          <a:bodyPr wrap="square" rtlCol="0">
            <a:spAutoFit/>
          </a:bodyPr>
          <a:lstStyle/>
          <a:p>
            <a:pPr algn="ctr"/>
            <a:r>
              <a:rPr lang="en-US" sz="2000" dirty="0">
                <a:solidFill>
                  <a:schemeClr val="bg1"/>
                </a:solidFill>
              </a:rPr>
              <a:t>Interactive Dashboard</a:t>
            </a:r>
            <a:endParaRPr lang="en-GB" sz="2000" dirty="0">
              <a:solidFill>
                <a:schemeClr val="bg1"/>
              </a:solidFill>
            </a:endParaRPr>
          </a:p>
        </p:txBody>
      </p:sp>
      <p:pic>
        <p:nvPicPr>
          <p:cNvPr id="7" name="Picture 6" descr="Chart, waterfall chart&#10;&#10;Description automatically generated">
            <a:extLst>
              <a:ext uri="{FF2B5EF4-FFF2-40B4-BE49-F238E27FC236}">
                <a16:creationId xmlns:a16="http://schemas.microsoft.com/office/drawing/2014/main" id="{32B56401-A368-EFB3-461F-FB144EF83068}"/>
              </a:ext>
            </a:extLst>
          </p:cNvPr>
          <p:cNvPicPr>
            <a:picLocks noChangeAspect="1"/>
          </p:cNvPicPr>
          <p:nvPr/>
        </p:nvPicPr>
        <p:blipFill>
          <a:blip r:embed="rId2"/>
          <a:stretch>
            <a:fillRect/>
          </a:stretch>
        </p:blipFill>
        <p:spPr>
          <a:xfrm>
            <a:off x="1258019" y="208568"/>
            <a:ext cx="6627962" cy="3684776"/>
          </a:xfrm>
          <a:prstGeom prst="rect">
            <a:avLst/>
          </a:prstGeom>
        </p:spPr>
      </p:pic>
    </p:spTree>
    <p:extLst>
      <p:ext uri="{BB962C8B-B14F-4D97-AF65-F5344CB8AC3E}">
        <p14:creationId xmlns:p14="http://schemas.microsoft.com/office/powerpoint/2010/main" val="3282775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26D40D-7E5B-DE27-32ED-655A63ACD9E7}"/>
              </a:ext>
            </a:extLst>
          </p:cNvPr>
          <p:cNvSpPr>
            <a:spLocks noGrp="1"/>
          </p:cNvSpPr>
          <p:nvPr>
            <p:ph type="title"/>
          </p:nvPr>
        </p:nvSpPr>
        <p:spPr/>
        <p:txBody>
          <a:bodyPr/>
          <a:lstStyle/>
          <a:p>
            <a:r>
              <a:rPr lang="en-US" dirty="0"/>
              <a:t>Line Chart</a:t>
            </a:r>
            <a:endParaRPr lang="en-GB" dirty="0"/>
          </a:p>
        </p:txBody>
      </p:sp>
      <p:sp>
        <p:nvSpPr>
          <p:cNvPr id="2" name="Subtitle 1">
            <a:extLst>
              <a:ext uri="{FF2B5EF4-FFF2-40B4-BE49-F238E27FC236}">
                <a16:creationId xmlns:a16="http://schemas.microsoft.com/office/drawing/2014/main" id="{AACEBB0C-4E4E-0CAB-6826-A2D80CD6D9F4}"/>
              </a:ext>
            </a:extLst>
          </p:cNvPr>
          <p:cNvSpPr>
            <a:spLocks noGrp="1"/>
          </p:cNvSpPr>
          <p:nvPr>
            <p:ph type="subTitle" idx="1"/>
          </p:nvPr>
        </p:nvSpPr>
        <p:spPr>
          <a:xfrm>
            <a:off x="0" y="3948174"/>
            <a:ext cx="9144000" cy="1195326"/>
          </a:xfrm>
        </p:spPr>
        <p:txBody>
          <a:bodyPr/>
          <a:lstStyle/>
          <a:p>
            <a:r>
              <a:rPr lang="en-US" sz="2400" dirty="0"/>
              <a:t>We can see  that over the 2 years Zayed had the highest prices followed by October then </a:t>
            </a:r>
            <a:r>
              <a:rPr lang="en-US" sz="2400" dirty="0" err="1"/>
              <a:t>Hadayek</a:t>
            </a:r>
            <a:r>
              <a:rPr lang="en-US" sz="2400" dirty="0"/>
              <a:t> El-</a:t>
            </a:r>
            <a:r>
              <a:rPr lang="en-US" sz="2400" dirty="0" err="1"/>
              <a:t>Ahram</a:t>
            </a:r>
            <a:r>
              <a:rPr lang="en-US" sz="2400" dirty="0"/>
              <a:t>, with an upward trend in all 3 cities.</a:t>
            </a:r>
            <a:endParaRPr lang="en-GB" sz="2400" dirty="0"/>
          </a:p>
        </p:txBody>
      </p:sp>
      <p:pic>
        <p:nvPicPr>
          <p:cNvPr id="3" name="Picture 2">
            <a:extLst>
              <a:ext uri="{FF2B5EF4-FFF2-40B4-BE49-F238E27FC236}">
                <a16:creationId xmlns:a16="http://schemas.microsoft.com/office/drawing/2014/main" id="{B39A4AE3-D1CA-9FF5-FDDE-FB5707E809C4}"/>
              </a:ext>
            </a:extLst>
          </p:cNvPr>
          <p:cNvPicPr>
            <a:picLocks noChangeAspect="1"/>
          </p:cNvPicPr>
          <p:nvPr/>
        </p:nvPicPr>
        <p:blipFill>
          <a:blip r:embed="rId2"/>
          <a:stretch>
            <a:fillRect/>
          </a:stretch>
        </p:blipFill>
        <p:spPr>
          <a:xfrm>
            <a:off x="917131" y="176193"/>
            <a:ext cx="7309738" cy="2633700"/>
          </a:xfrm>
          <a:prstGeom prst="rect">
            <a:avLst/>
          </a:prstGeom>
        </p:spPr>
      </p:pic>
    </p:spTree>
    <p:extLst>
      <p:ext uri="{BB962C8B-B14F-4D97-AF65-F5344CB8AC3E}">
        <p14:creationId xmlns:p14="http://schemas.microsoft.com/office/powerpoint/2010/main" val="106977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26D40D-7E5B-DE27-32ED-655A63ACD9E7}"/>
              </a:ext>
            </a:extLst>
          </p:cNvPr>
          <p:cNvSpPr>
            <a:spLocks noGrp="1"/>
          </p:cNvSpPr>
          <p:nvPr>
            <p:ph type="title"/>
          </p:nvPr>
        </p:nvSpPr>
        <p:spPr/>
        <p:txBody>
          <a:bodyPr/>
          <a:lstStyle/>
          <a:p>
            <a:r>
              <a:rPr lang="en-US" dirty="0"/>
              <a:t>Combo Chart</a:t>
            </a:r>
            <a:endParaRPr lang="en-GB" dirty="0"/>
          </a:p>
        </p:txBody>
      </p:sp>
      <p:sp>
        <p:nvSpPr>
          <p:cNvPr id="2" name="Subtitle 1">
            <a:extLst>
              <a:ext uri="{FF2B5EF4-FFF2-40B4-BE49-F238E27FC236}">
                <a16:creationId xmlns:a16="http://schemas.microsoft.com/office/drawing/2014/main" id="{AACEBB0C-4E4E-0CAB-6826-A2D80CD6D9F4}"/>
              </a:ext>
            </a:extLst>
          </p:cNvPr>
          <p:cNvSpPr>
            <a:spLocks noGrp="1"/>
          </p:cNvSpPr>
          <p:nvPr>
            <p:ph type="subTitle" idx="1"/>
          </p:nvPr>
        </p:nvSpPr>
        <p:spPr>
          <a:xfrm>
            <a:off x="0" y="3948174"/>
            <a:ext cx="9144000" cy="1195326"/>
          </a:xfrm>
        </p:spPr>
        <p:txBody>
          <a:bodyPr/>
          <a:lstStyle/>
          <a:p>
            <a:r>
              <a:rPr lang="en-US" sz="1600" dirty="0"/>
              <a:t>From the combo chart we can see that </a:t>
            </a:r>
            <a:r>
              <a:rPr lang="en-US" sz="1600" dirty="0" err="1"/>
              <a:t>boody</a:t>
            </a:r>
            <a:r>
              <a:rPr lang="en-US" sz="1600" dirty="0"/>
              <a:t> Hesham generated the highest profit to price ratio by 2.13% and generated the highest amount of profit by almost 12 million EGP over the 2 years.</a:t>
            </a:r>
          </a:p>
          <a:p>
            <a:r>
              <a:rPr lang="en-US" sz="1600" dirty="0"/>
              <a:t>The acceptable profit to price ratio ranges between 1% and 2.5% so we can see that all the 3 salesmen had an acceptable ratio.</a:t>
            </a:r>
            <a:endParaRPr lang="en-GB" sz="1600" dirty="0"/>
          </a:p>
        </p:txBody>
      </p:sp>
      <p:pic>
        <p:nvPicPr>
          <p:cNvPr id="7" name="Picture 6">
            <a:extLst>
              <a:ext uri="{FF2B5EF4-FFF2-40B4-BE49-F238E27FC236}">
                <a16:creationId xmlns:a16="http://schemas.microsoft.com/office/drawing/2014/main" id="{DDD0BC7D-97F7-0CFD-3D13-710D54D69A80}"/>
              </a:ext>
            </a:extLst>
          </p:cNvPr>
          <p:cNvPicPr>
            <a:picLocks noChangeAspect="1"/>
          </p:cNvPicPr>
          <p:nvPr/>
        </p:nvPicPr>
        <p:blipFill>
          <a:blip r:embed="rId2"/>
          <a:stretch>
            <a:fillRect/>
          </a:stretch>
        </p:blipFill>
        <p:spPr>
          <a:xfrm>
            <a:off x="956758" y="176194"/>
            <a:ext cx="7230483" cy="2633700"/>
          </a:xfrm>
          <a:prstGeom prst="rect">
            <a:avLst/>
          </a:prstGeom>
        </p:spPr>
      </p:pic>
    </p:spTree>
    <p:extLst>
      <p:ext uri="{BB962C8B-B14F-4D97-AF65-F5344CB8AC3E}">
        <p14:creationId xmlns:p14="http://schemas.microsoft.com/office/powerpoint/2010/main" val="2107935195"/>
      </p:ext>
    </p:extLst>
  </p:cSld>
  <p:clrMapOvr>
    <a:masterClrMapping/>
  </p:clrMapOvr>
</p:sld>
</file>

<file path=ppt/theme/theme1.xml><?xml version="1.0" encoding="utf-8"?>
<a:theme xmlns:a="http://schemas.openxmlformats.org/drawingml/2006/main" name="Modern Annual Report by Slidesgo">
  <a:themeElements>
    <a:clrScheme name="Simple Light">
      <a:dk1>
        <a:srgbClr val="192E40"/>
      </a:dk1>
      <a:lt1>
        <a:srgbClr val="FCFCFC"/>
      </a:lt1>
      <a:dk2>
        <a:srgbClr val="192E40"/>
      </a:dk2>
      <a:lt2>
        <a:srgbClr val="EBF3F8"/>
      </a:lt2>
      <a:accent1>
        <a:srgbClr val="192E40"/>
      </a:accent1>
      <a:accent2>
        <a:srgbClr val="FFC479"/>
      </a:accent2>
      <a:accent3>
        <a:srgbClr val="FF9179"/>
      </a:accent3>
      <a:accent4>
        <a:srgbClr val="192E40"/>
      </a:accent4>
      <a:accent5>
        <a:srgbClr val="CBD9E2"/>
      </a:accent5>
      <a:accent6>
        <a:srgbClr val="FFC479"/>
      </a:accent6>
      <a:hlink>
        <a:srgbClr val="192E40"/>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1207</Words>
  <Application>Microsoft Office PowerPoint</Application>
  <PresentationFormat>On-screen Show (16:9)</PresentationFormat>
  <Paragraphs>84</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Encode Sans Semi Condensed</vt:lpstr>
      <vt:lpstr>Arial</vt:lpstr>
      <vt:lpstr>Montserrat</vt:lpstr>
      <vt:lpstr>Modern Annual Report by Slidesgo</vt:lpstr>
      <vt:lpstr>Giza Real Estate Market Analysis</vt:lpstr>
      <vt:lpstr>Table of contents</vt:lpstr>
      <vt:lpstr>Data &amp; Scenario</vt:lpstr>
      <vt:lpstr>PowerPoint Presentation</vt:lpstr>
      <vt:lpstr>Scenario</vt:lpstr>
      <vt:lpstr>Dashboard</vt:lpstr>
      <vt:lpstr>PowerPoint Presentation</vt:lpstr>
      <vt:lpstr>Line Chart</vt:lpstr>
      <vt:lpstr>Combo Chart</vt:lpstr>
      <vt:lpstr>Clients Stats</vt:lpstr>
      <vt:lpstr>Clustering</vt:lpstr>
      <vt:lpstr>PowerPoint Presentation</vt:lpstr>
      <vt:lpstr>Regression</vt:lpstr>
      <vt:lpstr>Regression analysis Objectives</vt:lpstr>
      <vt:lpstr>PowerPoint Presentation</vt:lpstr>
      <vt:lpstr>Prices regression analysis</vt:lpstr>
      <vt:lpstr>Prices regression analysis</vt:lpstr>
      <vt:lpstr>Sales Team</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Giza Real Estate Market Analysis</dc:title>
  <dc:creator>co.magic</dc:creator>
  <cp:lastModifiedBy>saleh gamal</cp:lastModifiedBy>
  <cp:revision>13</cp:revision>
  <dcterms:modified xsi:type="dcterms:W3CDTF">2023-02-02T15:57:47Z</dcterms:modified>
</cp:coreProperties>
</file>