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9"/>
  </p:notesMasterIdLst>
  <p:handoutMasterIdLst>
    <p:handoutMasterId r:id="rId50"/>
  </p:handoutMasterIdLst>
  <p:sldIdLst>
    <p:sldId id="854" r:id="rId2"/>
    <p:sldId id="855" r:id="rId3"/>
    <p:sldId id="852" r:id="rId4"/>
    <p:sldId id="899" r:id="rId5"/>
    <p:sldId id="900" r:id="rId6"/>
    <p:sldId id="901" r:id="rId7"/>
    <p:sldId id="902" r:id="rId8"/>
    <p:sldId id="903" r:id="rId9"/>
    <p:sldId id="904" r:id="rId10"/>
    <p:sldId id="905" r:id="rId11"/>
    <p:sldId id="546" r:id="rId12"/>
    <p:sldId id="817" r:id="rId13"/>
    <p:sldId id="818" r:id="rId14"/>
    <p:sldId id="819" r:id="rId15"/>
    <p:sldId id="820" r:id="rId16"/>
    <p:sldId id="821" r:id="rId17"/>
    <p:sldId id="822" r:id="rId18"/>
    <p:sldId id="823" r:id="rId19"/>
    <p:sldId id="824" r:id="rId20"/>
    <p:sldId id="825" r:id="rId21"/>
    <p:sldId id="826" r:id="rId22"/>
    <p:sldId id="827" r:id="rId23"/>
    <p:sldId id="828" r:id="rId24"/>
    <p:sldId id="829" r:id="rId25"/>
    <p:sldId id="830" r:id="rId26"/>
    <p:sldId id="831" r:id="rId27"/>
    <p:sldId id="832" r:id="rId28"/>
    <p:sldId id="834" r:id="rId29"/>
    <p:sldId id="833" r:id="rId30"/>
    <p:sldId id="835" r:id="rId31"/>
    <p:sldId id="837" r:id="rId32"/>
    <p:sldId id="836" r:id="rId33"/>
    <p:sldId id="838" r:id="rId34"/>
    <p:sldId id="839" r:id="rId35"/>
    <p:sldId id="840" r:id="rId36"/>
    <p:sldId id="841" r:id="rId37"/>
    <p:sldId id="842" r:id="rId38"/>
    <p:sldId id="843" r:id="rId39"/>
    <p:sldId id="844" r:id="rId40"/>
    <p:sldId id="846" r:id="rId41"/>
    <p:sldId id="847" r:id="rId42"/>
    <p:sldId id="848" r:id="rId43"/>
    <p:sldId id="849" r:id="rId44"/>
    <p:sldId id="850" r:id="rId45"/>
    <p:sldId id="851" r:id="rId46"/>
    <p:sldId id="845" r:id="rId47"/>
    <p:sldId id="853" r:id="rId48"/>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3E6A54"/>
    <a:srgbClr val="000099"/>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5" autoAdjust="0"/>
    <p:restoredTop sz="67701" autoAdjust="0"/>
  </p:normalViewPr>
  <p:slideViewPr>
    <p:cSldViewPr>
      <p:cViewPr varScale="1">
        <p:scale>
          <a:sx n="76" d="100"/>
          <a:sy n="76" d="100"/>
        </p:scale>
        <p:origin x="286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182179" cy="482028"/>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defTabSz="969915">
              <a:defRPr sz="1200"/>
            </a:lvl1pPr>
          </a:lstStyle>
          <a:p>
            <a:pPr>
              <a:defRPr/>
            </a:pPr>
            <a:endParaRPr lang="en-US"/>
          </a:p>
        </p:txBody>
      </p:sp>
      <p:sp>
        <p:nvSpPr>
          <p:cNvPr id="464899" name="Rectangle 3"/>
          <p:cNvSpPr>
            <a:spLocks noGrp="1" noChangeArrowheads="1"/>
          </p:cNvSpPr>
          <p:nvPr>
            <p:ph type="dt" sz="quarter" idx="1"/>
          </p:nvPr>
        </p:nvSpPr>
        <p:spPr bwMode="auto">
          <a:xfrm>
            <a:off x="4161184" y="0"/>
            <a:ext cx="3182179" cy="482028"/>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algn="r" defTabSz="969915">
              <a:defRPr sz="1200"/>
            </a:lvl1pPr>
          </a:lstStyle>
          <a:p>
            <a:pPr>
              <a:defRPr/>
            </a:pPr>
            <a:endParaRPr lang="en-US"/>
          </a:p>
        </p:txBody>
      </p:sp>
      <p:sp>
        <p:nvSpPr>
          <p:cNvPr id="464900" name="Rectangle 4"/>
          <p:cNvSpPr>
            <a:spLocks noGrp="1" noChangeArrowheads="1"/>
          </p:cNvSpPr>
          <p:nvPr>
            <p:ph type="ftr" sz="quarter" idx="2"/>
          </p:nvPr>
        </p:nvSpPr>
        <p:spPr bwMode="auto">
          <a:xfrm>
            <a:off x="0"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defTabSz="969915">
              <a:defRPr sz="1200"/>
            </a:lvl1pPr>
          </a:lstStyle>
          <a:p>
            <a:pPr>
              <a:defRPr/>
            </a:pPr>
            <a:endParaRPr lang="en-US"/>
          </a:p>
        </p:txBody>
      </p:sp>
      <p:sp>
        <p:nvSpPr>
          <p:cNvPr id="464901" name="Rectangle 5"/>
          <p:cNvSpPr>
            <a:spLocks noGrp="1" noChangeArrowheads="1"/>
          </p:cNvSpPr>
          <p:nvPr>
            <p:ph type="sldNum" sz="quarter" idx="3"/>
          </p:nvPr>
        </p:nvSpPr>
        <p:spPr bwMode="auto">
          <a:xfrm>
            <a:off x="4161184"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algn="r" defTabSz="969915">
              <a:defRPr sz="1200"/>
            </a:lvl1pPr>
          </a:lstStyle>
          <a:p>
            <a:fld id="{ECF3E056-CC70-4B12-8991-C52D159691F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defTabSz="966621">
              <a:defRPr sz="1200"/>
            </a:lvl1pPr>
          </a:lstStyle>
          <a:p>
            <a:pPr>
              <a:defRPr/>
            </a:pPr>
            <a:endParaRPr lang="en-US"/>
          </a:p>
        </p:txBody>
      </p:sp>
      <p:sp>
        <p:nvSpPr>
          <p:cNvPr id="43011"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algn="r" defTabSz="966621">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75693" y="4561227"/>
            <a:ext cx="5363817" cy="4320213"/>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defTabSz="966621">
              <a:defRPr sz="1200"/>
            </a:lvl1pPr>
          </a:lstStyle>
          <a:p>
            <a:pPr>
              <a:defRPr/>
            </a:pPr>
            <a:endParaRPr lang="en-US"/>
          </a:p>
        </p:txBody>
      </p:sp>
      <p:sp>
        <p:nvSpPr>
          <p:cNvPr id="43015"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algn="r" defTabSz="966621">
              <a:defRPr sz="1200"/>
            </a:lvl1pPr>
          </a:lstStyle>
          <a:p>
            <a:fld id="{1B18DE9C-4610-4A6D-8FE7-0450BD95424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9E9C3-2976-49BF-9723-F90FFED0BBE1}" type="slidenum">
              <a:rPr lang="en-US" smtClean="0"/>
              <a:t>1</a:t>
            </a:fld>
            <a:endParaRPr lang="en-US"/>
          </a:p>
        </p:txBody>
      </p:sp>
    </p:spTree>
    <p:extLst>
      <p:ext uri="{BB962C8B-B14F-4D97-AF65-F5344CB8AC3E}">
        <p14:creationId xmlns:p14="http://schemas.microsoft.com/office/powerpoint/2010/main" val="92997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17</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44727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18</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3365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19</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2299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20</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45" indent="-177845" algn="r" rtl="1" eaLnBrk="1" hangingPunct="1">
              <a:buFont typeface="Wingdings" panose="05000000000000000000" pitchFamily="2" charset="2"/>
              <a:buChar char="Ø"/>
            </a:pPr>
            <a:r>
              <a:rPr lang="fa-IR" altLang="en-US" dirty="0"/>
              <a:t>یک نمایش گام به گام از یک راه حل برای یک مشکل خاص است که به راحتی قابل درک است.</a:t>
            </a:r>
          </a:p>
          <a:p>
            <a:pPr marL="177845" indent="-177845" algn="r" rtl="1" eaLnBrk="1" hangingPunct="1">
              <a:buFont typeface="Wingdings" panose="05000000000000000000" pitchFamily="2" charset="2"/>
              <a:buChar char="Ø"/>
            </a:pPr>
            <a:r>
              <a:rPr lang="fa-IR" altLang="en-US" dirty="0"/>
              <a:t>یک الگوریتم از یک روش قطعی و روشن استفاده می کند.</a:t>
            </a:r>
          </a:p>
          <a:p>
            <a:pPr marL="177845" indent="-177845" algn="r" rtl="1" eaLnBrk="1" hangingPunct="1">
              <a:buFont typeface="Wingdings" panose="05000000000000000000" pitchFamily="2" charset="2"/>
              <a:buChar char="Ø"/>
            </a:pPr>
            <a:endParaRPr lang="en-US" altLang="en-US" dirty="0"/>
          </a:p>
        </p:txBody>
      </p:sp>
    </p:spTree>
    <p:extLst>
      <p:ext uri="{BB962C8B-B14F-4D97-AF65-F5344CB8AC3E}">
        <p14:creationId xmlns:p14="http://schemas.microsoft.com/office/powerpoint/2010/main" val="78381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21</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r>
              <a:rPr lang="fa-IR" altLang="en-US" dirty="0"/>
              <a:t>گام 1 : بسیاری از الگوریتم ها داده ها را پردازش می کنند.</a:t>
            </a:r>
          </a:p>
          <a:p>
            <a:pPr algn="r" rtl="1" eaLnBrk="1" hangingPunct="1"/>
            <a:r>
              <a:rPr lang="fa-IR" altLang="en-US" dirty="0"/>
              <a:t>گام2 :متغیرهای الگوریتم اجازه می دهد تا از آن برای بیش از یک مکان استفاده کنید. ما باید از نام متغیر معنی دار استفاده کنیم.</a:t>
            </a:r>
          </a:p>
          <a:p>
            <a:pPr algn="r" rtl="1" eaLnBrk="1" hangingPunct="1"/>
            <a:r>
              <a:rPr lang="fa-IR" altLang="en-US" dirty="0"/>
              <a:t>گام3</a:t>
            </a:r>
            <a:r>
              <a:rPr lang="fa-IR" altLang="en-US" baseline="0" dirty="0"/>
              <a:t> طرح کلی عملیات الگوریتم:</a:t>
            </a:r>
            <a:endParaRPr lang="en-US" altLang="en-US" dirty="0"/>
          </a:p>
        </p:txBody>
      </p:sp>
    </p:spTree>
    <p:extLst>
      <p:ext uri="{BB962C8B-B14F-4D97-AF65-F5344CB8AC3E}">
        <p14:creationId xmlns:p14="http://schemas.microsoft.com/office/powerpoint/2010/main" val="1052504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22</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60315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23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69898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24</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17649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25</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91273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26</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99304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2676" eaLnBrk="0" hangingPunct="0">
              <a:defRPr sz="3000">
                <a:solidFill>
                  <a:schemeClr val="tx1"/>
                </a:solidFill>
                <a:latin typeface="Tahoma" panose="020B0604030504040204" pitchFamily="34" charset="0"/>
              </a:defRPr>
            </a:lvl1pPr>
            <a:lvl2pPr marL="799408" indent="-307464" defTabSz="1002676" eaLnBrk="0" hangingPunct="0">
              <a:defRPr sz="3000">
                <a:solidFill>
                  <a:schemeClr val="tx1"/>
                </a:solidFill>
                <a:latin typeface="Tahoma" panose="020B0604030504040204" pitchFamily="34" charset="0"/>
              </a:defRPr>
            </a:lvl2pPr>
            <a:lvl3pPr marL="1229858" indent="-245972" defTabSz="1002676" eaLnBrk="0" hangingPunct="0">
              <a:defRPr sz="3000">
                <a:solidFill>
                  <a:schemeClr val="tx1"/>
                </a:solidFill>
                <a:latin typeface="Tahoma" panose="020B0604030504040204" pitchFamily="34" charset="0"/>
              </a:defRPr>
            </a:lvl3pPr>
            <a:lvl4pPr marL="1721801" indent="-245972" defTabSz="1002676" eaLnBrk="0" hangingPunct="0">
              <a:defRPr sz="3000">
                <a:solidFill>
                  <a:schemeClr val="tx1"/>
                </a:solidFill>
                <a:latin typeface="Tahoma" panose="020B0604030504040204" pitchFamily="34" charset="0"/>
              </a:defRPr>
            </a:lvl4pPr>
            <a:lvl5pPr marL="2213744" indent="-245972" defTabSz="1002676" eaLnBrk="0" hangingPunct="0">
              <a:defRPr sz="3000">
                <a:solidFill>
                  <a:schemeClr val="tx1"/>
                </a:solidFill>
                <a:latin typeface="Tahoma" panose="020B0604030504040204" pitchFamily="34" charset="0"/>
              </a:defRPr>
            </a:lvl5pPr>
            <a:lvl6pPr marL="2705688" indent="-245972" defTabSz="1002676" eaLnBrk="0" fontAlgn="base" hangingPunct="0">
              <a:spcBef>
                <a:spcPct val="0"/>
              </a:spcBef>
              <a:spcAft>
                <a:spcPct val="0"/>
              </a:spcAft>
              <a:defRPr sz="3000">
                <a:solidFill>
                  <a:schemeClr val="tx1"/>
                </a:solidFill>
                <a:latin typeface="Tahoma" panose="020B0604030504040204" pitchFamily="34" charset="0"/>
              </a:defRPr>
            </a:lvl6pPr>
            <a:lvl7pPr marL="3197631" indent="-245972" defTabSz="1002676" eaLnBrk="0" fontAlgn="base" hangingPunct="0">
              <a:spcBef>
                <a:spcPct val="0"/>
              </a:spcBef>
              <a:spcAft>
                <a:spcPct val="0"/>
              </a:spcAft>
              <a:defRPr sz="3000">
                <a:solidFill>
                  <a:schemeClr val="tx1"/>
                </a:solidFill>
                <a:latin typeface="Tahoma" panose="020B0604030504040204" pitchFamily="34" charset="0"/>
              </a:defRPr>
            </a:lvl7pPr>
            <a:lvl8pPr marL="3689574" indent="-245972" defTabSz="1002676" eaLnBrk="0" fontAlgn="base" hangingPunct="0">
              <a:spcBef>
                <a:spcPct val="0"/>
              </a:spcBef>
              <a:spcAft>
                <a:spcPct val="0"/>
              </a:spcAft>
              <a:defRPr sz="3000">
                <a:solidFill>
                  <a:schemeClr val="tx1"/>
                </a:solidFill>
                <a:latin typeface="Tahoma" panose="020B0604030504040204" pitchFamily="34" charset="0"/>
              </a:defRPr>
            </a:lvl8pPr>
            <a:lvl9pPr marL="4181517" indent="-245972" defTabSz="1002676" eaLnBrk="0" fontAlgn="base" hangingPunct="0">
              <a:spcBef>
                <a:spcPct val="0"/>
              </a:spcBef>
              <a:spcAft>
                <a:spcPct val="0"/>
              </a:spcAft>
              <a:defRPr sz="3000">
                <a:solidFill>
                  <a:schemeClr val="tx1"/>
                </a:solidFill>
                <a:latin typeface="Tahoma" panose="020B0604030504040204" pitchFamily="34" charset="0"/>
              </a:defRPr>
            </a:lvl9pPr>
          </a:lstStyle>
          <a:p>
            <a:pPr eaLnBrk="1" hangingPunct="1"/>
            <a:fld id="{0A73AC4E-1DA8-4276-B23A-A1B2874775FF}" type="slidenum">
              <a:rPr lang="en-US" altLang="en-US" sz="1200"/>
              <a:pPr eaLnBrk="1" hangingPunct="1"/>
              <a:t>2</a:t>
            </a:fld>
            <a:endParaRPr lang="en-US" altLang="en-US" sz="1200"/>
          </a:p>
        </p:txBody>
      </p:sp>
      <p:sp>
        <p:nvSpPr>
          <p:cNvPr id="46083" name="Rectangle 7"/>
          <p:cNvSpPr txBox="1">
            <a:spLocks noGrp="1" noChangeArrowheads="1"/>
          </p:cNvSpPr>
          <p:nvPr/>
        </p:nvSpPr>
        <p:spPr bwMode="auto">
          <a:xfrm>
            <a:off x="4324821" y="9419859"/>
            <a:ext cx="3308434" cy="49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250" tIns="50126" rIns="100250" bIns="50126" anchor="b"/>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algn="r"/>
            <a:fld id="{5059873F-FF97-438F-AEA8-C3B5267B45C2}" type="slidenum">
              <a:rPr lang="zh-CN" altLang="en-US" sz="1200">
                <a:latin typeface="Times New Roman" panose="02020603050405020304" pitchFamily="18" charset="0"/>
              </a:rPr>
              <a:pPr algn="r"/>
              <a:t>2</a:t>
            </a:fld>
            <a:endParaRPr lang="en-US" altLang="zh-CN" sz="1200">
              <a:latin typeface="Times New Roman" panose="02020603050405020304" pitchFamily="18" charset="0"/>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27</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2118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28</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60554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29</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77445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30</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10993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31</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70956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32</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81530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28453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34</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69400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35</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0803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36</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9857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86780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37</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13741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38</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16365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39</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75189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40</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145754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41</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27646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42</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70789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43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6003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44</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45226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45</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3875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46</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3017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11</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45" indent="-177845" algn="r" rtl="1" eaLnBrk="1" hangingPunct="1">
              <a:buFont typeface="Wingdings" panose="05000000000000000000" pitchFamily="2" charset="2"/>
              <a:buChar char="q"/>
            </a:pPr>
            <a:r>
              <a:rPr lang="fa-IR" altLang="en-US" dirty="0"/>
              <a:t>مهندس نرم افزار برای ایجاد برنامه ها از زبان های برنامه نویسی مختلف استفاده می کند.</a:t>
            </a:r>
            <a:endParaRPr lang="en-US" altLang="en-US" dirty="0"/>
          </a:p>
          <a:p>
            <a:pPr marL="177845" indent="-177845" algn="r" rtl="1" eaLnBrk="1" hangingPunct="1">
              <a:buFont typeface="Wingdings" panose="05000000000000000000" pitchFamily="2" charset="2"/>
              <a:buChar char="q"/>
            </a:pPr>
            <a:r>
              <a:rPr lang="fa-IR" altLang="en-US" dirty="0"/>
              <a:t>قبل از نوشتن یک برنامه، ابتدا باید یک روش برای حل مشکل پیدا کرد.</a:t>
            </a:r>
          </a:p>
          <a:p>
            <a:pPr marL="177845" indent="-177845" algn="r" rtl="1" eaLnBrk="1" hangingPunct="1">
              <a:buFont typeface="Wingdings" panose="05000000000000000000" pitchFamily="2" charset="2"/>
              <a:buChar char="q"/>
            </a:pPr>
            <a:r>
              <a:rPr lang="fa-IR" altLang="en-US" dirty="0"/>
              <a:t>برنامه بدون پیش برنامه ریزی مناسب شانس خطای بیشتری دارد.</a:t>
            </a:r>
          </a:p>
          <a:p>
            <a:pPr marL="177845" indent="-177845" algn="r" rtl="1" eaLnBrk="1" hangingPunct="1">
              <a:buFont typeface="Wingdings" panose="05000000000000000000" pitchFamily="2" charset="2"/>
              <a:buChar char="q"/>
            </a:pPr>
            <a:r>
              <a:rPr lang="fa-IR" altLang="en-US" dirty="0"/>
              <a:t>الگوریتم و فلوچارت ابزارهای</a:t>
            </a:r>
            <a:r>
              <a:rPr lang="fa-IR" altLang="en-US" baseline="0" dirty="0"/>
              <a:t> قدرتمندی برای یادگیری برنامه نویسی هستند.</a:t>
            </a: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12</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r>
              <a:rPr lang="fa-IR" altLang="en-US" dirty="0"/>
              <a:t>الگوریتم و فلوچارت برای واضح</a:t>
            </a:r>
            <a:r>
              <a:rPr lang="fa-IR" altLang="en-US" baseline="0" dirty="0"/>
              <a:t> بودن همه گام های حل مساله کمک می کنند</a:t>
            </a:r>
            <a:endParaRPr lang="en-US" altLang="en-US" dirty="0"/>
          </a:p>
        </p:txBody>
      </p:sp>
    </p:spTree>
    <p:extLst>
      <p:ext uri="{BB962C8B-B14F-4D97-AF65-F5344CB8AC3E}">
        <p14:creationId xmlns:p14="http://schemas.microsoft.com/office/powerpoint/2010/main" val="3370143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13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41247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14</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46584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15</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892904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16</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6149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14" name="Rectangle 17"/>
          <p:cNvSpPr>
            <a:spLocks noChangeArrowheads="1"/>
          </p:cNvSpPr>
          <p:nvPr/>
        </p:nvSpPr>
        <p:spPr bwMode="auto">
          <a:xfrm>
            <a:off x="8694738" y="6553200"/>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98144077-EB76-431D-87F4-D7828BCB8627}" type="slidenum">
              <a:rPr lang="en-US" altLang="en-US" sz="1400">
                <a:solidFill>
                  <a:schemeClr val="bg2"/>
                </a:solidFill>
              </a:rPr>
              <a:pPr eaLnBrk="1" hangingPunct="1"/>
              <a:t>‹#›</a:t>
            </a:fld>
            <a:endParaRPr lang="en-US" alt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F3158B7C-A992-43AD-9369-FA463B7DD29B}" type="datetime4">
              <a:rPr lang="en-US" smtClean="0"/>
              <a:t>March 4, 2023</a:t>
            </a:fld>
            <a:endParaRPr lang="en-US"/>
          </a:p>
        </p:txBody>
      </p:sp>
      <p:sp>
        <p:nvSpPr>
          <p:cNvPr id="16" name="Footer Placeholder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By Dr.Sirous Salehnasab - Assistant Professor of Medical Informatics</a:t>
            </a:r>
          </a:p>
        </p:txBody>
      </p:sp>
      <p:sp>
        <p:nvSpPr>
          <p:cNvPr id="17" name="Slide Number Placeholder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4351BBC-EC1E-4E9F-92CD-0AC2CB31E8E4}" type="slidenum">
              <a:rPr lang="en-US" altLang="en-US"/>
              <a:pPr/>
              <a:t>‹#›</a:t>
            </a:fld>
            <a:endParaRPr lang="en-US" altLang="en-US"/>
          </a:p>
        </p:txBody>
      </p:sp>
    </p:spTree>
    <p:extLst>
      <p:ext uri="{BB962C8B-B14F-4D97-AF65-F5344CB8AC3E}">
        <p14:creationId xmlns:p14="http://schemas.microsoft.com/office/powerpoint/2010/main" val="219961224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34915EDA-F09C-4E34-A180-8280E5D784BD}"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8718F301-70CF-455F-B9CF-399BD508FC2A}" type="slidenum">
              <a:rPr lang="en-US" altLang="en-US"/>
              <a:pPr/>
              <a:t>‹#›</a:t>
            </a:fld>
            <a:endParaRPr lang="en-US" altLang="en-US"/>
          </a:p>
        </p:txBody>
      </p:sp>
    </p:spTree>
    <p:extLst>
      <p:ext uri="{BB962C8B-B14F-4D97-AF65-F5344CB8AC3E}">
        <p14:creationId xmlns:p14="http://schemas.microsoft.com/office/powerpoint/2010/main" val="2971861368"/>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23419D7A-9C0E-4BB5-A75D-E5A2634B7B3F}"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0DAB2E93-F63C-432A-87F5-4511F4D83EFA}" type="slidenum">
              <a:rPr lang="en-US" altLang="en-US"/>
              <a:pPr/>
              <a:t>‹#›</a:t>
            </a:fld>
            <a:endParaRPr lang="en-US" altLang="en-US"/>
          </a:p>
        </p:txBody>
      </p:sp>
    </p:spTree>
    <p:extLst>
      <p:ext uri="{BB962C8B-B14F-4D97-AF65-F5344CB8AC3E}">
        <p14:creationId xmlns:p14="http://schemas.microsoft.com/office/powerpoint/2010/main" val="272767350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49F5A32C-E085-417B-97B8-FA5075772476}"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E0A0371E-326A-479E-9360-BA9EEE9F4FA5}" type="slidenum">
              <a:rPr lang="en-US" altLang="en-US"/>
              <a:pPr/>
              <a:t>‹#›</a:t>
            </a:fld>
            <a:endParaRPr lang="en-US" altLang="en-US"/>
          </a:p>
        </p:txBody>
      </p:sp>
    </p:spTree>
    <p:extLst>
      <p:ext uri="{BB962C8B-B14F-4D97-AF65-F5344CB8AC3E}">
        <p14:creationId xmlns:p14="http://schemas.microsoft.com/office/powerpoint/2010/main" val="296744403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DDACE99D-4122-4B5B-A9FA-A733227F173A}"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57595F11-8D58-4BA5-B2BB-D881946249FF}" type="slidenum">
              <a:rPr lang="en-US" altLang="en-US"/>
              <a:pPr/>
              <a:t>‹#›</a:t>
            </a:fld>
            <a:endParaRPr lang="en-US" altLang="en-US"/>
          </a:p>
        </p:txBody>
      </p:sp>
    </p:spTree>
    <p:extLst>
      <p:ext uri="{BB962C8B-B14F-4D97-AF65-F5344CB8AC3E}">
        <p14:creationId xmlns:p14="http://schemas.microsoft.com/office/powerpoint/2010/main" val="207809851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D2258705-BB7A-47D3-A066-1F7C60CEF442}"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08CDB36E-ED5E-4485-BFF5-32657A6381F4}" type="slidenum">
              <a:rPr lang="en-US" altLang="en-US"/>
              <a:pPr/>
              <a:t>‹#›</a:t>
            </a:fld>
            <a:endParaRPr lang="en-US" altLang="en-US"/>
          </a:p>
        </p:txBody>
      </p:sp>
    </p:spTree>
    <p:extLst>
      <p:ext uri="{BB962C8B-B14F-4D97-AF65-F5344CB8AC3E}">
        <p14:creationId xmlns:p14="http://schemas.microsoft.com/office/powerpoint/2010/main" val="3861498773"/>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BA801BE8-EFD3-4ABC-986B-13152BF4F7B1}" type="datetime4">
              <a:rPr lang="en-US" smtClean="0"/>
              <a:t>March 4, 2023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9" name="Rectangle 13"/>
          <p:cNvSpPr>
            <a:spLocks noGrp="1" noChangeArrowheads="1"/>
          </p:cNvSpPr>
          <p:nvPr>
            <p:ph type="sldNum" sz="quarter" idx="12"/>
          </p:nvPr>
        </p:nvSpPr>
        <p:spPr>
          <a:ln/>
        </p:spPr>
        <p:txBody>
          <a:bodyPr/>
          <a:lstStyle>
            <a:lvl1pPr>
              <a:defRPr/>
            </a:lvl1pPr>
          </a:lstStyle>
          <a:p>
            <a:fld id="{812C1DA5-F948-41A6-A980-166AF0B0F501}" type="slidenum">
              <a:rPr lang="en-US" altLang="en-US"/>
              <a:pPr/>
              <a:t>‹#›</a:t>
            </a:fld>
            <a:endParaRPr lang="en-US" altLang="en-US"/>
          </a:p>
        </p:txBody>
      </p:sp>
    </p:spTree>
    <p:extLst>
      <p:ext uri="{BB962C8B-B14F-4D97-AF65-F5344CB8AC3E}">
        <p14:creationId xmlns:p14="http://schemas.microsoft.com/office/powerpoint/2010/main" val="220372327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868E8378-F4D9-4EAF-9F5A-5E1631CB621C}" type="datetime4">
              <a:rPr lang="en-US" smtClean="0"/>
              <a:t>March 4, 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5" name="Rectangle 13"/>
          <p:cNvSpPr>
            <a:spLocks noGrp="1" noChangeArrowheads="1"/>
          </p:cNvSpPr>
          <p:nvPr>
            <p:ph type="sldNum" sz="quarter" idx="12"/>
          </p:nvPr>
        </p:nvSpPr>
        <p:spPr>
          <a:ln/>
        </p:spPr>
        <p:txBody>
          <a:bodyPr/>
          <a:lstStyle>
            <a:lvl1pPr>
              <a:defRPr/>
            </a:lvl1pPr>
          </a:lstStyle>
          <a:p>
            <a:fld id="{9D625ACA-72CF-4941-895D-6049D1B78C36}" type="slidenum">
              <a:rPr lang="en-US" altLang="en-US"/>
              <a:pPr/>
              <a:t>‹#›</a:t>
            </a:fld>
            <a:endParaRPr lang="en-US" altLang="en-US"/>
          </a:p>
        </p:txBody>
      </p:sp>
    </p:spTree>
    <p:extLst>
      <p:ext uri="{BB962C8B-B14F-4D97-AF65-F5344CB8AC3E}">
        <p14:creationId xmlns:p14="http://schemas.microsoft.com/office/powerpoint/2010/main" val="361602728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9B3744C3-614A-4A48-A937-DD9E95F0BF97}" type="datetime4">
              <a:rPr lang="en-US" smtClean="0"/>
              <a:t>March 4, 2023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4" name="Rectangle 13"/>
          <p:cNvSpPr>
            <a:spLocks noGrp="1" noChangeArrowheads="1"/>
          </p:cNvSpPr>
          <p:nvPr>
            <p:ph type="sldNum" sz="quarter" idx="12"/>
          </p:nvPr>
        </p:nvSpPr>
        <p:spPr>
          <a:ln/>
        </p:spPr>
        <p:txBody>
          <a:bodyPr/>
          <a:lstStyle>
            <a:lvl1pPr>
              <a:defRPr/>
            </a:lvl1pPr>
          </a:lstStyle>
          <a:p>
            <a:fld id="{0F34596E-57F0-46BA-9D23-E61FFD623E70}" type="slidenum">
              <a:rPr lang="en-US" altLang="en-US"/>
              <a:pPr/>
              <a:t>‹#›</a:t>
            </a:fld>
            <a:endParaRPr lang="en-US" altLang="en-US"/>
          </a:p>
        </p:txBody>
      </p:sp>
    </p:spTree>
    <p:extLst>
      <p:ext uri="{BB962C8B-B14F-4D97-AF65-F5344CB8AC3E}">
        <p14:creationId xmlns:p14="http://schemas.microsoft.com/office/powerpoint/2010/main" val="229606040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1969AE76-0C81-48AE-8117-B8A8866022F5}"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216ED7FF-2FEB-4971-84B4-26D8F05FFA8D}" type="slidenum">
              <a:rPr lang="en-US" altLang="en-US"/>
              <a:pPr/>
              <a:t>‹#›</a:t>
            </a:fld>
            <a:endParaRPr lang="en-US" altLang="en-US"/>
          </a:p>
        </p:txBody>
      </p:sp>
    </p:spTree>
    <p:extLst>
      <p:ext uri="{BB962C8B-B14F-4D97-AF65-F5344CB8AC3E}">
        <p14:creationId xmlns:p14="http://schemas.microsoft.com/office/powerpoint/2010/main" val="353176596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B3D63473-DADF-470C-AB20-7323E4931EBA}"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3E9DB144-A77D-4935-B9F1-22452277EDD8}" type="slidenum">
              <a:rPr lang="en-US" altLang="en-US"/>
              <a:pPr/>
              <a:t>‹#›</a:t>
            </a:fld>
            <a:endParaRPr lang="en-US" altLang="en-US"/>
          </a:p>
        </p:txBody>
      </p:sp>
    </p:spTree>
    <p:extLst>
      <p:ext uri="{BB962C8B-B14F-4D97-AF65-F5344CB8AC3E}">
        <p14:creationId xmlns:p14="http://schemas.microsoft.com/office/powerpoint/2010/main" val="365104085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10"/>
          <p:cNvSpPr>
            <a:spLocks noGrp="1" noChangeArrowheads="1"/>
          </p:cNvSpPr>
          <p:nvPr>
            <p:ph type="body" idx="1"/>
          </p:nvPr>
        </p:nvSpPr>
        <p:spPr bwMode="auto">
          <a:xfrm>
            <a:off x="381000" y="1447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B070C35C-E512-4A43-8589-5AC5F547BBDE}" type="datetime4">
              <a:rPr lang="en-US" smtClean="0"/>
              <a:t>March 4, 2023</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By Dr.Sirous Salehnasab - Assistant Professor of Medical Informatics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2F93439-9176-479B-9E3D-0C6550D82E0F}" type="slidenum">
              <a:rPr lang="en-US" altLang="en-US"/>
              <a:pPr/>
              <a:t>‹#›</a:t>
            </a:fld>
            <a:endParaRPr lang="en-US" altLang="en-US"/>
          </a:p>
        </p:txBody>
      </p:sp>
      <p:graphicFrame>
        <p:nvGraphicFramePr>
          <p:cNvPr id="1031"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33"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zoom/>
  </p:transition>
  <p:hf hd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alehnasab@sbmu.ac.i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0" r="-20000"/>
          </a:stretch>
        </a:blipFill>
        <a:effectLst/>
      </p:bgPr>
    </p:bg>
    <p:spTree>
      <p:nvGrpSpPr>
        <p:cNvPr id="1" name=""/>
        <p:cNvGrpSpPr/>
        <p:nvPr/>
      </p:nvGrpSpPr>
      <p:grpSpPr>
        <a:xfrm>
          <a:off x="0" y="0"/>
          <a:ext cx="0" cy="0"/>
          <a:chOff x="0" y="0"/>
          <a:chExt cx="0" cy="0"/>
        </a:xfrm>
      </p:grpSpPr>
      <p:sp>
        <p:nvSpPr>
          <p:cNvPr id="4" name="Freeform 2"/>
          <p:cNvSpPr>
            <a:spLocks/>
          </p:cNvSpPr>
          <p:nvPr/>
        </p:nvSpPr>
        <p:spPr bwMode="ltGray">
          <a:xfrm>
            <a:off x="4897048" y="1971675"/>
            <a:ext cx="2722959" cy="2466975"/>
          </a:xfrm>
          <a:custGeom>
            <a:avLst/>
            <a:gdLst>
              <a:gd name="T0" fmla="*/ 2282 w 2287"/>
              <a:gd name="T1" fmla="*/ 5 h 2072"/>
              <a:gd name="T2" fmla="*/ 2197 w 2287"/>
              <a:gd name="T3" fmla="*/ 203 h 2072"/>
              <a:gd name="T4" fmla="*/ 2027 w 2287"/>
              <a:gd name="T5" fmla="*/ 430 h 2072"/>
              <a:gd name="T6" fmla="*/ 1602 w 2287"/>
              <a:gd name="T7" fmla="*/ 714 h 2072"/>
              <a:gd name="T8" fmla="*/ 1063 w 2287"/>
              <a:gd name="T9" fmla="*/ 855 h 2072"/>
              <a:gd name="T10" fmla="*/ 638 w 2287"/>
              <a:gd name="T11" fmla="*/ 884 h 2072"/>
              <a:gd name="T12" fmla="*/ 382 w 2287"/>
              <a:gd name="T13" fmla="*/ 855 h 2072"/>
              <a:gd name="T14" fmla="*/ 326 w 2287"/>
              <a:gd name="T15" fmla="*/ 799 h 2072"/>
              <a:gd name="T16" fmla="*/ 269 w 2287"/>
              <a:gd name="T17" fmla="*/ 855 h 2072"/>
              <a:gd name="T18" fmla="*/ 156 w 2287"/>
              <a:gd name="T19" fmla="*/ 941 h 2072"/>
              <a:gd name="T20" fmla="*/ 71 w 2287"/>
              <a:gd name="T21" fmla="*/ 1082 h 2072"/>
              <a:gd name="T22" fmla="*/ 14 w 2287"/>
              <a:gd name="T23" fmla="*/ 1281 h 2072"/>
              <a:gd name="T24" fmla="*/ 3 w 2287"/>
              <a:gd name="T25" fmla="*/ 1516 h 2072"/>
              <a:gd name="T26" fmla="*/ 7 w 2287"/>
              <a:gd name="T27" fmla="*/ 2064 h 2072"/>
              <a:gd name="T28" fmla="*/ 42 w 2287"/>
              <a:gd name="T29" fmla="*/ 1564 h 2072"/>
              <a:gd name="T30" fmla="*/ 71 w 2287"/>
              <a:gd name="T31" fmla="*/ 1281 h 2072"/>
              <a:gd name="T32" fmla="*/ 99 w 2287"/>
              <a:gd name="T33" fmla="*/ 1111 h 2072"/>
              <a:gd name="T34" fmla="*/ 156 w 2287"/>
              <a:gd name="T35" fmla="*/ 1054 h 2072"/>
              <a:gd name="T36" fmla="*/ 241 w 2287"/>
              <a:gd name="T37" fmla="*/ 1026 h 2072"/>
              <a:gd name="T38" fmla="*/ 326 w 2287"/>
              <a:gd name="T39" fmla="*/ 1054 h 2072"/>
              <a:gd name="T40" fmla="*/ 354 w 2287"/>
              <a:gd name="T41" fmla="*/ 1082 h 2072"/>
              <a:gd name="T42" fmla="*/ 411 w 2287"/>
              <a:gd name="T43" fmla="*/ 1026 h 2072"/>
              <a:gd name="T44" fmla="*/ 524 w 2287"/>
              <a:gd name="T45" fmla="*/ 1054 h 2072"/>
              <a:gd name="T46" fmla="*/ 864 w 2287"/>
              <a:gd name="T47" fmla="*/ 1054 h 2072"/>
              <a:gd name="T48" fmla="*/ 1176 w 2287"/>
              <a:gd name="T49" fmla="*/ 997 h 2072"/>
              <a:gd name="T50" fmla="*/ 1630 w 2287"/>
              <a:gd name="T51" fmla="*/ 827 h 2072"/>
              <a:gd name="T52" fmla="*/ 1861 w 2287"/>
              <a:gd name="T53" fmla="*/ 677 h 2072"/>
              <a:gd name="T54" fmla="*/ 2027 w 2287"/>
              <a:gd name="T55" fmla="*/ 544 h 2072"/>
              <a:gd name="T56" fmla="*/ 2140 w 2287"/>
              <a:gd name="T57" fmla="*/ 402 h 2072"/>
              <a:gd name="T58" fmla="*/ 2225 w 2287"/>
              <a:gd name="T59" fmla="*/ 232 h 2072"/>
              <a:gd name="T60" fmla="*/ 2282 w 2287"/>
              <a:gd name="T61" fmla="*/ 5 h 20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87"/>
              <a:gd name="T94" fmla="*/ 0 h 2072"/>
              <a:gd name="T95" fmla="*/ 2287 w 2287"/>
              <a:gd name="T96" fmla="*/ 2072 h 20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87" h="2072">
                <a:moveTo>
                  <a:pt x="2282" y="5"/>
                </a:moveTo>
                <a:cubicBezTo>
                  <a:pt x="2277" y="0"/>
                  <a:pt x="2239" y="132"/>
                  <a:pt x="2197" y="203"/>
                </a:cubicBezTo>
                <a:cubicBezTo>
                  <a:pt x="2155" y="274"/>
                  <a:pt x="2126" y="345"/>
                  <a:pt x="2027" y="430"/>
                </a:cubicBezTo>
                <a:cubicBezTo>
                  <a:pt x="1928" y="515"/>
                  <a:pt x="1762" y="643"/>
                  <a:pt x="1602" y="714"/>
                </a:cubicBezTo>
                <a:cubicBezTo>
                  <a:pt x="1442" y="785"/>
                  <a:pt x="1224" y="827"/>
                  <a:pt x="1063" y="855"/>
                </a:cubicBezTo>
                <a:cubicBezTo>
                  <a:pt x="902" y="883"/>
                  <a:pt x="751" y="884"/>
                  <a:pt x="638" y="884"/>
                </a:cubicBezTo>
                <a:cubicBezTo>
                  <a:pt x="525" y="884"/>
                  <a:pt x="434" y="869"/>
                  <a:pt x="382" y="855"/>
                </a:cubicBezTo>
                <a:cubicBezTo>
                  <a:pt x="330" y="841"/>
                  <a:pt x="345" y="799"/>
                  <a:pt x="326" y="799"/>
                </a:cubicBezTo>
                <a:cubicBezTo>
                  <a:pt x="307" y="799"/>
                  <a:pt x="297" y="831"/>
                  <a:pt x="269" y="855"/>
                </a:cubicBezTo>
                <a:cubicBezTo>
                  <a:pt x="241" y="879"/>
                  <a:pt x="189" y="903"/>
                  <a:pt x="156" y="941"/>
                </a:cubicBezTo>
                <a:cubicBezTo>
                  <a:pt x="123" y="979"/>
                  <a:pt x="95" y="1025"/>
                  <a:pt x="71" y="1082"/>
                </a:cubicBezTo>
                <a:cubicBezTo>
                  <a:pt x="47" y="1139"/>
                  <a:pt x="25" y="1209"/>
                  <a:pt x="14" y="1281"/>
                </a:cubicBezTo>
                <a:cubicBezTo>
                  <a:pt x="3" y="1353"/>
                  <a:pt x="4" y="1386"/>
                  <a:pt x="3" y="1516"/>
                </a:cubicBezTo>
                <a:cubicBezTo>
                  <a:pt x="2" y="1646"/>
                  <a:pt x="0" y="2056"/>
                  <a:pt x="7" y="2064"/>
                </a:cubicBezTo>
                <a:cubicBezTo>
                  <a:pt x="14" y="2072"/>
                  <a:pt x="31" y="1694"/>
                  <a:pt x="42" y="1564"/>
                </a:cubicBezTo>
                <a:cubicBezTo>
                  <a:pt x="53" y="1434"/>
                  <a:pt x="62" y="1356"/>
                  <a:pt x="71" y="1281"/>
                </a:cubicBezTo>
                <a:cubicBezTo>
                  <a:pt x="80" y="1206"/>
                  <a:pt x="85" y="1149"/>
                  <a:pt x="99" y="1111"/>
                </a:cubicBezTo>
                <a:cubicBezTo>
                  <a:pt x="113" y="1073"/>
                  <a:pt x="132" y="1068"/>
                  <a:pt x="156" y="1054"/>
                </a:cubicBezTo>
                <a:cubicBezTo>
                  <a:pt x="180" y="1040"/>
                  <a:pt x="213" y="1026"/>
                  <a:pt x="241" y="1026"/>
                </a:cubicBezTo>
                <a:cubicBezTo>
                  <a:pt x="269" y="1026"/>
                  <a:pt x="307" y="1045"/>
                  <a:pt x="326" y="1054"/>
                </a:cubicBezTo>
                <a:cubicBezTo>
                  <a:pt x="345" y="1063"/>
                  <a:pt x="340" y="1087"/>
                  <a:pt x="354" y="1082"/>
                </a:cubicBezTo>
                <a:cubicBezTo>
                  <a:pt x="368" y="1077"/>
                  <a:pt x="383" y="1031"/>
                  <a:pt x="411" y="1026"/>
                </a:cubicBezTo>
                <a:cubicBezTo>
                  <a:pt x="439" y="1021"/>
                  <a:pt x="449" y="1049"/>
                  <a:pt x="524" y="1054"/>
                </a:cubicBezTo>
                <a:cubicBezTo>
                  <a:pt x="599" y="1059"/>
                  <a:pt x="755" y="1064"/>
                  <a:pt x="864" y="1054"/>
                </a:cubicBezTo>
                <a:cubicBezTo>
                  <a:pt x="973" y="1044"/>
                  <a:pt x="1048" y="1035"/>
                  <a:pt x="1176" y="997"/>
                </a:cubicBezTo>
                <a:cubicBezTo>
                  <a:pt x="1304" y="959"/>
                  <a:pt x="1516" y="880"/>
                  <a:pt x="1630" y="827"/>
                </a:cubicBezTo>
                <a:cubicBezTo>
                  <a:pt x="1744" y="774"/>
                  <a:pt x="1795" y="724"/>
                  <a:pt x="1861" y="677"/>
                </a:cubicBezTo>
                <a:cubicBezTo>
                  <a:pt x="1927" y="630"/>
                  <a:pt x="1981" y="590"/>
                  <a:pt x="2027" y="544"/>
                </a:cubicBezTo>
                <a:cubicBezTo>
                  <a:pt x="2073" y="498"/>
                  <a:pt x="2107" y="454"/>
                  <a:pt x="2140" y="402"/>
                </a:cubicBezTo>
                <a:cubicBezTo>
                  <a:pt x="2173" y="350"/>
                  <a:pt x="2201" y="298"/>
                  <a:pt x="2225" y="232"/>
                </a:cubicBezTo>
                <a:cubicBezTo>
                  <a:pt x="2249" y="166"/>
                  <a:pt x="2287" y="10"/>
                  <a:pt x="2282" y="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Freeform 3"/>
          <p:cNvSpPr>
            <a:spLocks/>
          </p:cNvSpPr>
          <p:nvPr/>
        </p:nvSpPr>
        <p:spPr bwMode="ltGray">
          <a:xfrm>
            <a:off x="7006835" y="2939654"/>
            <a:ext cx="213122" cy="264319"/>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6" name="Freeform 4"/>
          <p:cNvSpPr>
            <a:spLocks/>
          </p:cNvSpPr>
          <p:nvPr/>
        </p:nvSpPr>
        <p:spPr bwMode="ltGray">
          <a:xfrm>
            <a:off x="3760001" y="1584722"/>
            <a:ext cx="2371725" cy="2071688"/>
          </a:xfrm>
          <a:custGeom>
            <a:avLst/>
            <a:gdLst>
              <a:gd name="T0" fmla="*/ 1906 w 1992"/>
              <a:gd name="T1" fmla="*/ 205 h 1740"/>
              <a:gd name="T2" fmla="*/ 1990 w 1992"/>
              <a:gd name="T3" fmla="*/ 18 h 1740"/>
              <a:gd name="T4" fmla="*/ 1970 w 1992"/>
              <a:gd name="T5" fmla="*/ 357 h 1740"/>
              <a:gd name="T6" fmla="*/ 1948 w 1992"/>
              <a:gd name="T7" fmla="*/ 751 h 1740"/>
              <a:gd name="T8" fmla="*/ 1860 w 1992"/>
              <a:gd name="T9" fmla="*/ 961 h 1740"/>
              <a:gd name="T10" fmla="*/ 1734 w 1992"/>
              <a:gd name="T11" fmla="*/ 1095 h 1740"/>
              <a:gd name="T12" fmla="*/ 1570 w 1992"/>
              <a:gd name="T13" fmla="*/ 1057 h 1740"/>
              <a:gd name="T14" fmla="*/ 1498 w 1992"/>
              <a:gd name="T15" fmla="*/ 934 h 1740"/>
              <a:gd name="T16" fmla="*/ 1569 w 1992"/>
              <a:gd name="T17" fmla="*/ 656 h 1740"/>
              <a:gd name="T18" fmla="*/ 1791 w 1992"/>
              <a:gd name="T19" fmla="*/ 443 h 1740"/>
              <a:gd name="T20" fmla="*/ 1847 w 1992"/>
              <a:gd name="T21" fmla="*/ 548 h 1740"/>
              <a:gd name="T22" fmla="*/ 1819 w 1992"/>
              <a:gd name="T23" fmla="*/ 784 h 1740"/>
              <a:gd name="T24" fmla="*/ 1698 w 1992"/>
              <a:gd name="T25" fmla="*/ 1001 h 1740"/>
              <a:gd name="T26" fmla="*/ 1593 w 1992"/>
              <a:gd name="T27" fmla="*/ 982 h 1740"/>
              <a:gd name="T28" fmla="*/ 1479 w 1992"/>
              <a:gd name="T29" fmla="*/ 1095 h 1740"/>
              <a:gd name="T30" fmla="*/ 1366 w 1992"/>
              <a:gd name="T31" fmla="*/ 1067 h 1740"/>
              <a:gd name="T32" fmla="*/ 1182 w 1992"/>
              <a:gd name="T33" fmla="*/ 1085 h 1740"/>
              <a:gd name="T34" fmla="*/ 1034 w 1992"/>
              <a:gd name="T35" fmla="*/ 1217 h 1740"/>
              <a:gd name="T36" fmla="*/ 824 w 1992"/>
              <a:gd name="T37" fmla="*/ 1469 h 1740"/>
              <a:gd name="T38" fmla="*/ 544 w 1992"/>
              <a:gd name="T39" fmla="*/ 1691 h 1740"/>
              <a:gd name="T40" fmla="*/ 118 w 1992"/>
              <a:gd name="T41" fmla="*/ 1691 h 1740"/>
              <a:gd name="T42" fmla="*/ 5 w 1992"/>
              <a:gd name="T43" fmla="*/ 1407 h 1740"/>
              <a:gd name="T44" fmla="*/ 90 w 1992"/>
              <a:gd name="T45" fmla="*/ 1237 h 1740"/>
              <a:gd name="T46" fmla="*/ 33 w 1992"/>
              <a:gd name="T47" fmla="*/ 1464 h 1740"/>
              <a:gd name="T48" fmla="*/ 214 w 1992"/>
              <a:gd name="T49" fmla="*/ 1673 h 1740"/>
              <a:gd name="T50" fmla="*/ 394 w 1992"/>
              <a:gd name="T51" fmla="*/ 1693 h 1740"/>
              <a:gd name="T52" fmla="*/ 595 w 1992"/>
              <a:gd name="T53" fmla="*/ 1609 h 1740"/>
              <a:gd name="T54" fmla="*/ 790 w 1992"/>
              <a:gd name="T55" fmla="*/ 1435 h 1740"/>
              <a:gd name="T56" fmla="*/ 1054 w 1992"/>
              <a:gd name="T57" fmla="*/ 1095 h 1740"/>
              <a:gd name="T58" fmla="*/ 1234 w 1992"/>
              <a:gd name="T59" fmla="*/ 945 h 1740"/>
              <a:gd name="T60" fmla="*/ 1394 w 1992"/>
              <a:gd name="T61" fmla="*/ 913 h 1740"/>
              <a:gd name="T62" fmla="*/ 1564 w 1992"/>
              <a:gd name="T63" fmla="*/ 954 h 1740"/>
              <a:gd name="T64" fmla="*/ 1621 w 1992"/>
              <a:gd name="T65" fmla="*/ 840 h 1740"/>
              <a:gd name="T66" fmla="*/ 1678 w 1992"/>
              <a:gd name="T67" fmla="*/ 840 h 1740"/>
              <a:gd name="T68" fmla="*/ 1779 w 1992"/>
              <a:gd name="T69" fmla="*/ 805 h 1740"/>
              <a:gd name="T70" fmla="*/ 1794 w 1992"/>
              <a:gd name="T71" fmla="*/ 573 h 1740"/>
              <a:gd name="T72" fmla="*/ 1746 w 1992"/>
              <a:gd name="T73" fmla="*/ 505 h 1740"/>
              <a:gd name="T74" fmla="*/ 1536 w 1992"/>
              <a:gd name="T75" fmla="*/ 840 h 1740"/>
              <a:gd name="T76" fmla="*/ 1649 w 1992"/>
              <a:gd name="T77" fmla="*/ 1067 h 1740"/>
              <a:gd name="T78" fmla="*/ 1888 w 1992"/>
              <a:gd name="T79" fmla="*/ 819 h 1740"/>
              <a:gd name="T80" fmla="*/ 1922 w 1992"/>
              <a:gd name="T81" fmla="*/ 381 h 1740"/>
              <a:gd name="T82" fmla="*/ 1938 w 1992"/>
              <a:gd name="T83" fmla="*/ 213 h 1740"/>
              <a:gd name="T84" fmla="*/ 1848 w 1992"/>
              <a:gd name="T85" fmla="*/ 358 h 1740"/>
              <a:gd name="T86" fmla="*/ 1763 w 1992"/>
              <a:gd name="T87" fmla="*/ 358 h 17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92"/>
              <a:gd name="T133" fmla="*/ 0 h 1740"/>
              <a:gd name="T134" fmla="*/ 1992 w 1992"/>
              <a:gd name="T135" fmla="*/ 1740 h 174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92" h="1740">
                <a:moveTo>
                  <a:pt x="1763" y="358"/>
                </a:moveTo>
                <a:cubicBezTo>
                  <a:pt x="1782" y="337"/>
                  <a:pt x="1873" y="252"/>
                  <a:pt x="1906" y="205"/>
                </a:cubicBezTo>
                <a:cubicBezTo>
                  <a:pt x="1939" y="158"/>
                  <a:pt x="1947" y="106"/>
                  <a:pt x="1961" y="75"/>
                </a:cubicBezTo>
                <a:cubicBezTo>
                  <a:pt x="1975" y="44"/>
                  <a:pt x="1988" y="0"/>
                  <a:pt x="1990" y="18"/>
                </a:cubicBezTo>
                <a:cubicBezTo>
                  <a:pt x="1992" y="36"/>
                  <a:pt x="1973" y="125"/>
                  <a:pt x="1970" y="181"/>
                </a:cubicBezTo>
                <a:cubicBezTo>
                  <a:pt x="1967" y="237"/>
                  <a:pt x="1971" y="300"/>
                  <a:pt x="1970" y="357"/>
                </a:cubicBezTo>
                <a:cubicBezTo>
                  <a:pt x="1969" y="414"/>
                  <a:pt x="1966" y="455"/>
                  <a:pt x="1962" y="521"/>
                </a:cubicBezTo>
                <a:cubicBezTo>
                  <a:pt x="1958" y="587"/>
                  <a:pt x="1958" y="688"/>
                  <a:pt x="1948" y="751"/>
                </a:cubicBezTo>
                <a:cubicBezTo>
                  <a:pt x="1938" y="814"/>
                  <a:pt x="1919" y="862"/>
                  <a:pt x="1904" y="897"/>
                </a:cubicBezTo>
                <a:cubicBezTo>
                  <a:pt x="1889" y="932"/>
                  <a:pt x="1874" y="942"/>
                  <a:pt x="1860" y="961"/>
                </a:cubicBezTo>
                <a:cubicBezTo>
                  <a:pt x="1846" y="980"/>
                  <a:pt x="1840" y="988"/>
                  <a:pt x="1819" y="1010"/>
                </a:cubicBezTo>
                <a:cubicBezTo>
                  <a:pt x="1798" y="1032"/>
                  <a:pt x="1767" y="1081"/>
                  <a:pt x="1734" y="1095"/>
                </a:cubicBezTo>
                <a:cubicBezTo>
                  <a:pt x="1701" y="1109"/>
                  <a:pt x="1648" y="1101"/>
                  <a:pt x="1621" y="1095"/>
                </a:cubicBezTo>
                <a:cubicBezTo>
                  <a:pt x="1594" y="1089"/>
                  <a:pt x="1585" y="1071"/>
                  <a:pt x="1570" y="1057"/>
                </a:cubicBezTo>
                <a:cubicBezTo>
                  <a:pt x="1555" y="1043"/>
                  <a:pt x="1542" y="1033"/>
                  <a:pt x="1530" y="1013"/>
                </a:cubicBezTo>
                <a:cubicBezTo>
                  <a:pt x="1518" y="993"/>
                  <a:pt x="1503" y="960"/>
                  <a:pt x="1498" y="934"/>
                </a:cubicBezTo>
                <a:cubicBezTo>
                  <a:pt x="1493" y="908"/>
                  <a:pt x="1489" y="905"/>
                  <a:pt x="1501" y="859"/>
                </a:cubicBezTo>
                <a:cubicBezTo>
                  <a:pt x="1513" y="813"/>
                  <a:pt x="1540" y="714"/>
                  <a:pt x="1569" y="656"/>
                </a:cubicBezTo>
                <a:cubicBezTo>
                  <a:pt x="1598" y="598"/>
                  <a:pt x="1641" y="545"/>
                  <a:pt x="1678" y="509"/>
                </a:cubicBezTo>
                <a:cubicBezTo>
                  <a:pt x="1715" y="473"/>
                  <a:pt x="1763" y="459"/>
                  <a:pt x="1791" y="443"/>
                </a:cubicBezTo>
                <a:cubicBezTo>
                  <a:pt x="1819" y="427"/>
                  <a:pt x="1839" y="398"/>
                  <a:pt x="1848" y="415"/>
                </a:cubicBezTo>
                <a:cubicBezTo>
                  <a:pt x="1857" y="432"/>
                  <a:pt x="1847" y="515"/>
                  <a:pt x="1847" y="548"/>
                </a:cubicBezTo>
                <a:cubicBezTo>
                  <a:pt x="1847" y="581"/>
                  <a:pt x="1853" y="574"/>
                  <a:pt x="1848" y="613"/>
                </a:cubicBezTo>
                <a:cubicBezTo>
                  <a:pt x="1843" y="652"/>
                  <a:pt x="1833" y="727"/>
                  <a:pt x="1819" y="784"/>
                </a:cubicBezTo>
                <a:cubicBezTo>
                  <a:pt x="1805" y="841"/>
                  <a:pt x="1783" y="918"/>
                  <a:pt x="1763" y="954"/>
                </a:cubicBezTo>
                <a:cubicBezTo>
                  <a:pt x="1743" y="990"/>
                  <a:pt x="1718" y="992"/>
                  <a:pt x="1698" y="1001"/>
                </a:cubicBezTo>
                <a:cubicBezTo>
                  <a:pt x="1678" y="1010"/>
                  <a:pt x="1659" y="1012"/>
                  <a:pt x="1642" y="1009"/>
                </a:cubicBezTo>
                <a:cubicBezTo>
                  <a:pt x="1625" y="1006"/>
                  <a:pt x="1611" y="972"/>
                  <a:pt x="1593" y="982"/>
                </a:cubicBezTo>
                <a:cubicBezTo>
                  <a:pt x="1575" y="992"/>
                  <a:pt x="1555" y="1048"/>
                  <a:pt x="1536" y="1067"/>
                </a:cubicBezTo>
                <a:cubicBezTo>
                  <a:pt x="1517" y="1086"/>
                  <a:pt x="1498" y="1090"/>
                  <a:pt x="1479" y="1095"/>
                </a:cubicBezTo>
                <a:cubicBezTo>
                  <a:pt x="1460" y="1100"/>
                  <a:pt x="1442" y="1100"/>
                  <a:pt x="1423" y="1095"/>
                </a:cubicBezTo>
                <a:cubicBezTo>
                  <a:pt x="1404" y="1090"/>
                  <a:pt x="1387" y="1075"/>
                  <a:pt x="1366" y="1067"/>
                </a:cubicBezTo>
                <a:cubicBezTo>
                  <a:pt x="1345" y="1059"/>
                  <a:pt x="1329" y="1046"/>
                  <a:pt x="1298" y="1049"/>
                </a:cubicBezTo>
                <a:cubicBezTo>
                  <a:pt x="1267" y="1052"/>
                  <a:pt x="1213" y="1068"/>
                  <a:pt x="1182" y="1085"/>
                </a:cubicBezTo>
                <a:cubicBezTo>
                  <a:pt x="1151" y="1102"/>
                  <a:pt x="1136" y="1130"/>
                  <a:pt x="1111" y="1152"/>
                </a:cubicBezTo>
                <a:cubicBezTo>
                  <a:pt x="1086" y="1174"/>
                  <a:pt x="1062" y="1189"/>
                  <a:pt x="1034" y="1217"/>
                </a:cubicBezTo>
                <a:cubicBezTo>
                  <a:pt x="1006" y="1245"/>
                  <a:pt x="976" y="1280"/>
                  <a:pt x="941" y="1322"/>
                </a:cubicBezTo>
                <a:cubicBezTo>
                  <a:pt x="906" y="1364"/>
                  <a:pt x="862" y="1427"/>
                  <a:pt x="824" y="1469"/>
                </a:cubicBezTo>
                <a:cubicBezTo>
                  <a:pt x="786" y="1511"/>
                  <a:pt x="761" y="1540"/>
                  <a:pt x="714" y="1577"/>
                </a:cubicBezTo>
                <a:cubicBezTo>
                  <a:pt x="667" y="1614"/>
                  <a:pt x="609" y="1664"/>
                  <a:pt x="544" y="1691"/>
                </a:cubicBezTo>
                <a:cubicBezTo>
                  <a:pt x="479" y="1718"/>
                  <a:pt x="393" y="1740"/>
                  <a:pt x="322" y="1740"/>
                </a:cubicBezTo>
                <a:cubicBezTo>
                  <a:pt x="251" y="1740"/>
                  <a:pt x="166" y="1718"/>
                  <a:pt x="118" y="1691"/>
                </a:cubicBezTo>
                <a:cubicBezTo>
                  <a:pt x="70" y="1664"/>
                  <a:pt x="52" y="1624"/>
                  <a:pt x="33" y="1577"/>
                </a:cubicBezTo>
                <a:cubicBezTo>
                  <a:pt x="14" y="1530"/>
                  <a:pt x="0" y="1454"/>
                  <a:pt x="5" y="1407"/>
                </a:cubicBezTo>
                <a:cubicBezTo>
                  <a:pt x="10" y="1360"/>
                  <a:pt x="48" y="1322"/>
                  <a:pt x="62" y="1294"/>
                </a:cubicBezTo>
                <a:cubicBezTo>
                  <a:pt x="76" y="1266"/>
                  <a:pt x="95" y="1227"/>
                  <a:pt x="90" y="1237"/>
                </a:cubicBezTo>
                <a:cubicBezTo>
                  <a:pt x="85" y="1247"/>
                  <a:pt x="43" y="1315"/>
                  <a:pt x="34" y="1353"/>
                </a:cubicBezTo>
                <a:cubicBezTo>
                  <a:pt x="25" y="1391"/>
                  <a:pt x="24" y="1422"/>
                  <a:pt x="33" y="1464"/>
                </a:cubicBezTo>
                <a:cubicBezTo>
                  <a:pt x="42" y="1506"/>
                  <a:pt x="60" y="1571"/>
                  <a:pt x="90" y="1606"/>
                </a:cubicBezTo>
                <a:cubicBezTo>
                  <a:pt x="120" y="1641"/>
                  <a:pt x="176" y="1659"/>
                  <a:pt x="214" y="1673"/>
                </a:cubicBezTo>
                <a:cubicBezTo>
                  <a:pt x="252" y="1687"/>
                  <a:pt x="286" y="1687"/>
                  <a:pt x="316" y="1690"/>
                </a:cubicBezTo>
                <a:cubicBezTo>
                  <a:pt x="346" y="1693"/>
                  <a:pt x="371" y="1695"/>
                  <a:pt x="394" y="1693"/>
                </a:cubicBezTo>
                <a:cubicBezTo>
                  <a:pt x="417" y="1691"/>
                  <a:pt x="421" y="1695"/>
                  <a:pt x="454" y="1681"/>
                </a:cubicBezTo>
                <a:cubicBezTo>
                  <a:pt x="487" y="1667"/>
                  <a:pt x="550" y="1637"/>
                  <a:pt x="595" y="1609"/>
                </a:cubicBezTo>
                <a:cubicBezTo>
                  <a:pt x="640" y="1581"/>
                  <a:pt x="690" y="1539"/>
                  <a:pt x="722" y="1510"/>
                </a:cubicBezTo>
                <a:cubicBezTo>
                  <a:pt x="754" y="1481"/>
                  <a:pt x="754" y="1480"/>
                  <a:pt x="790" y="1435"/>
                </a:cubicBezTo>
                <a:cubicBezTo>
                  <a:pt x="826" y="1390"/>
                  <a:pt x="897" y="1294"/>
                  <a:pt x="941" y="1237"/>
                </a:cubicBezTo>
                <a:cubicBezTo>
                  <a:pt x="985" y="1180"/>
                  <a:pt x="1022" y="1134"/>
                  <a:pt x="1054" y="1095"/>
                </a:cubicBezTo>
                <a:cubicBezTo>
                  <a:pt x="1086" y="1056"/>
                  <a:pt x="1104" y="1026"/>
                  <a:pt x="1134" y="1001"/>
                </a:cubicBezTo>
                <a:cubicBezTo>
                  <a:pt x="1164" y="976"/>
                  <a:pt x="1210" y="958"/>
                  <a:pt x="1234" y="945"/>
                </a:cubicBezTo>
                <a:cubicBezTo>
                  <a:pt x="1258" y="932"/>
                  <a:pt x="1254" y="930"/>
                  <a:pt x="1281" y="925"/>
                </a:cubicBezTo>
                <a:cubicBezTo>
                  <a:pt x="1308" y="920"/>
                  <a:pt x="1356" y="908"/>
                  <a:pt x="1394" y="913"/>
                </a:cubicBezTo>
                <a:cubicBezTo>
                  <a:pt x="1432" y="918"/>
                  <a:pt x="1480" y="947"/>
                  <a:pt x="1508" y="954"/>
                </a:cubicBezTo>
                <a:cubicBezTo>
                  <a:pt x="1536" y="961"/>
                  <a:pt x="1550" y="963"/>
                  <a:pt x="1564" y="954"/>
                </a:cubicBezTo>
                <a:cubicBezTo>
                  <a:pt x="1578" y="945"/>
                  <a:pt x="1584" y="916"/>
                  <a:pt x="1593" y="897"/>
                </a:cubicBezTo>
                <a:cubicBezTo>
                  <a:pt x="1602" y="878"/>
                  <a:pt x="1612" y="854"/>
                  <a:pt x="1621" y="840"/>
                </a:cubicBezTo>
                <a:cubicBezTo>
                  <a:pt x="1630" y="826"/>
                  <a:pt x="1640" y="812"/>
                  <a:pt x="1649" y="812"/>
                </a:cubicBezTo>
                <a:cubicBezTo>
                  <a:pt x="1658" y="812"/>
                  <a:pt x="1664" y="831"/>
                  <a:pt x="1678" y="840"/>
                </a:cubicBezTo>
                <a:cubicBezTo>
                  <a:pt x="1692" y="849"/>
                  <a:pt x="1717" y="875"/>
                  <a:pt x="1734" y="869"/>
                </a:cubicBezTo>
                <a:cubicBezTo>
                  <a:pt x="1751" y="863"/>
                  <a:pt x="1772" y="837"/>
                  <a:pt x="1779" y="805"/>
                </a:cubicBezTo>
                <a:cubicBezTo>
                  <a:pt x="1786" y="773"/>
                  <a:pt x="1776" y="716"/>
                  <a:pt x="1779" y="677"/>
                </a:cubicBezTo>
                <a:cubicBezTo>
                  <a:pt x="1782" y="638"/>
                  <a:pt x="1787" y="607"/>
                  <a:pt x="1794" y="573"/>
                </a:cubicBezTo>
                <a:cubicBezTo>
                  <a:pt x="1801" y="539"/>
                  <a:pt x="1827" y="483"/>
                  <a:pt x="1819" y="472"/>
                </a:cubicBezTo>
                <a:cubicBezTo>
                  <a:pt x="1811" y="461"/>
                  <a:pt x="1779" y="478"/>
                  <a:pt x="1746" y="505"/>
                </a:cubicBezTo>
                <a:cubicBezTo>
                  <a:pt x="1713" y="532"/>
                  <a:pt x="1658" y="580"/>
                  <a:pt x="1623" y="636"/>
                </a:cubicBezTo>
                <a:cubicBezTo>
                  <a:pt x="1588" y="692"/>
                  <a:pt x="1548" y="780"/>
                  <a:pt x="1536" y="840"/>
                </a:cubicBezTo>
                <a:cubicBezTo>
                  <a:pt x="1524" y="900"/>
                  <a:pt x="1531" y="959"/>
                  <a:pt x="1550" y="997"/>
                </a:cubicBezTo>
                <a:cubicBezTo>
                  <a:pt x="1569" y="1035"/>
                  <a:pt x="1609" y="1069"/>
                  <a:pt x="1649" y="1067"/>
                </a:cubicBezTo>
                <a:cubicBezTo>
                  <a:pt x="1689" y="1065"/>
                  <a:pt x="1751" y="1023"/>
                  <a:pt x="1791" y="982"/>
                </a:cubicBezTo>
                <a:cubicBezTo>
                  <a:pt x="1831" y="941"/>
                  <a:pt x="1866" y="891"/>
                  <a:pt x="1888" y="819"/>
                </a:cubicBezTo>
                <a:cubicBezTo>
                  <a:pt x="1910" y="747"/>
                  <a:pt x="1915" y="621"/>
                  <a:pt x="1921" y="548"/>
                </a:cubicBezTo>
                <a:cubicBezTo>
                  <a:pt x="1927" y="475"/>
                  <a:pt x="1920" y="422"/>
                  <a:pt x="1922" y="381"/>
                </a:cubicBezTo>
                <a:cubicBezTo>
                  <a:pt x="1924" y="340"/>
                  <a:pt x="1930" y="330"/>
                  <a:pt x="1933" y="302"/>
                </a:cubicBezTo>
                <a:cubicBezTo>
                  <a:pt x="1936" y="274"/>
                  <a:pt x="1947" y="208"/>
                  <a:pt x="1938" y="213"/>
                </a:cubicBezTo>
                <a:cubicBezTo>
                  <a:pt x="1929" y="218"/>
                  <a:pt x="1891" y="306"/>
                  <a:pt x="1876" y="330"/>
                </a:cubicBezTo>
                <a:cubicBezTo>
                  <a:pt x="1861" y="354"/>
                  <a:pt x="1861" y="355"/>
                  <a:pt x="1848" y="358"/>
                </a:cubicBezTo>
                <a:cubicBezTo>
                  <a:pt x="1835" y="361"/>
                  <a:pt x="1811" y="346"/>
                  <a:pt x="1797" y="346"/>
                </a:cubicBezTo>
                <a:cubicBezTo>
                  <a:pt x="1783" y="346"/>
                  <a:pt x="1770" y="356"/>
                  <a:pt x="1763" y="358"/>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7" name="Freeform 5"/>
          <p:cNvSpPr>
            <a:spLocks/>
          </p:cNvSpPr>
          <p:nvPr/>
        </p:nvSpPr>
        <p:spPr bwMode="ltGray">
          <a:xfrm>
            <a:off x="5620948" y="1797844"/>
            <a:ext cx="75009" cy="221456"/>
          </a:xfrm>
          <a:custGeom>
            <a:avLst/>
            <a:gdLst>
              <a:gd name="T0" fmla="*/ 58 w 63"/>
              <a:gd name="T1" fmla="*/ 9 h 186"/>
              <a:gd name="T2" fmla="*/ 30 w 63"/>
              <a:gd name="T3" fmla="*/ 38 h 186"/>
              <a:gd name="T4" fmla="*/ 19 w 63"/>
              <a:gd name="T5" fmla="*/ 131 h 186"/>
              <a:gd name="T6" fmla="*/ 3 w 63"/>
              <a:gd name="T7" fmla="*/ 184 h 186"/>
              <a:gd name="T8" fmla="*/ 36 w 63"/>
              <a:gd name="T9" fmla="*/ 146 h 186"/>
              <a:gd name="T10" fmla="*/ 58 w 63"/>
              <a:gd name="T11" fmla="*/ 94 h 186"/>
              <a:gd name="T12" fmla="*/ 58 w 63"/>
              <a:gd name="T13" fmla="*/ 9 h 186"/>
              <a:gd name="T14" fmla="*/ 0 60000 65536"/>
              <a:gd name="T15" fmla="*/ 0 60000 65536"/>
              <a:gd name="T16" fmla="*/ 0 60000 65536"/>
              <a:gd name="T17" fmla="*/ 0 60000 65536"/>
              <a:gd name="T18" fmla="*/ 0 60000 65536"/>
              <a:gd name="T19" fmla="*/ 0 60000 65536"/>
              <a:gd name="T20" fmla="*/ 0 60000 65536"/>
              <a:gd name="T21" fmla="*/ 0 w 63"/>
              <a:gd name="T22" fmla="*/ 0 h 186"/>
              <a:gd name="T23" fmla="*/ 63 w 63"/>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86">
                <a:moveTo>
                  <a:pt x="58" y="9"/>
                </a:moveTo>
                <a:cubicBezTo>
                  <a:pt x="53" y="0"/>
                  <a:pt x="37" y="18"/>
                  <a:pt x="30" y="38"/>
                </a:cubicBezTo>
                <a:cubicBezTo>
                  <a:pt x="23" y="58"/>
                  <a:pt x="23" y="107"/>
                  <a:pt x="19" y="131"/>
                </a:cubicBezTo>
                <a:cubicBezTo>
                  <a:pt x="15" y="155"/>
                  <a:pt x="0" y="182"/>
                  <a:pt x="3" y="184"/>
                </a:cubicBezTo>
                <a:cubicBezTo>
                  <a:pt x="6" y="186"/>
                  <a:pt x="27" y="161"/>
                  <a:pt x="36" y="146"/>
                </a:cubicBezTo>
                <a:cubicBezTo>
                  <a:pt x="45" y="131"/>
                  <a:pt x="54" y="117"/>
                  <a:pt x="58" y="94"/>
                </a:cubicBezTo>
                <a:cubicBezTo>
                  <a:pt x="62" y="71"/>
                  <a:pt x="63" y="18"/>
                  <a:pt x="58" y="9"/>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8" name="Freeform 6"/>
          <p:cNvSpPr>
            <a:spLocks/>
          </p:cNvSpPr>
          <p:nvPr/>
        </p:nvSpPr>
        <p:spPr bwMode="ltGray">
          <a:xfrm>
            <a:off x="5586420" y="204311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9" name="Freeform 7"/>
          <p:cNvSpPr>
            <a:spLocks/>
          </p:cNvSpPr>
          <p:nvPr/>
        </p:nvSpPr>
        <p:spPr bwMode="ltGray">
          <a:xfrm>
            <a:off x="4454135" y="1551385"/>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0" name="Freeform 8"/>
          <p:cNvSpPr>
            <a:spLocks/>
          </p:cNvSpPr>
          <p:nvPr/>
        </p:nvSpPr>
        <p:spPr bwMode="ltGray">
          <a:xfrm>
            <a:off x="2552707" y="2174082"/>
            <a:ext cx="2439591" cy="3570685"/>
          </a:xfrm>
          <a:custGeom>
            <a:avLst/>
            <a:gdLst>
              <a:gd name="T0" fmla="*/ 1643 w 2049"/>
              <a:gd name="T1" fmla="*/ 147 h 2999"/>
              <a:gd name="T2" fmla="*/ 1671 w 2049"/>
              <a:gd name="T3" fmla="*/ 90 h 2999"/>
              <a:gd name="T4" fmla="*/ 1728 w 2049"/>
              <a:gd name="T5" fmla="*/ 33 h 2999"/>
              <a:gd name="T6" fmla="*/ 1813 w 2049"/>
              <a:gd name="T7" fmla="*/ 5 h 2999"/>
              <a:gd name="T8" fmla="*/ 1955 w 2049"/>
              <a:gd name="T9" fmla="*/ 5 h 2999"/>
              <a:gd name="T10" fmla="*/ 2040 w 2049"/>
              <a:gd name="T11" fmla="*/ 33 h 2999"/>
              <a:gd name="T12" fmla="*/ 2011 w 2049"/>
              <a:gd name="T13" fmla="*/ 90 h 2999"/>
              <a:gd name="T14" fmla="*/ 1955 w 2049"/>
              <a:gd name="T15" fmla="*/ 147 h 2999"/>
              <a:gd name="T16" fmla="*/ 1841 w 2049"/>
              <a:gd name="T17" fmla="*/ 204 h 2999"/>
              <a:gd name="T18" fmla="*/ 1756 w 2049"/>
              <a:gd name="T19" fmla="*/ 232 h 2999"/>
              <a:gd name="T20" fmla="*/ 1728 w 2049"/>
              <a:gd name="T21" fmla="*/ 289 h 2999"/>
              <a:gd name="T22" fmla="*/ 1785 w 2049"/>
              <a:gd name="T23" fmla="*/ 289 h 2999"/>
              <a:gd name="T24" fmla="*/ 1813 w 2049"/>
              <a:gd name="T25" fmla="*/ 345 h 2999"/>
              <a:gd name="T26" fmla="*/ 1784 w 2049"/>
              <a:gd name="T27" fmla="*/ 410 h 2999"/>
              <a:gd name="T28" fmla="*/ 1756 w 2049"/>
              <a:gd name="T29" fmla="*/ 459 h 2999"/>
              <a:gd name="T30" fmla="*/ 1699 w 2049"/>
              <a:gd name="T31" fmla="*/ 487 h 2999"/>
              <a:gd name="T32" fmla="*/ 1473 w 2049"/>
              <a:gd name="T33" fmla="*/ 572 h 2999"/>
              <a:gd name="T34" fmla="*/ 1274 w 2049"/>
              <a:gd name="T35" fmla="*/ 685 h 2999"/>
              <a:gd name="T36" fmla="*/ 1019 w 2049"/>
              <a:gd name="T37" fmla="*/ 827 h 2999"/>
              <a:gd name="T38" fmla="*/ 877 w 2049"/>
              <a:gd name="T39" fmla="*/ 912 h 2999"/>
              <a:gd name="T40" fmla="*/ 594 w 2049"/>
              <a:gd name="T41" fmla="*/ 1082 h 2999"/>
              <a:gd name="T42" fmla="*/ 320 w 2049"/>
              <a:gd name="T43" fmla="*/ 1354 h 2999"/>
              <a:gd name="T44" fmla="*/ 108 w 2049"/>
              <a:gd name="T45" fmla="*/ 1690 h 2999"/>
              <a:gd name="T46" fmla="*/ 72 w 2049"/>
              <a:gd name="T47" fmla="*/ 1814 h 2999"/>
              <a:gd name="T48" fmla="*/ 56 w 2049"/>
              <a:gd name="T49" fmla="*/ 1914 h 2999"/>
              <a:gd name="T50" fmla="*/ 55 w 2049"/>
              <a:gd name="T51" fmla="*/ 2075 h 2999"/>
              <a:gd name="T52" fmla="*/ 164 w 2049"/>
              <a:gd name="T53" fmla="*/ 2450 h 2999"/>
              <a:gd name="T54" fmla="*/ 396 w 2049"/>
              <a:gd name="T55" fmla="*/ 2738 h 2999"/>
              <a:gd name="T56" fmla="*/ 520 w 2049"/>
              <a:gd name="T57" fmla="*/ 2826 h 2999"/>
              <a:gd name="T58" fmla="*/ 536 w 2049"/>
              <a:gd name="T59" fmla="*/ 2926 h 2999"/>
              <a:gd name="T60" fmla="*/ 524 w 2049"/>
              <a:gd name="T61" fmla="*/ 2974 h 2999"/>
              <a:gd name="T62" fmla="*/ 240 w 2049"/>
              <a:gd name="T63" fmla="*/ 2774 h 2999"/>
              <a:gd name="T64" fmla="*/ 64 w 2049"/>
              <a:gd name="T65" fmla="*/ 2502 h 2999"/>
              <a:gd name="T66" fmla="*/ 8 w 2049"/>
              <a:gd name="T67" fmla="*/ 2134 h 2999"/>
              <a:gd name="T68" fmla="*/ 16 w 2049"/>
              <a:gd name="T69" fmla="*/ 1878 h 2999"/>
              <a:gd name="T70" fmla="*/ 72 w 2049"/>
              <a:gd name="T71" fmla="*/ 1650 h 2999"/>
              <a:gd name="T72" fmla="*/ 339 w 2049"/>
              <a:gd name="T73" fmla="*/ 1196 h 2999"/>
              <a:gd name="T74" fmla="*/ 821 w 2049"/>
              <a:gd name="T75" fmla="*/ 827 h 2999"/>
              <a:gd name="T76" fmla="*/ 1331 w 2049"/>
              <a:gd name="T77" fmla="*/ 544 h 2999"/>
              <a:gd name="T78" fmla="*/ 1556 w 2049"/>
              <a:gd name="T79" fmla="*/ 438 h 2999"/>
              <a:gd name="T80" fmla="*/ 1568 w 2049"/>
              <a:gd name="T81" fmla="*/ 402 h 2999"/>
              <a:gd name="T82" fmla="*/ 1614 w 2049"/>
              <a:gd name="T83" fmla="*/ 289 h 2999"/>
              <a:gd name="T84" fmla="*/ 1699 w 2049"/>
              <a:gd name="T85" fmla="*/ 204 h 2999"/>
              <a:gd name="T86" fmla="*/ 1898 w 2049"/>
              <a:gd name="T87" fmla="*/ 118 h 2999"/>
              <a:gd name="T88" fmla="*/ 1926 w 2049"/>
              <a:gd name="T89" fmla="*/ 90 h 2999"/>
              <a:gd name="T90" fmla="*/ 1870 w 2049"/>
              <a:gd name="T91" fmla="*/ 90 h 2999"/>
              <a:gd name="T92" fmla="*/ 1785 w 2049"/>
              <a:gd name="T93" fmla="*/ 62 h 2999"/>
              <a:gd name="T94" fmla="*/ 1728 w 2049"/>
              <a:gd name="T95" fmla="*/ 90 h 2999"/>
              <a:gd name="T96" fmla="*/ 1699 w 2049"/>
              <a:gd name="T97" fmla="*/ 118 h 2999"/>
              <a:gd name="T98" fmla="*/ 1643 w 2049"/>
              <a:gd name="T99" fmla="*/ 147 h 29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49"/>
              <a:gd name="T151" fmla="*/ 0 h 2999"/>
              <a:gd name="T152" fmla="*/ 2049 w 2049"/>
              <a:gd name="T153" fmla="*/ 2999 h 29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49" h="2999">
                <a:moveTo>
                  <a:pt x="1643" y="147"/>
                </a:moveTo>
                <a:cubicBezTo>
                  <a:pt x="1638" y="142"/>
                  <a:pt x="1657" y="109"/>
                  <a:pt x="1671" y="90"/>
                </a:cubicBezTo>
                <a:cubicBezTo>
                  <a:pt x="1685" y="71"/>
                  <a:pt x="1704" y="47"/>
                  <a:pt x="1728" y="33"/>
                </a:cubicBezTo>
                <a:cubicBezTo>
                  <a:pt x="1752" y="19"/>
                  <a:pt x="1775" y="10"/>
                  <a:pt x="1813" y="5"/>
                </a:cubicBezTo>
                <a:cubicBezTo>
                  <a:pt x="1851" y="0"/>
                  <a:pt x="1917" y="0"/>
                  <a:pt x="1955" y="5"/>
                </a:cubicBezTo>
                <a:cubicBezTo>
                  <a:pt x="1993" y="10"/>
                  <a:pt x="2031" y="19"/>
                  <a:pt x="2040" y="33"/>
                </a:cubicBezTo>
                <a:cubicBezTo>
                  <a:pt x="2049" y="47"/>
                  <a:pt x="2025" y="71"/>
                  <a:pt x="2011" y="90"/>
                </a:cubicBezTo>
                <a:cubicBezTo>
                  <a:pt x="1997" y="109"/>
                  <a:pt x="1983" y="128"/>
                  <a:pt x="1955" y="147"/>
                </a:cubicBezTo>
                <a:cubicBezTo>
                  <a:pt x="1927" y="166"/>
                  <a:pt x="1874" y="190"/>
                  <a:pt x="1841" y="204"/>
                </a:cubicBezTo>
                <a:cubicBezTo>
                  <a:pt x="1808" y="218"/>
                  <a:pt x="1775" y="218"/>
                  <a:pt x="1756" y="232"/>
                </a:cubicBezTo>
                <a:cubicBezTo>
                  <a:pt x="1737" y="246"/>
                  <a:pt x="1723" y="280"/>
                  <a:pt x="1728" y="289"/>
                </a:cubicBezTo>
                <a:cubicBezTo>
                  <a:pt x="1733" y="298"/>
                  <a:pt x="1771" y="280"/>
                  <a:pt x="1785" y="289"/>
                </a:cubicBezTo>
                <a:cubicBezTo>
                  <a:pt x="1799" y="298"/>
                  <a:pt x="1813" y="325"/>
                  <a:pt x="1813" y="345"/>
                </a:cubicBezTo>
                <a:cubicBezTo>
                  <a:pt x="1813" y="365"/>
                  <a:pt x="1794" y="391"/>
                  <a:pt x="1784" y="410"/>
                </a:cubicBezTo>
                <a:cubicBezTo>
                  <a:pt x="1774" y="429"/>
                  <a:pt x="1770" y="446"/>
                  <a:pt x="1756" y="459"/>
                </a:cubicBezTo>
                <a:cubicBezTo>
                  <a:pt x="1742" y="472"/>
                  <a:pt x="1746" y="468"/>
                  <a:pt x="1699" y="487"/>
                </a:cubicBezTo>
                <a:cubicBezTo>
                  <a:pt x="1652" y="506"/>
                  <a:pt x="1544" y="539"/>
                  <a:pt x="1473" y="572"/>
                </a:cubicBezTo>
                <a:cubicBezTo>
                  <a:pt x="1402" y="605"/>
                  <a:pt x="1350" y="642"/>
                  <a:pt x="1274" y="685"/>
                </a:cubicBezTo>
                <a:cubicBezTo>
                  <a:pt x="1198" y="728"/>
                  <a:pt x="1085" y="789"/>
                  <a:pt x="1019" y="827"/>
                </a:cubicBezTo>
                <a:cubicBezTo>
                  <a:pt x="953" y="865"/>
                  <a:pt x="948" y="870"/>
                  <a:pt x="877" y="912"/>
                </a:cubicBezTo>
                <a:cubicBezTo>
                  <a:pt x="806" y="954"/>
                  <a:pt x="687" y="1008"/>
                  <a:pt x="594" y="1082"/>
                </a:cubicBezTo>
                <a:cubicBezTo>
                  <a:pt x="501" y="1156"/>
                  <a:pt x="401" y="1253"/>
                  <a:pt x="320" y="1354"/>
                </a:cubicBezTo>
                <a:cubicBezTo>
                  <a:pt x="239" y="1455"/>
                  <a:pt x="149" y="1613"/>
                  <a:pt x="108" y="1690"/>
                </a:cubicBezTo>
                <a:cubicBezTo>
                  <a:pt x="67" y="1767"/>
                  <a:pt x="81" y="1777"/>
                  <a:pt x="72" y="1814"/>
                </a:cubicBezTo>
                <a:cubicBezTo>
                  <a:pt x="63" y="1851"/>
                  <a:pt x="59" y="1871"/>
                  <a:pt x="56" y="1914"/>
                </a:cubicBezTo>
                <a:cubicBezTo>
                  <a:pt x="53" y="1957"/>
                  <a:pt x="37" y="1986"/>
                  <a:pt x="55" y="2075"/>
                </a:cubicBezTo>
                <a:cubicBezTo>
                  <a:pt x="73" y="2164"/>
                  <a:pt x="107" y="2340"/>
                  <a:pt x="164" y="2450"/>
                </a:cubicBezTo>
                <a:cubicBezTo>
                  <a:pt x="221" y="2560"/>
                  <a:pt x="337" y="2675"/>
                  <a:pt x="396" y="2738"/>
                </a:cubicBezTo>
                <a:cubicBezTo>
                  <a:pt x="455" y="2801"/>
                  <a:pt x="497" y="2795"/>
                  <a:pt x="520" y="2826"/>
                </a:cubicBezTo>
                <a:cubicBezTo>
                  <a:pt x="543" y="2857"/>
                  <a:pt x="535" y="2901"/>
                  <a:pt x="536" y="2926"/>
                </a:cubicBezTo>
                <a:cubicBezTo>
                  <a:pt x="537" y="2951"/>
                  <a:pt x="573" y="2999"/>
                  <a:pt x="524" y="2974"/>
                </a:cubicBezTo>
                <a:cubicBezTo>
                  <a:pt x="475" y="2949"/>
                  <a:pt x="317" y="2853"/>
                  <a:pt x="240" y="2774"/>
                </a:cubicBezTo>
                <a:cubicBezTo>
                  <a:pt x="163" y="2695"/>
                  <a:pt x="103" y="2609"/>
                  <a:pt x="64" y="2502"/>
                </a:cubicBezTo>
                <a:cubicBezTo>
                  <a:pt x="25" y="2395"/>
                  <a:pt x="16" y="2238"/>
                  <a:pt x="8" y="2134"/>
                </a:cubicBezTo>
                <a:cubicBezTo>
                  <a:pt x="0" y="2030"/>
                  <a:pt x="5" y="1959"/>
                  <a:pt x="16" y="1878"/>
                </a:cubicBezTo>
                <a:cubicBezTo>
                  <a:pt x="27" y="1797"/>
                  <a:pt x="18" y="1764"/>
                  <a:pt x="72" y="1650"/>
                </a:cubicBezTo>
                <a:cubicBezTo>
                  <a:pt x="126" y="1536"/>
                  <a:pt x="214" y="1333"/>
                  <a:pt x="339" y="1196"/>
                </a:cubicBezTo>
                <a:cubicBezTo>
                  <a:pt x="464" y="1059"/>
                  <a:pt x="656" y="936"/>
                  <a:pt x="821" y="827"/>
                </a:cubicBezTo>
                <a:cubicBezTo>
                  <a:pt x="986" y="718"/>
                  <a:pt x="1209" y="609"/>
                  <a:pt x="1331" y="544"/>
                </a:cubicBezTo>
                <a:cubicBezTo>
                  <a:pt x="1453" y="479"/>
                  <a:pt x="1516" y="462"/>
                  <a:pt x="1556" y="438"/>
                </a:cubicBezTo>
                <a:cubicBezTo>
                  <a:pt x="1596" y="414"/>
                  <a:pt x="1558" y="427"/>
                  <a:pt x="1568" y="402"/>
                </a:cubicBezTo>
                <a:cubicBezTo>
                  <a:pt x="1578" y="377"/>
                  <a:pt x="1592" y="322"/>
                  <a:pt x="1614" y="289"/>
                </a:cubicBezTo>
                <a:cubicBezTo>
                  <a:pt x="1636" y="256"/>
                  <a:pt x="1652" y="232"/>
                  <a:pt x="1699" y="204"/>
                </a:cubicBezTo>
                <a:cubicBezTo>
                  <a:pt x="1746" y="176"/>
                  <a:pt x="1860" y="137"/>
                  <a:pt x="1898" y="118"/>
                </a:cubicBezTo>
                <a:cubicBezTo>
                  <a:pt x="1936" y="99"/>
                  <a:pt x="1931" y="95"/>
                  <a:pt x="1926" y="90"/>
                </a:cubicBezTo>
                <a:cubicBezTo>
                  <a:pt x="1921" y="85"/>
                  <a:pt x="1893" y="95"/>
                  <a:pt x="1870" y="90"/>
                </a:cubicBezTo>
                <a:cubicBezTo>
                  <a:pt x="1847" y="85"/>
                  <a:pt x="1809" y="62"/>
                  <a:pt x="1785" y="62"/>
                </a:cubicBezTo>
                <a:cubicBezTo>
                  <a:pt x="1761" y="62"/>
                  <a:pt x="1742" y="81"/>
                  <a:pt x="1728" y="90"/>
                </a:cubicBezTo>
                <a:cubicBezTo>
                  <a:pt x="1714" y="99"/>
                  <a:pt x="1713" y="108"/>
                  <a:pt x="1699" y="118"/>
                </a:cubicBezTo>
                <a:cubicBezTo>
                  <a:pt x="1685" y="128"/>
                  <a:pt x="1648" y="152"/>
                  <a:pt x="1643" y="147"/>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1" name="Freeform 9"/>
          <p:cNvSpPr>
            <a:spLocks/>
          </p:cNvSpPr>
          <p:nvPr/>
        </p:nvSpPr>
        <p:spPr bwMode="ltGray">
          <a:xfrm>
            <a:off x="4069564" y="2483644"/>
            <a:ext cx="202406" cy="235744"/>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Freeform 10"/>
          <p:cNvSpPr>
            <a:spLocks/>
          </p:cNvSpPr>
          <p:nvPr/>
        </p:nvSpPr>
        <p:spPr bwMode="ltGray">
          <a:xfrm>
            <a:off x="2618192" y="1285876"/>
            <a:ext cx="3000375" cy="2413397"/>
          </a:xfrm>
          <a:custGeom>
            <a:avLst/>
            <a:gdLst>
              <a:gd name="T0" fmla="*/ 2077 w 2520"/>
              <a:gd name="T1" fmla="*/ 90 h 2027"/>
              <a:gd name="T2" fmla="*/ 2105 w 2520"/>
              <a:gd name="T3" fmla="*/ 62 h 2027"/>
              <a:gd name="T4" fmla="*/ 2133 w 2520"/>
              <a:gd name="T5" fmla="*/ 33 h 2027"/>
              <a:gd name="T6" fmla="*/ 2162 w 2520"/>
              <a:gd name="T7" fmla="*/ 5 h 2027"/>
              <a:gd name="T8" fmla="*/ 2247 w 2520"/>
              <a:gd name="T9" fmla="*/ 5 h 2027"/>
              <a:gd name="T10" fmla="*/ 2358 w 2520"/>
              <a:gd name="T11" fmla="*/ 35 h 2027"/>
              <a:gd name="T12" fmla="*/ 2412 w 2520"/>
              <a:gd name="T13" fmla="*/ 60 h 2027"/>
              <a:gd name="T14" fmla="*/ 2480 w 2520"/>
              <a:gd name="T15" fmla="*/ 79 h 2027"/>
              <a:gd name="T16" fmla="*/ 2516 w 2520"/>
              <a:gd name="T17" fmla="*/ 67 h 2027"/>
              <a:gd name="T18" fmla="*/ 2504 w 2520"/>
              <a:gd name="T19" fmla="*/ 123 h 2027"/>
              <a:gd name="T20" fmla="*/ 2445 w 2520"/>
              <a:gd name="T21" fmla="*/ 175 h 2027"/>
              <a:gd name="T22" fmla="*/ 2389 w 2520"/>
              <a:gd name="T23" fmla="*/ 203 h 2027"/>
              <a:gd name="T24" fmla="*/ 2168 w 2520"/>
              <a:gd name="T25" fmla="*/ 347 h 2027"/>
              <a:gd name="T26" fmla="*/ 2100 w 2520"/>
              <a:gd name="T27" fmla="*/ 399 h 2027"/>
              <a:gd name="T28" fmla="*/ 2028 w 2520"/>
              <a:gd name="T29" fmla="*/ 447 h 2027"/>
              <a:gd name="T30" fmla="*/ 1822 w 2520"/>
              <a:gd name="T31" fmla="*/ 572 h 2027"/>
              <a:gd name="T32" fmla="*/ 1510 w 2520"/>
              <a:gd name="T33" fmla="*/ 714 h 2027"/>
              <a:gd name="T34" fmla="*/ 1028 w 2520"/>
              <a:gd name="T35" fmla="*/ 799 h 2027"/>
              <a:gd name="T36" fmla="*/ 744 w 2520"/>
              <a:gd name="T37" fmla="*/ 770 h 2027"/>
              <a:gd name="T38" fmla="*/ 624 w 2520"/>
              <a:gd name="T39" fmla="*/ 692 h 2027"/>
              <a:gd name="T40" fmla="*/ 600 w 2520"/>
              <a:gd name="T41" fmla="*/ 651 h 2027"/>
              <a:gd name="T42" fmla="*/ 536 w 2520"/>
              <a:gd name="T43" fmla="*/ 659 h 2027"/>
              <a:gd name="T44" fmla="*/ 484 w 2520"/>
              <a:gd name="T45" fmla="*/ 675 h 2027"/>
              <a:gd name="T46" fmla="*/ 461 w 2520"/>
              <a:gd name="T47" fmla="*/ 714 h 2027"/>
              <a:gd name="T48" fmla="*/ 489 w 2520"/>
              <a:gd name="T49" fmla="*/ 742 h 2027"/>
              <a:gd name="T50" fmla="*/ 546 w 2520"/>
              <a:gd name="T51" fmla="*/ 770 h 2027"/>
              <a:gd name="T52" fmla="*/ 574 w 2520"/>
              <a:gd name="T53" fmla="*/ 799 h 2027"/>
              <a:gd name="T54" fmla="*/ 517 w 2520"/>
              <a:gd name="T55" fmla="*/ 884 h 2027"/>
              <a:gd name="T56" fmla="*/ 472 w 2520"/>
              <a:gd name="T57" fmla="*/ 939 h 2027"/>
              <a:gd name="T58" fmla="*/ 400 w 2520"/>
              <a:gd name="T59" fmla="*/ 963 h 2027"/>
              <a:gd name="T60" fmla="*/ 264 w 2520"/>
              <a:gd name="T61" fmla="*/ 983 h 2027"/>
              <a:gd name="T62" fmla="*/ 149 w 2520"/>
              <a:gd name="T63" fmla="*/ 1054 h 2027"/>
              <a:gd name="T64" fmla="*/ 64 w 2520"/>
              <a:gd name="T65" fmla="*/ 1207 h 2027"/>
              <a:gd name="T66" fmla="*/ 36 w 2520"/>
              <a:gd name="T67" fmla="*/ 1479 h 2027"/>
              <a:gd name="T68" fmla="*/ 20 w 2520"/>
              <a:gd name="T69" fmla="*/ 1975 h 2027"/>
              <a:gd name="T70" fmla="*/ 7 w 2520"/>
              <a:gd name="T71" fmla="*/ 1791 h 2027"/>
              <a:gd name="T72" fmla="*/ 0 w 2520"/>
              <a:gd name="T73" fmla="*/ 1475 h 2027"/>
              <a:gd name="T74" fmla="*/ 7 w 2520"/>
              <a:gd name="T75" fmla="*/ 1337 h 2027"/>
              <a:gd name="T76" fmla="*/ 28 w 2520"/>
              <a:gd name="T77" fmla="*/ 1220 h 2027"/>
              <a:gd name="T78" fmla="*/ 64 w 2520"/>
              <a:gd name="T79" fmla="*/ 1107 h 2027"/>
              <a:gd name="T80" fmla="*/ 149 w 2520"/>
              <a:gd name="T81" fmla="*/ 969 h 2027"/>
              <a:gd name="T82" fmla="*/ 262 w 2520"/>
              <a:gd name="T83" fmla="*/ 884 h 2027"/>
              <a:gd name="T84" fmla="*/ 340 w 2520"/>
              <a:gd name="T85" fmla="*/ 855 h 2027"/>
              <a:gd name="T86" fmla="*/ 372 w 2520"/>
              <a:gd name="T87" fmla="*/ 799 h 2027"/>
              <a:gd name="T88" fmla="*/ 404 w 2520"/>
              <a:gd name="T89" fmla="*/ 714 h 2027"/>
              <a:gd name="T90" fmla="*/ 480 w 2520"/>
              <a:gd name="T91" fmla="*/ 623 h 2027"/>
              <a:gd name="T92" fmla="*/ 516 w 2520"/>
              <a:gd name="T93" fmla="*/ 595 h 2027"/>
              <a:gd name="T94" fmla="*/ 631 w 2520"/>
              <a:gd name="T95" fmla="*/ 544 h 2027"/>
              <a:gd name="T96" fmla="*/ 664 w 2520"/>
              <a:gd name="T97" fmla="*/ 563 h 2027"/>
              <a:gd name="T98" fmla="*/ 943 w 2520"/>
              <a:gd name="T99" fmla="*/ 629 h 2027"/>
              <a:gd name="T100" fmla="*/ 1425 w 2520"/>
              <a:gd name="T101" fmla="*/ 600 h 2027"/>
              <a:gd name="T102" fmla="*/ 1892 w 2520"/>
              <a:gd name="T103" fmla="*/ 427 h 2027"/>
              <a:gd name="T104" fmla="*/ 2077 w 2520"/>
              <a:gd name="T105" fmla="*/ 318 h 2027"/>
              <a:gd name="T106" fmla="*/ 2190 w 2520"/>
              <a:gd name="T107" fmla="*/ 232 h 2027"/>
              <a:gd name="T108" fmla="*/ 2332 w 2520"/>
              <a:gd name="T109" fmla="*/ 147 h 2027"/>
              <a:gd name="T110" fmla="*/ 2303 w 2520"/>
              <a:gd name="T111" fmla="*/ 118 h 2027"/>
              <a:gd name="T112" fmla="*/ 2190 w 2520"/>
              <a:gd name="T113" fmla="*/ 62 h 2027"/>
              <a:gd name="T114" fmla="*/ 2162 w 2520"/>
              <a:gd name="T115" fmla="*/ 62 h 2027"/>
              <a:gd name="T116" fmla="*/ 2107 w 2520"/>
              <a:gd name="T117" fmla="*/ 92 h 2027"/>
              <a:gd name="T118" fmla="*/ 2077 w 2520"/>
              <a:gd name="T119" fmla="*/ 118 h 2027"/>
              <a:gd name="T120" fmla="*/ 2077 w 2520"/>
              <a:gd name="T121" fmla="*/ 90 h 20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0"/>
              <a:gd name="T184" fmla="*/ 0 h 2027"/>
              <a:gd name="T185" fmla="*/ 2520 w 2520"/>
              <a:gd name="T186" fmla="*/ 2027 h 20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0" h="2027">
                <a:moveTo>
                  <a:pt x="2077" y="90"/>
                </a:moveTo>
                <a:cubicBezTo>
                  <a:pt x="2082" y="81"/>
                  <a:pt x="2096" y="71"/>
                  <a:pt x="2105" y="62"/>
                </a:cubicBezTo>
                <a:cubicBezTo>
                  <a:pt x="2114" y="53"/>
                  <a:pt x="2124" y="42"/>
                  <a:pt x="2133" y="33"/>
                </a:cubicBezTo>
                <a:cubicBezTo>
                  <a:pt x="2142" y="24"/>
                  <a:pt x="2143" y="10"/>
                  <a:pt x="2162" y="5"/>
                </a:cubicBezTo>
                <a:cubicBezTo>
                  <a:pt x="2181" y="0"/>
                  <a:pt x="2214" y="0"/>
                  <a:pt x="2247" y="5"/>
                </a:cubicBezTo>
                <a:cubicBezTo>
                  <a:pt x="2280" y="10"/>
                  <a:pt x="2331" y="26"/>
                  <a:pt x="2358" y="35"/>
                </a:cubicBezTo>
                <a:cubicBezTo>
                  <a:pt x="2385" y="44"/>
                  <a:pt x="2392" y="53"/>
                  <a:pt x="2412" y="60"/>
                </a:cubicBezTo>
                <a:cubicBezTo>
                  <a:pt x="2432" y="67"/>
                  <a:pt x="2463" y="78"/>
                  <a:pt x="2480" y="79"/>
                </a:cubicBezTo>
                <a:cubicBezTo>
                  <a:pt x="2497" y="80"/>
                  <a:pt x="2512" y="60"/>
                  <a:pt x="2516" y="67"/>
                </a:cubicBezTo>
                <a:cubicBezTo>
                  <a:pt x="2520" y="74"/>
                  <a:pt x="2516" y="105"/>
                  <a:pt x="2504" y="123"/>
                </a:cubicBezTo>
                <a:cubicBezTo>
                  <a:pt x="2492" y="141"/>
                  <a:pt x="2464" y="162"/>
                  <a:pt x="2445" y="175"/>
                </a:cubicBezTo>
                <a:cubicBezTo>
                  <a:pt x="2426" y="188"/>
                  <a:pt x="2435" y="174"/>
                  <a:pt x="2389" y="203"/>
                </a:cubicBezTo>
                <a:cubicBezTo>
                  <a:pt x="2343" y="232"/>
                  <a:pt x="2216" y="314"/>
                  <a:pt x="2168" y="347"/>
                </a:cubicBezTo>
                <a:cubicBezTo>
                  <a:pt x="2120" y="380"/>
                  <a:pt x="2123" y="382"/>
                  <a:pt x="2100" y="399"/>
                </a:cubicBezTo>
                <a:cubicBezTo>
                  <a:pt x="2077" y="416"/>
                  <a:pt x="2074" y="418"/>
                  <a:pt x="2028" y="447"/>
                </a:cubicBezTo>
                <a:cubicBezTo>
                  <a:pt x="1982" y="476"/>
                  <a:pt x="1908" y="528"/>
                  <a:pt x="1822" y="572"/>
                </a:cubicBezTo>
                <a:cubicBezTo>
                  <a:pt x="1736" y="616"/>
                  <a:pt x="1642" y="676"/>
                  <a:pt x="1510" y="714"/>
                </a:cubicBezTo>
                <a:cubicBezTo>
                  <a:pt x="1378" y="752"/>
                  <a:pt x="1156" y="790"/>
                  <a:pt x="1028" y="799"/>
                </a:cubicBezTo>
                <a:cubicBezTo>
                  <a:pt x="900" y="808"/>
                  <a:pt x="811" y="788"/>
                  <a:pt x="744" y="770"/>
                </a:cubicBezTo>
                <a:cubicBezTo>
                  <a:pt x="677" y="752"/>
                  <a:pt x="648" y="712"/>
                  <a:pt x="624" y="692"/>
                </a:cubicBezTo>
                <a:cubicBezTo>
                  <a:pt x="600" y="672"/>
                  <a:pt x="615" y="657"/>
                  <a:pt x="600" y="651"/>
                </a:cubicBezTo>
                <a:cubicBezTo>
                  <a:pt x="585" y="645"/>
                  <a:pt x="555" y="655"/>
                  <a:pt x="536" y="659"/>
                </a:cubicBezTo>
                <a:cubicBezTo>
                  <a:pt x="517" y="663"/>
                  <a:pt x="496" y="666"/>
                  <a:pt x="484" y="675"/>
                </a:cubicBezTo>
                <a:cubicBezTo>
                  <a:pt x="472" y="684"/>
                  <a:pt x="460" y="703"/>
                  <a:pt x="461" y="714"/>
                </a:cubicBezTo>
                <a:cubicBezTo>
                  <a:pt x="462" y="725"/>
                  <a:pt x="475" y="733"/>
                  <a:pt x="489" y="742"/>
                </a:cubicBezTo>
                <a:cubicBezTo>
                  <a:pt x="503" y="751"/>
                  <a:pt x="532" y="761"/>
                  <a:pt x="546" y="770"/>
                </a:cubicBezTo>
                <a:cubicBezTo>
                  <a:pt x="560" y="779"/>
                  <a:pt x="579" y="780"/>
                  <a:pt x="574" y="799"/>
                </a:cubicBezTo>
                <a:cubicBezTo>
                  <a:pt x="569" y="818"/>
                  <a:pt x="534" y="861"/>
                  <a:pt x="517" y="884"/>
                </a:cubicBezTo>
                <a:cubicBezTo>
                  <a:pt x="500" y="907"/>
                  <a:pt x="492" y="926"/>
                  <a:pt x="472" y="939"/>
                </a:cubicBezTo>
                <a:cubicBezTo>
                  <a:pt x="452" y="952"/>
                  <a:pt x="435" y="956"/>
                  <a:pt x="400" y="963"/>
                </a:cubicBezTo>
                <a:cubicBezTo>
                  <a:pt x="365" y="970"/>
                  <a:pt x="306" y="968"/>
                  <a:pt x="264" y="983"/>
                </a:cubicBezTo>
                <a:cubicBezTo>
                  <a:pt x="222" y="998"/>
                  <a:pt x="182" y="1017"/>
                  <a:pt x="149" y="1054"/>
                </a:cubicBezTo>
                <a:cubicBezTo>
                  <a:pt x="116" y="1091"/>
                  <a:pt x="83" y="1136"/>
                  <a:pt x="64" y="1207"/>
                </a:cubicBezTo>
                <a:cubicBezTo>
                  <a:pt x="45" y="1278"/>
                  <a:pt x="43" y="1351"/>
                  <a:pt x="36" y="1479"/>
                </a:cubicBezTo>
                <a:cubicBezTo>
                  <a:pt x="29" y="1607"/>
                  <a:pt x="25" y="1923"/>
                  <a:pt x="20" y="1975"/>
                </a:cubicBezTo>
                <a:cubicBezTo>
                  <a:pt x="15" y="2027"/>
                  <a:pt x="10" y="1874"/>
                  <a:pt x="7" y="1791"/>
                </a:cubicBezTo>
                <a:cubicBezTo>
                  <a:pt x="4" y="1708"/>
                  <a:pt x="0" y="1551"/>
                  <a:pt x="0" y="1475"/>
                </a:cubicBezTo>
                <a:cubicBezTo>
                  <a:pt x="0" y="1399"/>
                  <a:pt x="2" y="1379"/>
                  <a:pt x="7" y="1337"/>
                </a:cubicBezTo>
                <a:cubicBezTo>
                  <a:pt x="12" y="1295"/>
                  <a:pt x="19" y="1258"/>
                  <a:pt x="28" y="1220"/>
                </a:cubicBezTo>
                <a:cubicBezTo>
                  <a:pt x="37" y="1182"/>
                  <a:pt x="44" y="1149"/>
                  <a:pt x="64" y="1107"/>
                </a:cubicBezTo>
                <a:cubicBezTo>
                  <a:pt x="84" y="1065"/>
                  <a:pt x="116" y="1006"/>
                  <a:pt x="149" y="969"/>
                </a:cubicBezTo>
                <a:cubicBezTo>
                  <a:pt x="182" y="932"/>
                  <a:pt x="230" y="903"/>
                  <a:pt x="262" y="884"/>
                </a:cubicBezTo>
                <a:cubicBezTo>
                  <a:pt x="294" y="865"/>
                  <a:pt x="322" y="869"/>
                  <a:pt x="340" y="855"/>
                </a:cubicBezTo>
                <a:cubicBezTo>
                  <a:pt x="358" y="841"/>
                  <a:pt x="361" y="822"/>
                  <a:pt x="372" y="799"/>
                </a:cubicBezTo>
                <a:cubicBezTo>
                  <a:pt x="383" y="776"/>
                  <a:pt x="386" y="743"/>
                  <a:pt x="404" y="714"/>
                </a:cubicBezTo>
                <a:cubicBezTo>
                  <a:pt x="422" y="685"/>
                  <a:pt x="461" y="643"/>
                  <a:pt x="480" y="623"/>
                </a:cubicBezTo>
                <a:cubicBezTo>
                  <a:pt x="499" y="603"/>
                  <a:pt x="491" y="608"/>
                  <a:pt x="516" y="595"/>
                </a:cubicBezTo>
                <a:cubicBezTo>
                  <a:pt x="541" y="582"/>
                  <a:pt x="606" y="549"/>
                  <a:pt x="631" y="544"/>
                </a:cubicBezTo>
                <a:cubicBezTo>
                  <a:pt x="656" y="539"/>
                  <a:pt x="612" y="549"/>
                  <a:pt x="664" y="563"/>
                </a:cubicBezTo>
                <a:cubicBezTo>
                  <a:pt x="716" y="577"/>
                  <a:pt x="816" y="623"/>
                  <a:pt x="943" y="629"/>
                </a:cubicBezTo>
                <a:cubicBezTo>
                  <a:pt x="1070" y="635"/>
                  <a:pt x="1267" y="634"/>
                  <a:pt x="1425" y="600"/>
                </a:cubicBezTo>
                <a:cubicBezTo>
                  <a:pt x="1583" y="566"/>
                  <a:pt x="1783" y="474"/>
                  <a:pt x="1892" y="427"/>
                </a:cubicBezTo>
                <a:cubicBezTo>
                  <a:pt x="2001" y="380"/>
                  <a:pt x="2027" y="350"/>
                  <a:pt x="2077" y="318"/>
                </a:cubicBezTo>
                <a:cubicBezTo>
                  <a:pt x="2127" y="286"/>
                  <a:pt x="2148" y="260"/>
                  <a:pt x="2190" y="232"/>
                </a:cubicBezTo>
                <a:cubicBezTo>
                  <a:pt x="2232" y="204"/>
                  <a:pt x="2313" y="166"/>
                  <a:pt x="2332" y="147"/>
                </a:cubicBezTo>
                <a:cubicBezTo>
                  <a:pt x="2351" y="128"/>
                  <a:pt x="2327" y="132"/>
                  <a:pt x="2303" y="118"/>
                </a:cubicBezTo>
                <a:cubicBezTo>
                  <a:pt x="2279" y="104"/>
                  <a:pt x="2213" y="71"/>
                  <a:pt x="2190" y="62"/>
                </a:cubicBezTo>
                <a:cubicBezTo>
                  <a:pt x="2167" y="53"/>
                  <a:pt x="2176" y="57"/>
                  <a:pt x="2162" y="62"/>
                </a:cubicBezTo>
                <a:cubicBezTo>
                  <a:pt x="2148" y="67"/>
                  <a:pt x="2121" y="83"/>
                  <a:pt x="2107" y="92"/>
                </a:cubicBezTo>
                <a:cubicBezTo>
                  <a:pt x="2093" y="101"/>
                  <a:pt x="2082" y="118"/>
                  <a:pt x="2077" y="118"/>
                </a:cubicBezTo>
                <a:cubicBezTo>
                  <a:pt x="2072" y="118"/>
                  <a:pt x="2072" y="99"/>
                  <a:pt x="2077" y="90"/>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4" name="Freeform 11"/>
          <p:cNvSpPr>
            <a:spLocks/>
          </p:cNvSpPr>
          <p:nvPr/>
        </p:nvSpPr>
        <p:spPr bwMode="ltGray">
          <a:xfrm>
            <a:off x="3282560" y="2411016"/>
            <a:ext cx="398859" cy="242888"/>
          </a:xfrm>
          <a:custGeom>
            <a:avLst/>
            <a:gdLst>
              <a:gd name="T0" fmla="*/ 9 w 335"/>
              <a:gd name="T1" fmla="*/ 175 h 204"/>
              <a:gd name="T2" fmla="*/ 66 w 335"/>
              <a:gd name="T3" fmla="*/ 203 h 204"/>
              <a:gd name="T4" fmla="*/ 103 w 335"/>
              <a:gd name="T5" fmla="*/ 179 h 204"/>
              <a:gd name="T6" fmla="*/ 139 w 335"/>
              <a:gd name="T7" fmla="*/ 147 h 204"/>
              <a:gd name="T8" fmla="*/ 171 w 335"/>
              <a:gd name="T9" fmla="*/ 139 h 204"/>
              <a:gd name="T10" fmla="*/ 236 w 335"/>
              <a:gd name="T11" fmla="*/ 175 h 204"/>
              <a:gd name="T12" fmla="*/ 321 w 335"/>
              <a:gd name="T13" fmla="*/ 61 h 204"/>
              <a:gd name="T14" fmla="*/ 321 w 335"/>
              <a:gd name="T15" fmla="*/ 33 h 204"/>
              <a:gd name="T16" fmla="*/ 236 w 335"/>
              <a:gd name="T17" fmla="*/ 5 h 204"/>
              <a:gd name="T18" fmla="*/ 179 w 335"/>
              <a:gd name="T19" fmla="*/ 61 h 204"/>
              <a:gd name="T20" fmla="*/ 94 w 335"/>
              <a:gd name="T21" fmla="*/ 33 h 204"/>
              <a:gd name="T22" fmla="*/ 9 w 335"/>
              <a:gd name="T23" fmla="*/ 146 h 204"/>
              <a:gd name="T24" fmla="*/ 38 w 335"/>
              <a:gd name="T25" fmla="*/ 203 h 2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5"/>
              <a:gd name="T40" fmla="*/ 0 h 204"/>
              <a:gd name="T41" fmla="*/ 335 w 335"/>
              <a:gd name="T42" fmla="*/ 204 h 2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5" h="204">
                <a:moveTo>
                  <a:pt x="9" y="175"/>
                </a:moveTo>
                <a:cubicBezTo>
                  <a:pt x="28" y="189"/>
                  <a:pt x="50" y="202"/>
                  <a:pt x="66" y="203"/>
                </a:cubicBezTo>
                <a:cubicBezTo>
                  <a:pt x="82" y="204"/>
                  <a:pt x="91" y="188"/>
                  <a:pt x="103" y="179"/>
                </a:cubicBezTo>
                <a:cubicBezTo>
                  <a:pt x="115" y="170"/>
                  <a:pt x="128" y="154"/>
                  <a:pt x="139" y="147"/>
                </a:cubicBezTo>
                <a:cubicBezTo>
                  <a:pt x="150" y="140"/>
                  <a:pt x="155" y="134"/>
                  <a:pt x="171" y="139"/>
                </a:cubicBezTo>
                <a:cubicBezTo>
                  <a:pt x="187" y="144"/>
                  <a:pt x="211" y="188"/>
                  <a:pt x="236" y="175"/>
                </a:cubicBezTo>
                <a:cubicBezTo>
                  <a:pt x="261" y="162"/>
                  <a:pt x="307" y="85"/>
                  <a:pt x="321" y="61"/>
                </a:cubicBezTo>
                <a:cubicBezTo>
                  <a:pt x="335" y="37"/>
                  <a:pt x="335" y="42"/>
                  <a:pt x="321" y="33"/>
                </a:cubicBezTo>
                <a:cubicBezTo>
                  <a:pt x="307" y="24"/>
                  <a:pt x="260" y="0"/>
                  <a:pt x="236" y="5"/>
                </a:cubicBezTo>
                <a:cubicBezTo>
                  <a:pt x="212" y="10"/>
                  <a:pt x="203" y="56"/>
                  <a:pt x="179" y="61"/>
                </a:cubicBezTo>
                <a:cubicBezTo>
                  <a:pt x="155" y="66"/>
                  <a:pt x="122" y="19"/>
                  <a:pt x="94" y="33"/>
                </a:cubicBezTo>
                <a:cubicBezTo>
                  <a:pt x="66" y="47"/>
                  <a:pt x="18" y="118"/>
                  <a:pt x="9" y="146"/>
                </a:cubicBezTo>
                <a:cubicBezTo>
                  <a:pt x="0" y="174"/>
                  <a:pt x="19" y="188"/>
                  <a:pt x="38" y="203"/>
                </a:cubicBezTo>
              </a:path>
            </a:pathLst>
          </a:custGeom>
          <a:solidFill>
            <a:srgbClr val="FFFF00"/>
          </a:solidFill>
          <a:ln>
            <a:solidFill>
              <a:srgbClr val="7030A0"/>
            </a:solidFill>
          </a:ln>
          <a:effectLst>
            <a:prstShdw prst="shdw13" dist="53882" dir="13500000">
              <a:srgbClr val="808080">
                <a:alpha val="50000"/>
              </a:srgbClr>
            </a:prstShdw>
          </a:effectLst>
        </p:spPr>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5" name="Freeform 12"/>
          <p:cNvSpPr>
            <a:spLocks/>
          </p:cNvSpPr>
          <p:nvPr/>
        </p:nvSpPr>
        <p:spPr bwMode="ltGray">
          <a:xfrm>
            <a:off x="3563548" y="1269206"/>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6" name="Freeform 13"/>
          <p:cNvSpPr>
            <a:spLocks/>
          </p:cNvSpPr>
          <p:nvPr/>
        </p:nvSpPr>
        <p:spPr bwMode="ltGray">
          <a:xfrm>
            <a:off x="4913716" y="190976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7" name="Freeform 14"/>
          <p:cNvSpPr>
            <a:spLocks/>
          </p:cNvSpPr>
          <p:nvPr/>
        </p:nvSpPr>
        <p:spPr bwMode="ltGray">
          <a:xfrm>
            <a:off x="4170766" y="1335881"/>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8" name="Freeform 15"/>
          <p:cNvSpPr>
            <a:spLocks/>
          </p:cNvSpPr>
          <p:nvPr/>
        </p:nvSpPr>
        <p:spPr bwMode="ltGray">
          <a:xfrm>
            <a:off x="3444485" y="2662237"/>
            <a:ext cx="55959" cy="376238"/>
          </a:xfrm>
          <a:custGeom>
            <a:avLst/>
            <a:gdLst>
              <a:gd name="T0" fmla="*/ 15 w 47"/>
              <a:gd name="T1" fmla="*/ 20 h 316"/>
              <a:gd name="T2" fmla="*/ 40 w 47"/>
              <a:gd name="T3" fmla="*/ 148 h 316"/>
              <a:gd name="T4" fmla="*/ 43 w 47"/>
              <a:gd name="T5" fmla="*/ 219 h 316"/>
              <a:gd name="T6" fmla="*/ 13 w 47"/>
              <a:gd name="T7" fmla="*/ 316 h 316"/>
              <a:gd name="T8" fmla="*/ 25 w 47"/>
              <a:gd name="T9" fmla="*/ 221 h 316"/>
              <a:gd name="T10" fmla="*/ 22 w 47"/>
              <a:gd name="T11" fmla="*/ 164 h 316"/>
              <a:gd name="T12" fmla="*/ 1 w 47"/>
              <a:gd name="T13" fmla="*/ 49 h 316"/>
              <a:gd name="T14" fmla="*/ 15 w 47"/>
              <a:gd name="T15" fmla="*/ 20 h 316"/>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316"/>
              <a:gd name="T26" fmla="*/ 47 w 4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316">
                <a:moveTo>
                  <a:pt x="15" y="20"/>
                </a:moveTo>
                <a:cubicBezTo>
                  <a:pt x="21" y="36"/>
                  <a:pt x="35" y="115"/>
                  <a:pt x="40" y="148"/>
                </a:cubicBezTo>
                <a:cubicBezTo>
                  <a:pt x="45" y="181"/>
                  <a:pt x="47" y="191"/>
                  <a:pt x="43" y="219"/>
                </a:cubicBezTo>
                <a:cubicBezTo>
                  <a:pt x="39" y="247"/>
                  <a:pt x="16" y="316"/>
                  <a:pt x="13" y="316"/>
                </a:cubicBezTo>
                <a:cubicBezTo>
                  <a:pt x="10" y="316"/>
                  <a:pt x="23" y="246"/>
                  <a:pt x="25" y="221"/>
                </a:cubicBezTo>
                <a:cubicBezTo>
                  <a:pt x="27" y="196"/>
                  <a:pt x="26" y="193"/>
                  <a:pt x="22" y="164"/>
                </a:cubicBezTo>
                <a:cubicBezTo>
                  <a:pt x="18" y="135"/>
                  <a:pt x="2" y="73"/>
                  <a:pt x="1" y="49"/>
                </a:cubicBezTo>
                <a:cubicBezTo>
                  <a:pt x="0" y="25"/>
                  <a:pt x="9" y="0"/>
                  <a:pt x="15" y="20"/>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nvGrpSpPr>
          <p:cNvPr id="19" name="Group 16"/>
          <p:cNvGrpSpPr>
            <a:grpSpLocks/>
          </p:cNvGrpSpPr>
          <p:nvPr/>
        </p:nvGrpSpPr>
        <p:grpSpPr bwMode="auto">
          <a:xfrm>
            <a:off x="4812513" y="4306491"/>
            <a:ext cx="798910" cy="665559"/>
            <a:chOff x="493" y="1555"/>
            <a:chExt cx="525" cy="480"/>
          </a:xfrm>
          <a:solidFill>
            <a:srgbClr val="7030A0"/>
          </a:solidFill>
        </p:grpSpPr>
        <p:sp>
          <p:nvSpPr>
            <p:cNvPr id="20" name="Freeform 1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1" name="Freeform 1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2" name="Freeform 1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3" name="Freeform 2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4" name="Group 21"/>
          <p:cNvGrpSpPr>
            <a:grpSpLocks/>
          </p:cNvGrpSpPr>
          <p:nvPr/>
        </p:nvGrpSpPr>
        <p:grpSpPr bwMode="auto">
          <a:xfrm>
            <a:off x="1977635" y="2787254"/>
            <a:ext cx="798909" cy="665559"/>
            <a:chOff x="493" y="1555"/>
            <a:chExt cx="525" cy="480"/>
          </a:xfrm>
          <a:solidFill>
            <a:srgbClr val="7030A0"/>
          </a:solidFill>
        </p:grpSpPr>
        <p:sp>
          <p:nvSpPr>
            <p:cNvPr id="25" name="Freeform 22"/>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6" name="Freeform 23"/>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7" name="Freeform 24"/>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8" name="Freeform 25"/>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9" name="Group 26"/>
          <p:cNvGrpSpPr>
            <a:grpSpLocks/>
          </p:cNvGrpSpPr>
          <p:nvPr/>
        </p:nvGrpSpPr>
        <p:grpSpPr bwMode="auto">
          <a:xfrm>
            <a:off x="6129345" y="2078832"/>
            <a:ext cx="798910" cy="665560"/>
            <a:chOff x="493" y="1555"/>
            <a:chExt cx="525" cy="480"/>
          </a:xfrm>
          <a:solidFill>
            <a:srgbClr val="7030A0"/>
          </a:solidFill>
        </p:grpSpPr>
        <p:sp>
          <p:nvSpPr>
            <p:cNvPr id="30" name="Freeform 2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1" name="Freeform 2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2" name="Freeform 2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3" name="Freeform 3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extLst>
      <p:ext uri="{BB962C8B-B14F-4D97-AF65-F5344CB8AC3E}">
        <p14:creationId xmlns:p14="http://schemas.microsoft.com/office/powerpoint/2010/main" val="383784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0" presetClass="path" presetSubtype="0" accel="50000" decel="50000" fill="remove" nodeType="withEffect">
                                  <p:stCondLst>
                                    <p:cond delay="0"/>
                                  </p:stCondLst>
                                  <p:iterate type="lt">
                                    <p:tmPct val="0"/>
                                  </p:iterate>
                                  <p:childTnLst>
                                    <p:animMotion origin="layout" path="M 0.1599 -0.07615 C 0.15538 -0.03449 0.15087 0.00718 0.12101 0.04236 C 0.09115 0.07755 0.03281 0.11991 -0.01927 0.13496 C -0.07135 0.15 -0.15625 0.12107 -0.19149 0.13311 C -0.22674 0.14514 -0.22292 0.17176 -0.23038 0.20718 C -0.23785 0.24236 -0.23472 0.31459 -0.23594 0.34422 C -0.23715 0.37385 -0.23715 0.37963 -0.23733 0.38496 " pathEditMode="relative" ptsTypes="aaaaaaA">
                                      <p:cBhvr>
                                        <p:cTn id="9" dur="1000" fill="hold"/>
                                        <p:tgtEl>
                                          <p:spTgt spid="29"/>
                                        </p:tgtEl>
                                        <p:attrNameLst>
                                          <p:attrName>ppt_x</p:attrName>
                                          <p:attrName>ppt_y</p:attrName>
                                        </p:attrNameLst>
                                      </p:cBhvr>
                                    </p:animMotion>
                                  </p:childTnLst>
                                </p:cTn>
                              </p:par>
                            </p:childTnLst>
                          </p:cTn>
                        </p:par>
                        <p:par>
                          <p:cTn id="10" fill="hold">
                            <p:stCondLst>
                              <p:cond delay="1000"/>
                            </p:stCondLst>
                            <p:childTnLst>
                              <p:par>
                                <p:cTn id="11" presetID="18" presetClass="entr" presetSubtype="1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Left)">
                                      <p:cBhvr>
                                        <p:cTn id="13" dur="500"/>
                                        <p:tgtEl>
                                          <p:spTgt spid="5"/>
                                        </p:tgtEl>
                                      </p:cBhvr>
                                    </p:animEffect>
                                  </p:childTnLst>
                                </p:cTn>
                              </p:par>
                              <p:par>
                                <p:cTn id="14" presetID="42" presetClass="path" presetSubtype="0" accel="50000" decel="50000" fill="remove" nodeType="withEffect">
                                  <p:stCondLst>
                                    <p:cond delay="0"/>
                                  </p:stCondLst>
                                  <p:iterate type="lt">
                                    <p:tmPct val="0"/>
                                  </p:iterate>
                                  <p:childTnLst>
                                    <p:animMotion origin="layout" path="M 0.08455 0.11922 L 0.08455 0.15857 " pathEditMode="relative" rAng="0" ptsTypes="AA">
                                      <p:cBhvr>
                                        <p:cTn id="15" dur="500" fill="hold"/>
                                        <p:tgtEl>
                                          <p:spTgt spid="29"/>
                                        </p:tgtEl>
                                        <p:attrNameLst>
                                          <p:attrName>ppt_x</p:attrName>
                                          <p:attrName>ppt_y</p:attrName>
                                        </p:attrNameLst>
                                      </p:cBhvr>
                                      <p:rCtr x="0" y="1968"/>
                                    </p:animMotion>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1000"/>
                                        <p:tgtEl>
                                          <p:spTgt spid="6"/>
                                        </p:tgtEl>
                                      </p:cBhvr>
                                    </p:animEffect>
                                  </p:childTnLst>
                                </p:cTn>
                              </p:par>
                              <p:par>
                                <p:cTn id="20" presetID="0" presetClass="path" presetSubtype="0" accel="50000" decel="50000" fill="remove" nodeType="withEffect">
                                  <p:stCondLst>
                                    <p:cond delay="0"/>
                                  </p:stCondLst>
                                  <p:iterate type="lt">
                                    <p:tmPct val="0"/>
                                  </p:iterate>
                                  <p:childTnLst>
                                    <p:animMotion origin="layout" path="M -0.06233 -0.14097 C -0.06406 -0.08564 -0.06563 -0.03009 -0.07205 -0.00023 C -0.07847 0.02963 -0.08177 0.02639 -0.10122 0.03866 C -0.12066 0.05093 -0.16042 0.04861 -0.18872 0.07385 C -0.21701 0.09908 -0.2408 0.16389 -0.27066 0.19051 C -0.30052 0.21713 -0.34688 0.23102 -0.36788 0.23311 C -0.38889 0.23519 -0.39167 0.21621 -0.39705 0.20348 C -0.40243 0.19074 -0.39931 0.16482 -0.39983 0.15718 " pathEditMode="fixed" ptsTypes="aaaaaaaA">
                                      <p:cBhvr>
                                        <p:cTn id="21" dur="1000" fill="hold"/>
                                        <p:tgtEl>
                                          <p:spTgt spid="29"/>
                                        </p:tgtEl>
                                        <p:attrNameLst>
                                          <p:attrName>ppt_x</p:attrName>
                                          <p:attrName>ppt_y</p:attrName>
                                        </p:attrNameLst>
                                      </p:cBhvr>
                                    </p:animMotion>
                                  </p:childTnLst>
                                </p:cTn>
                              </p:par>
                            </p:childTnLst>
                          </p:cTn>
                        </p:par>
                        <p:par>
                          <p:cTn id="22" fill="hold">
                            <p:stCondLst>
                              <p:cond delay="2500"/>
                            </p:stCondLst>
                            <p:childTnLst>
                              <p:par>
                                <p:cTn id="23" presetID="18" presetClass="entr" presetSubtype="1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par>
                                <p:cTn id="26" presetID="0" presetClass="path" presetSubtype="0" accel="50000" decel="50000" fill="remove" nodeType="withEffect">
                                  <p:stCondLst>
                                    <p:cond delay="0"/>
                                  </p:stCondLst>
                                  <p:iterate type="lt">
                                    <p:tmPct val="0"/>
                                  </p:iterate>
                                  <p:childTnLst>
                                    <p:animMotion origin="layout" path="M -0.11927 -0.05949 C -0.12622 -0.05301 -0.13299 -0.04652 -0.13455 -0.04467 " pathEditMode="relative" ptsTypes="aA">
                                      <p:cBhvr>
                                        <p:cTn id="27" dur="500" fill="hold"/>
                                        <p:tgtEl>
                                          <p:spTgt spid="29"/>
                                        </p:tgtEl>
                                        <p:attrNameLst>
                                          <p:attrName>ppt_x</p:attrName>
                                          <p:attrName>ppt_y</p:attrName>
                                        </p:attrNameLst>
                                      </p:cBhvr>
                                    </p:animMotion>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Left)">
                                      <p:cBhvr>
                                        <p:cTn id="31" dur="500"/>
                                        <p:tgtEl>
                                          <p:spTgt spid="7"/>
                                        </p:tgtEl>
                                      </p:cBhvr>
                                    </p:animEffect>
                                  </p:childTnLst>
                                </p:cTn>
                              </p:par>
                              <p:par>
                                <p:cTn id="32" presetID="42" presetClass="path" presetSubtype="0" accel="50000" decel="50000" fill="remove" nodeType="withEffect">
                                  <p:stCondLst>
                                    <p:cond delay="0"/>
                                  </p:stCondLst>
                                  <p:iterate type="lt">
                                    <p:tmPct val="0"/>
                                  </p:iterate>
                                  <p:childTnLst>
                                    <p:animMotion origin="layout" path="M -0.12708 -0.10416 L -0.12708 -0.07777 " pathEditMode="relative" rAng="0" ptsTypes="AA">
                                      <p:cBhvr>
                                        <p:cTn id="33" dur="500" fill="hold"/>
                                        <p:tgtEl>
                                          <p:spTgt spid="29"/>
                                        </p:tgtEl>
                                        <p:attrNameLst>
                                          <p:attrName>ppt_x</p:attrName>
                                          <p:attrName>ppt_y</p:attrName>
                                        </p:attrNameLst>
                                      </p:cBhvr>
                                      <p:rCtr x="0" y="1319"/>
                                    </p:animMotion>
                                  </p:childTnLst>
                                </p:cTn>
                              </p:par>
                            </p:childTnLst>
                          </p:cTn>
                        </p:par>
                        <p:par>
                          <p:cTn id="34" fill="hold">
                            <p:stCondLst>
                              <p:cond delay="3500"/>
                            </p:stCondLst>
                            <p:childTnLst>
                              <p:par>
                                <p:cTn id="35" presetID="18" presetClass="entr" presetSubtype="12"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1000"/>
                                        <p:tgtEl>
                                          <p:spTgt spid="9"/>
                                        </p:tgtEl>
                                      </p:cBhvr>
                                    </p:animEffect>
                                  </p:childTnLst>
                                </p:cTn>
                              </p:par>
                              <p:par>
                                <p:cTn id="38" presetID="0" presetClass="path" presetSubtype="0" accel="50000" decel="50000" fill="remove" nodeType="withEffect">
                                  <p:stCondLst>
                                    <p:cond delay="0"/>
                                  </p:stCondLst>
                                  <p:iterate type="lt">
                                    <p:tmPct val="0"/>
                                  </p:iterate>
                                  <p:childTnLst>
                                    <p:animMotion origin="layout" path="M -0.15399 -0.15578 C -0.15573 -0.11736 -0.15729 -0.0787 -0.16094 -0.05393 C -0.16458 -0.02916 -0.1651 -0.02129 -0.17622 -0.00764 C -0.18733 0.00602 -0.21424 0.01389 -0.2276 0.02755 C -0.24097 0.04121 -0.24722 0.05926 -0.25677 0.07385 C -0.26632 0.0882 -0.2776 0.10764 -0.28455 0.11459 C -0.29149 0.1213 -0.29497 0.11783 -0.29844 0.11459 " pathEditMode="relative" ptsTypes="aaaaaaA">
                                      <p:cBhvr>
                                        <p:cTn id="39" dur="1000" fill="hold"/>
                                        <p:tgtEl>
                                          <p:spTgt spid="29"/>
                                        </p:tgtEl>
                                        <p:attrNameLst>
                                          <p:attrName>ppt_x</p:attrName>
                                          <p:attrName>ppt_y</p:attrName>
                                        </p:attrNameLst>
                                      </p:cBhvr>
                                    </p:animMotion>
                                  </p:childTnLst>
                                </p:cTn>
                              </p:par>
                            </p:childTnLst>
                          </p:cTn>
                        </p:par>
                        <p:par>
                          <p:cTn id="40" fill="hold">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trips(downLeft)">
                                      <p:cBhvr>
                                        <p:cTn id="43" dur="500"/>
                                        <p:tgtEl>
                                          <p:spTgt spid="16"/>
                                        </p:tgtEl>
                                      </p:cBhvr>
                                    </p:animEffect>
                                  </p:childTnLst>
                                </p:cTn>
                              </p:par>
                              <p:par>
                                <p:cTn id="44" presetID="35" presetClass="path" presetSubtype="0" accel="50000" decel="50000" fill="remove" nodeType="withEffect">
                                  <p:stCondLst>
                                    <p:cond delay="0"/>
                                  </p:stCondLst>
                                  <p:iterate type="lt">
                                    <p:tmPct val="0"/>
                                  </p:iterate>
                                  <p:childTnLst>
                                    <p:animMotion origin="layout" path="M -0.21649 -0.07777 L -0.23542 -0.07662 " pathEditMode="relative" rAng="0" ptsTypes="AA">
                                      <p:cBhvr>
                                        <p:cTn id="45" dur="500" fill="hold"/>
                                        <p:tgtEl>
                                          <p:spTgt spid="29"/>
                                        </p:tgtEl>
                                        <p:attrNameLst>
                                          <p:attrName>ppt_x</p:attrName>
                                          <p:attrName>ppt_y</p:attrName>
                                        </p:attrNameLst>
                                      </p:cBhvr>
                                      <p:rCtr x="-955" y="46"/>
                                    </p:animMotion>
                                  </p:childTnLst>
                                </p:cTn>
                              </p:par>
                            </p:childTnLst>
                          </p:cTn>
                        </p:par>
                        <p:par>
                          <p:cTn id="46" fill="hold">
                            <p:stCondLst>
                              <p:cond delay="5000"/>
                            </p:stCondLst>
                            <p:childTnLst>
                              <p:par>
                                <p:cTn id="47" presetID="18" presetClass="entr" presetSubtype="12"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strips(downLeft)">
                                      <p:cBhvr>
                                        <p:cTn id="49" dur="1000"/>
                                        <p:tgtEl>
                                          <p:spTgt spid="10"/>
                                        </p:tgtEl>
                                      </p:cBhvr>
                                    </p:animEffect>
                                  </p:childTnLst>
                                </p:cTn>
                              </p:par>
                              <p:par>
                                <p:cTn id="50" presetID="0" presetClass="path" presetSubtype="0" accel="50000" decel="50000" fill="remove" nodeType="withEffect">
                                  <p:stCondLst>
                                    <p:cond delay="0"/>
                                  </p:stCondLst>
                                  <p:iterate type="lt">
                                    <p:tmPct val="0"/>
                                  </p:iterate>
                                  <p:childTnLst>
                                    <p:animMotion origin="layout" path="M -0.29358 -0.01319 C -0.28628 -0.02477 -0.27899 -0.03611 -0.26927 -0.03912 C -0.25955 -0.04213 -0.23333 -0.03935 -0.23524 -0.03171 C -0.23715 -0.02407 -0.27118 -0.00648 -0.28108 0.00625 C -0.29097 0.01898 -0.29306 0.03658 -0.29497 0.04422 C -0.29688 0.05186 -0.29375 0.05047 -0.29219 0.05162 C -0.29063 0.05278 -0.26858 0.04005 -0.28524 0.05162 C -0.30191 0.0632 -0.35295 0.08959 -0.39219 0.12107 C -0.43142 0.15255 -0.49028 0.19769 -0.52066 0.24051 C -0.55104 0.28334 -0.56684 0.33172 -0.57413 0.37848 C -0.58142 0.42523 -0.57865 0.4801 -0.56441 0.52107 C -0.55017 0.56204 -0.50104 0.60718 -0.48872 0.62477 " pathEditMode="relative" ptsTypes="aaaaaaaaaaaA">
                                      <p:cBhvr>
                                        <p:cTn id="51" dur="1000" fill="hold"/>
                                        <p:tgtEl>
                                          <p:spTgt spid="29"/>
                                        </p:tgtEl>
                                        <p:attrNameLst>
                                          <p:attrName>ppt_x</p:attrName>
                                          <p:attrName>ppt_y</p:attrName>
                                        </p:attrNameLst>
                                      </p:cBhvr>
                                    </p:animMotion>
                                  </p:childTnLst>
                                </p:cTn>
                              </p:par>
                            </p:childTnLst>
                          </p:cTn>
                        </p:par>
                        <p:par>
                          <p:cTn id="52" fill="hold">
                            <p:stCondLst>
                              <p:cond delay="6000"/>
                            </p:stCondLst>
                            <p:childTnLst>
                              <p:par>
                                <p:cTn id="53" presetID="18" presetClass="entr" presetSubtype="12"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downLeft)">
                                      <p:cBhvr>
                                        <p:cTn id="55" dur="500"/>
                                        <p:tgtEl>
                                          <p:spTgt spid="11"/>
                                        </p:tgtEl>
                                      </p:cBhvr>
                                    </p:animEffect>
                                  </p:childTnLst>
                                </p:cTn>
                              </p:par>
                              <p:par>
                                <p:cTn id="56" presetID="0" presetClass="path" presetSubtype="0" accel="50000" decel="50000" fill="remove" nodeType="withEffect">
                                  <p:stCondLst>
                                    <p:cond delay="0"/>
                                  </p:stCondLst>
                                  <p:iterate type="lt">
                                    <p:tmPct val="0"/>
                                  </p:iterate>
                                  <p:childTnLst>
                                    <p:animMotion origin="layout" path="M -0.3276 0.04051 C -0.33663 0.03773 -0.34531 0.03473 -0.34861 0.0338 " pathEditMode="relative" rAng="0" ptsTypes="aA">
                                      <p:cBhvr>
                                        <p:cTn id="57" dur="500" fill="hold"/>
                                        <p:tgtEl>
                                          <p:spTgt spid="29"/>
                                        </p:tgtEl>
                                        <p:attrNameLst>
                                          <p:attrName>ppt_x</p:attrName>
                                          <p:attrName>ppt_y</p:attrName>
                                        </p:attrNameLst>
                                      </p:cBhvr>
                                      <p:rCtr x="-1059" y="-347"/>
                                    </p:animMotion>
                                  </p:childTnLst>
                                </p:cTn>
                              </p:par>
                            </p:childTnLst>
                          </p:cTn>
                        </p:par>
                        <p:par>
                          <p:cTn id="58" fill="hold">
                            <p:stCondLst>
                              <p:cond delay="6500"/>
                            </p:stCondLst>
                            <p:childTnLst>
                              <p:par>
                                <p:cTn id="59" presetID="18" presetClass="entr" presetSubtype="12"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trips(downLeft)">
                                      <p:cBhvr>
                                        <p:cTn id="61" dur="1000"/>
                                        <p:tgtEl>
                                          <p:spTgt spid="15"/>
                                        </p:tgtEl>
                                      </p:cBhvr>
                                    </p:animEffect>
                                  </p:childTnLst>
                                </p:cTn>
                              </p:par>
                              <p:par>
                                <p:cTn id="62" presetID="0" presetClass="path" presetSubtype="0" accel="50000" decel="50000" fill="remove" nodeType="withEffect">
                                  <p:stCondLst>
                                    <p:cond delay="0"/>
                                  </p:stCondLst>
                                  <p:iterate type="lt">
                                    <p:tmPct val="0"/>
                                  </p:iterate>
                                  <p:childTnLst>
                                    <p:animMotion origin="layout" path="M -0.30816 -0.18541 C -0.31111 -0.16412 -0.31441 -0.08796 -0.32622 -0.05625 C -0.33802 -0.02453 -0.36563 -0.01319 -0.37899 0.00486 C -0.39236 0.02292 -0.39896 0.04352 -0.40608 0.05209 C -0.41319 0.06065 -0.4184 0.05533 -0.4217 0.05625 " pathEditMode="relative" rAng="0" ptsTypes="aaaaa">
                                      <p:cBhvr>
                                        <p:cTn id="63" dur="1000" fill="hold"/>
                                        <p:tgtEl>
                                          <p:spTgt spid="29"/>
                                        </p:tgtEl>
                                        <p:attrNameLst>
                                          <p:attrName>ppt_x</p:attrName>
                                          <p:attrName>ppt_y</p:attrName>
                                        </p:attrNameLst>
                                      </p:cBhvr>
                                      <p:rCtr x="-5677" y="12292"/>
                                    </p:animMotion>
                                  </p:childTnLst>
                                </p:cTn>
                              </p:par>
                            </p:childTnLst>
                          </p:cTn>
                        </p:par>
                        <p:par>
                          <p:cTn id="64" fill="hold">
                            <p:stCondLst>
                              <p:cond delay="7500"/>
                            </p:stCondLst>
                            <p:childTnLst>
                              <p:par>
                                <p:cTn id="65" presetID="18" presetClass="entr" presetSubtype="12"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strips(downLeft)">
                                      <p:cBhvr>
                                        <p:cTn id="67" dur="500"/>
                                        <p:tgtEl>
                                          <p:spTgt spid="17"/>
                                        </p:tgtEl>
                                      </p:cBhvr>
                                    </p:animEffect>
                                  </p:childTnLst>
                                </p:cTn>
                              </p:par>
                              <p:par>
                                <p:cTn id="68" presetID="0" presetClass="path" presetSubtype="0" accel="50000" decel="50000" fill="remove" nodeType="withEffect">
                                  <p:stCondLst>
                                    <p:cond delay="0"/>
                                  </p:stCondLst>
                                  <p:iterate type="lt">
                                    <p:tmPct val="0"/>
                                  </p:iterate>
                                  <p:childTnLst>
                                    <p:animMotion origin="layout" path="M -0.32795 -0.20069 C -0.33021 -0.19953 -0.33924 -0.1949 -0.34149 -0.19375 " pathEditMode="relative" rAng="0" ptsTypes="aa">
                                      <p:cBhvr>
                                        <p:cTn id="69" dur="500" fill="hold"/>
                                        <p:tgtEl>
                                          <p:spTgt spid="29"/>
                                        </p:tgtEl>
                                        <p:attrNameLst>
                                          <p:attrName>ppt_x</p:attrName>
                                          <p:attrName>ppt_y</p:attrName>
                                        </p:attrNameLst>
                                      </p:cBhvr>
                                      <p:rCtr x="-677" y="347"/>
                                    </p:animMotion>
                                  </p:childTnLst>
                                </p:cTn>
                              </p:par>
                            </p:childTnLst>
                          </p:cTn>
                        </p:par>
                        <p:par>
                          <p:cTn id="70" fill="hold">
                            <p:stCondLst>
                              <p:cond delay="8000"/>
                            </p:stCondLst>
                            <p:childTnLst>
                              <p:par>
                                <p:cTn id="71" presetID="18" presetClass="entr" presetSubtype="1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strips(downLeft)">
                                      <p:cBhvr>
                                        <p:cTn id="73" dur="1000"/>
                                        <p:tgtEl>
                                          <p:spTgt spid="12"/>
                                        </p:tgtEl>
                                      </p:cBhvr>
                                    </p:animEffect>
                                  </p:childTnLst>
                                </p:cTn>
                              </p:par>
                              <p:par>
                                <p:cTn id="74" presetID="0" presetClass="path" presetSubtype="0" accel="50000" decel="50000" fill="remove" nodeType="withEffect">
                                  <p:stCondLst>
                                    <p:cond delay="0"/>
                                  </p:stCondLst>
                                  <p:iterate type="lt">
                                    <p:tmPct val="0"/>
                                  </p:iterate>
                                  <p:childTnLst>
                                    <p:animMotion origin="layout" path="M -0.2092 -0.19375 C -0.20382 -0.2037 -0.19844 -0.21365 -0.18733 -0.21319 C -0.17622 -0.21273 -0.12292 -0.21551 -0.14253 -0.19097 C -0.16215 -0.16643 -0.25122 -0.08588 -0.30503 -0.06597 C -0.35885 -0.04606 -0.4349 -0.07152 -0.46545 -0.07176 C -0.49601 -0.07199 -0.48333 -0.07662 -0.48837 -0.06736 C -0.4934 -0.0581 -0.48576 -0.02916 -0.49566 -0.01597 C -0.50556 -0.00277 -0.53542 -0.02986 -0.54774 0.01181 C -0.56007 0.05324 -0.56493 0.14375 -0.56962 0.23403 " pathEditMode="relative" ptsTypes="aaaaaaaaA">
                                      <p:cBhvr>
                                        <p:cTn id="75" dur="1000" fill="hold"/>
                                        <p:tgtEl>
                                          <p:spTgt spid="29"/>
                                        </p:tgtEl>
                                        <p:attrNameLst>
                                          <p:attrName>ppt_x</p:attrName>
                                          <p:attrName>ppt_y</p:attrName>
                                        </p:attrNameLst>
                                      </p:cBhvr>
                                    </p:animMotion>
                                  </p:childTnLst>
                                </p:cTn>
                              </p:par>
                            </p:childTnLst>
                          </p:cTn>
                        </p:par>
                        <p:par>
                          <p:cTn id="76" fill="hold">
                            <p:stCondLst>
                              <p:cond delay="9000"/>
                            </p:stCondLst>
                            <p:childTnLst>
                              <p:par>
                                <p:cTn id="77" presetID="18" presetClass="entr" presetSubtype="12"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strips(downLeft)">
                                      <p:cBhvr>
                                        <p:cTn id="79" dur="500"/>
                                        <p:tgtEl>
                                          <p:spTgt spid="14"/>
                                        </p:tgtEl>
                                      </p:cBhvr>
                                    </p:animEffect>
                                  </p:childTnLst>
                                </p:cTn>
                              </p:par>
                              <p:par>
                                <p:cTn id="80" presetID="0" presetClass="path" presetSubtype="0" accel="50000" decel="50000" fill="remove" nodeType="withEffect">
                                  <p:stCondLst>
                                    <p:cond delay="0"/>
                                  </p:stCondLst>
                                  <p:iterate type="lt">
                                    <p:tmPct val="0"/>
                                  </p:iterate>
                                  <p:childTnLst>
                                    <p:animMotion origin="layout" path="M -0.42483 0.0132 C -0.44045 0.01945 -0.45608 0.02593 -0.46233 0.02848 " pathEditMode="relative" ptsTypes="aA">
                                      <p:cBhvr>
                                        <p:cTn id="81" dur="500" fill="hold"/>
                                        <p:tgtEl>
                                          <p:spTgt spid="29"/>
                                        </p:tgtEl>
                                        <p:attrNameLst>
                                          <p:attrName>ppt_x</p:attrName>
                                          <p:attrName>ppt_y</p:attrName>
                                        </p:attrNameLst>
                                      </p:cBhvr>
                                    </p:animMotion>
                                  </p:childTnLst>
                                </p:cTn>
                              </p:par>
                            </p:childTnLst>
                          </p:cTn>
                        </p:par>
                        <p:par>
                          <p:cTn id="82" fill="hold">
                            <p:stCondLst>
                              <p:cond delay="9500"/>
                            </p:stCondLst>
                            <p:childTnLst>
                              <p:par>
                                <p:cTn id="83" presetID="18" presetClass="entr" presetSubtype="12"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strips(downLeft)">
                                      <p:cBhvr>
                                        <p:cTn id="85" dur="500"/>
                                        <p:tgtEl>
                                          <p:spTgt spid="18"/>
                                        </p:tgtEl>
                                      </p:cBhvr>
                                    </p:animEffect>
                                  </p:childTnLst>
                                </p:cTn>
                              </p:par>
                              <p:par>
                                <p:cTn id="86" presetID="0" presetClass="path" presetSubtype="0" accel="50000" decel="50000" fill="remove" nodeType="withEffect">
                                  <p:stCondLst>
                                    <p:cond delay="0"/>
                                  </p:stCondLst>
                                  <p:iterate type="lt">
                                    <p:tmPct val="0"/>
                                  </p:iterate>
                                  <p:childTnLst>
                                    <p:animMotion origin="layout" path="M -0.44705 0.06459 C -0.44705 0.08264 -0.44688 0.10093 -0.44705 0.10903 " pathEditMode="relative" rAng="0" ptsTypes="aA">
                                      <p:cBhvr>
                                        <p:cTn id="87" dur="500" fill="hold"/>
                                        <p:tgtEl>
                                          <p:spTgt spid="29"/>
                                        </p:tgtEl>
                                        <p:attrNameLst>
                                          <p:attrName>ppt_x</p:attrName>
                                          <p:attrName>ppt_y</p:attrName>
                                        </p:attrNameLst>
                                      </p:cBhvr>
                                      <p:rCtr x="0" y="2222"/>
                                    </p:animMotion>
                                  </p:childTnLst>
                                </p:cTn>
                              </p:par>
                            </p:childTnLst>
                          </p:cTn>
                        </p:par>
                        <p:par>
                          <p:cTn id="88" fill="hold">
                            <p:stCondLst>
                              <p:cond delay="10000"/>
                            </p:stCondLst>
                            <p:childTnLst>
                              <p:par>
                                <p:cTn id="89" presetID="31" presetClass="entr" presetSubtype="0" fill="remove" nodeType="afterEffect">
                                  <p:stCondLst>
                                    <p:cond delay="0"/>
                                  </p:stCondLst>
                                  <p:iterate type="lt">
                                    <p:tmPct val="5000"/>
                                  </p:iterate>
                                  <p:childTnLst>
                                    <p:set>
                                      <p:cBhvr>
                                        <p:cTn id="90" dur="1" fill="hold">
                                          <p:stCondLst>
                                            <p:cond delay="0"/>
                                          </p:stCondLst>
                                        </p:cTn>
                                        <p:tgtEl>
                                          <p:spTgt spid="29"/>
                                        </p:tgtEl>
                                        <p:attrNameLst>
                                          <p:attrName>style.visibility</p:attrName>
                                        </p:attrNameLst>
                                      </p:cBhvr>
                                      <p:to>
                                        <p:strVal val="visible"/>
                                      </p:to>
                                    </p:set>
                                    <p:anim calcmode="lin" valueType="num">
                                      <p:cBhvr>
                                        <p:cTn id="91" dur="1000" fill="hold"/>
                                        <p:tgtEl>
                                          <p:spTgt spid="29"/>
                                        </p:tgtEl>
                                        <p:attrNameLst>
                                          <p:attrName>ppt_w</p:attrName>
                                        </p:attrNameLst>
                                      </p:cBhvr>
                                      <p:tavLst>
                                        <p:tav tm="0">
                                          <p:val>
                                            <p:fltVal val="0"/>
                                          </p:val>
                                        </p:tav>
                                        <p:tav tm="100000">
                                          <p:val>
                                            <p:strVal val="#ppt_w"/>
                                          </p:val>
                                        </p:tav>
                                      </p:tavLst>
                                    </p:anim>
                                    <p:anim calcmode="lin" valueType="num">
                                      <p:cBhvr>
                                        <p:cTn id="92" dur="1000" fill="hold"/>
                                        <p:tgtEl>
                                          <p:spTgt spid="29"/>
                                        </p:tgtEl>
                                        <p:attrNameLst>
                                          <p:attrName>ppt_h</p:attrName>
                                        </p:attrNameLst>
                                      </p:cBhvr>
                                      <p:tavLst>
                                        <p:tav tm="0">
                                          <p:val>
                                            <p:fltVal val="0"/>
                                          </p:val>
                                        </p:tav>
                                        <p:tav tm="100000">
                                          <p:val>
                                            <p:strVal val="#ppt_h"/>
                                          </p:val>
                                        </p:tav>
                                      </p:tavLst>
                                    </p:anim>
                                    <p:anim calcmode="lin" valueType="num">
                                      <p:cBhvr>
                                        <p:cTn id="93" dur="1000" fill="hold"/>
                                        <p:tgtEl>
                                          <p:spTgt spid="29"/>
                                        </p:tgtEl>
                                        <p:attrNameLst>
                                          <p:attrName>style.rotation</p:attrName>
                                        </p:attrNameLst>
                                      </p:cBhvr>
                                      <p:tavLst>
                                        <p:tav tm="0">
                                          <p:val>
                                            <p:fltVal val="90"/>
                                          </p:val>
                                        </p:tav>
                                        <p:tav tm="100000">
                                          <p:val>
                                            <p:fltVal val="0"/>
                                          </p:val>
                                        </p:tav>
                                      </p:tavLst>
                                    </p:anim>
                                    <p:animEffect transition="in" filter="fade">
                                      <p:cBhvr>
                                        <p:cTn id="94" dur="1000"/>
                                        <p:tgtEl>
                                          <p:spTgt spid="29"/>
                                        </p:tgtEl>
                                      </p:cBhvr>
                                    </p:animEffect>
                                  </p:childTnLst>
                                  <p:subTnLst>
                                    <p:set>
                                      <p:cBhvr override="childStyle">
                                        <p:cTn dur="1" fill="hold" display="0" masterRel="sameClick" afterEffect="1">
                                          <p:stCondLst>
                                            <p:cond evt="end" delay="0">
                                              <p:tn val="89"/>
                                            </p:cond>
                                          </p:stCondLst>
                                        </p:cTn>
                                        <p:tgtEl>
                                          <p:spTgt spid="29"/>
                                        </p:tgtEl>
                                        <p:attrNameLst>
                                          <p:attrName>style.visibility</p:attrName>
                                        </p:attrNameLst>
                                      </p:cBhvr>
                                      <p:to>
                                        <p:strVal val="hidden"/>
                                      </p:to>
                                    </p:set>
                                  </p:subTnLst>
                                </p:cTn>
                              </p:par>
                            </p:childTnLst>
                          </p:cTn>
                        </p:par>
                        <p:par>
                          <p:cTn id="95" fill="hold">
                            <p:stCondLst>
                              <p:cond delay="11000"/>
                            </p:stCondLst>
                            <p:childTnLst>
                              <p:par>
                                <p:cTn id="96" presetID="31" presetClass="entr" presetSubtype="0" fill="hold" nodeType="afterEffect">
                                  <p:stCondLst>
                                    <p:cond delay="0"/>
                                  </p:stCondLst>
                                  <p:iterate type="lt">
                                    <p:tmPct val="5000"/>
                                  </p:iterate>
                                  <p:childTnLst>
                                    <p:set>
                                      <p:cBhvr>
                                        <p:cTn id="97" dur="1" fill="hold">
                                          <p:stCondLst>
                                            <p:cond delay="0"/>
                                          </p:stCondLst>
                                        </p:cTn>
                                        <p:tgtEl>
                                          <p:spTgt spid="24"/>
                                        </p:tgtEl>
                                        <p:attrNameLst>
                                          <p:attrName>style.visibility</p:attrName>
                                        </p:attrNameLst>
                                      </p:cBhvr>
                                      <p:to>
                                        <p:strVal val="visible"/>
                                      </p:to>
                                    </p:set>
                                    <p:anim calcmode="lin" valueType="num">
                                      <p:cBhvr>
                                        <p:cTn id="98" dur="1000" fill="hold"/>
                                        <p:tgtEl>
                                          <p:spTgt spid="24"/>
                                        </p:tgtEl>
                                        <p:attrNameLst>
                                          <p:attrName>ppt_w</p:attrName>
                                        </p:attrNameLst>
                                      </p:cBhvr>
                                      <p:tavLst>
                                        <p:tav tm="0">
                                          <p:val>
                                            <p:fltVal val="0"/>
                                          </p:val>
                                        </p:tav>
                                        <p:tav tm="100000">
                                          <p:val>
                                            <p:strVal val="#ppt_w"/>
                                          </p:val>
                                        </p:tav>
                                      </p:tavLst>
                                    </p:anim>
                                    <p:anim calcmode="lin" valueType="num">
                                      <p:cBhvr>
                                        <p:cTn id="99" dur="1000" fill="hold"/>
                                        <p:tgtEl>
                                          <p:spTgt spid="24"/>
                                        </p:tgtEl>
                                        <p:attrNameLst>
                                          <p:attrName>ppt_h</p:attrName>
                                        </p:attrNameLst>
                                      </p:cBhvr>
                                      <p:tavLst>
                                        <p:tav tm="0">
                                          <p:val>
                                            <p:fltVal val="0"/>
                                          </p:val>
                                        </p:tav>
                                        <p:tav tm="100000">
                                          <p:val>
                                            <p:strVal val="#ppt_h"/>
                                          </p:val>
                                        </p:tav>
                                      </p:tavLst>
                                    </p:anim>
                                    <p:anim calcmode="lin" valueType="num">
                                      <p:cBhvr>
                                        <p:cTn id="100" dur="1000" fill="hold"/>
                                        <p:tgtEl>
                                          <p:spTgt spid="24"/>
                                        </p:tgtEl>
                                        <p:attrNameLst>
                                          <p:attrName>style.rotation</p:attrName>
                                        </p:attrNameLst>
                                      </p:cBhvr>
                                      <p:tavLst>
                                        <p:tav tm="0">
                                          <p:val>
                                            <p:fltVal val="90"/>
                                          </p:val>
                                        </p:tav>
                                        <p:tav tm="100000">
                                          <p:val>
                                            <p:fltVal val="0"/>
                                          </p:val>
                                        </p:tav>
                                      </p:tavLst>
                                    </p:anim>
                                    <p:animEffect transition="in" filter="fade">
                                      <p:cBhvr>
                                        <p:cTn id="101" dur="1000"/>
                                        <p:tgtEl>
                                          <p:spTgt spid="24"/>
                                        </p:tgtEl>
                                      </p:cBhvr>
                                    </p:animEffect>
                                  </p:childTnLst>
                                  <p:subTnLst>
                                    <p:set>
                                      <p:cBhvr override="childStyle">
                                        <p:cTn dur="1" fill="hold" display="0" masterRel="sameClick" afterEffect="1">
                                          <p:stCondLst>
                                            <p:cond evt="end" delay="0">
                                              <p:tn val="96"/>
                                            </p:cond>
                                          </p:stCondLst>
                                        </p:cTn>
                                        <p:tgtEl>
                                          <p:spTgt spid="24"/>
                                        </p:tgtEl>
                                        <p:attrNameLst>
                                          <p:attrName>style.visibility</p:attrName>
                                        </p:attrNameLst>
                                      </p:cBhvr>
                                      <p:to>
                                        <p:strVal val="hidden"/>
                                      </p:to>
                                    </p:set>
                                  </p:subTnLst>
                                </p:cTn>
                              </p:par>
                            </p:childTnLst>
                          </p:cTn>
                        </p:par>
                        <p:par>
                          <p:cTn id="102" fill="hold">
                            <p:stCondLst>
                              <p:cond delay="12000"/>
                            </p:stCondLst>
                            <p:childTnLst>
                              <p:par>
                                <p:cTn id="103" presetID="31" presetClass="entr" presetSubtype="0" fill="hold" nodeType="afterEffect">
                                  <p:stCondLst>
                                    <p:cond delay="0"/>
                                  </p:stCondLst>
                                  <p:iterate type="lt">
                                    <p:tmPct val="5000"/>
                                  </p:iterate>
                                  <p:childTnLst>
                                    <p:set>
                                      <p:cBhvr>
                                        <p:cTn id="104" dur="1" fill="hold">
                                          <p:stCondLst>
                                            <p:cond delay="0"/>
                                          </p:stCondLst>
                                        </p:cTn>
                                        <p:tgtEl>
                                          <p:spTgt spid="19"/>
                                        </p:tgtEl>
                                        <p:attrNameLst>
                                          <p:attrName>style.visibility</p:attrName>
                                        </p:attrNameLst>
                                      </p:cBhvr>
                                      <p:to>
                                        <p:strVal val="visible"/>
                                      </p:to>
                                    </p:set>
                                    <p:anim calcmode="lin" valueType="num">
                                      <p:cBhvr>
                                        <p:cTn id="105" dur="1000" fill="hold"/>
                                        <p:tgtEl>
                                          <p:spTgt spid="19"/>
                                        </p:tgtEl>
                                        <p:attrNameLst>
                                          <p:attrName>ppt_w</p:attrName>
                                        </p:attrNameLst>
                                      </p:cBhvr>
                                      <p:tavLst>
                                        <p:tav tm="0">
                                          <p:val>
                                            <p:fltVal val="0"/>
                                          </p:val>
                                        </p:tav>
                                        <p:tav tm="100000">
                                          <p:val>
                                            <p:strVal val="#ppt_w"/>
                                          </p:val>
                                        </p:tav>
                                      </p:tavLst>
                                    </p:anim>
                                    <p:anim calcmode="lin" valueType="num">
                                      <p:cBhvr>
                                        <p:cTn id="106" dur="1000" fill="hold"/>
                                        <p:tgtEl>
                                          <p:spTgt spid="19"/>
                                        </p:tgtEl>
                                        <p:attrNameLst>
                                          <p:attrName>ppt_h</p:attrName>
                                        </p:attrNameLst>
                                      </p:cBhvr>
                                      <p:tavLst>
                                        <p:tav tm="0">
                                          <p:val>
                                            <p:fltVal val="0"/>
                                          </p:val>
                                        </p:tav>
                                        <p:tav tm="100000">
                                          <p:val>
                                            <p:strVal val="#ppt_h"/>
                                          </p:val>
                                        </p:tav>
                                      </p:tavLst>
                                    </p:anim>
                                    <p:anim calcmode="lin" valueType="num">
                                      <p:cBhvr>
                                        <p:cTn id="107" dur="1000" fill="hold"/>
                                        <p:tgtEl>
                                          <p:spTgt spid="19"/>
                                        </p:tgtEl>
                                        <p:attrNameLst>
                                          <p:attrName>style.rotation</p:attrName>
                                        </p:attrNameLst>
                                      </p:cBhvr>
                                      <p:tavLst>
                                        <p:tav tm="0">
                                          <p:val>
                                            <p:fltVal val="90"/>
                                          </p:val>
                                        </p:tav>
                                        <p:tav tm="100000">
                                          <p:val>
                                            <p:fltVal val="0"/>
                                          </p:val>
                                        </p:tav>
                                      </p:tavLst>
                                    </p:anim>
                                    <p:animEffect transition="in" filter="fade">
                                      <p:cBhvr>
                                        <p:cTn id="108" dur="1000"/>
                                        <p:tgtEl>
                                          <p:spTgt spid="19"/>
                                        </p:tgtEl>
                                      </p:cBhvr>
                                    </p:animEffect>
                                  </p:childTnLst>
                                  <p:subTnLst>
                                    <p:set>
                                      <p:cBhvr override="childStyle">
                                        <p:cTn dur="1" fill="hold" display="0" masterRel="sameClick" afterEffect="1">
                                          <p:stCondLst>
                                            <p:cond evt="end" delay="0">
                                              <p:tn val="103"/>
                                            </p:cond>
                                          </p:stCondLst>
                                        </p:cTn>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Binary (base 2)</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dirty="0"/>
              <a:t>As you can see the decimal number 149 is represented in binary system by a series of zeros and ones (10010101). Usually to distinguish between a decimal or binary number we must specify the base to which we are referring to. The base is described as a subscript after the last character of the number</a:t>
            </a:r>
          </a:p>
          <a:p>
            <a:pPr algn="just">
              <a:lnSpc>
                <a:spcPct val="150000"/>
              </a:lnSpc>
            </a:pPr>
            <a:endParaRPr lang="en-US" sz="1800" dirty="0"/>
          </a:p>
          <a:p>
            <a:pPr algn="just">
              <a:lnSpc>
                <a:spcPct val="150000"/>
              </a:lnSpc>
            </a:pPr>
            <a:r>
              <a:rPr lang="en-US" sz="1800" dirty="0"/>
              <a:t>Example:</a:t>
            </a:r>
          </a:p>
          <a:p>
            <a:pPr algn="just">
              <a:lnSpc>
                <a:spcPct val="150000"/>
              </a:lnSpc>
            </a:pPr>
            <a:endParaRPr lang="en-US" sz="1800" dirty="0"/>
          </a:p>
          <a:p>
            <a:pPr algn="just">
              <a:lnSpc>
                <a:spcPct val="150000"/>
              </a:lnSpc>
            </a:pPr>
            <a:r>
              <a:rPr lang="en-US" sz="1800" dirty="0"/>
              <a:t>By specifying the base of the number we eliminate the probability of confusion, because the same representation (e.g. 11) can mean different things for different bases.</a:t>
            </a:r>
            <a:endParaRPr lang="fa-IR" sz="18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10</a:t>
            </a:fld>
            <a:endParaRPr lang="en-US" altLang="en-US"/>
          </a:p>
        </p:txBody>
      </p:sp>
      <p:pic>
        <p:nvPicPr>
          <p:cNvPr id="9" name="Picture 8">
            <a:extLst>
              <a:ext uri="{FF2B5EF4-FFF2-40B4-BE49-F238E27FC236}">
                <a16:creationId xmlns:a16="http://schemas.microsoft.com/office/drawing/2014/main" id="{8785C655-8B1F-44E6-8264-260CFD76F3CD}"/>
              </a:ext>
            </a:extLst>
          </p:cNvPr>
          <p:cNvPicPr>
            <a:picLocks noChangeAspect="1"/>
          </p:cNvPicPr>
          <p:nvPr/>
        </p:nvPicPr>
        <p:blipFill>
          <a:blip r:embed="rId2"/>
          <a:stretch>
            <a:fillRect/>
          </a:stretch>
        </p:blipFill>
        <p:spPr>
          <a:xfrm>
            <a:off x="1793258" y="3298131"/>
            <a:ext cx="7198342" cy="1113964"/>
          </a:xfrm>
          <a:prstGeom prst="rect">
            <a:avLst/>
          </a:prstGeom>
        </p:spPr>
      </p:pic>
      <p:pic>
        <p:nvPicPr>
          <p:cNvPr id="11" name="Picture 10">
            <a:extLst>
              <a:ext uri="{FF2B5EF4-FFF2-40B4-BE49-F238E27FC236}">
                <a16:creationId xmlns:a16="http://schemas.microsoft.com/office/drawing/2014/main" id="{0D91371C-696F-4C9E-AD4F-37DA27B227B4}"/>
              </a:ext>
            </a:extLst>
          </p:cNvPr>
          <p:cNvPicPr>
            <a:picLocks noChangeAspect="1"/>
          </p:cNvPicPr>
          <p:nvPr/>
        </p:nvPicPr>
        <p:blipFill>
          <a:blip r:embed="rId3"/>
          <a:stretch>
            <a:fillRect/>
          </a:stretch>
        </p:blipFill>
        <p:spPr>
          <a:xfrm>
            <a:off x="5029200" y="5410200"/>
            <a:ext cx="3650226" cy="1321034"/>
          </a:xfrm>
          <a:prstGeom prst="rect">
            <a:avLst/>
          </a:prstGeom>
        </p:spPr>
      </p:pic>
    </p:spTree>
    <p:extLst>
      <p:ext uri="{BB962C8B-B14F-4D97-AF65-F5344CB8AC3E}">
        <p14:creationId xmlns:p14="http://schemas.microsoft.com/office/powerpoint/2010/main" val="1560089458"/>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11</a:t>
            </a:fld>
            <a:endParaRPr lang="en-US" altLang="en-US" sz="1400"/>
          </a:p>
        </p:txBody>
      </p:sp>
      <p:sp>
        <p:nvSpPr>
          <p:cNvPr id="5123" name="Rectangle 2"/>
          <p:cNvSpPr>
            <a:spLocks noGrp="1" noChangeArrowheads="1"/>
          </p:cNvSpPr>
          <p:nvPr>
            <p:ph type="title"/>
          </p:nvPr>
        </p:nvSpPr>
        <p:spPr>
          <a:xfrm>
            <a:off x="533400" y="304800"/>
            <a:ext cx="8153400" cy="685800"/>
          </a:xfrm>
          <a:noFill/>
        </p:spPr>
        <p:txBody>
          <a:bodyPr lIns="92075" tIns="46038" rIns="92075" bIns="46038" anchor="ctr"/>
          <a:lstStyle/>
          <a:p>
            <a:pPr eaLnBrk="1" hangingPunct="1"/>
            <a:r>
              <a:rPr lang="en-US" altLang="en-US" sz="3200" dirty="0"/>
              <a:t>Why algorithm and flowchart? </a:t>
            </a:r>
          </a:p>
        </p:txBody>
      </p:sp>
      <p:sp>
        <p:nvSpPr>
          <p:cNvPr id="5124" name="Rectangle 3"/>
          <p:cNvSpPr>
            <a:spLocks noGrp="1" noChangeArrowheads="1"/>
          </p:cNvSpPr>
          <p:nvPr>
            <p:ph type="body" idx="1"/>
          </p:nvPr>
        </p:nvSpPr>
        <p:spPr>
          <a:xfrm>
            <a:off x="381000" y="1295400"/>
            <a:ext cx="8610600" cy="5105400"/>
          </a:xfrm>
          <a:noFill/>
        </p:spPr>
        <p:txBody>
          <a:bodyPr lIns="92075" tIns="46038" rIns="92075" bIns="46038"/>
          <a:lstStyle/>
          <a:p>
            <a:pPr algn="just" eaLnBrk="1" hangingPunct="1">
              <a:lnSpc>
                <a:spcPct val="150000"/>
              </a:lnSpc>
            </a:pPr>
            <a:r>
              <a:rPr lang="en-US" altLang="en-US" sz="2400" dirty="0"/>
              <a:t>Software Engineer uses various programming languages to create programs.</a:t>
            </a:r>
          </a:p>
          <a:p>
            <a:pPr algn="just" eaLnBrk="1" hangingPunct="1">
              <a:lnSpc>
                <a:spcPct val="150000"/>
              </a:lnSpc>
            </a:pPr>
            <a:r>
              <a:rPr lang="en-US" altLang="en-US" sz="2400" dirty="0"/>
              <a:t>Before writing a program, first needs to find a procedure for solving the problem.</a:t>
            </a:r>
          </a:p>
          <a:p>
            <a:pPr algn="just" eaLnBrk="1" hangingPunct="1">
              <a:lnSpc>
                <a:spcPct val="150000"/>
              </a:lnSpc>
            </a:pPr>
            <a:r>
              <a:rPr lang="en-US" altLang="en-US" sz="2400" dirty="0"/>
              <a:t>The program written without proper pre-planning has higher chances of errors.</a:t>
            </a:r>
          </a:p>
          <a:p>
            <a:pPr algn="just" eaLnBrk="1" hangingPunct="1">
              <a:lnSpc>
                <a:spcPct val="150000"/>
              </a:lnSpc>
            </a:pPr>
            <a:r>
              <a:rPr lang="en-US" altLang="en-US" sz="2400" dirty="0"/>
              <a:t>Algorithm and flowchart are the powerful tools for learning programming.</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 calcmode="lin" valueType="num">
                                      <p:cBhvr additive="base">
                                        <p:cTn id="19"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3" end="3"/>
                                            </p:txEl>
                                          </p:spTgt>
                                        </p:tgtEl>
                                        <p:attrNameLst>
                                          <p:attrName>style.visibility</p:attrName>
                                        </p:attrNameLst>
                                      </p:cBhvr>
                                      <p:to>
                                        <p:strVal val="visible"/>
                                      </p:to>
                                    </p:set>
                                    <p:anim calcmode="lin" valueType="num">
                                      <p:cBhvr additive="base">
                                        <p:cTn id="25"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12</a:t>
            </a:fld>
            <a:endParaRPr lang="en-US" altLang="en-US" sz="1400"/>
          </a:p>
        </p:txBody>
      </p:sp>
      <p:sp>
        <p:nvSpPr>
          <p:cNvPr id="5123" name="Rectangle 2"/>
          <p:cNvSpPr>
            <a:spLocks noGrp="1" noChangeArrowheads="1"/>
          </p:cNvSpPr>
          <p:nvPr>
            <p:ph type="title"/>
          </p:nvPr>
        </p:nvSpPr>
        <p:spPr>
          <a:xfrm>
            <a:off x="533400" y="304800"/>
            <a:ext cx="8153400" cy="685800"/>
          </a:xfrm>
          <a:noFill/>
        </p:spPr>
        <p:txBody>
          <a:bodyPr lIns="92075" tIns="46038" rIns="92075" bIns="46038" anchor="ctr"/>
          <a:lstStyle/>
          <a:p>
            <a:pPr eaLnBrk="1" hangingPunct="1"/>
            <a:r>
              <a:rPr lang="en-US" altLang="en-US" sz="3200" dirty="0"/>
              <a:t>Why algorithm and flowchart? </a:t>
            </a:r>
          </a:p>
        </p:txBody>
      </p:sp>
      <p:sp>
        <p:nvSpPr>
          <p:cNvPr id="5124" name="Rectangle 3"/>
          <p:cNvSpPr>
            <a:spLocks noGrp="1" noChangeArrowheads="1"/>
          </p:cNvSpPr>
          <p:nvPr>
            <p:ph type="body" idx="1"/>
          </p:nvPr>
        </p:nvSpPr>
        <p:spPr>
          <a:xfrm>
            <a:off x="381000" y="1295400"/>
            <a:ext cx="8610600" cy="5105400"/>
          </a:xfrm>
          <a:noFill/>
        </p:spPr>
        <p:txBody>
          <a:bodyPr lIns="92075" tIns="46038" rIns="92075" bIns="46038"/>
          <a:lstStyle/>
          <a:p>
            <a:pPr algn="just" eaLnBrk="1" hangingPunct="1">
              <a:lnSpc>
                <a:spcPct val="200000"/>
              </a:lnSpc>
            </a:pPr>
            <a:r>
              <a:rPr lang="en-US" altLang="en-US" sz="2400" dirty="0"/>
              <a:t>An algorithm is a step-by-step analysis of the process, while a flowchart explains the steps of a program in a graphical way.</a:t>
            </a:r>
          </a:p>
          <a:p>
            <a:pPr algn="just" eaLnBrk="1" hangingPunct="1">
              <a:lnSpc>
                <a:spcPct val="200000"/>
              </a:lnSpc>
            </a:pPr>
            <a:r>
              <a:rPr lang="en-US" altLang="en-US" sz="2400" dirty="0"/>
              <a:t>Algorithm and flowcharts helps to clarify all the steps for solving the problem.</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367686783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13</a:t>
            </a:fld>
            <a:endParaRPr lang="en-US" altLang="en-US" sz="1400"/>
          </a:p>
        </p:txBody>
      </p:sp>
      <p:sp>
        <p:nvSpPr>
          <p:cNvPr id="5123" name="Rectangle 2"/>
          <p:cNvSpPr>
            <a:spLocks noGrp="1" noChangeArrowheads="1"/>
          </p:cNvSpPr>
          <p:nvPr>
            <p:ph type="title"/>
          </p:nvPr>
        </p:nvSpPr>
        <p:spPr>
          <a:xfrm>
            <a:off x="533400" y="304800"/>
            <a:ext cx="8153400" cy="685800"/>
          </a:xfrm>
          <a:noFill/>
        </p:spPr>
        <p:txBody>
          <a:bodyPr lIns="92075" tIns="46038" rIns="92075" bIns="46038" anchor="ctr"/>
          <a:lstStyle/>
          <a:p>
            <a:pPr eaLnBrk="1" hangingPunct="1"/>
            <a:r>
              <a:rPr lang="en-US" altLang="en-US" sz="3200" dirty="0"/>
              <a:t>Why algorithm and flowchart? </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400" dirty="0"/>
              <a:t>For </a:t>
            </a:r>
            <a:r>
              <a:rPr lang="en-US" altLang="en-US" sz="2400" dirty="0">
                <a:solidFill>
                  <a:srgbClr val="FF0000"/>
                </a:solidFill>
              </a:rPr>
              <a:t>beginners</a:t>
            </a:r>
            <a:r>
              <a:rPr lang="en-US" altLang="en-US" sz="2400" dirty="0"/>
              <a:t>, it is always recommended to first write algorithm and draw flowchart for solving a problem and then only write the program.</a:t>
            </a:r>
          </a:p>
          <a:p>
            <a:pPr algn="just" eaLnBrk="1" hangingPunct="1">
              <a:lnSpc>
                <a:spcPct val="200000"/>
              </a:lnSpc>
            </a:pPr>
            <a:r>
              <a:rPr lang="en-US" altLang="en-US" sz="2400" dirty="0"/>
              <a:t>The algorithm can vary from person to person to solve a particular problem.</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297696201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14</a:t>
            </a:fld>
            <a:endParaRPr lang="en-US" altLang="en-US" sz="1400"/>
          </a:p>
        </p:txBody>
      </p:sp>
      <p:sp>
        <p:nvSpPr>
          <p:cNvPr id="5123" name="Rectangle 2"/>
          <p:cNvSpPr>
            <a:spLocks noGrp="1" noChangeArrowheads="1"/>
          </p:cNvSpPr>
          <p:nvPr>
            <p:ph type="title"/>
          </p:nvPr>
        </p:nvSpPr>
        <p:spPr>
          <a:xfrm>
            <a:off x="533400" y="304800"/>
            <a:ext cx="8153400" cy="685800"/>
          </a:xfrm>
          <a:noFill/>
        </p:spPr>
        <p:txBody>
          <a:bodyPr lIns="92075" tIns="46038" rIns="92075" bIns="46038" anchor="ctr"/>
          <a:lstStyle/>
          <a:p>
            <a:pPr eaLnBrk="1" hangingPunct="1"/>
            <a:r>
              <a:rPr lang="en-US" altLang="en-US" sz="3200" dirty="0"/>
              <a:t>Algorithm: history &amp; definition</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400" dirty="0"/>
              <a:t>The word “</a:t>
            </a:r>
            <a:r>
              <a:rPr lang="en-US" altLang="en-US" sz="2400" b="1" dirty="0">
                <a:solidFill>
                  <a:srgbClr val="FF0000"/>
                </a:solidFill>
              </a:rPr>
              <a:t>algorithm</a:t>
            </a:r>
            <a:r>
              <a:rPr lang="en-US" altLang="en-US" sz="2400" dirty="0"/>
              <a:t>” relates to the name of the mathematician Al-</a:t>
            </a:r>
            <a:r>
              <a:rPr lang="en-US" altLang="en-US" sz="2400" dirty="0" err="1"/>
              <a:t>khowarizmi</a:t>
            </a:r>
            <a:r>
              <a:rPr lang="en-US" altLang="en-US" sz="2400" dirty="0"/>
              <a:t>, which means a procedure or a technique.</a:t>
            </a:r>
          </a:p>
          <a:p>
            <a:pPr algn="just" eaLnBrk="1" hangingPunct="1">
              <a:lnSpc>
                <a:spcPct val="200000"/>
              </a:lnSpc>
            </a:pPr>
            <a:r>
              <a:rPr lang="en-US" altLang="en-US" sz="2400" dirty="0"/>
              <a:t>An </a:t>
            </a:r>
            <a:r>
              <a:rPr lang="en-US" altLang="en-US" sz="2400" b="1" dirty="0"/>
              <a:t>algorithm</a:t>
            </a:r>
            <a:r>
              <a:rPr lang="en-US" altLang="en-US" sz="2400" dirty="0"/>
              <a:t> is a sequence of steps to solve a particular problem </a:t>
            </a:r>
            <a:r>
              <a:rPr lang="en-US" altLang="en-US" sz="2400" dirty="0">
                <a:solidFill>
                  <a:srgbClr val="FF0000"/>
                </a:solidFill>
              </a:rPr>
              <a:t>or</a:t>
            </a:r>
            <a:r>
              <a:rPr lang="en-US" altLang="en-US" sz="2400" dirty="0"/>
              <a:t> </a:t>
            </a:r>
            <a:r>
              <a:rPr lang="en-US" altLang="en-US" sz="2400" b="1" dirty="0"/>
              <a:t>algorithm</a:t>
            </a:r>
            <a:r>
              <a:rPr lang="en-US" altLang="en-US" sz="2400" dirty="0"/>
              <a:t> is an ordered set of </a:t>
            </a:r>
            <a:r>
              <a:rPr lang="en-US" altLang="en-US" sz="2400" dirty="0">
                <a:effectLst>
                  <a:outerShdw blurRad="38100" dist="38100" dir="2700000" algn="tl">
                    <a:srgbClr val="000000">
                      <a:alpha val="43137"/>
                    </a:srgbClr>
                  </a:outerShdw>
                </a:effectLst>
              </a:rPr>
              <a:t>unambiguous steps</a:t>
            </a:r>
            <a:r>
              <a:rPr lang="en-US" altLang="en-US" sz="2400" dirty="0"/>
              <a:t> that </a:t>
            </a:r>
            <a:r>
              <a:rPr lang="en-US" altLang="en-US" sz="2400" dirty="0">
                <a:effectLst>
                  <a:outerShdw blurRad="38100" dist="38100" dir="2700000" algn="tl">
                    <a:srgbClr val="000000">
                      <a:alpha val="43137"/>
                    </a:srgbClr>
                  </a:outerShdw>
                </a:effectLst>
              </a:rPr>
              <a:t>produces a result </a:t>
            </a:r>
            <a:r>
              <a:rPr lang="en-US" altLang="en-US" sz="2400" dirty="0"/>
              <a:t>and </a:t>
            </a:r>
            <a:r>
              <a:rPr lang="en-US" altLang="en-US" sz="2400" dirty="0">
                <a:effectLst>
                  <a:outerShdw blurRad="38100" dist="38100" dir="2700000" algn="tl">
                    <a:srgbClr val="000000">
                      <a:alpha val="43137"/>
                    </a:srgbClr>
                  </a:outerShdw>
                </a:effectLst>
              </a:rPr>
              <a:t>terminates</a:t>
            </a:r>
            <a:r>
              <a:rPr lang="en-US" altLang="en-US" sz="2400" dirty="0"/>
              <a:t> in a </a:t>
            </a:r>
            <a:r>
              <a:rPr lang="en-US" altLang="en-US" sz="2400" dirty="0">
                <a:effectLst>
                  <a:outerShdw blurRad="38100" dist="38100" dir="2700000" algn="tl">
                    <a:srgbClr val="000000">
                      <a:alpha val="43137"/>
                    </a:srgbClr>
                  </a:outerShdw>
                </a:effectLst>
              </a:rPr>
              <a:t>finite time</a:t>
            </a:r>
            <a:r>
              <a:rPr lang="en-US" altLang="en-US" sz="2400" dirty="0"/>
              <a:t>.</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362532045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15</a:t>
            </a:fld>
            <a:endParaRPr lang="en-US" altLang="en-US" sz="1400"/>
          </a:p>
        </p:txBody>
      </p:sp>
      <p:sp>
        <p:nvSpPr>
          <p:cNvPr id="5123" name="Rectangle 2"/>
          <p:cNvSpPr>
            <a:spLocks noGrp="1" noChangeArrowheads="1"/>
          </p:cNvSpPr>
          <p:nvPr>
            <p:ph type="title"/>
          </p:nvPr>
        </p:nvSpPr>
        <p:spPr>
          <a:xfrm>
            <a:off x="533400" y="304800"/>
            <a:ext cx="8153400" cy="685800"/>
          </a:xfrm>
          <a:noFill/>
        </p:spPr>
        <p:txBody>
          <a:bodyPr lIns="92075" tIns="46038" rIns="92075" bIns="46038" anchor="ctr"/>
          <a:lstStyle/>
          <a:p>
            <a:pPr eaLnBrk="1" hangingPunct="1"/>
            <a:r>
              <a:rPr lang="en-US" altLang="en-US" sz="3200" dirty="0"/>
              <a:t>The characteristics of algorithm</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200" b="1" dirty="0"/>
              <a:t>Input</a:t>
            </a:r>
            <a:r>
              <a:rPr lang="en-US" altLang="en-US" sz="2200" dirty="0"/>
              <a:t>: An algorithm may or may not require input.</a:t>
            </a:r>
          </a:p>
          <a:p>
            <a:pPr algn="just" eaLnBrk="1" hangingPunct="1">
              <a:lnSpc>
                <a:spcPct val="200000"/>
              </a:lnSpc>
            </a:pPr>
            <a:r>
              <a:rPr lang="en-US" altLang="en-US" sz="2200" b="1" dirty="0"/>
              <a:t>Output</a:t>
            </a:r>
            <a:r>
              <a:rPr lang="en-US" altLang="en-US" sz="2200" dirty="0"/>
              <a:t>: Each algorithm is expected to produce at least one result.</a:t>
            </a:r>
          </a:p>
          <a:p>
            <a:pPr algn="just" eaLnBrk="1" hangingPunct="1">
              <a:lnSpc>
                <a:spcPct val="200000"/>
              </a:lnSpc>
            </a:pPr>
            <a:r>
              <a:rPr lang="en-US" altLang="en-US" sz="2200" b="1" dirty="0"/>
              <a:t>Definiteness</a:t>
            </a:r>
            <a:r>
              <a:rPr lang="en-US" altLang="en-US" sz="2200" dirty="0"/>
              <a:t>: Each instruction must be clear and unambiguous.</a:t>
            </a:r>
          </a:p>
          <a:p>
            <a:pPr algn="just" eaLnBrk="1" hangingPunct="1">
              <a:lnSpc>
                <a:spcPct val="200000"/>
              </a:lnSpc>
            </a:pPr>
            <a:r>
              <a:rPr lang="en-US" altLang="en-US" sz="2200" b="1" dirty="0"/>
              <a:t>Finiteness</a:t>
            </a:r>
            <a:r>
              <a:rPr lang="en-US" altLang="en-US" sz="2200" dirty="0"/>
              <a:t>: If the instructions of an algorithm are executed, the algorithm should terminate after finite number of steps.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15276519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 calcmode="lin" valueType="num">
                                      <p:cBhvr additive="base">
                                        <p:cTn id="19"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3" end="3"/>
                                            </p:txEl>
                                          </p:spTgt>
                                        </p:tgtEl>
                                        <p:attrNameLst>
                                          <p:attrName>style.visibility</p:attrName>
                                        </p:attrNameLst>
                                      </p:cBhvr>
                                      <p:to>
                                        <p:strVal val="visible"/>
                                      </p:to>
                                    </p:set>
                                    <p:anim calcmode="lin" valueType="num">
                                      <p:cBhvr additive="base">
                                        <p:cTn id="25"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16</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400" dirty="0"/>
              <a:t>The control structures of algorithm &amp; flowchart</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200" dirty="0"/>
              <a:t>The algorithm and flowchart include following three types of control structures.</a:t>
            </a:r>
          </a:p>
          <a:p>
            <a:pPr lvl="1" algn="just" eaLnBrk="1" hangingPunct="1">
              <a:lnSpc>
                <a:spcPct val="200000"/>
              </a:lnSpc>
            </a:pPr>
            <a:r>
              <a:rPr lang="en-US" altLang="en-US" sz="1800" b="1" dirty="0"/>
              <a:t>Sequence</a:t>
            </a:r>
          </a:p>
          <a:p>
            <a:pPr lvl="1" algn="just" eaLnBrk="1" hangingPunct="1">
              <a:lnSpc>
                <a:spcPct val="200000"/>
              </a:lnSpc>
            </a:pPr>
            <a:r>
              <a:rPr lang="en-US" altLang="en-US" sz="1800" b="1" dirty="0"/>
              <a:t>Branching (Selection)</a:t>
            </a:r>
          </a:p>
          <a:p>
            <a:pPr lvl="1" algn="just" eaLnBrk="1" hangingPunct="1">
              <a:lnSpc>
                <a:spcPct val="200000"/>
              </a:lnSpc>
            </a:pPr>
            <a:r>
              <a:rPr lang="en-US" altLang="en-US" sz="1800" b="1" dirty="0"/>
              <a:t>Loop (Repetition)</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1093531937"/>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17</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400" dirty="0"/>
              <a:t>The control structures of algorithm &amp; flowchart</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200" b="1" dirty="0"/>
              <a:t>Sequence:</a:t>
            </a:r>
            <a:r>
              <a:rPr lang="en-US" altLang="en-US" sz="2200" dirty="0"/>
              <a:t> In the sequence structure, statements are placed one after the other and the execution takes place starting from up to down.</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1768355041"/>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18</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400" dirty="0"/>
              <a:t>The control structures of algorithm &amp; flowchart</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200" b="1" dirty="0"/>
              <a:t>Branching (Selection): </a:t>
            </a:r>
            <a:r>
              <a:rPr lang="en-US" altLang="en-US" sz="2200" dirty="0"/>
              <a:t>In branch control, there is a condition and according to a condition, a decision of either TRUE or FALSE is achieved. In the case of TRUE, one of the two branches is explored; but in the case of FALSE condition, the other alternative is taken. Generally, the ‘IF-THEN’ is used to represent branch control.</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4105455101"/>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19</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400" dirty="0"/>
              <a:t>The control structures of algorithm &amp; flowchart</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200" b="1" dirty="0"/>
              <a:t>Loop (Repetition): </a:t>
            </a:r>
            <a:r>
              <a:rPr lang="en-US" altLang="en-US" sz="2200" dirty="0"/>
              <a:t>The Loop or Repetition allows a statement(s) to be executed repeatedly based on certain loop condition e.g. WHILE, FOR loops.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3759948980"/>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6AB9DAB-1DE0-450B-93F4-17E243A06C59}" type="slidenum">
              <a:rPr lang="en-US" altLang="en-US" sz="1400"/>
              <a:pPr eaLnBrk="1" hangingPunct="1"/>
              <a:t>2</a:t>
            </a:fld>
            <a:endParaRPr lang="en-US" altLang="en-US" sz="1400"/>
          </a:p>
        </p:txBody>
      </p:sp>
      <p:sp>
        <p:nvSpPr>
          <p:cNvPr id="3075"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eaLnBrk="1" hangingPunct="1"/>
            <a:fld id="{EC8B6168-E0DE-42EC-8B7F-6D2E74732451}" type="slidenum">
              <a:rPr lang="zh-CN" altLang="en-US" sz="1200">
                <a:ea typeface="SimSun" panose="02010600030101010101" pitchFamily="2" charset="-122"/>
              </a:rPr>
              <a:pPr algn="r" eaLnBrk="1" hangingPunct="1"/>
              <a:t>2</a:t>
            </a:fld>
            <a:endParaRPr lang="en-US" altLang="zh-CN" sz="1200">
              <a:ea typeface="SimSun" panose="02010600030101010101" pitchFamily="2" charset="-122"/>
            </a:endParaRPr>
          </a:p>
        </p:txBody>
      </p:sp>
      <p:sp>
        <p:nvSpPr>
          <p:cNvPr id="3076" name="Rectangle 2"/>
          <p:cNvSpPr>
            <a:spLocks noGrp="1" noChangeArrowheads="1"/>
          </p:cNvSpPr>
          <p:nvPr>
            <p:ph type="title" idx="4294967295"/>
          </p:nvPr>
        </p:nvSpPr>
        <p:spPr>
          <a:xfrm>
            <a:off x="1143000" y="2495429"/>
            <a:ext cx="6400800" cy="1828800"/>
          </a:xfrm>
        </p:spPr>
        <p:txBody>
          <a:bodyPr/>
          <a:lstStyle/>
          <a:p>
            <a:pPr eaLnBrk="1" hangingPunct="1"/>
            <a:r>
              <a:rPr lang="en-US" altLang="en-US" sz="4800" dirty="0"/>
              <a:t>Basic programming</a:t>
            </a:r>
            <a:br>
              <a:rPr lang="en-US" altLang="en-US" sz="6000" dirty="0"/>
            </a:br>
            <a:br>
              <a:rPr lang="en-US" altLang="en-US" sz="6000" dirty="0"/>
            </a:br>
            <a:br>
              <a:rPr lang="en-US" altLang="en-US" sz="6000" dirty="0"/>
            </a:br>
            <a:r>
              <a:rPr lang="en-US" altLang="en-US" sz="6000" dirty="0"/>
              <a:t> </a:t>
            </a:r>
            <a:r>
              <a:rPr lang="en-US" altLang="en-US" sz="2400" dirty="0"/>
              <a:t>Session1:</a:t>
            </a:r>
            <a:br>
              <a:rPr lang="en-US" altLang="en-US" sz="4800" dirty="0"/>
            </a:br>
            <a:r>
              <a:rPr lang="en-US" altLang="en-US" sz="2800" dirty="0"/>
              <a:t>Algorithm &amp; Flowchart</a:t>
            </a:r>
            <a:endParaRPr lang="en-US" altLang="en-US" sz="2000" dirty="0"/>
          </a:p>
        </p:txBody>
      </p:sp>
      <p:sp>
        <p:nvSpPr>
          <p:cNvPr id="3" name="Footer Placeholder 2"/>
          <p:cNvSpPr>
            <a:spLocks noGrp="1"/>
          </p:cNvSpPr>
          <p:nvPr>
            <p:ph type="ftr" sz="quarter" idx="11"/>
          </p:nvPr>
        </p:nvSpPr>
        <p:spPr/>
        <p:txBody>
          <a:bodyPr/>
          <a:lstStyle/>
          <a:p>
            <a:pPr>
              <a:defRPr/>
            </a:pPr>
            <a:r>
              <a:rPr lang="en-US" dirty="0"/>
              <a:t>By Dr.Sirous Salehnasab - Assistant Professor of Medical Informatics</a:t>
            </a:r>
          </a:p>
        </p:txBody>
      </p:sp>
      <p:sp>
        <p:nvSpPr>
          <p:cNvPr id="4" name="TextBox 3"/>
          <p:cNvSpPr txBox="1"/>
          <p:nvPr/>
        </p:nvSpPr>
        <p:spPr>
          <a:xfrm>
            <a:off x="3429000" y="5130531"/>
            <a:ext cx="2133600" cy="523220"/>
          </a:xfrm>
          <a:prstGeom prst="rect">
            <a:avLst/>
          </a:prstGeom>
          <a:noFill/>
        </p:spPr>
        <p:txBody>
          <a:bodyPr wrap="square" rtlCol="0">
            <a:spAutoFit/>
          </a:bodyPr>
          <a:lstStyle/>
          <a:p>
            <a:pPr algn="ctr"/>
            <a:r>
              <a:rPr lang="en-US" dirty="0"/>
              <a:t>CS1401-2</a:t>
            </a:r>
          </a:p>
        </p:txBody>
      </p:sp>
      <p:pic>
        <p:nvPicPr>
          <p:cNvPr id="7" name="Picture 6">
            <a:extLst>
              <a:ext uri="{FF2B5EF4-FFF2-40B4-BE49-F238E27FC236}">
                <a16:creationId xmlns:a16="http://schemas.microsoft.com/office/drawing/2014/main" id="{39B664CD-2B13-4DC6-BC9E-E600F6833B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396" y="1447800"/>
            <a:ext cx="1199804" cy="1545815"/>
          </a:xfrm>
          <a:prstGeom prst="rect">
            <a:avLst/>
          </a:prstGeom>
        </p:spPr>
      </p:pic>
      <p:pic>
        <p:nvPicPr>
          <p:cNvPr id="5" name="Picture 4">
            <a:extLst>
              <a:ext uri="{FF2B5EF4-FFF2-40B4-BE49-F238E27FC236}">
                <a16:creationId xmlns:a16="http://schemas.microsoft.com/office/drawing/2014/main" id="{A1BE4CF9-F963-42E5-BA53-F9423497C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622" y="1447800"/>
            <a:ext cx="1762069" cy="1545815"/>
          </a:xfrm>
          <a:prstGeom prst="rect">
            <a:avLst/>
          </a:prstGeom>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20</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Advantages of algorithm</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200" dirty="0"/>
              <a:t>It is a step-wise representation of a solution to a given problem, which makes it easy to understand.</a:t>
            </a:r>
          </a:p>
          <a:p>
            <a:pPr algn="just" eaLnBrk="1" hangingPunct="1">
              <a:lnSpc>
                <a:spcPct val="200000"/>
              </a:lnSpc>
            </a:pPr>
            <a:r>
              <a:rPr lang="en-US" altLang="en-US" sz="2200" dirty="0"/>
              <a:t>An algorithm uses a definite procedure.</a:t>
            </a:r>
          </a:p>
          <a:p>
            <a:pPr algn="just" eaLnBrk="1" hangingPunct="1">
              <a:lnSpc>
                <a:spcPct val="200000"/>
              </a:lnSpc>
            </a:pPr>
            <a:r>
              <a:rPr lang="en-US" altLang="en-US" sz="2200" dirty="0"/>
              <a:t>It is not dependent on any programming language, so it is easy to understand for anyone even without programming knowledge.</a:t>
            </a:r>
          </a:p>
          <a:p>
            <a:pPr algn="just" eaLnBrk="1" hangingPunct="1">
              <a:lnSpc>
                <a:spcPct val="200000"/>
              </a:lnSpc>
            </a:pPr>
            <a:r>
              <a:rPr lang="en-US" altLang="en-US" sz="2200" dirty="0"/>
              <a:t>Every step in an algorithm has its own logical sequence so it is easy to debug.</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21693830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 calcmode="lin" valueType="num">
                                      <p:cBhvr additive="base">
                                        <p:cTn id="19"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3" end="3"/>
                                            </p:txEl>
                                          </p:spTgt>
                                        </p:tgtEl>
                                        <p:attrNameLst>
                                          <p:attrName>style.visibility</p:attrName>
                                        </p:attrNameLst>
                                      </p:cBhvr>
                                      <p:to>
                                        <p:strVal val="visible"/>
                                      </p:to>
                                    </p:set>
                                    <p:anim calcmode="lin" valueType="num">
                                      <p:cBhvr additive="base">
                                        <p:cTn id="25"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21</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How to write algorithms</a:t>
            </a:r>
          </a:p>
        </p:txBody>
      </p:sp>
      <p:sp>
        <p:nvSpPr>
          <p:cNvPr id="5124" name="Rectangle 3"/>
          <p:cNvSpPr>
            <a:spLocks noGrp="1" noChangeArrowheads="1"/>
          </p:cNvSpPr>
          <p:nvPr>
            <p:ph type="body" idx="1"/>
          </p:nvPr>
        </p:nvSpPr>
        <p:spPr>
          <a:xfrm>
            <a:off x="304800" y="1181100"/>
            <a:ext cx="8610600" cy="5257800"/>
          </a:xfrm>
          <a:noFill/>
        </p:spPr>
        <p:txBody>
          <a:bodyPr lIns="92075" tIns="46038" rIns="92075" bIns="46038"/>
          <a:lstStyle/>
          <a:p>
            <a:pPr algn="just" eaLnBrk="1" hangingPunct="1">
              <a:lnSpc>
                <a:spcPct val="200000"/>
              </a:lnSpc>
            </a:pPr>
            <a:r>
              <a:rPr lang="en-US" altLang="en-US" sz="2000" u="sng" dirty="0"/>
              <a:t>Step 1</a:t>
            </a:r>
            <a:r>
              <a:rPr lang="en-US" altLang="en-US" sz="2000" dirty="0"/>
              <a:t> </a:t>
            </a:r>
            <a:r>
              <a:rPr lang="en-US" altLang="en-US" sz="2000" b="1" dirty="0"/>
              <a:t>Define your algorithms input</a:t>
            </a:r>
            <a:r>
              <a:rPr lang="en-US" altLang="en-US" sz="2000" dirty="0"/>
              <a:t>: Many algorithms take in data to be processed.</a:t>
            </a:r>
          </a:p>
          <a:p>
            <a:pPr algn="just" eaLnBrk="1" hangingPunct="1">
              <a:lnSpc>
                <a:spcPct val="200000"/>
              </a:lnSpc>
            </a:pPr>
            <a:r>
              <a:rPr lang="en-US" altLang="en-US" sz="2000" u="sng" dirty="0"/>
              <a:t>Step 2</a:t>
            </a:r>
            <a:r>
              <a:rPr lang="en-US" altLang="en-US" sz="2000" dirty="0"/>
              <a:t> </a:t>
            </a:r>
            <a:r>
              <a:rPr lang="en-US" altLang="en-US" sz="2000" b="1" dirty="0"/>
              <a:t>Define the variables</a:t>
            </a:r>
            <a:r>
              <a:rPr lang="en-US" altLang="en-US" sz="2000" dirty="0"/>
              <a:t>: Algorithm's variables allow you to use it for more than one place. </a:t>
            </a:r>
            <a:r>
              <a:rPr lang="en-US" altLang="en-US" sz="2000" dirty="0">
                <a:effectLst>
                  <a:outerShdw blurRad="38100" dist="38100" dir="2700000" algn="tl">
                    <a:srgbClr val="000000">
                      <a:alpha val="43137"/>
                    </a:srgbClr>
                  </a:outerShdw>
                </a:effectLst>
              </a:rPr>
              <a:t>We should use meaningful variable name.</a:t>
            </a:r>
          </a:p>
          <a:p>
            <a:pPr algn="just" eaLnBrk="1" hangingPunct="1">
              <a:lnSpc>
                <a:spcPct val="200000"/>
              </a:lnSpc>
            </a:pPr>
            <a:r>
              <a:rPr lang="en-US" altLang="en-US" sz="2000" u="sng" dirty="0"/>
              <a:t>Step 3</a:t>
            </a:r>
            <a:r>
              <a:rPr lang="en-US" altLang="en-US" sz="2000" dirty="0"/>
              <a:t> </a:t>
            </a:r>
            <a:r>
              <a:rPr lang="en-US" altLang="en-US" sz="2000" b="1" dirty="0"/>
              <a:t>Outline the algorithm's operations</a:t>
            </a:r>
            <a:r>
              <a:rPr lang="en-US" altLang="en-US" sz="2000" dirty="0"/>
              <a:t>: Use input variable for computation purpose.</a:t>
            </a:r>
          </a:p>
          <a:p>
            <a:pPr algn="just" eaLnBrk="1" hangingPunct="1">
              <a:lnSpc>
                <a:spcPct val="200000"/>
              </a:lnSpc>
            </a:pPr>
            <a:r>
              <a:rPr lang="en-US" altLang="en-US" sz="2000" u="sng" dirty="0"/>
              <a:t>Step 4</a:t>
            </a:r>
            <a:r>
              <a:rPr lang="en-US" altLang="en-US" sz="2000" dirty="0"/>
              <a:t> </a:t>
            </a:r>
            <a:r>
              <a:rPr lang="en-US" altLang="en-US" sz="2000" b="1" dirty="0"/>
              <a:t>Output the results of your algorithm's operations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59357003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 calcmode="lin" valueType="num">
                                      <p:cBhvr additive="base">
                                        <p:cTn id="19"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3" end="3"/>
                                            </p:txEl>
                                          </p:spTgt>
                                        </p:tgtEl>
                                        <p:attrNameLst>
                                          <p:attrName>style.visibility</p:attrName>
                                        </p:attrNameLst>
                                      </p:cBhvr>
                                      <p:to>
                                        <p:strVal val="visible"/>
                                      </p:to>
                                    </p:set>
                                    <p:anim calcmode="lin" valueType="num">
                                      <p:cBhvr additive="base">
                                        <p:cTn id="25"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22</a:t>
            </a:fld>
            <a:endParaRPr lang="en-US" altLang="en-US" sz="1400"/>
          </a:p>
        </p:txBody>
      </p:sp>
      <p:sp>
        <p:nvSpPr>
          <p:cNvPr id="5123" name="Rectangle 2"/>
          <p:cNvSpPr>
            <a:spLocks noGrp="1" noChangeArrowheads="1"/>
          </p:cNvSpPr>
          <p:nvPr>
            <p:ph type="title"/>
          </p:nvPr>
        </p:nvSpPr>
        <p:spPr>
          <a:xfrm>
            <a:off x="76200" y="76200"/>
            <a:ext cx="8991600" cy="1066800"/>
          </a:xfrm>
          <a:noFill/>
        </p:spPr>
        <p:txBody>
          <a:bodyPr lIns="92075" tIns="46038" rIns="92075" bIns="46038" anchor="ctr"/>
          <a:lstStyle/>
          <a:p>
            <a:pPr eaLnBrk="1" hangingPunct="1"/>
            <a:r>
              <a:rPr lang="en-US" altLang="en-US" sz="3200" dirty="0"/>
              <a:t>How to calculate the area of the rectangle?</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1700" u="sng" dirty="0"/>
              <a:t>Step 1</a:t>
            </a:r>
            <a:r>
              <a:rPr lang="en-US" altLang="en-US" sz="1700" dirty="0"/>
              <a:t> </a:t>
            </a:r>
            <a:r>
              <a:rPr lang="en-US" altLang="en-US" sz="1700" b="1" dirty="0"/>
              <a:t>Define your algorithms input</a:t>
            </a:r>
            <a:r>
              <a:rPr lang="en-US" altLang="en-US" sz="1700" dirty="0"/>
              <a:t>: Input may be the rectangle height and rectangle width.</a:t>
            </a:r>
          </a:p>
          <a:p>
            <a:pPr algn="just" eaLnBrk="1" hangingPunct="1">
              <a:lnSpc>
                <a:spcPct val="200000"/>
              </a:lnSpc>
            </a:pPr>
            <a:r>
              <a:rPr lang="en-US" altLang="en-US" sz="1700" u="sng" dirty="0"/>
              <a:t>Step 2</a:t>
            </a:r>
            <a:r>
              <a:rPr lang="en-US" altLang="en-US" sz="1700" dirty="0"/>
              <a:t> </a:t>
            </a:r>
            <a:r>
              <a:rPr lang="en-US" altLang="en-US" sz="1700" b="1" dirty="0"/>
              <a:t>Define the variables</a:t>
            </a:r>
            <a:r>
              <a:rPr lang="en-US" altLang="en-US" sz="1700" dirty="0"/>
              <a:t>: We can define two variables for rectangle height and rectangle width as </a:t>
            </a:r>
            <a:r>
              <a:rPr lang="en-US" altLang="en-US" sz="1700" b="1" dirty="0"/>
              <a:t>HEIGHT</a:t>
            </a:r>
            <a:r>
              <a:rPr lang="en-US" altLang="en-US" sz="1700" dirty="0"/>
              <a:t> and </a:t>
            </a:r>
            <a:r>
              <a:rPr lang="en-US" altLang="en-US" sz="1700" b="1" dirty="0"/>
              <a:t>WIDTH</a:t>
            </a:r>
            <a:r>
              <a:rPr lang="en-US" altLang="en-US" sz="1700" dirty="0"/>
              <a:t>.</a:t>
            </a:r>
          </a:p>
          <a:p>
            <a:pPr algn="just" eaLnBrk="1" hangingPunct="1">
              <a:lnSpc>
                <a:spcPct val="200000"/>
              </a:lnSpc>
            </a:pPr>
            <a:r>
              <a:rPr lang="en-US" altLang="en-US" sz="1700" u="sng" dirty="0"/>
              <a:t>Step 3</a:t>
            </a:r>
            <a:r>
              <a:rPr lang="en-US" altLang="en-US" sz="1700" dirty="0"/>
              <a:t> </a:t>
            </a:r>
            <a:r>
              <a:rPr lang="en-US" altLang="en-US" sz="1700" b="1" dirty="0"/>
              <a:t>Outline the algorithm's operations</a:t>
            </a:r>
            <a:r>
              <a:rPr lang="en-US" altLang="en-US" sz="1700" dirty="0"/>
              <a:t>: to find area of rectangle multiply the HEIGHT and WIDTH variable and store the value in new variable (say) AREA.</a:t>
            </a:r>
          </a:p>
          <a:p>
            <a:pPr algn="just" eaLnBrk="1" hangingPunct="1">
              <a:lnSpc>
                <a:spcPct val="200000"/>
              </a:lnSpc>
            </a:pPr>
            <a:r>
              <a:rPr lang="en-US" altLang="en-US" sz="1700" u="sng" dirty="0"/>
              <a:t>Step 4</a:t>
            </a:r>
            <a:r>
              <a:rPr lang="en-US" altLang="en-US" sz="1700" dirty="0"/>
              <a:t> </a:t>
            </a:r>
            <a:r>
              <a:rPr lang="en-US" altLang="en-US" sz="1700" b="1" dirty="0"/>
              <a:t>Output the results of your algorithm's operations: </a:t>
            </a:r>
            <a:r>
              <a:rPr lang="en-US" altLang="en-US" sz="1700" dirty="0"/>
              <a:t>If the input variables described a rectangle with a HEIGHT of 2 and a WIDTH of 3, the algorithm would output the value of 6.</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235510018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 calcmode="lin" valueType="num">
                                      <p:cBhvr additive="base">
                                        <p:cTn id="19"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3" end="3"/>
                                            </p:txEl>
                                          </p:spTgt>
                                        </p:tgtEl>
                                        <p:attrNameLst>
                                          <p:attrName>style.visibility</p:attrName>
                                        </p:attrNameLst>
                                      </p:cBhvr>
                                      <p:to>
                                        <p:strVal val="visible"/>
                                      </p:to>
                                    </p:set>
                                    <p:anim calcmode="lin" valueType="num">
                                      <p:cBhvr additive="base">
                                        <p:cTn id="25"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23</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Flowchart: : history &amp; definition</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200" dirty="0"/>
              <a:t>The first design of flowchart goes back to </a:t>
            </a:r>
            <a:r>
              <a:rPr lang="en-US" altLang="en-US" sz="2200" b="1" dirty="0"/>
              <a:t>1945</a:t>
            </a:r>
            <a:r>
              <a:rPr lang="en-US" altLang="en-US" sz="2200" dirty="0"/>
              <a:t> which was designed by </a:t>
            </a:r>
            <a:r>
              <a:rPr lang="en-US" altLang="en-US" sz="2200" b="1" dirty="0"/>
              <a:t>John Von Neumann</a:t>
            </a:r>
            <a:r>
              <a:rPr lang="en-US" altLang="en-US" sz="2200" dirty="0"/>
              <a:t>.</a:t>
            </a:r>
          </a:p>
          <a:p>
            <a:pPr algn="just" eaLnBrk="1" hangingPunct="1">
              <a:lnSpc>
                <a:spcPct val="200000"/>
              </a:lnSpc>
            </a:pPr>
            <a:r>
              <a:rPr lang="en-US" altLang="en-US" sz="2200" dirty="0"/>
              <a:t>Unlike an algorithm, Flowchart uses different symbols to design a solution to a problem.</a:t>
            </a:r>
          </a:p>
          <a:p>
            <a:pPr algn="just" eaLnBrk="1" hangingPunct="1">
              <a:lnSpc>
                <a:spcPct val="200000"/>
              </a:lnSpc>
            </a:pPr>
            <a:r>
              <a:rPr lang="en-US" altLang="en-US" sz="2200" dirty="0"/>
              <a:t>It is another commonly used programming tool.</a:t>
            </a:r>
          </a:p>
          <a:p>
            <a:pPr algn="just" eaLnBrk="1" hangingPunct="1">
              <a:lnSpc>
                <a:spcPct val="200000"/>
              </a:lnSpc>
            </a:pPr>
            <a:r>
              <a:rPr lang="en-US" altLang="en-US" sz="2200" b="1" dirty="0"/>
              <a:t>Flowchart</a:t>
            </a:r>
            <a:r>
              <a:rPr lang="en-US" altLang="en-US" sz="2200" dirty="0"/>
              <a:t> is diagrammatic /graphical representation of sequence of steps to solve a problem.</a:t>
            </a:r>
          </a:p>
          <a:p>
            <a:pPr algn="just" eaLnBrk="1" hangingPunct="1">
              <a:lnSpc>
                <a:spcPct val="200000"/>
              </a:lnSpc>
            </a:pPr>
            <a:endParaRPr lang="en-US" altLang="en-US" sz="2200" dirty="0"/>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295601904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 calcmode="lin" valueType="num">
                                      <p:cBhvr additive="base">
                                        <p:cTn id="19"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3" end="3"/>
                                            </p:txEl>
                                          </p:spTgt>
                                        </p:tgtEl>
                                        <p:attrNameLst>
                                          <p:attrName>style.visibility</p:attrName>
                                        </p:attrNameLst>
                                      </p:cBhvr>
                                      <p:to>
                                        <p:strVal val="visible"/>
                                      </p:to>
                                    </p:set>
                                    <p:anim calcmode="lin" valueType="num">
                                      <p:cBhvr additive="base">
                                        <p:cTn id="25"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24</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Advantages of flowchart</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000" dirty="0"/>
              <a:t>Flowchart is an excellent way of showing the logic of a program.</a:t>
            </a:r>
          </a:p>
          <a:p>
            <a:pPr algn="just" eaLnBrk="1" hangingPunct="1">
              <a:lnSpc>
                <a:spcPct val="200000"/>
              </a:lnSpc>
            </a:pPr>
            <a:r>
              <a:rPr lang="en-US" altLang="en-US" sz="2000" dirty="0"/>
              <a:t>Easy and efficient to analyze problem using flowchart.</a:t>
            </a:r>
          </a:p>
          <a:p>
            <a:pPr algn="just" eaLnBrk="1" hangingPunct="1">
              <a:lnSpc>
                <a:spcPct val="200000"/>
              </a:lnSpc>
            </a:pPr>
            <a:r>
              <a:rPr lang="en-US" altLang="en-US" sz="2000" dirty="0"/>
              <a:t>During program development cycle, the flowchart makes program development process easier.</a:t>
            </a:r>
          </a:p>
          <a:p>
            <a:pPr algn="just" eaLnBrk="1" hangingPunct="1">
              <a:lnSpc>
                <a:spcPct val="200000"/>
              </a:lnSpc>
            </a:pPr>
            <a:r>
              <a:rPr lang="en-US" altLang="en-US" sz="2000" dirty="0"/>
              <a:t>The flowchart makes program or system maintenance easier.</a:t>
            </a:r>
          </a:p>
          <a:p>
            <a:pPr algn="just" eaLnBrk="1" hangingPunct="1">
              <a:lnSpc>
                <a:spcPct val="200000"/>
              </a:lnSpc>
            </a:pPr>
            <a:r>
              <a:rPr lang="en-US" altLang="en-US" sz="2000" dirty="0"/>
              <a:t>To convert the flowchart into any programming language code is easy.</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2681056814"/>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25</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Flowchart standard symbols</a:t>
            </a:r>
          </a:p>
        </p:txBody>
      </p:sp>
      <p:sp>
        <p:nvSpPr>
          <p:cNvPr id="5124" name="Rectangle 3"/>
          <p:cNvSpPr>
            <a:spLocks noGrp="1" noChangeArrowheads="1"/>
          </p:cNvSpPr>
          <p:nvPr>
            <p:ph type="body" idx="1"/>
          </p:nvPr>
        </p:nvSpPr>
        <p:spPr>
          <a:xfrm>
            <a:off x="76200" y="1295400"/>
            <a:ext cx="8915400" cy="5257800"/>
          </a:xfrm>
          <a:noFill/>
        </p:spPr>
        <p:txBody>
          <a:bodyPr lIns="92075" tIns="46038" rIns="92075" bIns="46038"/>
          <a:lstStyle/>
          <a:p>
            <a:pPr algn="just" eaLnBrk="1" hangingPunct="1">
              <a:lnSpc>
                <a:spcPct val="200000"/>
              </a:lnSpc>
            </a:pPr>
            <a:r>
              <a:rPr lang="en-US" altLang="en-US" sz="2200" b="1" dirty="0"/>
              <a:t>Oval</a:t>
            </a:r>
            <a:r>
              <a:rPr lang="en-US" altLang="en-US" sz="2200" dirty="0"/>
              <a:t> used to represent start and end of flowchart.</a:t>
            </a:r>
          </a:p>
          <a:p>
            <a:pPr lvl="1" algn="just" eaLnBrk="1" hangingPunct="1">
              <a:lnSpc>
                <a:spcPct val="200000"/>
              </a:lnSpc>
            </a:pPr>
            <a:endParaRPr lang="en-US" altLang="en-US" sz="1800" dirty="0"/>
          </a:p>
          <a:p>
            <a:pPr algn="just" eaLnBrk="1" hangingPunct="1">
              <a:lnSpc>
                <a:spcPct val="200000"/>
              </a:lnSpc>
            </a:pPr>
            <a:r>
              <a:rPr lang="en-US" altLang="en-US" sz="2200" b="1" dirty="0"/>
              <a:t>Parallelogram</a:t>
            </a:r>
            <a:r>
              <a:rPr lang="en-US" altLang="en-US" sz="2200" dirty="0"/>
              <a:t> Used for input and output operation</a:t>
            </a:r>
          </a:p>
          <a:p>
            <a:pPr lvl="1" algn="just" eaLnBrk="1" hangingPunct="1">
              <a:lnSpc>
                <a:spcPct val="200000"/>
              </a:lnSpc>
            </a:pPr>
            <a:endParaRPr lang="en-US" altLang="en-US" sz="1800" dirty="0"/>
          </a:p>
          <a:p>
            <a:pPr algn="just" eaLnBrk="1" hangingPunct="1">
              <a:lnSpc>
                <a:spcPct val="150000"/>
              </a:lnSpc>
            </a:pPr>
            <a:endParaRPr lang="en-US" altLang="en-US" sz="2200" b="1" dirty="0"/>
          </a:p>
          <a:p>
            <a:pPr algn="just" eaLnBrk="1" hangingPunct="1">
              <a:lnSpc>
                <a:spcPct val="150000"/>
              </a:lnSpc>
            </a:pPr>
            <a:r>
              <a:rPr lang="en-US" altLang="en-US" sz="2200" b="1" dirty="0"/>
              <a:t>Rectangle </a:t>
            </a:r>
            <a:r>
              <a:rPr lang="en-US" altLang="en-US" sz="2200" dirty="0"/>
              <a:t>Used for arithmetic operations and data-manipulations</a:t>
            </a:r>
          </a:p>
          <a:p>
            <a:pPr algn="just" eaLnBrk="1" hangingPunct="1">
              <a:lnSpc>
                <a:spcPct val="200000"/>
              </a:lnSpc>
            </a:pPr>
            <a:endParaRPr lang="en-US" altLang="en-US" sz="2200" dirty="0"/>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
        <p:nvSpPr>
          <p:cNvPr id="4" name="Oval 3"/>
          <p:cNvSpPr/>
          <p:nvPr/>
        </p:nvSpPr>
        <p:spPr bwMode="auto">
          <a:xfrm>
            <a:off x="3276599" y="2071254"/>
            <a:ext cx="1610591" cy="595745"/>
          </a:xfrm>
          <a:prstGeom prst="ellipse">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5" name="Parallelogram 4"/>
          <p:cNvSpPr/>
          <p:nvPr/>
        </p:nvSpPr>
        <p:spPr bwMode="auto">
          <a:xfrm>
            <a:off x="3058391" y="3733800"/>
            <a:ext cx="1828800" cy="685800"/>
          </a:xfrm>
          <a:prstGeom prst="parallelogram">
            <a:avLst>
              <a:gd name="adj" fmla="val 70390"/>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6" name="Rectangle 5"/>
          <p:cNvSpPr/>
          <p:nvPr/>
        </p:nvSpPr>
        <p:spPr bwMode="auto">
          <a:xfrm>
            <a:off x="3058391" y="5306291"/>
            <a:ext cx="1828800" cy="8382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88424124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 calcmode="lin" valueType="num">
                                      <p:cBhvr additive="base">
                                        <p:cTn id="17"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anim calcmode="lin" valueType="num">
                                      <p:cBhvr additive="base">
                                        <p:cTn id="27"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26</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Flowchart standard symbols</a:t>
            </a:r>
          </a:p>
        </p:txBody>
      </p:sp>
      <p:sp>
        <p:nvSpPr>
          <p:cNvPr id="5124" name="Rectangle 3"/>
          <p:cNvSpPr>
            <a:spLocks noGrp="1" noChangeArrowheads="1"/>
          </p:cNvSpPr>
          <p:nvPr>
            <p:ph type="body" idx="1"/>
          </p:nvPr>
        </p:nvSpPr>
        <p:spPr>
          <a:xfrm>
            <a:off x="76200" y="1295400"/>
            <a:ext cx="8915400" cy="5257800"/>
          </a:xfrm>
          <a:noFill/>
        </p:spPr>
        <p:txBody>
          <a:bodyPr lIns="92075" tIns="46038" rIns="92075" bIns="46038"/>
          <a:lstStyle/>
          <a:p>
            <a:pPr algn="just" eaLnBrk="1" hangingPunct="1">
              <a:lnSpc>
                <a:spcPct val="200000"/>
              </a:lnSpc>
            </a:pPr>
            <a:r>
              <a:rPr lang="en-US" altLang="en-US" sz="2200" b="1" dirty="0"/>
              <a:t>Diamond:</a:t>
            </a:r>
            <a:r>
              <a:rPr lang="en-US" altLang="en-US" sz="2200" dirty="0"/>
              <a:t> Decision making. Used to represent the operation in which there are two/three alternatives, true and false etc.</a:t>
            </a:r>
          </a:p>
          <a:p>
            <a:pPr lvl="1" algn="just" eaLnBrk="1" hangingPunct="1">
              <a:lnSpc>
                <a:spcPct val="200000"/>
              </a:lnSpc>
            </a:pPr>
            <a:endParaRPr lang="en-US" altLang="en-US" sz="1800" dirty="0"/>
          </a:p>
          <a:p>
            <a:pPr algn="just" eaLnBrk="1" hangingPunct="1">
              <a:lnSpc>
                <a:spcPct val="150000"/>
              </a:lnSpc>
            </a:pPr>
            <a:endParaRPr lang="en-US" altLang="en-US" sz="2200" b="1" dirty="0"/>
          </a:p>
          <a:p>
            <a:pPr algn="just" eaLnBrk="1" hangingPunct="1">
              <a:lnSpc>
                <a:spcPct val="150000"/>
              </a:lnSpc>
            </a:pPr>
            <a:r>
              <a:rPr lang="en-US" altLang="en-US" sz="2200" b="1" dirty="0"/>
              <a:t>Arrows:</a:t>
            </a:r>
            <a:r>
              <a:rPr lang="en-US" altLang="en-US" sz="2200" dirty="0"/>
              <a:t> Flow line used to indicate the flow of logic by connecting symbols.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
        <p:nvSpPr>
          <p:cNvPr id="3" name="Diamond 2"/>
          <p:cNvSpPr/>
          <p:nvPr/>
        </p:nvSpPr>
        <p:spPr bwMode="auto">
          <a:xfrm>
            <a:off x="3771900" y="2779569"/>
            <a:ext cx="1447800" cy="914400"/>
          </a:xfrm>
          <a:prstGeom prst="diamond">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7" name="Right Arrow 6"/>
          <p:cNvSpPr/>
          <p:nvPr/>
        </p:nvSpPr>
        <p:spPr bwMode="auto">
          <a:xfrm>
            <a:off x="4738255" y="5143500"/>
            <a:ext cx="685800" cy="381000"/>
          </a:xfrm>
          <a:prstGeom prst="rightArrow">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8" name="Down Arrow 7"/>
          <p:cNvSpPr/>
          <p:nvPr/>
        </p:nvSpPr>
        <p:spPr bwMode="auto">
          <a:xfrm>
            <a:off x="4267200" y="5524500"/>
            <a:ext cx="457200" cy="571500"/>
          </a:xfrm>
          <a:prstGeom prst="downArrow">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9" name="Left Arrow 8"/>
          <p:cNvSpPr/>
          <p:nvPr/>
        </p:nvSpPr>
        <p:spPr bwMode="auto">
          <a:xfrm>
            <a:off x="3567545" y="5150427"/>
            <a:ext cx="685800" cy="381000"/>
          </a:xfrm>
          <a:prstGeom prst="leftArrow">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0" name="Up Arrow 9"/>
          <p:cNvSpPr/>
          <p:nvPr/>
        </p:nvSpPr>
        <p:spPr bwMode="auto">
          <a:xfrm>
            <a:off x="4267200" y="4610100"/>
            <a:ext cx="457200" cy="609600"/>
          </a:xfrm>
          <a:prstGeom prst="upArrow">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962935712"/>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4">
                                            <p:txEl>
                                              <p:pRg st="3" end="3"/>
                                            </p:txEl>
                                          </p:spTgt>
                                        </p:tgtEl>
                                        <p:attrNameLst>
                                          <p:attrName>style.visibility</p:attrName>
                                        </p:attrNameLst>
                                      </p:cBhvr>
                                      <p:to>
                                        <p:strVal val="visible"/>
                                      </p:to>
                                    </p:set>
                                    <p:anim calcmode="lin" valueType="num">
                                      <p:cBhvr additive="base">
                                        <p:cTn id="17"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27</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Flowchart standard symbols</a:t>
            </a:r>
          </a:p>
        </p:txBody>
      </p:sp>
      <p:pic>
        <p:nvPicPr>
          <p:cNvPr id="3" name="Picture 2"/>
          <p:cNvPicPr>
            <a:picLocks noChangeAspect="1"/>
          </p:cNvPicPr>
          <p:nvPr/>
        </p:nvPicPr>
        <p:blipFill>
          <a:blip r:embed="rId3"/>
          <a:stretch>
            <a:fillRect/>
          </a:stretch>
        </p:blipFill>
        <p:spPr>
          <a:xfrm>
            <a:off x="685800" y="1524000"/>
            <a:ext cx="8001000" cy="4495800"/>
          </a:xfrm>
          <a:prstGeom prst="rect">
            <a:avLst/>
          </a:prstGeom>
        </p:spPr>
      </p:pic>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357961801"/>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28</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Assignment Symbol</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150000"/>
              </a:lnSpc>
            </a:pPr>
            <a:r>
              <a:rPr lang="en-US" altLang="en-US" sz="2000" b="1" dirty="0"/>
              <a:t>Assignment Symbol </a:t>
            </a:r>
            <a:r>
              <a:rPr lang="en-US" altLang="en-US" sz="2000" dirty="0"/>
              <a:t>(</a:t>
            </a:r>
            <a:r>
              <a:rPr lang="en-US" altLang="en-US" sz="2000" dirty="0">
                <a:sym typeface="Wingdings" panose="05000000000000000000" pitchFamily="2" charset="2"/>
              </a:rPr>
              <a:t></a:t>
            </a:r>
            <a:r>
              <a:rPr lang="en-US" altLang="en-US" sz="2000" dirty="0"/>
              <a:t> or =) is used to assign value to the variable.</a:t>
            </a:r>
          </a:p>
          <a:p>
            <a:pPr algn="just" eaLnBrk="1" hangingPunct="1">
              <a:lnSpc>
                <a:spcPct val="150000"/>
              </a:lnSpc>
            </a:pPr>
            <a:r>
              <a:rPr lang="en-US" altLang="en-US" sz="2000" dirty="0"/>
              <a:t>e.g. to assign value 5 to the variable HEIGHT, statement is</a:t>
            </a:r>
          </a:p>
          <a:p>
            <a:pPr algn="ctr" eaLnBrk="1" hangingPunct="1">
              <a:lnSpc>
                <a:spcPct val="150000"/>
              </a:lnSpc>
            </a:pPr>
            <a:r>
              <a:rPr lang="en-US" altLang="en-US" sz="2000" dirty="0"/>
              <a:t>HEIGHT </a:t>
            </a:r>
            <a:r>
              <a:rPr lang="en-US" altLang="en-US" sz="2000" dirty="0">
                <a:sym typeface="Wingdings" panose="05000000000000000000" pitchFamily="2" charset="2"/>
              </a:rPr>
              <a:t></a:t>
            </a:r>
            <a:r>
              <a:rPr lang="en-US" altLang="en-US" sz="2000" dirty="0"/>
              <a:t> 5</a:t>
            </a:r>
          </a:p>
          <a:p>
            <a:pPr algn="ctr" eaLnBrk="1" hangingPunct="1">
              <a:lnSpc>
                <a:spcPct val="150000"/>
              </a:lnSpc>
            </a:pPr>
            <a:r>
              <a:rPr lang="en-US" altLang="en-US" sz="2000" dirty="0"/>
              <a:t>or</a:t>
            </a:r>
          </a:p>
          <a:p>
            <a:pPr algn="ctr" eaLnBrk="1" hangingPunct="1">
              <a:lnSpc>
                <a:spcPct val="150000"/>
              </a:lnSpc>
            </a:pPr>
            <a:r>
              <a:rPr lang="en-US" altLang="en-US" sz="2000" dirty="0"/>
              <a:t>HEIGHT = 5</a:t>
            </a:r>
          </a:p>
          <a:p>
            <a:pPr algn="just" eaLnBrk="1" hangingPunct="1">
              <a:lnSpc>
                <a:spcPct val="150000"/>
              </a:lnSpc>
            </a:pPr>
            <a:r>
              <a:rPr lang="en-US" altLang="en-US" sz="2000" dirty="0"/>
              <a:t>The symbol ‘=’ is used in most of the programming language as an assignment symbol.</a:t>
            </a:r>
          </a:p>
          <a:p>
            <a:pPr algn="just" eaLnBrk="1" hangingPunct="1">
              <a:lnSpc>
                <a:spcPct val="150000"/>
              </a:lnSpc>
            </a:pPr>
            <a:r>
              <a:rPr lang="en-US" altLang="en-US" sz="2000" dirty="0"/>
              <a:t>The statement C = A + B means that add the value stored in variable A and variable B then assign/store the value in variable C.</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30350323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1" end="1"/>
                                            </p:txEl>
                                          </p:spTgt>
                                        </p:tgtEl>
                                        <p:attrNameLst>
                                          <p:attrName>style.visibility</p:attrName>
                                        </p:attrNameLst>
                                      </p:cBhvr>
                                      <p:to>
                                        <p:strVal val="visible"/>
                                      </p:to>
                                    </p:set>
                                    <p:anim calcmode="lin" valueType="num">
                                      <p:cBhvr additive="base">
                                        <p:cTn id="13"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 calcmode="lin" valueType="num">
                                      <p:cBhvr additive="base">
                                        <p:cTn id="17"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4">
                                            <p:txEl>
                                              <p:pRg st="3" end="3"/>
                                            </p:txEl>
                                          </p:spTgt>
                                        </p:tgtEl>
                                        <p:attrNameLst>
                                          <p:attrName>style.visibility</p:attrName>
                                        </p:attrNameLst>
                                      </p:cBhvr>
                                      <p:to>
                                        <p:strVal val="visible"/>
                                      </p:to>
                                    </p:set>
                                    <p:anim calcmode="lin" valueType="num">
                                      <p:cBhvr additive="base">
                                        <p:cTn id="21"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124">
                                            <p:txEl>
                                              <p:pRg st="4" end="4"/>
                                            </p:txEl>
                                          </p:spTgt>
                                        </p:tgtEl>
                                        <p:attrNameLst>
                                          <p:attrName>style.visibility</p:attrName>
                                        </p:attrNameLst>
                                      </p:cBhvr>
                                      <p:to>
                                        <p:strVal val="visible"/>
                                      </p:to>
                                    </p:set>
                                    <p:anim calcmode="lin" valueType="num">
                                      <p:cBhvr additive="base">
                                        <p:cTn id="25"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5" end="5"/>
                                            </p:txEl>
                                          </p:spTgt>
                                        </p:tgtEl>
                                        <p:attrNameLst>
                                          <p:attrName>style.visibility</p:attrName>
                                        </p:attrNameLst>
                                      </p:cBhvr>
                                      <p:to>
                                        <p:strVal val="visible"/>
                                      </p:to>
                                    </p:set>
                                    <p:anim calcmode="lin" valueType="num">
                                      <p:cBhvr additive="base">
                                        <p:cTn id="31"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4">
                                            <p:txEl>
                                              <p:pRg st="6" end="6"/>
                                            </p:txEl>
                                          </p:spTgt>
                                        </p:tgtEl>
                                        <p:attrNameLst>
                                          <p:attrName>style.visibility</p:attrName>
                                        </p:attrNameLst>
                                      </p:cBhvr>
                                      <p:to>
                                        <p:strVal val="visible"/>
                                      </p:to>
                                    </p:set>
                                    <p:anim calcmode="lin" valueType="num">
                                      <p:cBhvr additive="base">
                                        <p:cTn id="37"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29</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Mathematical Operators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8" name="Picture 7"/>
          <p:cNvPicPr>
            <a:picLocks noChangeAspect="1"/>
          </p:cNvPicPr>
          <p:nvPr/>
        </p:nvPicPr>
        <p:blipFill>
          <a:blip r:embed="rId3"/>
          <a:stretch>
            <a:fillRect/>
          </a:stretch>
        </p:blipFill>
        <p:spPr>
          <a:xfrm>
            <a:off x="228600" y="1828800"/>
            <a:ext cx="8763000" cy="3733800"/>
          </a:xfrm>
          <a:prstGeom prst="rect">
            <a:avLst/>
          </a:prstGeom>
        </p:spPr>
      </p:pic>
    </p:spTree>
    <p:extLst>
      <p:ext uri="{BB962C8B-B14F-4D97-AF65-F5344CB8AC3E}">
        <p14:creationId xmlns:p14="http://schemas.microsoft.com/office/powerpoint/2010/main" val="3835329657"/>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a:t>
            </a:fld>
            <a:endParaRPr lang="en-US" altLang="en-US" sz="1400"/>
          </a:p>
        </p:txBody>
      </p:sp>
      <p:sp>
        <p:nvSpPr>
          <p:cNvPr id="5123" name="Rectangle 2"/>
          <p:cNvSpPr>
            <a:spLocks noGrp="1" noChangeArrowheads="1"/>
          </p:cNvSpPr>
          <p:nvPr>
            <p:ph type="title"/>
          </p:nvPr>
        </p:nvSpPr>
        <p:spPr>
          <a:xfrm>
            <a:off x="533400" y="304800"/>
            <a:ext cx="8153400" cy="685800"/>
          </a:xfrm>
          <a:noFill/>
        </p:spPr>
        <p:txBody>
          <a:bodyPr lIns="92075" tIns="46038" rIns="92075" bIns="46038" anchor="ctr"/>
          <a:lstStyle/>
          <a:p>
            <a:pPr eaLnBrk="1" hangingPunct="1"/>
            <a:r>
              <a:rPr lang="en-US" altLang="en-US" sz="3200" dirty="0"/>
              <a:t>Assessment</a:t>
            </a:r>
          </a:p>
        </p:txBody>
      </p:sp>
      <p:sp>
        <p:nvSpPr>
          <p:cNvPr id="5124" name="Rectangle 3"/>
          <p:cNvSpPr>
            <a:spLocks noGrp="1" noChangeArrowheads="1"/>
          </p:cNvSpPr>
          <p:nvPr>
            <p:ph type="body" idx="1"/>
          </p:nvPr>
        </p:nvSpPr>
        <p:spPr>
          <a:xfrm>
            <a:off x="381000" y="1295400"/>
            <a:ext cx="8610600" cy="5105400"/>
          </a:xfrm>
          <a:noFill/>
        </p:spPr>
        <p:txBody>
          <a:bodyPr lIns="92075" tIns="46038" rIns="92075" bIns="46038"/>
          <a:lstStyle/>
          <a:p>
            <a:pPr>
              <a:lnSpc>
                <a:spcPct val="200000"/>
              </a:lnSpc>
            </a:pPr>
            <a:r>
              <a:rPr lang="en-US" dirty="0"/>
              <a:t>10% Continuous attendance at class.</a:t>
            </a:r>
          </a:p>
          <a:p>
            <a:pPr>
              <a:lnSpc>
                <a:spcPct val="200000"/>
              </a:lnSpc>
            </a:pPr>
            <a:r>
              <a:rPr lang="en-US" dirty="0"/>
              <a:t>20% Home Work.</a:t>
            </a:r>
          </a:p>
          <a:p>
            <a:pPr lvl="1">
              <a:lnSpc>
                <a:spcPct val="200000"/>
              </a:lnSpc>
            </a:pPr>
            <a:r>
              <a:rPr lang="en-US" sz="2000" dirty="0"/>
              <a:t>My e-mail address: </a:t>
            </a:r>
            <a:r>
              <a:rPr lang="en-US" sz="2000" dirty="0">
                <a:hlinkClick r:id="rId3"/>
              </a:rPr>
              <a:t>Salehnasab@sbmu.ac.ir</a:t>
            </a:r>
            <a:r>
              <a:rPr lang="en-US" sz="2000" dirty="0"/>
              <a:t> </a:t>
            </a:r>
          </a:p>
          <a:p>
            <a:pPr>
              <a:lnSpc>
                <a:spcPct val="200000"/>
              </a:lnSpc>
            </a:pPr>
            <a:r>
              <a:rPr lang="en-US" dirty="0"/>
              <a:t>70% Written final exam.</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1739640672"/>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30</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Relational Operators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3" name="Picture 2"/>
          <p:cNvPicPr>
            <a:picLocks noChangeAspect="1"/>
          </p:cNvPicPr>
          <p:nvPr/>
        </p:nvPicPr>
        <p:blipFill>
          <a:blip r:embed="rId3"/>
          <a:stretch>
            <a:fillRect/>
          </a:stretch>
        </p:blipFill>
        <p:spPr>
          <a:xfrm>
            <a:off x="196946" y="1676400"/>
            <a:ext cx="8489853" cy="4114800"/>
          </a:xfrm>
          <a:prstGeom prst="rect">
            <a:avLst/>
          </a:prstGeom>
        </p:spPr>
      </p:pic>
    </p:spTree>
    <p:extLst>
      <p:ext uri="{BB962C8B-B14F-4D97-AF65-F5344CB8AC3E}">
        <p14:creationId xmlns:p14="http://schemas.microsoft.com/office/powerpoint/2010/main" val="1545260443"/>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31</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Logical Operators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4" name="Picture 3"/>
          <p:cNvPicPr>
            <a:picLocks noChangeAspect="1"/>
          </p:cNvPicPr>
          <p:nvPr/>
        </p:nvPicPr>
        <p:blipFill>
          <a:blip r:embed="rId3"/>
          <a:stretch>
            <a:fillRect/>
          </a:stretch>
        </p:blipFill>
        <p:spPr>
          <a:xfrm>
            <a:off x="58818" y="1752600"/>
            <a:ext cx="9049510" cy="3733800"/>
          </a:xfrm>
          <a:prstGeom prst="rect">
            <a:avLst/>
          </a:prstGeom>
        </p:spPr>
      </p:pic>
    </p:spTree>
    <p:extLst>
      <p:ext uri="{BB962C8B-B14F-4D97-AF65-F5344CB8AC3E}">
        <p14:creationId xmlns:p14="http://schemas.microsoft.com/office/powerpoint/2010/main" val="968898173"/>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32</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Selection control Statements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5" name="Picture 4"/>
          <p:cNvPicPr>
            <a:picLocks noChangeAspect="1"/>
          </p:cNvPicPr>
          <p:nvPr/>
        </p:nvPicPr>
        <p:blipFill>
          <a:blip r:embed="rId3"/>
          <a:stretch>
            <a:fillRect/>
          </a:stretch>
        </p:blipFill>
        <p:spPr>
          <a:xfrm>
            <a:off x="492351" y="1676400"/>
            <a:ext cx="8505948" cy="3657600"/>
          </a:xfrm>
          <a:prstGeom prst="rect">
            <a:avLst/>
          </a:prstGeom>
        </p:spPr>
      </p:pic>
    </p:spTree>
    <p:extLst>
      <p:ext uri="{BB962C8B-B14F-4D97-AF65-F5344CB8AC3E}">
        <p14:creationId xmlns:p14="http://schemas.microsoft.com/office/powerpoint/2010/main" val="2990075804"/>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33</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Loop control Statements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3" name="Picture 2"/>
          <p:cNvPicPr>
            <a:picLocks noChangeAspect="1"/>
          </p:cNvPicPr>
          <p:nvPr/>
        </p:nvPicPr>
        <p:blipFill>
          <a:blip r:embed="rId3"/>
          <a:stretch>
            <a:fillRect/>
          </a:stretch>
        </p:blipFill>
        <p:spPr>
          <a:xfrm>
            <a:off x="304800" y="1752600"/>
            <a:ext cx="8582263" cy="3200400"/>
          </a:xfrm>
          <a:prstGeom prst="rect">
            <a:avLst/>
          </a:prstGeom>
        </p:spPr>
      </p:pic>
    </p:spTree>
    <p:extLst>
      <p:ext uri="{BB962C8B-B14F-4D97-AF65-F5344CB8AC3E}">
        <p14:creationId xmlns:p14="http://schemas.microsoft.com/office/powerpoint/2010/main" val="986608747"/>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34</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GO TO statement</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dirty="0"/>
              <a:t>GO TO statement also called unconditional transfer of control statement is used to transfer control of execution to another step/statement.</a:t>
            </a:r>
          </a:p>
          <a:p>
            <a:pPr lvl="1" algn="just" eaLnBrk="1" hangingPunct="1">
              <a:lnSpc>
                <a:spcPct val="200000"/>
              </a:lnSpc>
            </a:pPr>
            <a:r>
              <a:rPr lang="en-US" altLang="en-US" sz="2000" dirty="0"/>
              <a:t>e.g. the statement GOTO n will transfer control to step/statement n.</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3323695675"/>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35</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Algorithm &amp; Flowchart to find the sum of two numbers</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000" dirty="0"/>
              <a:t>Algorithm</a:t>
            </a:r>
          </a:p>
          <a:p>
            <a:pPr marL="400050" lvl="1" indent="0" algn="just" eaLnBrk="1" hangingPunct="1">
              <a:lnSpc>
                <a:spcPct val="200000"/>
              </a:lnSpc>
              <a:buNone/>
            </a:pPr>
            <a:r>
              <a:rPr lang="en-US" altLang="en-US" sz="1800" dirty="0"/>
              <a:t>Step-1 Start</a:t>
            </a:r>
          </a:p>
          <a:p>
            <a:pPr marL="400050" lvl="1" indent="0" algn="just" eaLnBrk="1" hangingPunct="1">
              <a:lnSpc>
                <a:spcPct val="200000"/>
              </a:lnSpc>
              <a:buNone/>
            </a:pPr>
            <a:r>
              <a:rPr lang="en-US" altLang="en-US" sz="1800" dirty="0"/>
              <a:t>Step-2 Input first numbers say A</a:t>
            </a:r>
          </a:p>
          <a:p>
            <a:pPr marL="400050" lvl="1" indent="0" algn="just" eaLnBrk="1" hangingPunct="1">
              <a:lnSpc>
                <a:spcPct val="200000"/>
              </a:lnSpc>
              <a:buNone/>
            </a:pPr>
            <a:r>
              <a:rPr lang="en-US" altLang="en-US" sz="1800" dirty="0"/>
              <a:t>Step-3 Input second number say B</a:t>
            </a:r>
          </a:p>
          <a:p>
            <a:pPr marL="400050" lvl="1" indent="0" algn="just" eaLnBrk="1" hangingPunct="1">
              <a:lnSpc>
                <a:spcPct val="200000"/>
              </a:lnSpc>
              <a:buNone/>
            </a:pPr>
            <a:r>
              <a:rPr lang="en-US" altLang="en-US" sz="1800" dirty="0"/>
              <a:t>Step-4 SUM = A + B</a:t>
            </a:r>
          </a:p>
          <a:p>
            <a:pPr marL="400050" lvl="1" indent="0" algn="just" eaLnBrk="1" hangingPunct="1">
              <a:lnSpc>
                <a:spcPct val="200000"/>
              </a:lnSpc>
              <a:buNone/>
            </a:pPr>
            <a:r>
              <a:rPr lang="en-US" altLang="en-US" sz="1800" dirty="0"/>
              <a:t>Step-5 Display SUM</a:t>
            </a:r>
          </a:p>
          <a:p>
            <a:pPr marL="400050" lvl="1" indent="0" algn="just" eaLnBrk="1" hangingPunct="1">
              <a:lnSpc>
                <a:spcPct val="200000"/>
              </a:lnSpc>
              <a:buNone/>
            </a:pPr>
            <a:r>
              <a:rPr lang="en-US" altLang="en-US" sz="1800" dirty="0"/>
              <a:t>Step-6 Stop</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3" name="Picture 2"/>
          <p:cNvPicPr>
            <a:picLocks noChangeAspect="1"/>
          </p:cNvPicPr>
          <p:nvPr/>
        </p:nvPicPr>
        <p:blipFill>
          <a:blip r:embed="rId3"/>
          <a:stretch>
            <a:fillRect/>
          </a:stretch>
        </p:blipFill>
        <p:spPr>
          <a:xfrm>
            <a:off x="5689315" y="1225987"/>
            <a:ext cx="2502185" cy="5174813"/>
          </a:xfrm>
          <a:prstGeom prst="rect">
            <a:avLst/>
          </a:prstGeom>
        </p:spPr>
      </p:pic>
    </p:spTree>
    <p:extLst>
      <p:ext uri="{BB962C8B-B14F-4D97-AF65-F5344CB8AC3E}">
        <p14:creationId xmlns:p14="http://schemas.microsoft.com/office/powerpoint/2010/main" val="389969569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anim calcmode="lin" valueType="num">
                                      <p:cBhvr additive="base">
                                        <p:cTn id="19"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4" end="4"/>
                                            </p:txEl>
                                          </p:spTgt>
                                        </p:tgtEl>
                                        <p:attrNameLst>
                                          <p:attrName>style.visibility</p:attrName>
                                        </p:attrNameLst>
                                      </p:cBhvr>
                                      <p:to>
                                        <p:strVal val="visible"/>
                                      </p:to>
                                    </p:set>
                                    <p:anim calcmode="lin" valueType="num">
                                      <p:cBhvr additive="base">
                                        <p:cTn id="25"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5" end="5"/>
                                            </p:txEl>
                                          </p:spTgt>
                                        </p:tgtEl>
                                        <p:attrNameLst>
                                          <p:attrName>style.visibility</p:attrName>
                                        </p:attrNameLst>
                                      </p:cBhvr>
                                      <p:to>
                                        <p:strVal val="visible"/>
                                      </p:to>
                                    </p:set>
                                    <p:anim calcmode="lin" valueType="num">
                                      <p:cBhvr additive="base">
                                        <p:cTn id="31"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4">
                                            <p:txEl>
                                              <p:pRg st="6" end="6"/>
                                            </p:txEl>
                                          </p:spTgt>
                                        </p:tgtEl>
                                        <p:attrNameLst>
                                          <p:attrName>style.visibility</p:attrName>
                                        </p:attrNameLst>
                                      </p:cBhvr>
                                      <p:to>
                                        <p:strVal val="visible"/>
                                      </p:to>
                                    </p:set>
                                    <p:anim calcmode="lin" valueType="num">
                                      <p:cBhvr additive="base">
                                        <p:cTn id="37"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36</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3200" dirty="0"/>
              <a:t>Algorithm &amp; Flowchart to find the sum of two numbers</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00000"/>
              </a:lnSpc>
            </a:pPr>
            <a:r>
              <a:rPr lang="en-US" altLang="en-US" sz="2000" dirty="0"/>
              <a:t>Algorithm</a:t>
            </a:r>
          </a:p>
          <a:p>
            <a:pPr marL="400050" lvl="1" indent="0" algn="just" eaLnBrk="1" hangingPunct="1">
              <a:lnSpc>
                <a:spcPct val="200000"/>
              </a:lnSpc>
              <a:buNone/>
            </a:pPr>
            <a:r>
              <a:rPr lang="en-US" altLang="en-US" sz="1800" dirty="0"/>
              <a:t>Step-1 Start</a:t>
            </a:r>
          </a:p>
          <a:p>
            <a:pPr marL="400050" lvl="1" indent="0" algn="just" eaLnBrk="1" hangingPunct="1">
              <a:lnSpc>
                <a:spcPct val="200000"/>
              </a:lnSpc>
              <a:buNone/>
            </a:pPr>
            <a:r>
              <a:rPr lang="en-US" altLang="en-US" sz="1800" dirty="0"/>
              <a:t>Step-2 Input two numbers say A &amp; B</a:t>
            </a:r>
          </a:p>
          <a:p>
            <a:pPr marL="400050" lvl="1" indent="0" algn="just" eaLnBrk="1" hangingPunct="1">
              <a:lnSpc>
                <a:spcPct val="200000"/>
              </a:lnSpc>
              <a:buNone/>
            </a:pPr>
            <a:r>
              <a:rPr lang="en-US" altLang="en-US" sz="1800" dirty="0"/>
              <a:t>Step-3 SUM = A + B</a:t>
            </a:r>
          </a:p>
          <a:p>
            <a:pPr marL="400050" lvl="1" indent="0" algn="just" eaLnBrk="1" hangingPunct="1">
              <a:lnSpc>
                <a:spcPct val="200000"/>
              </a:lnSpc>
              <a:buNone/>
            </a:pPr>
            <a:r>
              <a:rPr lang="en-US" altLang="en-US" sz="1800" dirty="0"/>
              <a:t>Step-4 Display SUM</a:t>
            </a:r>
          </a:p>
          <a:p>
            <a:pPr marL="400050" lvl="1" indent="0" algn="just" eaLnBrk="1" hangingPunct="1">
              <a:lnSpc>
                <a:spcPct val="200000"/>
              </a:lnSpc>
              <a:buNone/>
            </a:pPr>
            <a:r>
              <a:rPr lang="en-US" altLang="en-US" sz="1800" dirty="0"/>
              <a:t>Step-5 Stop</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4" name="Picture 3"/>
          <p:cNvPicPr>
            <a:picLocks noChangeAspect="1"/>
          </p:cNvPicPr>
          <p:nvPr/>
        </p:nvPicPr>
        <p:blipFill>
          <a:blip r:embed="rId3"/>
          <a:stretch>
            <a:fillRect/>
          </a:stretch>
        </p:blipFill>
        <p:spPr>
          <a:xfrm>
            <a:off x="6806558" y="1771842"/>
            <a:ext cx="1378015" cy="4152516"/>
          </a:xfrm>
          <a:prstGeom prst="rect">
            <a:avLst/>
          </a:prstGeom>
        </p:spPr>
      </p:pic>
    </p:spTree>
    <p:extLst>
      <p:ext uri="{BB962C8B-B14F-4D97-AF65-F5344CB8AC3E}">
        <p14:creationId xmlns:p14="http://schemas.microsoft.com/office/powerpoint/2010/main" val="250677579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anim calcmode="lin" valueType="num">
                                      <p:cBhvr additive="base">
                                        <p:cTn id="19"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4" end="4"/>
                                            </p:txEl>
                                          </p:spTgt>
                                        </p:tgtEl>
                                        <p:attrNameLst>
                                          <p:attrName>style.visibility</p:attrName>
                                        </p:attrNameLst>
                                      </p:cBhvr>
                                      <p:to>
                                        <p:strVal val="visible"/>
                                      </p:to>
                                    </p:set>
                                    <p:anim calcmode="lin" valueType="num">
                                      <p:cBhvr additive="base">
                                        <p:cTn id="25"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5" end="5"/>
                                            </p:txEl>
                                          </p:spTgt>
                                        </p:tgtEl>
                                        <p:attrNameLst>
                                          <p:attrName>style.visibility</p:attrName>
                                        </p:attrNameLst>
                                      </p:cBhvr>
                                      <p:to>
                                        <p:strVal val="visible"/>
                                      </p:to>
                                    </p:set>
                                    <p:anim calcmode="lin" valueType="num">
                                      <p:cBhvr additive="base">
                                        <p:cTn id="31"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37</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800" dirty="0"/>
              <a:t>Algorithm &amp; Flowchart to convert temperature from Fahrenheit to Celsius</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marL="400050" lvl="1" indent="0" algn="ctr" eaLnBrk="1" hangingPunct="1">
              <a:lnSpc>
                <a:spcPct val="100000"/>
              </a:lnSpc>
              <a:buNone/>
            </a:pPr>
            <a:r>
              <a:rPr lang="en-US" altLang="en-US" sz="1600" dirty="0"/>
              <a:t>C : temperature in Celsius</a:t>
            </a:r>
          </a:p>
          <a:p>
            <a:pPr marL="400050" lvl="1" indent="0" algn="ctr" eaLnBrk="1" hangingPunct="1">
              <a:lnSpc>
                <a:spcPct val="100000"/>
              </a:lnSpc>
              <a:buNone/>
            </a:pPr>
            <a:r>
              <a:rPr lang="en-US" altLang="en-US" sz="1600" dirty="0"/>
              <a:t>F : temperature Fahrenheit</a:t>
            </a:r>
          </a:p>
          <a:p>
            <a:pPr algn="just" eaLnBrk="1" hangingPunct="1">
              <a:lnSpc>
                <a:spcPct val="200000"/>
              </a:lnSpc>
            </a:pPr>
            <a:r>
              <a:rPr lang="en-US" altLang="en-US" sz="2000" dirty="0"/>
              <a:t>Algorithm</a:t>
            </a:r>
          </a:p>
          <a:p>
            <a:pPr marL="400050" lvl="1" indent="0" algn="just" eaLnBrk="1" hangingPunct="1">
              <a:lnSpc>
                <a:spcPct val="200000"/>
              </a:lnSpc>
              <a:buNone/>
            </a:pPr>
            <a:r>
              <a:rPr lang="en-US" altLang="en-US" sz="1800" dirty="0"/>
              <a:t>Step-1 Start</a:t>
            </a:r>
          </a:p>
          <a:p>
            <a:pPr marL="400050" lvl="1" indent="0" algn="just" eaLnBrk="1" hangingPunct="1">
              <a:lnSpc>
                <a:spcPct val="200000"/>
              </a:lnSpc>
              <a:buNone/>
            </a:pPr>
            <a:r>
              <a:rPr lang="en-US" altLang="en-US" sz="1800" dirty="0"/>
              <a:t>Step-2 Input temperature in Fahrenheit say F</a:t>
            </a:r>
          </a:p>
          <a:p>
            <a:pPr marL="400050" lvl="1" indent="0" algn="just" eaLnBrk="1" hangingPunct="1">
              <a:lnSpc>
                <a:spcPct val="200000"/>
              </a:lnSpc>
              <a:buNone/>
            </a:pPr>
            <a:r>
              <a:rPr lang="en-US" altLang="en-US" sz="1800" dirty="0"/>
              <a:t>Step-3 C = 5.0/9.0 (F - 32 )</a:t>
            </a:r>
          </a:p>
          <a:p>
            <a:pPr marL="400050" lvl="1" indent="0" algn="just" eaLnBrk="1" hangingPunct="1">
              <a:lnSpc>
                <a:spcPct val="200000"/>
              </a:lnSpc>
              <a:buNone/>
            </a:pPr>
            <a:r>
              <a:rPr lang="en-US" altLang="en-US" sz="1800" dirty="0"/>
              <a:t>Step-4 Display Temperature in Celsius C</a:t>
            </a:r>
          </a:p>
          <a:p>
            <a:pPr marL="400050" lvl="1" indent="0" algn="just" eaLnBrk="1" hangingPunct="1">
              <a:lnSpc>
                <a:spcPct val="200000"/>
              </a:lnSpc>
              <a:buNone/>
            </a:pPr>
            <a:r>
              <a:rPr lang="en-US" altLang="en-US" sz="1800" dirty="0"/>
              <a:t>Step-5 Stop</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3" name="Picture 2"/>
          <p:cNvPicPr>
            <a:picLocks noChangeAspect="1"/>
          </p:cNvPicPr>
          <p:nvPr/>
        </p:nvPicPr>
        <p:blipFill>
          <a:blip r:embed="rId3"/>
          <a:stretch>
            <a:fillRect/>
          </a:stretch>
        </p:blipFill>
        <p:spPr>
          <a:xfrm>
            <a:off x="6934200" y="1748526"/>
            <a:ext cx="1631860" cy="4351547"/>
          </a:xfrm>
          <a:prstGeom prst="rect">
            <a:avLst/>
          </a:prstGeom>
        </p:spPr>
      </p:pic>
    </p:spTree>
    <p:extLst>
      <p:ext uri="{BB962C8B-B14F-4D97-AF65-F5344CB8AC3E}">
        <p14:creationId xmlns:p14="http://schemas.microsoft.com/office/powerpoint/2010/main" val="1759430075"/>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3" end="3"/>
                                            </p:txEl>
                                          </p:spTgt>
                                        </p:tgtEl>
                                        <p:attrNameLst>
                                          <p:attrName>style.visibility</p:attrName>
                                        </p:attrNameLst>
                                      </p:cBhvr>
                                      <p:to>
                                        <p:strVal val="visible"/>
                                      </p:to>
                                    </p:set>
                                    <p:anim calcmode="lin" valueType="num">
                                      <p:cBhvr additive="base">
                                        <p:cTn id="7"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4" end="4"/>
                                            </p:txEl>
                                          </p:spTgt>
                                        </p:tgtEl>
                                        <p:attrNameLst>
                                          <p:attrName>style.visibility</p:attrName>
                                        </p:attrNameLst>
                                      </p:cBhvr>
                                      <p:to>
                                        <p:strVal val="visible"/>
                                      </p:to>
                                    </p:set>
                                    <p:anim calcmode="lin" valueType="num">
                                      <p:cBhvr additive="base">
                                        <p:cTn id="13"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5" end="5"/>
                                            </p:txEl>
                                          </p:spTgt>
                                        </p:tgtEl>
                                        <p:attrNameLst>
                                          <p:attrName>style.visibility</p:attrName>
                                        </p:attrNameLst>
                                      </p:cBhvr>
                                      <p:to>
                                        <p:strVal val="visible"/>
                                      </p:to>
                                    </p:set>
                                    <p:anim calcmode="lin" valueType="num">
                                      <p:cBhvr additive="base">
                                        <p:cTn id="19"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6" end="6"/>
                                            </p:txEl>
                                          </p:spTgt>
                                        </p:tgtEl>
                                        <p:attrNameLst>
                                          <p:attrName>style.visibility</p:attrName>
                                        </p:attrNameLst>
                                      </p:cBhvr>
                                      <p:to>
                                        <p:strVal val="visible"/>
                                      </p:to>
                                    </p:set>
                                    <p:anim calcmode="lin" valueType="num">
                                      <p:cBhvr additive="base">
                                        <p:cTn id="25"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7" end="7"/>
                                            </p:txEl>
                                          </p:spTgt>
                                        </p:tgtEl>
                                        <p:attrNameLst>
                                          <p:attrName>style.visibility</p:attrName>
                                        </p:attrNameLst>
                                      </p:cBhvr>
                                      <p:to>
                                        <p:strVal val="visible"/>
                                      </p:to>
                                    </p:set>
                                    <p:anim calcmode="lin" valueType="num">
                                      <p:cBhvr additive="base">
                                        <p:cTn id="31" dur="500" fill="hold"/>
                                        <p:tgtEl>
                                          <p:spTgt spid="512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38</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800" dirty="0"/>
              <a:t>Algorithm &amp; Flowchart to find Area and Perimeter of Square</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marL="400050" lvl="1" indent="0" algn="ctr" eaLnBrk="1" hangingPunct="1">
              <a:lnSpc>
                <a:spcPct val="100000"/>
              </a:lnSpc>
              <a:buNone/>
            </a:pPr>
            <a:r>
              <a:rPr lang="en-US" altLang="en-US" sz="1600" dirty="0"/>
              <a:t>L : Side Length of Square</a:t>
            </a:r>
          </a:p>
          <a:p>
            <a:pPr marL="400050" lvl="1" indent="0" algn="ctr" eaLnBrk="1" hangingPunct="1">
              <a:lnSpc>
                <a:spcPct val="100000"/>
              </a:lnSpc>
              <a:buNone/>
            </a:pPr>
            <a:r>
              <a:rPr lang="en-US" altLang="en-US" sz="1600" dirty="0"/>
              <a:t>AREA : Area of Square</a:t>
            </a:r>
          </a:p>
          <a:p>
            <a:pPr marL="400050" lvl="1" indent="0" algn="ctr" eaLnBrk="1" hangingPunct="1">
              <a:lnSpc>
                <a:spcPct val="100000"/>
              </a:lnSpc>
              <a:buNone/>
            </a:pPr>
            <a:r>
              <a:rPr lang="en-US" altLang="en-US" sz="1600" dirty="0"/>
              <a:t>PERIMETER : Perimeter of Square</a:t>
            </a:r>
          </a:p>
          <a:p>
            <a:pPr algn="just" eaLnBrk="1" hangingPunct="1">
              <a:lnSpc>
                <a:spcPct val="200000"/>
              </a:lnSpc>
            </a:pPr>
            <a:r>
              <a:rPr lang="en-US" altLang="en-US" sz="2000" dirty="0"/>
              <a:t>Algorithm</a:t>
            </a:r>
          </a:p>
          <a:p>
            <a:pPr marL="400050" lvl="1" indent="0" algn="just" eaLnBrk="1" hangingPunct="1">
              <a:lnSpc>
                <a:spcPct val="200000"/>
              </a:lnSpc>
              <a:buNone/>
            </a:pPr>
            <a:r>
              <a:rPr lang="en-US" altLang="en-US" sz="1800" dirty="0"/>
              <a:t>Step-1 Start</a:t>
            </a:r>
          </a:p>
          <a:p>
            <a:pPr marL="400050" lvl="1" indent="0" algn="just" eaLnBrk="1" hangingPunct="1">
              <a:lnSpc>
                <a:spcPct val="200000"/>
              </a:lnSpc>
              <a:buNone/>
            </a:pPr>
            <a:r>
              <a:rPr lang="en-US" altLang="en-US" sz="1800" dirty="0"/>
              <a:t>Step-2 Input Side Length of Square say L</a:t>
            </a:r>
          </a:p>
          <a:p>
            <a:pPr marL="400050" lvl="1" indent="0" algn="just" eaLnBrk="1" hangingPunct="1">
              <a:lnSpc>
                <a:spcPct val="200000"/>
              </a:lnSpc>
              <a:buNone/>
            </a:pPr>
            <a:r>
              <a:rPr lang="en-US" altLang="en-US" sz="1800" dirty="0"/>
              <a:t>Step-3 Area = L x L</a:t>
            </a:r>
          </a:p>
          <a:p>
            <a:pPr marL="400050" lvl="1" indent="0" algn="just" eaLnBrk="1" hangingPunct="1">
              <a:lnSpc>
                <a:spcPct val="200000"/>
              </a:lnSpc>
              <a:buNone/>
            </a:pPr>
            <a:r>
              <a:rPr lang="en-US" altLang="en-US" sz="1800" dirty="0"/>
              <a:t>Step-4 PERIMETER = 4 x L</a:t>
            </a:r>
          </a:p>
          <a:p>
            <a:pPr marL="400050" lvl="1" indent="0" algn="just" eaLnBrk="1" hangingPunct="1">
              <a:lnSpc>
                <a:spcPct val="200000"/>
              </a:lnSpc>
              <a:buNone/>
            </a:pPr>
            <a:r>
              <a:rPr lang="en-US" altLang="en-US" sz="1800" dirty="0"/>
              <a:t>Step-5 Display AREA, PERIMETER</a:t>
            </a:r>
          </a:p>
          <a:p>
            <a:pPr marL="400050" lvl="1" indent="0" algn="just" eaLnBrk="1" hangingPunct="1">
              <a:lnSpc>
                <a:spcPct val="200000"/>
              </a:lnSpc>
              <a:buNone/>
            </a:pPr>
            <a:r>
              <a:rPr lang="en-US" altLang="en-US" sz="1800" dirty="0"/>
              <a:t>Step-6 Stop</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4" name="Picture 3"/>
          <p:cNvPicPr>
            <a:picLocks noChangeAspect="1"/>
          </p:cNvPicPr>
          <p:nvPr/>
        </p:nvPicPr>
        <p:blipFill>
          <a:blip r:embed="rId3"/>
          <a:stretch>
            <a:fillRect/>
          </a:stretch>
        </p:blipFill>
        <p:spPr>
          <a:xfrm>
            <a:off x="6934200" y="1510988"/>
            <a:ext cx="1523069" cy="5111485"/>
          </a:xfrm>
          <a:prstGeom prst="rect">
            <a:avLst/>
          </a:prstGeom>
        </p:spPr>
      </p:pic>
    </p:spTree>
    <p:extLst>
      <p:ext uri="{BB962C8B-B14F-4D97-AF65-F5344CB8AC3E}">
        <p14:creationId xmlns:p14="http://schemas.microsoft.com/office/powerpoint/2010/main" val="97219682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4" end="4"/>
                                            </p:txEl>
                                          </p:spTgt>
                                        </p:tgtEl>
                                        <p:attrNameLst>
                                          <p:attrName>style.visibility</p:attrName>
                                        </p:attrNameLst>
                                      </p:cBhvr>
                                      <p:to>
                                        <p:strVal val="visible"/>
                                      </p:to>
                                    </p:set>
                                    <p:anim calcmode="lin" valueType="num">
                                      <p:cBhvr additive="base">
                                        <p:cTn id="7"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5" end="5"/>
                                            </p:txEl>
                                          </p:spTgt>
                                        </p:tgtEl>
                                        <p:attrNameLst>
                                          <p:attrName>style.visibility</p:attrName>
                                        </p:attrNameLst>
                                      </p:cBhvr>
                                      <p:to>
                                        <p:strVal val="visible"/>
                                      </p:to>
                                    </p:set>
                                    <p:anim calcmode="lin" valueType="num">
                                      <p:cBhvr additive="base">
                                        <p:cTn id="13"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6" end="6"/>
                                            </p:txEl>
                                          </p:spTgt>
                                        </p:tgtEl>
                                        <p:attrNameLst>
                                          <p:attrName>style.visibility</p:attrName>
                                        </p:attrNameLst>
                                      </p:cBhvr>
                                      <p:to>
                                        <p:strVal val="visible"/>
                                      </p:to>
                                    </p:set>
                                    <p:anim calcmode="lin" valueType="num">
                                      <p:cBhvr additive="base">
                                        <p:cTn id="19"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7" end="7"/>
                                            </p:txEl>
                                          </p:spTgt>
                                        </p:tgtEl>
                                        <p:attrNameLst>
                                          <p:attrName>style.visibility</p:attrName>
                                        </p:attrNameLst>
                                      </p:cBhvr>
                                      <p:to>
                                        <p:strVal val="visible"/>
                                      </p:to>
                                    </p:set>
                                    <p:anim calcmode="lin" valueType="num">
                                      <p:cBhvr additive="base">
                                        <p:cTn id="25" dur="500" fill="hold"/>
                                        <p:tgtEl>
                                          <p:spTgt spid="512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8" end="8"/>
                                            </p:txEl>
                                          </p:spTgt>
                                        </p:tgtEl>
                                        <p:attrNameLst>
                                          <p:attrName>style.visibility</p:attrName>
                                        </p:attrNameLst>
                                      </p:cBhvr>
                                      <p:to>
                                        <p:strVal val="visible"/>
                                      </p:to>
                                    </p:set>
                                    <p:anim calcmode="lin" valueType="num">
                                      <p:cBhvr additive="base">
                                        <p:cTn id="31" dur="500" fill="hold"/>
                                        <p:tgtEl>
                                          <p:spTgt spid="512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4">
                                            <p:txEl>
                                              <p:pRg st="9" end="9"/>
                                            </p:txEl>
                                          </p:spTgt>
                                        </p:tgtEl>
                                        <p:attrNameLst>
                                          <p:attrName>style.visibility</p:attrName>
                                        </p:attrNameLst>
                                      </p:cBhvr>
                                      <p:to>
                                        <p:strVal val="visible"/>
                                      </p:to>
                                    </p:set>
                                    <p:anim calcmode="lin" valueType="num">
                                      <p:cBhvr additive="base">
                                        <p:cTn id="37" dur="500" fill="hold"/>
                                        <p:tgtEl>
                                          <p:spTgt spid="5124">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39</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800" dirty="0"/>
              <a:t>Algorithm &amp; Flowchart to find Area and Perimeter of Rectangle</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marL="400050" lvl="1" indent="0" algn="ctr" eaLnBrk="1" hangingPunct="1">
              <a:lnSpc>
                <a:spcPct val="100000"/>
              </a:lnSpc>
              <a:buNone/>
            </a:pPr>
            <a:r>
              <a:rPr lang="en-US" altLang="en-US" sz="1600" dirty="0"/>
              <a:t>L : Length of Rectangle</a:t>
            </a:r>
          </a:p>
          <a:p>
            <a:pPr marL="400050" lvl="1" indent="0" algn="ctr" eaLnBrk="1" hangingPunct="1">
              <a:lnSpc>
                <a:spcPct val="100000"/>
              </a:lnSpc>
              <a:buNone/>
            </a:pPr>
            <a:r>
              <a:rPr lang="en-US" altLang="en-US" sz="1600" dirty="0"/>
              <a:t>B : Breadth of Rectangle</a:t>
            </a:r>
          </a:p>
          <a:p>
            <a:pPr marL="400050" lvl="1" indent="0" algn="ctr" eaLnBrk="1" hangingPunct="1">
              <a:lnSpc>
                <a:spcPct val="100000"/>
              </a:lnSpc>
              <a:buNone/>
            </a:pPr>
            <a:r>
              <a:rPr lang="en-US" altLang="en-US" sz="1600" dirty="0"/>
              <a:t>AREA : Area of Rectangle</a:t>
            </a:r>
          </a:p>
          <a:p>
            <a:pPr marL="400050" lvl="1" indent="0" algn="ctr" eaLnBrk="1" hangingPunct="1">
              <a:lnSpc>
                <a:spcPct val="100000"/>
              </a:lnSpc>
              <a:buNone/>
            </a:pPr>
            <a:r>
              <a:rPr lang="en-US" altLang="en-US" sz="1600" dirty="0"/>
              <a:t>PERIMETER : Perimeter of Rectangle</a:t>
            </a:r>
          </a:p>
          <a:p>
            <a:pPr algn="just" eaLnBrk="1" hangingPunct="1">
              <a:lnSpc>
                <a:spcPct val="150000"/>
              </a:lnSpc>
            </a:pPr>
            <a:r>
              <a:rPr lang="en-US" altLang="en-US" sz="2000" dirty="0"/>
              <a:t>Algorithm</a:t>
            </a:r>
          </a:p>
          <a:p>
            <a:pPr marL="400050" lvl="1" indent="0" algn="just" eaLnBrk="1" hangingPunct="1">
              <a:lnSpc>
                <a:spcPct val="150000"/>
              </a:lnSpc>
              <a:buNone/>
            </a:pPr>
            <a:r>
              <a:rPr lang="en-US" altLang="en-US" sz="1800" dirty="0"/>
              <a:t>Step-1 Start</a:t>
            </a:r>
          </a:p>
          <a:p>
            <a:pPr marL="400050" lvl="1" indent="0" algn="just" eaLnBrk="1" hangingPunct="1">
              <a:lnSpc>
                <a:spcPct val="150000"/>
              </a:lnSpc>
              <a:buNone/>
            </a:pPr>
            <a:r>
              <a:rPr lang="en-US" altLang="en-US" sz="1800" dirty="0"/>
              <a:t>Step-2 Input Side Length &amp; Breadth say L, B</a:t>
            </a:r>
          </a:p>
          <a:p>
            <a:pPr marL="400050" lvl="1" indent="0" algn="just" eaLnBrk="1" hangingPunct="1">
              <a:lnSpc>
                <a:spcPct val="150000"/>
              </a:lnSpc>
              <a:buNone/>
            </a:pPr>
            <a:r>
              <a:rPr lang="en-US" altLang="en-US" sz="1800" dirty="0"/>
              <a:t>Step-3 Area = L x B</a:t>
            </a:r>
          </a:p>
          <a:p>
            <a:pPr marL="400050" lvl="1" indent="0" algn="just" eaLnBrk="1" hangingPunct="1">
              <a:lnSpc>
                <a:spcPct val="150000"/>
              </a:lnSpc>
              <a:buNone/>
            </a:pPr>
            <a:r>
              <a:rPr lang="en-US" altLang="en-US" sz="1800" dirty="0"/>
              <a:t>Step-4 PERIMETER = 2 x ( L + B)</a:t>
            </a:r>
          </a:p>
          <a:p>
            <a:pPr marL="400050" lvl="1" indent="0" algn="just" eaLnBrk="1" hangingPunct="1">
              <a:lnSpc>
                <a:spcPct val="150000"/>
              </a:lnSpc>
              <a:buNone/>
            </a:pPr>
            <a:r>
              <a:rPr lang="en-US" altLang="en-US" sz="1800" dirty="0"/>
              <a:t>Step-5 Display AREA, PERIMETER</a:t>
            </a:r>
          </a:p>
          <a:p>
            <a:pPr marL="400050" lvl="1" indent="0" algn="just" eaLnBrk="1" hangingPunct="1">
              <a:lnSpc>
                <a:spcPct val="150000"/>
              </a:lnSpc>
              <a:buNone/>
            </a:pPr>
            <a:r>
              <a:rPr lang="en-US" altLang="en-US" sz="1800" dirty="0"/>
              <a:t>Step-6 Stop</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3" name="Picture 2"/>
          <p:cNvPicPr>
            <a:picLocks noChangeAspect="1"/>
          </p:cNvPicPr>
          <p:nvPr/>
        </p:nvPicPr>
        <p:blipFill>
          <a:blip r:embed="rId3"/>
          <a:stretch>
            <a:fillRect/>
          </a:stretch>
        </p:blipFill>
        <p:spPr>
          <a:xfrm>
            <a:off x="6934200" y="1612209"/>
            <a:ext cx="1595596" cy="5093391"/>
          </a:xfrm>
          <a:prstGeom prst="rect">
            <a:avLst/>
          </a:prstGeom>
        </p:spPr>
      </p:pic>
    </p:spTree>
    <p:extLst>
      <p:ext uri="{BB962C8B-B14F-4D97-AF65-F5344CB8AC3E}">
        <p14:creationId xmlns:p14="http://schemas.microsoft.com/office/powerpoint/2010/main" val="60334745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5" end="5"/>
                                            </p:txEl>
                                          </p:spTgt>
                                        </p:tgtEl>
                                        <p:attrNameLst>
                                          <p:attrName>style.visibility</p:attrName>
                                        </p:attrNameLst>
                                      </p:cBhvr>
                                      <p:to>
                                        <p:strVal val="visible"/>
                                      </p:to>
                                    </p:set>
                                    <p:anim calcmode="lin" valueType="num">
                                      <p:cBhvr additive="base">
                                        <p:cTn id="7"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6" end="6"/>
                                            </p:txEl>
                                          </p:spTgt>
                                        </p:tgtEl>
                                        <p:attrNameLst>
                                          <p:attrName>style.visibility</p:attrName>
                                        </p:attrNameLst>
                                      </p:cBhvr>
                                      <p:to>
                                        <p:strVal val="visible"/>
                                      </p:to>
                                    </p:set>
                                    <p:anim calcmode="lin" valueType="num">
                                      <p:cBhvr additive="base">
                                        <p:cTn id="13"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7" end="7"/>
                                            </p:txEl>
                                          </p:spTgt>
                                        </p:tgtEl>
                                        <p:attrNameLst>
                                          <p:attrName>style.visibility</p:attrName>
                                        </p:attrNameLst>
                                      </p:cBhvr>
                                      <p:to>
                                        <p:strVal val="visible"/>
                                      </p:to>
                                    </p:set>
                                    <p:anim calcmode="lin" valueType="num">
                                      <p:cBhvr additive="base">
                                        <p:cTn id="19" dur="500" fill="hold"/>
                                        <p:tgtEl>
                                          <p:spTgt spid="512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8" end="8"/>
                                            </p:txEl>
                                          </p:spTgt>
                                        </p:tgtEl>
                                        <p:attrNameLst>
                                          <p:attrName>style.visibility</p:attrName>
                                        </p:attrNameLst>
                                      </p:cBhvr>
                                      <p:to>
                                        <p:strVal val="visible"/>
                                      </p:to>
                                    </p:set>
                                    <p:anim calcmode="lin" valueType="num">
                                      <p:cBhvr additive="base">
                                        <p:cTn id="25" dur="500" fill="hold"/>
                                        <p:tgtEl>
                                          <p:spTgt spid="512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9" end="9"/>
                                            </p:txEl>
                                          </p:spTgt>
                                        </p:tgtEl>
                                        <p:attrNameLst>
                                          <p:attrName>style.visibility</p:attrName>
                                        </p:attrNameLst>
                                      </p:cBhvr>
                                      <p:to>
                                        <p:strVal val="visible"/>
                                      </p:to>
                                    </p:set>
                                    <p:anim calcmode="lin" valueType="num">
                                      <p:cBhvr additive="base">
                                        <p:cTn id="31" dur="500" fill="hold"/>
                                        <p:tgtEl>
                                          <p:spTgt spid="512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4">
                                            <p:txEl>
                                              <p:pRg st="10" end="10"/>
                                            </p:txEl>
                                          </p:spTgt>
                                        </p:tgtEl>
                                        <p:attrNameLst>
                                          <p:attrName>style.visibility</p:attrName>
                                        </p:attrNameLst>
                                      </p:cBhvr>
                                      <p:to>
                                        <p:strVal val="visible"/>
                                      </p:to>
                                    </p:set>
                                    <p:anim calcmode="lin" valueType="num">
                                      <p:cBhvr additive="base">
                                        <p:cTn id="37" dur="500" fill="hold"/>
                                        <p:tgtEl>
                                          <p:spTgt spid="512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Decimal (base 10)</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dirty="0"/>
              <a:t>The most common system for number representation is the </a:t>
            </a:r>
            <a:r>
              <a:rPr lang="en-US" sz="1800" b="1" dirty="0"/>
              <a:t>decimal</a:t>
            </a:r>
            <a:r>
              <a:rPr lang="en-US" sz="1800" dirty="0"/>
              <a:t>. Everybody is using it. It’s so common than most people must believe that is the only one. It’s used in finances, engineering and biology, almost everywhere we see and use numbers.</a:t>
            </a:r>
          </a:p>
          <a:p>
            <a:pPr algn="just">
              <a:lnSpc>
                <a:spcPct val="150000"/>
              </a:lnSpc>
            </a:pPr>
            <a:r>
              <a:rPr lang="en-US" sz="1800" dirty="0"/>
              <a:t>As the name is saying the decimal number system is using 10 symbols/characters. In Latin language 10 is “</a:t>
            </a:r>
            <a:r>
              <a:rPr lang="en-US" sz="1800" b="1" dirty="0"/>
              <a:t>decem</a:t>
            </a:r>
            <a:r>
              <a:rPr lang="en-US" sz="1800" dirty="0"/>
              <a:t>” so decimal might be linked to the Latin word.</a:t>
            </a:r>
            <a:endParaRPr lang="fa-IR" sz="18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4</a:t>
            </a:fld>
            <a:endParaRPr lang="en-US" altLang="en-US"/>
          </a:p>
        </p:txBody>
      </p:sp>
      <p:graphicFrame>
        <p:nvGraphicFramePr>
          <p:cNvPr id="6" name="Table 5">
            <a:extLst>
              <a:ext uri="{FF2B5EF4-FFF2-40B4-BE49-F238E27FC236}">
                <a16:creationId xmlns:a16="http://schemas.microsoft.com/office/drawing/2014/main" id="{33AC3CC4-7F9A-4F22-ABAD-2309FBDC1836}"/>
              </a:ext>
            </a:extLst>
          </p:cNvPr>
          <p:cNvGraphicFramePr>
            <a:graphicFrameLocks noGrp="1"/>
          </p:cNvGraphicFramePr>
          <p:nvPr/>
        </p:nvGraphicFramePr>
        <p:xfrm>
          <a:off x="353961" y="4495800"/>
          <a:ext cx="8458200" cy="1280160"/>
        </p:xfrm>
        <a:graphic>
          <a:graphicData uri="http://schemas.openxmlformats.org/drawingml/2006/table">
            <a:tbl>
              <a:tblPr>
                <a:tableStyleId>{284E427A-3D55-4303-BF80-6455036E1DE7}</a:tableStyleId>
              </a:tblPr>
              <a:tblGrid>
                <a:gridCol w="845820">
                  <a:extLst>
                    <a:ext uri="{9D8B030D-6E8A-4147-A177-3AD203B41FA5}">
                      <a16:colId xmlns:a16="http://schemas.microsoft.com/office/drawing/2014/main" val="1137412716"/>
                    </a:ext>
                  </a:extLst>
                </a:gridCol>
                <a:gridCol w="845820">
                  <a:extLst>
                    <a:ext uri="{9D8B030D-6E8A-4147-A177-3AD203B41FA5}">
                      <a16:colId xmlns:a16="http://schemas.microsoft.com/office/drawing/2014/main" val="4259728032"/>
                    </a:ext>
                  </a:extLst>
                </a:gridCol>
                <a:gridCol w="845820">
                  <a:extLst>
                    <a:ext uri="{9D8B030D-6E8A-4147-A177-3AD203B41FA5}">
                      <a16:colId xmlns:a16="http://schemas.microsoft.com/office/drawing/2014/main" val="980501948"/>
                    </a:ext>
                  </a:extLst>
                </a:gridCol>
                <a:gridCol w="845820">
                  <a:extLst>
                    <a:ext uri="{9D8B030D-6E8A-4147-A177-3AD203B41FA5}">
                      <a16:colId xmlns:a16="http://schemas.microsoft.com/office/drawing/2014/main" val="546624069"/>
                    </a:ext>
                  </a:extLst>
                </a:gridCol>
                <a:gridCol w="845820">
                  <a:extLst>
                    <a:ext uri="{9D8B030D-6E8A-4147-A177-3AD203B41FA5}">
                      <a16:colId xmlns:a16="http://schemas.microsoft.com/office/drawing/2014/main" val="982456080"/>
                    </a:ext>
                  </a:extLst>
                </a:gridCol>
                <a:gridCol w="845820">
                  <a:extLst>
                    <a:ext uri="{9D8B030D-6E8A-4147-A177-3AD203B41FA5}">
                      <a16:colId xmlns:a16="http://schemas.microsoft.com/office/drawing/2014/main" val="1136869495"/>
                    </a:ext>
                  </a:extLst>
                </a:gridCol>
                <a:gridCol w="845820">
                  <a:extLst>
                    <a:ext uri="{9D8B030D-6E8A-4147-A177-3AD203B41FA5}">
                      <a16:colId xmlns:a16="http://schemas.microsoft.com/office/drawing/2014/main" val="2808522509"/>
                    </a:ext>
                  </a:extLst>
                </a:gridCol>
                <a:gridCol w="845820">
                  <a:extLst>
                    <a:ext uri="{9D8B030D-6E8A-4147-A177-3AD203B41FA5}">
                      <a16:colId xmlns:a16="http://schemas.microsoft.com/office/drawing/2014/main" val="518895139"/>
                    </a:ext>
                  </a:extLst>
                </a:gridCol>
                <a:gridCol w="845820">
                  <a:extLst>
                    <a:ext uri="{9D8B030D-6E8A-4147-A177-3AD203B41FA5}">
                      <a16:colId xmlns:a16="http://schemas.microsoft.com/office/drawing/2014/main" val="459973558"/>
                    </a:ext>
                  </a:extLst>
                </a:gridCol>
                <a:gridCol w="845820">
                  <a:extLst>
                    <a:ext uri="{9D8B030D-6E8A-4147-A177-3AD203B41FA5}">
                      <a16:colId xmlns:a16="http://schemas.microsoft.com/office/drawing/2014/main" val="528548126"/>
                    </a:ext>
                  </a:extLst>
                </a:gridCol>
              </a:tblGrid>
              <a:tr h="0">
                <a:tc gridSpan="10">
                  <a:txBody>
                    <a:bodyPr/>
                    <a:lstStyle/>
                    <a:p>
                      <a:pPr algn="ctr"/>
                      <a:r>
                        <a:rPr lang="en-US" sz="3600">
                          <a:effectLst/>
                          <a:cs typeface="+mn-cs"/>
                        </a:rPr>
                        <a:t>Decimal Symbols</a:t>
                      </a:r>
                    </a:p>
                  </a:txBody>
                  <a:tcPr anchor="ctr"/>
                </a:tc>
                <a:tc hMerge="1">
                  <a:txBody>
                    <a:bodyPr/>
                    <a:lstStyle/>
                    <a:p>
                      <a:pPr rtl="1"/>
                      <a:endParaRPr lang="fa-IR"/>
                    </a:p>
                  </a:txBody>
                  <a:tcPr/>
                </a:tc>
                <a:tc hMerge="1">
                  <a:txBody>
                    <a:bodyPr/>
                    <a:lstStyle/>
                    <a:p>
                      <a:pPr rtl="1"/>
                      <a:endParaRPr lang="fa-IR"/>
                    </a:p>
                  </a:txBody>
                  <a:tcPr/>
                </a:tc>
                <a:tc hMerge="1">
                  <a:txBody>
                    <a:bodyPr/>
                    <a:lstStyle/>
                    <a:p>
                      <a:pPr rtl="1"/>
                      <a:endParaRPr lang="fa-IR"/>
                    </a:p>
                  </a:txBody>
                  <a:tcPr/>
                </a:tc>
                <a:tc hMerge="1">
                  <a:txBody>
                    <a:bodyPr/>
                    <a:lstStyle/>
                    <a:p>
                      <a:pPr rtl="1"/>
                      <a:endParaRPr lang="fa-IR"/>
                    </a:p>
                  </a:txBody>
                  <a:tcPr/>
                </a:tc>
                <a:tc hMerge="1">
                  <a:txBody>
                    <a:bodyPr/>
                    <a:lstStyle/>
                    <a:p>
                      <a:pPr rtl="1"/>
                      <a:endParaRPr lang="fa-IR"/>
                    </a:p>
                  </a:txBody>
                  <a:tcPr/>
                </a:tc>
                <a:tc hMerge="1">
                  <a:txBody>
                    <a:bodyPr/>
                    <a:lstStyle/>
                    <a:p>
                      <a:pPr rtl="1"/>
                      <a:endParaRPr lang="fa-IR"/>
                    </a:p>
                  </a:txBody>
                  <a:tcPr/>
                </a:tc>
                <a:tc hMerge="1">
                  <a:txBody>
                    <a:bodyPr/>
                    <a:lstStyle/>
                    <a:p>
                      <a:pPr rtl="1"/>
                      <a:endParaRPr lang="fa-IR"/>
                    </a:p>
                  </a:txBody>
                  <a:tcPr/>
                </a:tc>
                <a:tc hMerge="1">
                  <a:txBody>
                    <a:bodyPr/>
                    <a:lstStyle/>
                    <a:p>
                      <a:pPr rtl="1"/>
                      <a:endParaRPr lang="fa-IR"/>
                    </a:p>
                  </a:txBody>
                  <a:tcPr/>
                </a:tc>
                <a:tc hMerge="1">
                  <a:txBody>
                    <a:bodyPr/>
                    <a:lstStyle/>
                    <a:p>
                      <a:pPr rtl="1"/>
                      <a:endParaRPr lang="fa-IR"/>
                    </a:p>
                  </a:txBody>
                  <a:tcPr/>
                </a:tc>
                <a:extLst>
                  <a:ext uri="{0D108BD9-81ED-4DB2-BD59-A6C34878D82A}">
                    <a16:rowId xmlns:a16="http://schemas.microsoft.com/office/drawing/2014/main" val="3259970269"/>
                  </a:ext>
                </a:extLst>
              </a:tr>
              <a:tr h="0">
                <a:tc>
                  <a:txBody>
                    <a:bodyPr/>
                    <a:lstStyle/>
                    <a:p>
                      <a:pPr algn="ctr"/>
                      <a:r>
                        <a:rPr lang="en-US" sz="3600" dirty="0">
                          <a:effectLst/>
                          <a:cs typeface="+mn-cs"/>
                        </a:rPr>
                        <a:t>0</a:t>
                      </a:r>
                      <a:endParaRPr lang="fa-IR" sz="3600" dirty="0">
                        <a:effectLst/>
                        <a:cs typeface="+mn-cs"/>
                      </a:endParaRPr>
                    </a:p>
                  </a:txBody>
                  <a:tcPr anchor="ctr"/>
                </a:tc>
                <a:tc>
                  <a:txBody>
                    <a:bodyPr/>
                    <a:lstStyle/>
                    <a:p>
                      <a:pPr algn="ctr"/>
                      <a:r>
                        <a:rPr lang="en-US" sz="3600" dirty="0">
                          <a:effectLst/>
                          <a:cs typeface="+mn-cs"/>
                        </a:rPr>
                        <a:t>1</a:t>
                      </a:r>
                      <a:endParaRPr lang="fa-IR" sz="3600" dirty="0">
                        <a:effectLst/>
                        <a:cs typeface="+mn-cs"/>
                      </a:endParaRPr>
                    </a:p>
                  </a:txBody>
                  <a:tcPr anchor="ctr"/>
                </a:tc>
                <a:tc>
                  <a:txBody>
                    <a:bodyPr/>
                    <a:lstStyle/>
                    <a:p>
                      <a:pPr algn="ctr"/>
                      <a:r>
                        <a:rPr lang="en-US" sz="3600" dirty="0">
                          <a:effectLst/>
                          <a:cs typeface="+mn-cs"/>
                        </a:rPr>
                        <a:t>2</a:t>
                      </a:r>
                      <a:endParaRPr lang="fa-IR" sz="3600" dirty="0">
                        <a:effectLst/>
                        <a:cs typeface="+mn-cs"/>
                      </a:endParaRPr>
                    </a:p>
                  </a:txBody>
                  <a:tcPr anchor="ctr"/>
                </a:tc>
                <a:tc>
                  <a:txBody>
                    <a:bodyPr/>
                    <a:lstStyle/>
                    <a:p>
                      <a:pPr algn="ctr"/>
                      <a:r>
                        <a:rPr lang="en-US" sz="3600" dirty="0">
                          <a:effectLst/>
                          <a:cs typeface="+mn-cs"/>
                        </a:rPr>
                        <a:t>3</a:t>
                      </a:r>
                      <a:endParaRPr lang="fa-IR" sz="3600" dirty="0">
                        <a:effectLst/>
                        <a:cs typeface="+mn-cs"/>
                      </a:endParaRPr>
                    </a:p>
                  </a:txBody>
                  <a:tcPr anchor="ctr"/>
                </a:tc>
                <a:tc>
                  <a:txBody>
                    <a:bodyPr/>
                    <a:lstStyle/>
                    <a:p>
                      <a:pPr algn="ctr"/>
                      <a:r>
                        <a:rPr lang="en-US" sz="3600" dirty="0">
                          <a:effectLst/>
                          <a:cs typeface="+mn-cs"/>
                        </a:rPr>
                        <a:t>4</a:t>
                      </a:r>
                      <a:endParaRPr lang="fa-IR" sz="3600" dirty="0">
                        <a:effectLst/>
                        <a:cs typeface="+mn-cs"/>
                      </a:endParaRPr>
                    </a:p>
                  </a:txBody>
                  <a:tcPr anchor="ctr"/>
                </a:tc>
                <a:tc>
                  <a:txBody>
                    <a:bodyPr/>
                    <a:lstStyle/>
                    <a:p>
                      <a:pPr algn="ctr"/>
                      <a:r>
                        <a:rPr lang="en-US" sz="3600" dirty="0">
                          <a:effectLst/>
                          <a:cs typeface="+mn-cs"/>
                        </a:rPr>
                        <a:t>5</a:t>
                      </a:r>
                      <a:endParaRPr lang="fa-IR" sz="3600" dirty="0">
                        <a:effectLst/>
                        <a:cs typeface="+mn-cs"/>
                      </a:endParaRPr>
                    </a:p>
                  </a:txBody>
                  <a:tcPr anchor="ctr"/>
                </a:tc>
                <a:tc>
                  <a:txBody>
                    <a:bodyPr/>
                    <a:lstStyle/>
                    <a:p>
                      <a:pPr algn="ctr"/>
                      <a:r>
                        <a:rPr lang="en-US" sz="3600" dirty="0">
                          <a:effectLst/>
                          <a:cs typeface="+mn-cs"/>
                        </a:rPr>
                        <a:t>6</a:t>
                      </a:r>
                      <a:endParaRPr lang="fa-IR" sz="3600" dirty="0">
                        <a:effectLst/>
                        <a:cs typeface="+mn-cs"/>
                      </a:endParaRPr>
                    </a:p>
                  </a:txBody>
                  <a:tcPr anchor="ctr"/>
                </a:tc>
                <a:tc>
                  <a:txBody>
                    <a:bodyPr/>
                    <a:lstStyle/>
                    <a:p>
                      <a:pPr algn="ctr"/>
                      <a:r>
                        <a:rPr lang="en-US" sz="3600" dirty="0">
                          <a:effectLst/>
                          <a:cs typeface="+mn-cs"/>
                        </a:rPr>
                        <a:t>7</a:t>
                      </a:r>
                      <a:endParaRPr lang="fa-IR" sz="3600" dirty="0">
                        <a:effectLst/>
                        <a:cs typeface="+mn-cs"/>
                      </a:endParaRPr>
                    </a:p>
                  </a:txBody>
                  <a:tcPr anchor="ctr"/>
                </a:tc>
                <a:tc>
                  <a:txBody>
                    <a:bodyPr/>
                    <a:lstStyle/>
                    <a:p>
                      <a:pPr algn="ctr"/>
                      <a:r>
                        <a:rPr lang="en-US" sz="3600" dirty="0">
                          <a:effectLst/>
                          <a:cs typeface="+mn-cs"/>
                        </a:rPr>
                        <a:t>8</a:t>
                      </a:r>
                      <a:endParaRPr lang="fa-IR" sz="3600" dirty="0">
                        <a:effectLst/>
                        <a:cs typeface="+mn-cs"/>
                      </a:endParaRPr>
                    </a:p>
                  </a:txBody>
                  <a:tcPr anchor="ctr"/>
                </a:tc>
                <a:tc>
                  <a:txBody>
                    <a:bodyPr/>
                    <a:lstStyle/>
                    <a:p>
                      <a:pPr algn="ctr"/>
                      <a:r>
                        <a:rPr lang="en-US" sz="3600" dirty="0">
                          <a:effectLst/>
                          <a:cs typeface="+mn-cs"/>
                        </a:rPr>
                        <a:t>9</a:t>
                      </a:r>
                      <a:endParaRPr lang="fa-IR" sz="3600" dirty="0">
                        <a:effectLst/>
                        <a:cs typeface="+mn-cs"/>
                      </a:endParaRPr>
                    </a:p>
                  </a:txBody>
                  <a:tcPr anchor="ctr"/>
                </a:tc>
                <a:extLst>
                  <a:ext uri="{0D108BD9-81ED-4DB2-BD59-A6C34878D82A}">
                    <a16:rowId xmlns:a16="http://schemas.microsoft.com/office/drawing/2014/main" val="1977416906"/>
                  </a:ext>
                </a:extLst>
              </a:tr>
            </a:tbl>
          </a:graphicData>
        </a:graphic>
      </p:graphicFrame>
    </p:spTree>
    <p:extLst>
      <p:ext uri="{BB962C8B-B14F-4D97-AF65-F5344CB8AC3E}">
        <p14:creationId xmlns:p14="http://schemas.microsoft.com/office/powerpoint/2010/main" val="963768418"/>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40</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800" dirty="0"/>
              <a:t>Algorithm &amp; Flowchart to find the smallest of two numbers</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150000"/>
              </a:lnSpc>
            </a:pPr>
            <a:r>
              <a:rPr lang="en-US" altLang="en-US" sz="2000" dirty="0"/>
              <a:t>Algorithm</a:t>
            </a:r>
          </a:p>
          <a:p>
            <a:pPr marL="400050" lvl="1" indent="0" algn="just" eaLnBrk="1" hangingPunct="1">
              <a:lnSpc>
                <a:spcPct val="150000"/>
              </a:lnSpc>
              <a:buNone/>
            </a:pPr>
            <a:r>
              <a:rPr lang="en-US" altLang="en-US" sz="1800" dirty="0"/>
              <a:t>Step-1 Start</a:t>
            </a:r>
          </a:p>
          <a:p>
            <a:pPr marL="400050" lvl="1" indent="0" algn="just" eaLnBrk="1" hangingPunct="1">
              <a:lnSpc>
                <a:spcPct val="150000"/>
              </a:lnSpc>
              <a:buNone/>
            </a:pPr>
            <a:r>
              <a:rPr lang="en-US" altLang="en-US" sz="1800" dirty="0"/>
              <a:t>Step-2 Input two numbers say </a:t>
            </a:r>
          </a:p>
          <a:p>
            <a:pPr marL="400050" lvl="1" indent="0" algn="just" eaLnBrk="1" hangingPunct="1">
              <a:lnSpc>
                <a:spcPct val="150000"/>
              </a:lnSpc>
              <a:buNone/>
            </a:pPr>
            <a:r>
              <a:rPr lang="en-US" altLang="en-US" sz="1800" dirty="0"/>
              <a:t>NUM1,NUM2</a:t>
            </a:r>
          </a:p>
          <a:p>
            <a:pPr marL="400050" lvl="1" indent="0" algn="just" eaLnBrk="1" hangingPunct="1">
              <a:lnSpc>
                <a:spcPct val="150000"/>
              </a:lnSpc>
              <a:buNone/>
            </a:pPr>
            <a:r>
              <a:rPr lang="en-US" altLang="en-US" sz="1800" dirty="0"/>
              <a:t>Step-3 IF NUM1 &lt; NUM2 THEN</a:t>
            </a:r>
          </a:p>
          <a:p>
            <a:pPr marL="1257300" lvl="3" indent="0" algn="just" eaLnBrk="1" hangingPunct="1">
              <a:lnSpc>
                <a:spcPct val="150000"/>
              </a:lnSpc>
              <a:buNone/>
            </a:pPr>
            <a:r>
              <a:rPr lang="en-US" altLang="en-US" sz="1400" dirty="0"/>
              <a:t>print smallest is NUM1</a:t>
            </a:r>
          </a:p>
          <a:p>
            <a:pPr marL="800100" lvl="2" indent="0" algn="just" eaLnBrk="1" hangingPunct="1">
              <a:lnSpc>
                <a:spcPct val="150000"/>
              </a:lnSpc>
              <a:buNone/>
            </a:pPr>
            <a:r>
              <a:rPr lang="en-US" altLang="en-US" sz="1800" dirty="0"/>
              <a:t>     ELSE</a:t>
            </a:r>
          </a:p>
          <a:p>
            <a:pPr marL="1257300" lvl="3" indent="0" algn="just" eaLnBrk="1" hangingPunct="1">
              <a:lnSpc>
                <a:spcPct val="150000"/>
              </a:lnSpc>
              <a:buNone/>
            </a:pPr>
            <a:r>
              <a:rPr lang="en-US" altLang="en-US" sz="1400" dirty="0"/>
              <a:t>print smallest is NUM2</a:t>
            </a:r>
          </a:p>
          <a:p>
            <a:pPr marL="800100" lvl="2" indent="0" algn="just" eaLnBrk="1" hangingPunct="1">
              <a:lnSpc>
                <a:spcPct val="150000"/>
              </a:lnSpc>
              <a:buNone/>
            </a:pPr>
            <a:r>
              <a:rPr lang="en-US" altLang="en-US" sz="1800" dirty="0"/>
              <a:t>     ENDIF</a:t>
            </a:r>
          </a:p>
          <a:p>
            <a:pPr marL="400050" lvl="1" indent="0" algn="just" eaLnBrk="1" hangingPunct="1">
              <a:lnSpc>
                <a:spcPct val="150000"/>
              </a:lnSpc>
              <a:buNone/>
            </a:pPr>
            <a:r>
              <a:rPr lang="en-US" altLang="en-US" sz="1800" dirty="0"/>
              <a:t>Step-4 Stop</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4" name="Picture 3"/>
          <p:cNvPicPr>
            <a:picLocks noChangeAspect="1"/>
          </p:cNvPicPr>
          <p:nvPr/>
        </p:nvPicPr>
        <p:blipFill>
          <a:blip r:embed="rId3"/>
          <a:stretch>
            <a:fillRect/>
          </a:stretch>
        </p:blipFill>
        <p:spPr>
          <a:xfrm>
            <a:off x="5297877" y="1676400"/>
            <a:ext cx="3693723" cy="4128655"/>
          </a:xfrm>
          <a:prstGeom prst="rect">
            <a:avLst/>
          </a:prstGeom>
        </p:spPr>
      </p:pic>
    </p:spTree>
    <p:extLst>
      <p:ext uri="{BB962C8B-B14F-4D97-AF65-F5344CB8AC3E}">
        <p14:creationId xmlns:p14="http://schemas.microsoft.com/office/powerpoint/2010/main" val="59023094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anim calcmode="lin" valueType="num">
                                      <p:cBhvr additive="base">
                                        <p:cTn id="19"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4" end="4"/>
                                            </p:txEl>
                                          </p:spTgt>
                                        </p:tgtEl>
                                        <p:attrNameLst>
                                          <p:attrName>style.visibility</p:attrName>
                                        </p:attrNameLst>
                                      </p:cBhvr>
                                      <p:to>
                                        <p:strVal val="visible"/>
                                      </p:to>
                                    </p:set>
                                    <p:anim calcmode="lin" valueType="num">
                                      <p:cBhvr additive="base">
                                        <p:cTn id="25"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5124">
                                            <p:txEl>
                                              <p:pRg st="5" end="5"/>
                                            </p:txEl>
                                          </p:spTgt>
                                        </p:tgtEl>
                                        <p:attrNameLst>
                                          <p:attrName>style.visibility</p:attrName>
                                        </p:attrNameLst>
                                      </p:cBhvr>
                                      <p:to>
                                        <p:strVal val="visible"/>
                                      </p:to>
                                    </p:set>
                                    <p:anim calcmode="lin" valueType="num">
                                      <p:cBhvr additive="base">
                                        <p:cTn id="30"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124">
                                            <p:txEl>
                                              <p:pRg st="6" end="6"/>
                                            </p:txEl>
                                          </p:spTgt>
                                        </p:tgtEl>
                                        <p:attrNameLst>
                                          <p:attrName>style.visibility</p:attrName>
                                        </p:attrNameLst>
                                      </p:cBhvr>
                                      <p:to>
                                        <p:strVal val="visible"/>
                                      </p:to>
                                    </p:set>
                                    <p:anim calcmode="lin" valueType="num">
                                      <p:cBhvr additive="base">
                                        <p:cTn id="36"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5124">
                                            <p:txEl>
                                              <p:pRg st="7" end="7"/>
                                            </p:txEl>
                                          </p:spTgt>
                                        </p:tgtEl>
                                        <p:attrNameLst>
                                          <p:attrName>style.visibility</p:attrName>
                                        </p:attrNameLst>
                                      </p:cBhvr>
                                      <p:to>
                                        <p:strVal val="visible"/>
                                      </p:to>
                                    </p:set>
                                    <p:anim calcmode="lin" valueType="num">
                                      <p:cBhvr additive="base">
                                        <p:cTn id="41" dur="500" fill="hold"/>
                                        <p:tgtEl>
                                          <p:spTgt spid="512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24">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4">
                                            <p:txEl>
                                              <p:pRg st="8" end="8"/>
                                            </p:txEl>
                                          </p:spTgt>
                                        </p:tgtEl>
                                        <p:attrNameLst>
                                          <p:attrName>style.visibility</p:attrName>
                                        </p:attrNameLst>
                                      </p:cBhvr>
                                      <p:to>
                                        <p:strVal val="visible"/>
                                      </p:to>
                                    </p:set>
                                    <p:anim calcmode="lin" valueType="num">
                                      <p:cBhvr additive="base">
                                        <p:cTn id="45" dur="500" fill="hold"/>
                                        <p:tgtEl>
                                          <p:spTgt spid="512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124">
                                            <p:txEl>
                                              <p:pRg st="9" end="9"/>
                                            </p:txEl>
                                          </p:spTgt>
                                        </p:tgtEl>
                                        <p:attrNameLst>
                                          <p:attrName>style.visibility</p:attrName>
                                        </p:attrNameLst>
                                      </p:cBhvr>
                                      <p:to>
                                        <p:strVal val="visible"/>
                                      </p:to>
                                    </p:set>
                                    <p:anim calcmode="lin" valueType="num">
                                      <p:cBhvr additive="base">
                                        <p:cTn id="51" dur="500" fill="hold"/>
                                        <p:tgtEl>
                                          <p:spTgt spid="5124">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12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additive="base">
                                        <p:cTn id="57" dur="500" fill="hold"/>
                                        <p:tgtEl>
                                          <p:spTgt spid="4"/>
                                        </p:tgtEl>
                                        <p:attrNameLst>
                                          <p:attrName>ppt_x</p:attrName>
                                        </p:attrNameLst>
                                      </p:cBhvr>
                                      <p:tavLst>
                                        <p:tav tm="0">
                                          <p:val>
                                            <p:strVal val="#ppt_x"/>
                                          </p:val>
                                        </p:tav>
                                        <p:tav tm="100000">
                                          <p:val>
                                            <p:strVal val="#ppt_x"/>
                                          </p:val>
                                        </p:tav>
                                      </p:tavLst>
                                    </p:anim>
                                    <p:anim calcmode="lin" valueType="num">
                                      <p:cBhvr additive="base">
                                        <p:cTn id="5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41</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800" dirty="0"/>
              <a:t>Algorithm &amp; Flowchart to find the largest of two numbers</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150000"/>
              </a:lnSpc>
            </a:pPr>
            <a:r>
              <a:rPr lang="en-US" altLang="en-US" sz="2000" dirty="0"/>
              <a:t>Algorithm</a:t>
            </a:r>
          </a:p>
          <a:p>
            <a:pPr marL="400050" lvl="1" indent="0" algn="just" eaLnBrk="1" hangingPunct="1">
              <a:lnSpc>
                <a:spcPct val="150000"/>
              </a:lnSpc>
              <a:buNone/>
            </a:pPr>
            <a:r>
              <a:rPr lang="en-US" altLang="en-US" sz="1800" dirty="0"/>
              <a:t>Step-1 Start</a:t>
            </a:r>
          </a:p>
          <a:p>
            <a:pPr marL="400050" lvl="1" indent="0" algn="just" eaLnBrk="1" hangingPunct="1">
              <a:lnSpc>
                <a:spcPct val="150000"/>
              </a:lnSpc>
              <a:buNone/>
            </a:pPr>
            <a:r>
              <a:rPr lang="en-US" altLang="en-US" sz="1800" dirty="0"/>
              <a:t>Step-2 Input two numbers say </a:t>
            </a:r>
          </a:p>
          <a:p>
            <a:pPr marL="400050" lvl="1" indent="0" algn="just" eaLnBrk="1" hangingPunct="1">
              <a:lnSpc>
                <a:spcPct val="150000"/>
              </a:lnSpc>
              <a:buNone/>
            </a:pPr>
            <a:r>
              <a:rPr lang="en-US" altLang="en-US" sz="1800" dirty="0"/>
              <a:t>NUM1,NUM2</a:t>
            </a:r>
          </a:p>
          <a:p>
            <a:pPr marL="400050" lvl="1" indent="0" algn="just" eaLnBrk="1" hangingPunct="1">
              <a:lnSpc>
                <a:spcPct val="150000"/>
              </a:lnSpc>
              <a:buNone/>
            </a:pPr>
            <a:r>
              <a:rPr lang="en-US" altLang="en-US" sz="1800" dirty="0"/>
              <a:t>Step-3 IF NUM1 &gt; NUM2 THEN</a:t>
            </a:r>
          </a:p>
          <a:p>
            <a:pPr marL="1257300" lvl="3" indent="0" algn="just" eaLnBrk="1" hangingPunct="1">
              <a:lnSpc>
                <a:spcPct val="150000"/>
              </a:lnSpc>
              <a:buNone/>
            </a:pPr>
            <a:r>
              <a:rPr lang="en-US" altLang="en-US" sz="1400" dirty="0"/>
              <a:t>print largest is NUM1</a:t>
            </a:r>
          </a:p>
          <a:p>
            <a:pPr marL="800100" lvl="2" indent="0" algn="just" eaLnBrk="1" hangingPunct="1">
              <a:lnSpc>
                <a:spcPct val="150000"/>
              </a:lnSpc>
              <a:buNone/>
            </a:pPr>
            <a:r>
              <a:rPr lang="en-US" altLang="en-US" sz="1800" dirty="0"/>
              <a:t>     ELSE</a:t>
            </a:r>
          </a:p>
          <a:p>
            <a:pPr marL="1257300" lvl="3" indent="0" algn="just" eaLnBrk="1" hangingPunct="1">
              <a:lnSpc>
                <a:spcPct val="150000"/>
              </a:lnSpc>
              <a:buNone/>
            </a:pPr>
            <a:r>
              <a:rPr lang="en-US" altLang="en-US" sz="1400" dirty="0"/>
              <a:t>print largest is NUM2</a:t>
            </a:r>
          </a:p>
          <a:p>
            <a:pPr marL="800100" lvl="2" indent="0" algn="just" eaLnBrk="1" hangingPunct="1">
              <a:lnSpc>
                <a:spcPct val="150000"/>
              </a:lnSpc>
              <a:buNone/>
            </a:pPr>
            <a:r>
              <a:rPr lang="en-US" altLang="en-US" sz="1800" dirty="0"/>
              <a:t>     ENDIF</a:t>
            </a:r>
          </a:p>
          <a:p>
            <a:pPr marL="400050" lvl="1" indent="0" algn="just" eaLnBrk="1" hangingPunct="1">
              <a:lnSpc>
                <a:spcPct val="150000"/>
              </a:lnSpc>
              <a:buNone/>
            </a:pPr>
            <a:r>
              <a:rPr lang="en-US" altLang="en-US" sz="1800" dirty="0"/>
              <a:t>Step-4 Stop</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3" name="Picture 2"/>
          <p:cNvPicPr>
            <a:picLocks noChangeAspect="1"/>
          </p:cNvPicPr>
          <p:nvPr/>
        </p:nvPicPr>
        <p:blipFill>
          <a:blip r:embed="rId3"/>
          <a:stretch>
            <a:fillRect/>
          </a:stretch>
        </p:blipFill>
        <p:spPr>
          <a:xfrm>
            <a:off x="4879127" y="1600200"/>
            <a:ext cx="3991089" cy="4267200"/>
          </a:xfrm>
          <a:prstGeom prst="rect">
            <a:avLst/>
          </a:prstGeom>
        </p:spPr>
      </p:pic>
    </p:spTree>
    <p:extLst>
      <p:ext uri="{BB962C8B-B14F-4D97-AF65-F5344CB8AC3E}">
        <p14:creationId xmlns:p14="http://schemas.microsoft.com/office/powerpoint/2010/main" val="329775400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anim calcmode="lin" valueType="num">
                                      <p:cBhvr additive="base">
                                        <p:cTn id="19"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4" end="4"/>
                                            </p:txEl>
                                          </p:spTgt>
                                        </p:tgtEl>
                                        <p:attrNameLst>
                                          <p:attrName>style.visibility</p:attrName>
                                        </p:attrNameLst>
                                      </p:cBhvr>
                                      <p:to>
                                        <p:strVal val="visible"/>
                                      </p:to>
                                    </p:set>
                                    <p:anim calcmode="lin" valueType="num">
                                      <p:cBhvr additive="base">
                                        <p:cTn id="25"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5124">
                                            <p:txEl>
                                              <p:pRg st="5" end="5"/>
                                            </p:txEl>
                                          </p:spTgt>
                                        </p:tgtEl>
                                        <p:attrNameLst>
                                          <p:attrName>style.visibility</p:attrName>
                                        </p:attrNameLst>
                                      </p:cBhvr>
                                      <p:to>
                                        <p:strVal val="visible"/>
                                      </p:to>
                                    </p:set>
                                    <p:anim calcmode="lin" valueType="num">
                                      <p:cBhvr additive="base">
                                        <p:cTn id="30"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124">
                                            <p:txEl>
                                              <p:pRg st="6" end="6"/>
                                            </p:txEl>
                                          </p:spTgt>
                                        </p:tgtEl>
                                        <p:attrNameLst>
                                          <p:attrName>style.visibility</p:attrName>
                                        </p:attrNameLst>
                                      </p:cBhvr>
                                      <p:to>
                                        <p:strVal val="visible"/>
                                      </p:to>
                                    </p:set>
                                    <p:anim calcmode="lin" valueType="num">
                                      <p:cBhvr additive="base">
                                        <p:cTn id="36"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5124">
                                            <p:txEl>
                                              <p:pRg st="7" end="7"/>
                                            </p:txEl>
                                          </p:spTgt>
                                        </p:tgtEl>
                                        <p:attrNameLst>
                                          <p:attrName>style.visibility</p:attrName>
                                        </p:attrNameLst>
                                      </p:cBhvr>
                                      <p:to>
                                        <p:strVal val="visible"/>
                                      </p:to>
                                    </p:set>
                                    <p:anim calcmode="lin" valueType="num">
                                      <p:cBhvr additive="base">
                                        <p:cTn id="41" dur="500" fill="hold"/>
                                        <p:tgtEl>
                                          <p:spTgt spid="512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24">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4">
                                            <p:txEl>
                                              <p:pRg st="8" end="8"/>
                                            </p:txEl>
                                          </p:spTgt>
                                        </p:tgtEl>
                                        <p:attrNameLst>
                                          <p:attrName>style.visibility</p:attrName>
                                        </p:attrNameLst>
                                      </p:cBhvr>
                                      <p:to>
                                        <p:strVal val="visible"/>
                                      </p:to>
                                    </p:set>
                                    <p:anim calcmode="lin" valueType="num">
                                      <p:cBhvr additive="base">
                                        <p:cTn id="45" dur="500" fill="hold"/>
                                        <p:tgtEl>
                                          <p:spTgt spid="512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124">
                                            <p:txEl>
                                              <p:pRg st="9" end="9"/>
                                            </p:txEl>
                                          </p:spTgt>
                                        </p:tgtEl>
                                        <p:attrNameLst>
                                          <p:attrName>style.visibility</p:attrName>
                                        </p:attrNameLst>
                                      </p:cBhvr>
                                      <p:to>
                                        <p:strVal val="visible"/>
                                      </p:to>
                                    </p:set>
                                    <p:anim calcmode="lin" valueType="num">
                                      <p:cBhvr additive="base">
                                        <p:cTn id="51" dur="500" fill="hold"/>
                                        <p:tgtEl>
                                          <p:spTgt spid="5124">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12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42</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800" dirty="0"/>
              <a:t>Algorithm &amp; Flowchart to find Even number between 1 to 50</a:t>
            </a:r>
          </a:p>
        </p:txBody>
      </p:sp>
      <p:sp>
        <p:nvSpPr>
          <p:cNvPr id="5124" name="Rectangle 3"/>
          <p:cNvSpPr>
            <a:spLocks noGrp="1" noChangeArrowheads="1"/>
          </p:cNvSpPr>
          <p:nvPr>
            <p:ph type="body" idx="1"/>
          </p:nvPr>
        </p:nvSpPr>
        <p:spPr>
          <a:xfrm>
            <a:off x="381000" y="1295400"/>
            <a:ext cx="8610600" cy="5562600"/>
          </a:xfrm>
          <a:noFill/>
        </p:spPr>
        <p:txBody>
          <a:bodyPr lIns="92075" tIns="46038" rIns="92075" bIns="46038"/>
          <a:lstStyle/>
          <a:p>
            <a:pPr algn="just" eaLnBrk="1" hangingPunct="1">
              <a:lnSpc>
                <a:spcPct val="150000"/>
              </a:lnSpc>
            </a:pPr>
            <a:r>
              <a:rPr lang="en-US" altLang="en-US" sz="2000" dirty="0"/>
              <a:t>Algorithm</a:t>
            </a:r>
          </a:p>
          <a:p>
            <a:pPr marL="400050" lvl="1" indent="0" algn="just" eaLnBrk="1" hangingPunct="1">
              <a:lnSpc>
                <a:spcPct val="100000"/>
              </a:lnSpc>
              <a:buNone/>
            </a:pPr>
            <a:r>
              <a:rPr lang="en-US" altLang="en-US" sz="1800" dirty="0"/>
              <a:t>Step-1 Start</a:t>
            </a:r>
          </a:p>
          <a:p>
            <a:pPr marL="400050" lvl="1" indent="0" algn="just" eaLnBrk="1" hangingPunct="1">
              <a:lnSpc>
                <a:spcPct val="100000"/>
              </a:lnSpc>
              <a:buNone/>
            </a:pPr>
            <a:r>
              <a:rPr lang="en-US" altLang="en-US" sz="1800" dirty="0"/>
              <a:t>Step-2 I = 1</a:t>
            </a:r>
          </a:p>
          <a:p>
            <a:pPr marL="400050" lvl="1" indent="0" algn="just" eaLnBrk="1" hangingPunct="1">
              <a:lnSpc>
                <a:spcPct val="100000"/>
              </a:lnSpc>
              <a:buNone/>
            </a:pPr>
            <a:r>
              <a:rPr lang="en-US" altLang="en-US" sz="1800" dirty="0"/>
              <a:t>Step-3 IF (I &gt;50) THEN</a:t>
            </a:r>
          </a:p>
          <a:p>
            <a:pPr marL="400050" lvl="1" indent="0" algn="just" eaLnBrk="1" hangingPunct="1">
              <a:lnSpc>
                <a:spcPct val="100000"/>
              </a:lnSpc>
              <a:buNone/>
            </a:pPr>
            <a:r>
              <a:rPr lang="en-US" altLang="en-US" sz="1800" dirty="0"/>
              <a:t>	       GO TO Step-7</a:t>
            </a:r>
          </a:p>
          <a:p>
            <a:pPr marL="400050" lvl="1" indent="0" algn="just" eaLnBrk="1" hangingPunct="1">
              <a:lnSpc>
                <a:spcPct val="100000"/>
              </a:lnSpc>
              <a:buNone/>
            </a:pPr>
            <a:r>
              <a:rPr lang="en-US" altLang="en-US" sz="1800" dirty="0"/>
              <a:t>           ENDIF</a:t>
            </a:r>
          </a:p>
          <a:p>
            <a:pPr marL="400050" lvl="1" indent="0" algn="just" eaLnBrk="1" hangingPunct="1">
              <a:lnSpc>
                <a:spcPct val="100000"/>
              </a:lnSpc>
              <a:buNone/>
            </a:pPr>
            <a:r>
              <a:rPr lang="en-US" altLang="en-US" sz="1800" dirty="0"/>
              <a:t>Step-4 IF ( (I % 2) =0) THEN</a:t>
            </a:r>
          </a:p>
          <a:p>
            <a:pPr marL="400050" lvl="1" indent="0" algn="just" eaLnBrk="1" hangingPunct="1">
              <a:lnSpc>
                <a:spcPct val="100000"/>
              </a:lnSpc>
              <a:buNone/>
            </a:pPr>
            <a:r>
              <a:rPr lang="en-US" altLang="en-US" sz="1800" dirty="0"/>
              <a:t>               Display I</a:t>
            </a:r>
          </a:p>
          <a:p>
            <a:pPr marL="400050" lvl="1" indent="0" algn="just" eaLnBrk="1" hangingPunct="1">
              <a:lnSpc>
                <a:spcPct val="100000"/>
              </a:lnSpc>
              <a:buNone/>
            </a:pPr>
            <a:r>
              <a:rPr lang="en-US" altLang="en-US" sz="1800" dirty="0"/>
              <a:t>           ENDIF</a:t>
            </a:r>
          </a:p>
          <a:p>
            <a:pPr marL="400050" lvl="1" indent="0" algn="just" eaLnBrk="1" hangingPunct="1">
              <a:lnSpc>
                <a:spcPct val="100000"/>
              </a:lnSpc>
              <a:buNone/>
            </a:pPr>
            <a:r>
              <a:rPr lang="en-US" altLang="en-US" sz="1800" dirty="0"/>
              <a:t>Step-5 I = I + 1</a:t>
            </a:r>
          </a:p>
          <a:p>
            <a:pPr marL="400050" lvl="1" indent="0" algn="just" eaLnBrk="1" hangingPunct="1">
              <a:lnSpc>
                <a:spcPct val="100000"/>
              </a:lnSpc>
              <a:buNone/>
            </a:pPr>
            <a:r>
              <a:rPr lang="en-US" altLang="en-US" sz="1800" dirty="0"/>
              <a:t>Step-6 GO TO Step-3</a:t>
            </a:r>
          </a:p>
          <a:p>
            <a:pPr marL="400050" lvl="1" indent="0" algn="just" eaLnBrk="1" hangingPunct="1">
              <a:lnSpc>
                <a:spcPct val="100000"/>
              </a:lnSpc>
              <a:buNone/>
            </a:pPr>
            <a:r>
              <a:rPr lang="en-US" altLang="en-US" sz="1800" dirty="0"/>
              <a:t>Step-7 Stop</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4" name="Picture 3"/>
          <p:cNvPicPr>
            <a:picLocks noChangeAspect="1"/>
          </p:cNvPicPr>
          <p:nvPr/>
        </p:nvPicPr>
        <p:blipFill>
          <a:blip r:embed="rId3"/>
          <a:stretch>
            <a:fillRect/>
          </a:stretch>
        </p:blipFill>
        <p:spPr>
          <a:xfrm>
            <a:off x="5410200" y="1447800"/>
            <a:ext cx="3276600" cy="4883709"/>
          </a:xfrm>
          <a:prstGeom prst="rect">
            <a:avLst/>
          </a:prstGeom>
        </p:spPr>
      </p:pic>
    </p:spTree>
    <p:extLst>
      <p:ext uri="{BB962C8B-B14F-4D97-AF65-F5344CB8AC3E}">
        <p14:creationId xmlns:p14="http://schemas.microsoft.com/office/powerpoint/2010/main" val="195720532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anim calcmode="lin" valueType="num">
                                      <p:cBhvr additive="base">
                                        <p:cTn id="19"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5124">
                                            <p:txEl>
                                              <p:pRg st="4" end="4"/>
                                            </p:txEl>
                                          </p:spTgt>
                                        </p:tgtEl>
                                        <p:attrNameLst>
                                          <p:attrName>style.visibility</p:attrName>
                                        </p:attrNameLst>
                                      </p:cBhvr>
                                      <p:to>
                                        <p:strVal val="visible"/>
                                      </p:to>
                                    </p:set>
                                    <p:anim calcmode="lin" valueType="num">
                                      <p:cBhvr additive="base">
                                        <p:cTn id="24"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5124">
                                            <p:txEl>
                                              <p:pRg st="5" end="5"/>
                                            </p:txEl>
                                          </p:spTgt>
                                        </p:tgtEl>
                                        <p:attrNameLst>
                                          <p:attrName>style.visibility</p:attrName>
                                        </p:attrNameLst>
                                      </p:cBhvr>
                                      <p:to>
                                        <p:strVal val="visible"/>
                                      </p:to>
                                    </p:set>
                                    <p:anim calcmode="lin" valueType="num">
                                      <p:cBhvr additive="base">
                                        <p:cTn id="29"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124">
                                            <p:txEl>
                                              <p:pRg st="6" end="6"/>
                                            </p:txEl>
                                          </p:spTgt>
                                        </p:tgtEl>
                                        <p:attrNameLst>
                                          <p:attrName>style.visibility</p:attrName>
                                        </p:attrNameLst>
                                      </p:cBhvr>
                                      <p:to>
                                        <p:strVal val="visible"/>
                                      </p:to>
                                    </p:set>
                                    <p:anim calcmode="lin" valueType="num">
                                      <p:cBhvr additive="base">
                                        <p:cTn id="35"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5124">
                                            <p:txEl>
                                              <p:pRg st="7" end="7"/>
                                            </p:txEl>
                                          </p:spTgt>
                                        </p:tgtEl>
                                        <p:attrNameLst>
                                          <p:attrName>style.visibility</p:attrName>
                                        </p:attrNameLst>
                                      </p:cBhvr>
                                      <p:to>
                                        <p:strVal val="visible"/>
                                      </p:to>
                                    </p:set>
                                    <p:anim calcmode="lin" valueType="num">
                                      <p:cBhvr additive="base">
                                        <p:cTn id="40" dur="500" fill="hold"/>
                                        <p:tgtEl>
                                          <p:spTgt spid="5124">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124">
                                            <p:txEl>
                                              <p:pRg st="7" end="7"/>
                                            </p:txEl>
                                          </p:spTgt>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2" presetClass="entr" presetSubtype="4" fill="hold" nodeType="afterEffect">
                                  <p:stCondLst>
                                    <p:cond delay="0"/>
                                  </p:stCondLst>
                                  <p:childTnLst>
                                    <p:set>
                                      <p:cBhvr>
                                        <p:cTn id="44" dur="1" fill="hold">
                                          <p:stCondLst>
                                            <p:cond delay="0"/>
                                          </p:stCondLst>
                                        </p:cTn>
                                        <p:tgtEl>
                                          <p:spTgt spid="5124">
                                            <p:txEl>
                                              <p:pRg st="8" end="8"/>
                                            </p:txEl>
                                          </p:spTgt>
                                        </p:tgtEl>
                                        <p:attrNameLst>
                                          <p:attrName>style.visibility</p:attrName>
                                        </p:attrNameLst>
                                      </p:cBhvr>
                                      <p:to>
                                        <p:strVal val="visible"/>
                                      </p:to>
                                    </p:set>
                                    <p:anim calcmode="lin" valueType="num">
                                      <p:cBhvr additive="base">
                                        <p:cTn id="45" dur="500" fill="hold"/>
                                        <p:tgtEl>
                                          <p:spTgt spid="512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124">
                                            <p:txEl>
                                              <p:pRg st="9" end="9"/>
                                            </p:txEl>
                                          </p:spTgt>
                                        </p:tgtEl>
                                        <p:attrNameLst>
                                          <p:attrName>style.visibility</p:attrName>
                                        </p:attrNameLst>
                                      </p:cBhvr>
                                      <p:to>
                                        <p:strVal val="visible"/>
                                      </p:to>
                                    </p:set>
                                    <p:anim calcmode="lin" valueType="num">
                                      <p:cBhvr additive="base">
                                        <p:cTn id="51" dur="500" fill="hold"/>
                                        <p:tgtEl>
                                          <p:spTgt spid="5124">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12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124">
                                            <p:txEl>
                                              <p:pRg st="10" end="10"/>
                                            </p:txEl>
                                          </p:spTgt>
                                        </p:tgtEl>
                                        <p:attrNameLst>
                                          <p:attrName>style.visibility</p:attrName>
                                        </p:attrNameLst>
                                      </p:cBhvr>
                                      <p:to>
                                        <p:strVal val="visible"/>
                                      </p:to>
                                    </p:set>
                                    <p:anim calcmode="lin" valueType="num">
                                      <p:cBhvr additive="base">
                                        <p:cTn id="57" dur="500" fill="hold"/>
                                        <p:tgtEl>
                                          <p:spTgt spid="5124">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12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124">
                                            <p:txEl>
                                              <p:pRg st="11" end="11"/>
                                            </p:txEl>
                                          </p:spTgt>
                                        </p:tgtEl>
                                        <p:attrNameLst>
                                          <p:attrName>style.visibility</p:attrName>
                                        </p:attrNameLst>
                                      </p:cBhvr>
                                      <p:to>
                                        <p:strVal val="visible"/>
                                      </p:to>
                                    </p:set>
                                    <p:anim calcmode="lin" valueType="num">
                                      <p:cBhvr additive="base">
                                        <p:cTn id="63" dur="500" fill="hold"/>
                                        <p:tgtEl>
                                          <p:spTgt spid="5124">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12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additive="base">
                                        <p:cTn id="69" dur="500" fill="hold"/>
                                        <p:tgtEl>
                                          <p:spTgt spid="4"/>
                                        </p:tgtEl>
                                        <p:attrNameLst>
                                          <p:attrName>ppt_x</p:attrName>
                                        </p:attrNameLst>
                                      </p:cBhvr>
                                      <p:tavLst>
                                        <p:tav tm="0">
                                          <p:val>
                                            <p:strVal val="#ppt_x"/>
                                          </p:val>
                                        </p:tav>
                                        <p:tav tm="100000">
                                          <p:val>
                                            <p:strVal val="#ppt_x"/>
                                          </p:val>
                                        </p:tav>
                                      </p:tavLst>
                                    </p:anim>
                                    <p:anim calcmode="lin" valueType="num">
                                      <p:cBhvr additive="base">
                                        <p:cTn id="7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43</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800" dirty="0"/>
              <a:t>Algorithm &amp; Flowchart to find sum of series 1+2+3+…..+N</a:t>
            </a:r>
          </a:p>
        </p:txBody>
      </p:sp>
      <p:sp>
        <p:nvSpPr>
          <p:cNvPr id="5124" name="Rectangle 3"/>
          <p:cNvSpPr>
            <a:spLocks noGrp="1" noChangeArrowheads="1"/>
          </p:cNvSpPr>
          <p:nvPr>
            <p:ph type="body" idx="1"/>
          </p:nvPr>
        </p:nvSpPr>
        <p:spPr>
          <a:xfrm>
            <a:off x="381000" y="1295400"/>
            <a:ext cx="8610600" cy="5562600"/>
          </a:xfrm>
          <a:noFill/>
        </p:spPr>
        <p:txBody>
          <a:bodyPr lIns="92075" tIns="46038" rIns="92075" bIns="46038"/>
          <a:lstStyle/>
          <a:p>
            <a:pPr algn="just" eaLnBrk="1" hangingPunct="1">
              <a:lnSpc>
                <a:spcPct val="150000"/>
              </a:lnSpc>
            </a:pPr>
            <a:r>
              <a:rPr lang="en-US" altLang="en-US" sz="2000" dirty="0"/>
              <a:t>Algorithm</a:t>
            </a:r>
          </a:p>
          <a:p>
            <a:pPr marL="400050" lvl="1" indent="0" algn="just" eaLnBrk="1" hangingPunct="1">
              <a:lnSpc>
                <a:spcPct val="100000"/>
              </a:lnSpc>
              <a:buNone/>
            </a:pPr>
            <a:r>
              <a:rPr lang="en-US" altLang="en-US" sz="1800" dirty="0"/>
              <a:t>Step-1 Start</a:t>
            </a:r>
          </a:p>
          <a:p>
            <a:pPr marL="400050" lvl="1" indent="0" algn="just" eaLnBrk="1" hangingPunct="1">
              <a:lnSpc>
                <a:spcPct val="100000"/>
              </a:lnSpc>
              <a:buNone/>
            </a:pPr>
            <a:r>
              <a:rPr lang="en-US" altLang="en-US" sz="1800" dirty="0"/>
              <a:t>Step-2 Input Value of N</a:t>
            </a:r>
          </a:p>
          <a:p>
            <a:pPr marL="400050" lvl="1" indent="0" algn="just" eaLnBrk="1" hangingPunct="1">
              <a:lnSpc>
                <a:spcPct val="100000"/>
              </a:lnSpc>
              <a:buNone/>
            </a:pPr>
            <a:r>
              <a:rPr lang="en-US" altLang="en-US" sz="1800" dirty="0"/>
              <a:t>Step-3 I = 1, SUM=0</a:t>
            </a:r>
          </a:p>
          <a:p>
            <a:pPr marL="400050" lvl="1" indent="0" algn="just" eaLnBrk="1" hangingPunct="1">
              <a:lnSpc>
                <a:spcPct val="100000"/>
              </a:lnSpc>
              <a:buNone/>
            </a:pPr>
            <a:r>
              <a:rPr lang="en-US" altLang="en-US" sz="1800" dirty="0"/>
              <a:t>Step-4 IF (I &gt;N) THEN</a:t>
            </a:r>
          </a:p>
          <a:p>
            <a:pPr marL="400050" lvl="1" indent="0" algn="just" eaLnBrk="1" hangingPunct="1">
              <a:lnSpc>
                <a:spcPct val="100000"/>
              </a:lnSpc>
              <a:buNone/>
            </a:pPr>
            <a:r>
              <a:rPr lang="en-US" altLang="en-US" sz="1800" dirty="0"/>
              <a:t>              GO TO Step-8</a:t>
            </a:r>
          </a:p>
          <a:p>
            <a:pPr marL="400050" lvl="1" indent="0" algn="just" eaLnBrk="1" hangingPunct="1">
              <a:lnSpc>
                <a:spcPct val="100000"/>
              </a:lnSpc>
              <a:buNone/>
            </a:pPr>
            <a:r>
              <a:rPr lang="en-US" altLang="en-US" sz="1800" dirty="0"/>
              <a:t>           ENDIF</a:t>
            </a:r>
          </a:p>
          <a:p>
            <a:pPr marL="400050" lvl="1" indent="0" algn="just" eaLnBrk="1" hangingPunct="1">
              <a:lnSpc>
                <a:spcPct val="100000"/>
              </a:lnSpc>
              <a:buNone/>
            </a:pPr>
            <a:r>
              <a:rPr lang="en-US" altLang="en-US" sz="1800" dirty="0"/>
              <a:t>Step-5 SUM = SUM + I</a:t>
            </a:r>
          </a:p>
          <a:p>
            <a:pPr marL="400050" lvl="1" indent="0" algn="just" eaLnBrk="1" hangingPunct="1">
              <a:lnSpc>
                <a:spcPct val="100000"/>
              </a:lnSpc>
              <a:buNone/>
            </a:pPr>
            <a:r>
              <a:rPr lang="en-US" altLang="en-US" sz="1800" dirty="0"/>
              <a:t>Step-6 I = I + 1</a:t>
            </a:r>
          </a:p>
          <a:p>
            <a:pPr marL="400050" lvl="1" indent="0" algn="just" eaLnBrk="1" hangingPunct="1">
              <a:lnSpc>
                <a:spcPct val="100000"/>
              </a:lnSpc>
              <a:buNone/>
            </a:pPr>
            <a:r>
              <a:rPr lang="en-US" altLang="en-US" sz="1800" dirty="0"/>
              <a:t>Step-7 Go to step-4</a:t>
            </a:r>
          </a:p>
          <a:p>
            <a:pPr marL="400050" lvl="1" indent="0" algn="just" eaLnBrk="1" hangingPunct="1">
              <a:lnSpc>
                <a:spcPct val="100000"/>
              </a:lnSpc>
              <a:buNone/>
            </a:pPr>
            <a:r>
              <a:rPr lang="en-US" altLang="en-US" sz="1800" dirty="0"/>
              <a:t>Step-8 Display value of SUM</a:t>
            </a:r>
          </a:p>
          <a:p>
            <a:pPr marL="400050" lvl="1" indent="0" algn="just" eaLnBrk="1" hangingPunct="1">
              <a:lnSpc>
                <a:spcPct val="100000"/>
              </a:lnSpc>
              <a:buNone/>
            </a:pPr>
            <a:r>
              <a:rPr lang="en-US" altLang="en-US" sz="1800" dirty="0"/>
              <a:t>Step-9 Stop</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3" name="Picture 2"/>
          <p:cNvPicPr>
            <a:picLocks noChangeAspect="1"/>
          </p:cNvPicPr>
          <p:nvPr/>
        </p:nvPicPr>
        <p:blipFill>
          <a:blip r:embed="rId3"/>
          <a:stretch>
            <a:fillRect/>
          </a:stretch>
        </p:blipFill>
        <p:spPr>
          <a:xfrm>
            <a:off x="5151338" y="1295399"/>
            <a:ext cx="3306862" cy="4940935"/>
          </a:xfrm>
          <a:prstGeom prst="rect">
            <a:avLst/>
          </a:prstGeom>
        </p:spPr>
      </p:pic>
    </p:spTree>
    <p:extLst>
      <p:ext uri="{BB962C8B-B14F-4D97-AF65-F5344CB8AC3E}">
        <p14:creationId xmlns:p14="http://schemas.microsoft.com/office/powerpoint/2010/main" val="223733772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anim calcmode="lin" valueType="num">
                                      <p:cBhvr additive="base">
                                        <p:cTn id="19"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4" end="4"/>
                                            </p:txEl>
                                          </p:spTgt>
                                        </p:tgtEl>
                                        <p:attrNameLst>
                                          <p:attrName>style.visibility</p:attrName>
                                        </p:attrNameLst>
                                      </p:cBhvr>
                                      <p:to>
                                        <p:strVal val="visible"/>
                                      </p:to>
                                    </p:set>
                                    <p:anim calcmode="lin" valueType="num">
                                      <p:cBhvr additive="base">
                                        <p:cTn id="25"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5124">
                                            <p:txEl>
                                              <p:pRg st="5" end="5"/>
                                            </p:txEl>
                                          </p:spTgt>
                                        </p:tgtEl>
                                        <p:attrNameLst>
                                          <p:attrName>style.visibility</p:attrName>
                                        </p:attrNameLst>
                                      </p:cBhvr>
                                      <p:to>
                                        <p:strVal val="visible"/>
                                      </p:to>
                                    </p:set>
                                    <p:anim calcmode="lin" valueType="num">
                                      <p:cBhvr additive="base">
                                        <p:cTn id="30"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nodeType="afterEffect">
                                  <p:stCondLst>
                                    <p:cond delay="0"/>
                                  </p:stCondLst>
                                  <p:childTnLst>
                                    <p:set>
                                      <p:cBhvr>
                                        <p:cTn id="34" dur="1" fill="hold">
                                          <p:stCondLst>
                                            <p:cond delay="0"/>
                                          </p:stCondLst>
                                        </p:cTn>
                                        <p:tgtEl>
                                          <p:spTgt spid="5124">
                                            <p:txEl>
                                              <p:pRg st="6" end="6"/>
                                            </p:txEl>
                                          </p:spTgt>
                                        </p:tgtEl>
                                        <p:attrNameLst>
                                          <p:attrName>style.visibility</p:attrName>
                                        </p:attrNameLst>
                                      </p:cBhvr>
                                      <p:to>
                                        <p:strVal val="visible"/>
                                      </p:to>
                                    </p:set>
                                    <p:anim calcmode="lin" valueType="num">
                                      <p:cBhvr additive="base">
                                        <p:cTn id="35"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124">
                                            <p:txEl>
                                              <p:pRg st="7" end="7"/>
                                            </p:txEl>
                                          </p:spTgt>
                                        </p:tgtEl>
                                        <p:attrNameLst>
                                          <p:attrName>style.visibility</p:attrName>
                                        </p:attrNameLst>
                                      </p:cBhvr>
                                      <p:to>
                                        <p:strVal val="visible"/>
                                      </p:to>
                                    </p:set>
                                    <p:anim calcmode="lin" valueType="num">
                                      <p:cBhvr additive="base">
                                        <p:cTn id="41" dur="500" fill="hold"/>
                                        <p:tgtEl>
                                          <p:spTgt spid="512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2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124">
                                            <p:txEl>
                                              <p:pRg st="8" end="8"/>
                                            </p:txEl>
                                          </p:spTgt>
                                        </p:tgtEl>
                                        <p:attrNameLst>
                                          <p:attrName>style.visibility</p:attrName>
                                        </p:attrNameLst>
                                      </p:cBhvr>
                                      <p:to>
                                        <p:strVal val="visible"/>
                                      </p:to>
                                    </p:set>
                                    <p:anim calcmode="lin" valueType="num">
                                      <p:cBhvr additive="base">
                                        <p:cTn id="47" dur="500" fill="hold"/>
                                        <p:tgtEl>
                                          <p:spTgt spid="512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12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124">
                                            <p:txEl>
                                              <p:pRg st="9" end="9"/>
                                            </p:txEl>
                                          </p:spTgt>
                                        </p:tgtEl>
                                        <p:attrNameLst>
                                          <p:attrName>style.visibility</p:attrName>
                                        </p:attrNameLst>
                                      </p:cBhvr>
                                      <p:to>
                                        <p:strVal val="visible"/>
                                      </p:to>
                                    </p:set>
                                    <p:anim calcmode="lin" valueType="num">
                                      <p:cBhvr additive="base">
                                        <p:cTn id="53" dur="500" fill="hold"/>
                                        <p:tgtEl>
                                          <p:spTgt spid="5124">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12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124">
                                            <p:txEl>
                                              <p:pRg st="10" end="10"/>
                                            </p:txEl>
                                          </p:spTgt>
                                        </p:tgtEl>
                                        <p:attrNameLst>
                                          <p:attrName>style.visibility</p:attrName>
                                        </p:attrNameLst>
                                      </p:cBhvr>
                                      <p:to>
                                        <p:strVal val="visible"/>
                                      </p:to>
                                    </p:set>
                                    <p:anim calcmode="lin" valueType="num">
                                      <p:cBhvr additive="base">
                                        <p:cTn id="59" dur="500" fill="hold"/>
                                        <p:tgtEl>
                                          <p:spTgt spid="5124">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12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124">
                                            <p:txEl>
                                              <p:pRg st="11" end="11"/>
                                            </p:txEl>
                                          </p:spTgt>
                                        </p:tgtEl>
                                        <p:attrNameLst>
                                          <p:attrName>style.visibility</p:attrName>
                                        </p:attrNameLst>
                                      </p:cBhvr>
                                      <p:to>
                                        <p:strVal val="visible"/>
                                      </p:to>
                                    </p:set>
                                    <p:anim calcmode="lin" valueType="num">
                                      <p:cBhvr additive="base">
                                        <p:cTn id="65" dur="500" fill="hold"/>
                                        <p:tgtEl>
                                          <p:spTgt spid="5124">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12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44</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800" dirty="0"/>
              <a:t>Algorithm &amp; Flowchart to find if a number is prime or not</a:t>
            </a:r>
            <a:endParaRPr lang="en-US" altLang="en-US" sz="2800" i="1" dirty="0">
              <a:latin typeface="Cambria Math" panose="02040503050406030204" pitchFamily="18" charset="0"/>
            </a:endParaRPr>
          </a:p>
        </p:txBody>
      </p:sp>
      <p:sp>
        <p:nvSpPr>
          <p:cNvPr id="5124" name="Rectangle 3"/>
          <p:cNvSpPr>
            <a:spLocks noGrp="1" noChangeArrowheads="1"/>
          </p:cNvSpPr>
          <p:nvPr>
            <p:ph type="body" idx="1"/>
          </p:nvPr>
        </p:nvSpPr>
        <p:spPr>
          <a:xfrm>
            <a:off x="381000" y="1295400"/>
            <a:ext cx="8610600" cy="5562600"/>
          </a:xfrm>
          <a:noFill/>
        </p:spPr>
        <p:txBody>
          <a:bodyPr lIns="92075" tIns="46038" rIns="92075" bIns="46038"/>
          <a:lstStyle/>
          <a:p>
            <a:pPr algn="just" eaLnBrk="1" hangingPunct="1">
              <a:lnSpc>
                <a:spcPct val="150000"/>
              </a:lnSpc>
            </a:pPr>
            <a:r>
              <a:rPr lang="en-US" altLang="en-US" sz="2000" dirty="0"/>
              <a:t>Algorithm</a:t>
            </a:r>
          </a:p>
          <a:p>
            <a:pPr marL="400050" lvl="1" indent="0" algn="just" eaLnBrk="1" hangingPunct="1">
              <a:lnSpc>
                <a:spcPct val="100000"/>
              </a:lnSpc>
              <a:buNone/>
            </a:pPr>
            <a:r>
              <a:rPr lang="en-US" altLang="en-US" sz="1800" dirty="0"/>
              <a:t>Step-1 Start</a:t>
            </a:r>
          </a:p>
          <a:p>
            <a:pPr marL="400050" lvl="1" indent="0" algn="just" eaLnBrk="1" hangingPunct="1">
              <a:lnSpc>
                <a:spcPct val="100000"/>
              </a:lnSpc>
              <a:buNone/>
            </a:pPr>
            <a:r>
              <a:rPr lang="en-US" altLang="en-US" sz="1800" dirty="0"/>
              <a:t>Step-2 Input NUM</a:t>
            </a:r>
          </a:p>
          <a:p>
            <a:pPr marL="400050" lvl="1" indent="0" algn="just" eaLnBrk="1" hangingPunct="1">
              <a:lnSpc>
                <a:spcPct val="100000"/>
              </a:lnSpc>
              <a:buNone/>
            </a:pPr>
            <a:r>
              <a:rPr lang="en-US" altLang="en-US" sz="1800" dirty="0"/>
              <a:t>Step-3 R=SQRT(NUM)</a:t>
            </a:r>
          </a:p>
          <a:p>
            <a:pPr marL="400050" lvl="1" indent="0" algn="just" eaLnBrk="1" hangingPunct="1">
              <a:lnSpc>
                <a:spcPct val="100000"/>
              </a:lnSpc>
              <a:buNone/>
            </a:pPr>
            <a:r>
              <a:rPr lang="en-US" altLang="en-US" sz="1800" dirty="0"/>
              <a:t>Step-4 I=2</a:t>
            </a:r>
          </a:p>
          <a:p>
            <a:pPr marL="400050" lvl="1" indent="0" algn="just" eaLnBrk="1" hangingPunct="1">
              <a:lnSpc>
                <a:spcPct val="100000"/>
              </a:lnSpc>
              <a:buNone/>
            </a:pPr>
            <a:r>
              <a:rPr lang="en-US" altLang="en-US" sz="1800" dirty="0"/>
              <a:t>Step-5 IF ( I &gt; R) THEN</a:t>
            </a:r>
          </a:p>
          <a:p>
            <a:pPr marL="400050" lvl="1" indent="0" algn="just" eaLnBrk="1" hangingPunct="1">
              <a:lnSpc>
                <a:spcPct val="100000"/>
              </a:lnSpc>
              <a:buNone/>
            </a:pPr>
            <a:r>
              <a:rPr lang="en-US" altLang="en-US" sz="1800" dirty="0"/>
              <a:t>              Write NUM is Prime Number</a:t>
            </a:r>
          </a:p>
          <a:p>
            <a:pPr marL="400050" lvl="1" indent="0" algn="just" eaLnBrk="1" hangingPunct="1">
              <a:lnSpc>
                <a:spcPct val="100000"/>
              </a:lnSpc>
              <a:buNone/>
            </a:pPr>
            <a:r>
              <a:rPr lang="en-US" altLang="en-US" sz="1800" dirty="0"/>
              <a:t>              Stop</a:t>
            </a:r>
          </a:p>
          <a:p>
            <a:pPr marL="400050" lvl="1" indent="0" algn="just" eaLnBrk="1" hangingPunct="1">
              <a:lnSpc>
                <a:spcPct val="100000"/>
              </a:lnSpc>
              <a:buNone/>
            </a:pPr>
            <a:r>
              <a:rPr lang="en-US" altLang="en-US" sz="1800" dirty="0"/>
              <a:t>          ENDIF</a:t>
            </a:r>
          </a:p>
          <a:p>
            <a:pPr marL="400050" lvl="1" indent="0" algn="just" eaLnBrk="1" hangingPunct="1">
              <a:lnSpc>
                <a:spcPct val="100000"/>
              </a:lnSpc>
              <a:buNone/>
            </a:pPr>
            <a:r>
              <a:rPr lang="en-US" altLang="en-US" sz="1800" dirty="0"/>
              <a:t>Step 6 IF ( NUM % I ==0) THEN</a:t>
            </a:r>
          </a:p>
          <a:p>
            <a:pPr marL="400050" lvl="1" indent="0" algn="just" eaLnBrk="1" hangingPunct="1">
              <a:lnSpc>
                <a:spcPct val="100000"/>
              </a:lnSpc>
              <a:buNone/>
            </a:pPr>
            <a:r>
              <a:rPr lang="en-US" altLang="en-US" sz="1800" dirty="0"/>
              <a:t>              Write NUM is Not Prime</a:t>
            </a:r>
          </a:p>
          <a:p>
            <a:pPr marL="400050" lvl="1" indent="0" algn="just" eaLnBrk="1" hangingPunct="1">
              <a:lnSpc>
                <a:spcPct val="100000"/>
              </a:lnSpc>
              <a:buNone/>
            </a:pPr>
            <a:r>
              <a:rPr lang="en-US" altLang="en-US" sz="1800" dirty="0"/>
              <a:t>               Stop</a:t>
            </a:r>
          </a:p>
          <a:p>
            <a:pPr marL="400050" lvl="1" indent="0" algn="just" eaLnBrk="1" hangingPunct="1">
              <a:lnSpc>
                <a:spcPct val="100000"/>
              </a:lnSpc>
              <a:buNone/>
            </a:pPr>
            <a:r>
              <a:rPr lang="en-US" altLang="en-US" sz="1800" dirty="0"/>
              <a:t>            ENDIF</a:t>
            </a:r>
          </a:p>
          <a:p>
            <a:pPr marL="400050" lvl="1" indent="0" algn="just" eaLnBrk="1" hangingPunct="1">
              <a:lnSpc>
                <a:spcPct val="100000"/>
              </a:lnSpc>
              <a:buNone/>
            </a:pPr>
            <a:r>
              <a:rPr lang="en-US" altLang="en-US" sz="1800" dirty="0"/>
              <a:t>Step-7 I = I + 1</a:t>
            </a:r>
          </a:p>
          <a:p>
            <a:pPr marL="400050" lvl="1" indent="0" algn="just" eaLnBrk="1" hangingPunct="1">
              <a:lnSpc>
                <a:spcPct val="100000"/>
              </a:lnSpc>
              <a:buNone/>
            </a:pPr>
            <a:r>
              <a:rPr lang="en-US" altLang="en-US" sz="1800" dirty="0"/>
              <a:t>Step-8 Go to Step-5</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4" name="Picture 3"/>
          <p:cNvPicPr>
            <a:picLocks noChangeAspect="1"/>
          </p:cNvPicPr>
          <p:nvPr/>
        </p:nvPicPr>
        <p:blipFill>
          <a:blip r:embed="rId3"/>
          <a:stretch>
            <a:fillRect/>
          </a:stretch>
        </p:blipFill>
        <p:spPr>
          <a:xfrm>
            <a:off x="5257800" y="1295400"/>
            <a:ext cx="3048000" cy="5040380"/>
          </a:xfrm>
          <a:prstGeom prst="rect">
            <a:avLst/>
          </a:prstGeom>
        </p:spPr>
      </p:pic>
    </p:spTree>
    <p:extLst>
      <p:ext uri="{BB962C8B-B14F-4D97-AF65-F5344CB8AC3E}">
        <p14:creationId xmlns:p14="http://schemas.microsoft.com/office/powerpoint/2010/main" val="2947538965"/>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anim calcmode="lin" valueType="num">
                                      <p:cBhvr additive="base">
                                        <p:cTn id="19"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4" end="4"/>
                                            </p:txEl>
                                          </p:spTgt>
                                        </p:tgtEl>
                                        <p:attrNameLst>
                                          <p:attrName>style.visibility</p:attrName>
                                        </p:attrNameLst>
                                      </p:cBhvr>
                                      <p:to>
                                        <p:strVal val="visible"/>
                                      </p:to>
                                    </p:set>
                                    <p:anim calcmode="lin" valueType="num">
                                      <p:cBhvr additive="base">
                                        <p:cTn id="25"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5" end="5"/>
                                            </p:txEl>
                                          </p:spTgt>
                                        </p:tgtEl>
                                        <p:attrNameLst>
                                          <p:attrName>style.visibility</p:attrName>
                                        </p:attrNameLst>
                                      </p:cBhvr>
                                      <p:to>
                                        <p:strVal val="visible"/>
                                      </p:to>
                                    </p:set>
                                    <p:anim calcmode="lin" valueType="num">
                                      <p:cBhvr additive="base">
                                        <p:cTn id="31"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5124">
                                            <p:txEl>
                                              <p:pRg st="6" end="6"/>
                                            </p:txEl>
                                          </p:spTgt>
                                        </p:tgtEl>
                                        <p:attrNameLst>
                                          <p:attrName>style.visibility</p:attrName>
                                        </p:attrNameLst>
                                      </p:cBhvr>
                                      <p:to>
                                        <p:strVal val="visible"/>
                                      </p:to>
                                    </p:set>
                                    <p:anim calcmode="lin" valueType="num">
                                      <p:cBhvr additive="base">
                                        <p:cTn id="36"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ID="2" presetClass="entr" presetSubtype="4" fill="hold" nodeType="afterEffect">
                                  <p:stCondLst>
                                    <p:cond delay="0"/>
                                  </p:stCondLst>
                                  <p:childTnLst>
                                    <p:set>
                                      <p:cBhvr>
                                        <p:cTn id="40" dur="1" fill="hold">
                                          <p:stCondLst>
                                            <p:cond delay="0"/>
                                          </p:stCondLst>
                                        </p:cTn>
                                        <p:tgtEl>
                                          <p:spTgt spid="5124">
                                            <p:txEl>
                                              <p:pRg st="7" end="7"/>
                                            </p:txEl>
                                          </p:spTgt>
                                        </p:tgtEl>
                                        <p:attrNameLst>
                                          <p:attrName>style.visibility</p:attrName>
                                        </p:attrNameLst>
                                      </p:cBhvr>
                                      <p:to>
                                        <p:strVal val="visible"/>
                                      </p:to>
                                    </p:set>
                                    <p:anim calcmode="lin" valueType="num">
                                      <p:cBhvr additive="base">
                                        <p:cTn id="41" dur="500" fill="hold"/>
                                        <p:tgtEl>
                                          <p:spTgt spid="512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24">
                                            <p:txEl>
                                              <p:pRg st="7" end="7"/>
                                            </p:txEl>
                                          </p:spTgt>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nodeType="afterEffect">
                                  <p:stCondLst>
                                    <p:cond delay="0"/>
                                  </p:stCondLst>
                                  <p:childTnLst>
                                    <p:set>
                                      <p:cBhvr>
                                        <p:cTn id="45" dur="1" fill="hold">
                                          <p:stCondLst>
                                            <p:cond delay="0"/>
                                          </p:stCondLst>
                                        </p:cTn>
                                        <p:tgtEl>
                                          <p:spTgt spid="5124">
                                            <p:txEl>
                                              <p:pRg st="8" end="8"/>
                                            </p:txEl>
                                          </p:spTgt>
                                        </p:tgtEl>
                                        <p:attrNameLst>
                                          <p:attrName>style.visibility</p:attrName>
                                        </p:attrNameLst>
                                      </p:cBhvr>
                                      <p:to>
                                        <p:strVal val="visible"/>
                                      </p:to>
                                    </p:set>
                                    <p:anim calcmode="lin" valueType="num">
                                      <p:cBhvr additive="base">
                                        <p:cTn id="46" dur="500" fill="hold"/>
                                        <p:tgtEl>
                                          <p:spTgt spid="5124">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12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124">
                                            <p:txEl>
                                              <p:pRg st="9" end="9"/>
                                            </p:txEl>
                                          </p:spTgt>
                                        </p:tgtEl>
                                        <p:attrNameLst>
                                          <p:attrName>style.visibility</p:attrName>
                                        </p:attrNameLst>
                                      </p:cBhvr>
                                      <p:to>
                                        <p:strVal val="visible"/>
                                      </p:to>
                                    </p:set>
                                    <p:anim calcmode="lin" valueType="num">
                                      <p:cBhvr additive="base">
                                        <p:cTn id="52" dur="500" fill="hold"/>
                                        <p:tgtEl>
                                          <p:spTgt spid="5124">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124">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5124">
                                            <p:txEl>
                                              <p:pRg st="10" end="10"/>
                                            </p:txEl>
                                          </p:spTgt>
                                        </p:tgtEl>
                                        <p:attrNameLst>
                                          <p:attrName>style.visibility</p:attrName>
                                        </p:attrNameLst>
                                      </p:cBhvr>
                                      <p:to>
                                        <p:strVal val="visible"/>
                                      </p:to>
                                    </p:set>
                                    <p:anim calcmode="lin" valueType="num">
                                      <p:cBhvr additive="base">
                                        <p:cTn id="57" dur="500" fill="hold"/>
                                        <p:tgtEl>
                                          <p:spTgt spid="5124">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124">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1000"/>
                            </p:stCondLst>
                            <p:childTnLst>
                              <p:par>
                                <p:cTn id="60" presetID="2" presetClass="entr" presetSubtype="4" fill="hold" nodeType="afterEffect">
                                  <p:stCondLst>
                                    <p:cond delay="0"/>
                                  </p:stCondLst>
                                  <p:childTnLst>
                                    <p:set>
                                      <p:cBhvr>
                                        <p:cTn id="61" dur="1" fill="hold">
                                          <p:stCondLst>
                                            <p:cond delay="0"/>
                                          </p:stCondLst>
                                        </p:cTn>
                                        <p:tgtEl>
                                          <p:spTgt spid="5124">
                                            <p:txEl>
                                              <p:pRg st="11" end="11"/>
                                            </p:txEl>
                                          </p:spTgt>
                                        </p:tgtEl>
                                        <p:attrNameLst>
                                          <p:attrName>style.visibility</p:attrName>
                                        </p:attrNameLst>
                                      </p:cBhvr>
                                      <p:to>
                                        <p:strVal val="visible"/>
                                      </p:to>
                                    </p:set>
                                    <p:anim calcmode="lin" valueType="num">
                                      <p:cBhvr additive="base">
                                        <p:cTn id="62" dur="500" fill="hold"/>
                                        <p:tgtEl>
                                          <p:spTgt spid="5124">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5124">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2" presetClass="entr" presetSubtype="4" fill="hold" nodeType="afterEffect">
                                  <p:stCondLst>
                                    <p:cond delay="0"/>
                                  </p:stCondLst>
                                  <p:childTnLst>
                                    <p:set>
                                      <p:cBhvr>
                                        <p:cTn id="66" dur="1" fill="hold">
                                          <p:stCondLst>
                                            <p:cond delay="0"/>
                                          </p:stCondLst>
                                        </p:cTn>
                                        <p:tgtEl>
                                          <p:spTgt spid="5124">
                                            <p:txEl>
                                              <p:pRg st="12" end="12"/>
                                            </p:txEl>
                                          </p:spTgt>
                                        </p:tgtEl>
                                        <p:attrNameLst>
                                          <p:attrName>style.visibility</p:attrName>
                                        </p:attrNameLst>
                                      </p:cBhvr>
                                      <p:to>
                                        <p:strVal val="visible"/>
                                      </p:to>
                                    </p:set>
                                    <p:anim calcmode="lin" valueType="num">
                                      <p:cBhvr additive="base">
                                        <p:cTn id="67" dur="500" fill="hold"/>
                                        <p:tgtEl>
                                          <p:spTgt spid="512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12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124">
                                            <p:txEl>
                                              <p:pRg st="13" end="13"/>
                                            </p:txEl>
                                          </p:spTgt>
                                        </p:tgtEl>
                                        <p:attrNameLst>
                                          <p:attrName>style.visibility</p:attrName>
                                        </p:attrNameLst>
                                      </p:cBhvr>
                                      <p:to>
                                        <p:strVal val="visible"/>
                                      </p:to>
                                    </p:set>
                                    <p:anim calcmode="lin" valueType="num">
                                      <p:cBhvr additive="base">
                                        <p:cTn id="73" dur="500" fill="hold"/>
                                        <p:tgtEl>
                                          <p:spTgt spid="512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12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124">
                                            <p:txEl>
                                              <p:pRg st="14" end="14"/>
                                            </p:txEl>
                                          </p:spTgt>
                                        </p:tgtEl>
                                        <p:attrNameLst>
                                          <p:attrName>style.visibility</p:attrName>
                                        </p:attrNameLst>
                                      </p:cBhvr>
                                      <p:to>
                                        <p:strVal val="visible"/>
                                      </p:to>
                                    </p:set>
                                    <p:anim calcmode="lin" valueType="num">
                                      <p:cBhvr additive="base">
                                        <p:cTn id="79" dur="500" fill="hold"/>
                                        <p:tgtEl>
                                          <p:spTgt spid="512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12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additive="base">
                                        <p:cTn id="85" dur="500" fill="hold"/>
                                        <p:tgtEl>
                                          <p:spTgt spid="4"/>
                                        </p:tgtEl>
                                        <p:attrNameLst>
                                          <p:attrName>ppt_x</p:attrName>
                                        </p:attrNameLst>
                                      </p:cBhvr>
                                      <p:tavLst>
                                        <p:tav tm="0">
                                          <p:val>
                                            <p:strVal val="#ppt_x"/>
                                          </p:val>
                                        </p:tav>
                                        <p:tav tm="100000">
                                          <p:val>
                                            <p:strVal val="#ppt_x"/>
                                          </p:val>
                                        </p:tav>
                                      </p:tavLst>
                                    </p:anim>
                                    <p:anim calcmode="lin" valueType="num">
                                      <p:cBhvr additive="base">
                                        <p:cTn id="8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45</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800" dirty="0"/>
              <a:t>Algorithm &amp; Flowchart to find Factorial of number n ( n!=1x2x3x…n)</a:t>
            </a:r>
            <a:endParaRPr lang="en-US" altLang="en-US" sz="2800" i="1" dirty="0">
              <a:latin typeface="Cambria Math" panose="02040503050406030204" pitchFamily="18" charset="0"/>
            </a:endParaRPr>
          </a:p>
        </p:txBody>
      </p:sp>
      <p:sp>
        <p:nvSpPr>
          <p:cNvPr id="5124" name="Rectangle 3"/>
          <p:cNvSpPr>
            <a:spLocks noGrp="1" noChangeArrowheads="1"/>
          </p:cNvSpPr>
          <p:nvPr>
            <p:ph type="body" idx="1"/>
          </p:nvPr>
        </p:nvSpPr>
        <p:spPr>
          <a:xfrm>
            <a:off x="381000" y="1295400"/>
            <a:ext cx="8610600" cy="5105400"/>
          </a:xfrm>
          <a:noFill/>
        </p:spPr>
        <p:txBody>
          <a:bodyPr lIns="92075" tIns="46038" rIns="92075" bIns="46038"/>
          <a:lstStyle/>
          <a:p>
            <a:pPr algn="just" eaLnBrk="1" hangingPunct="1">
              <a:lnSpc>
                <a:spcPct val="150000"/>
              </a:lnSpc>
            </a:pPr>
            <a:r>
              <a:rPr lang="en-US" altLang="en-US" sz="2000" dirty="0"/>
              <a:t>Algorithm</a:t>
            </a:r>
          </a:p>
          <a:p>
            <a:pPr marL="400050" lvl="1" indent="0" algn="just" eaLnBrk="1" hangingPunct="1">
              <a:lnSpc>
                <a:spcPct val="100000"/>
              </a:lnSpc>
              <a:buNone/>
            </a:pPr>
            <a:r>
              <a:rPr lang="en-US" altLang="en-US" sz="1800" dirty="0"/>
              <a:t>Step-1 Start</a:t>
            </a:r>
          </a:p>
          <a:p>
            <a:pPr marL="400050" lvl="1" indent="0" algn="just" eaLnBrk="1" hangingPunct="1">
              <a:lnSpc>
                <a:spcPct val="100000"/>
              </a:lnSpc>
              <a:buNone/>
            </a:pPr>
            <a:r>
              <a:rPr lang="en-US" altLang="en-US" sz="1800" dirty="0"/>
              <a:t>Step-2 Read number N</a:t>
            </a:r>
          </a:p>
          <a:p>
            <a:pPr marL="400050" lvl="1" indent="0" algn="just" eaLnBrk="1" hangingPunct="1">
              <a:lnSpc>
                <a:spcPct val="100000"/>
              </a:lnSpc>
              <a:buNone/>
            </a:pPr>
            <a:r>
              <a:rPr lang="en-US" altLang="en-US" sz="1800" dirty="0"/>
              <a:t>Step-3 FACT=1 CTRL=1</a:t>
            </a:r>
          </a:p>
          <a:p>
            <a:pPr marL="400050" lvl="1" indent="0" algn="just" eaLnBrk="1" hangingPunct="1">
              <a:lnSpc>
                <a:spcPct val="100000"/>
              </a:lnSpc>
              <a:buNone/>
            </a:pPr>
            <a:r>
              <a:rPr lang="en-US" altLang="en-US" sz="1800" dirty="0"/>
              <a:t>Step-4 WHILE (CTRL &lt;= N)</a:t>
            </a:r>
          </a:p>
          <a:p>
            <a:pPr marL="400050" lvl="1" indent="0" algn="just" eaLnBrk="1" hangingPunct="1">
              <a:lnSpc>
                <a:spcPct val="100000"/>
              </a:lnSpc>
              <a:buNone/>
            </a:pPr>
            <a:r>
              <a:rPr lang="en-US" altLang="en-US" sz="1800" dirty="0"/>
              <a:t>           DO</a:t>
            </a:r>
          </a:p>
          <a:p>
            <a:pPr marL="400050" lvl="1" indent="0" algn="just" eaLnBrk="1" hangingPunct="1">
              <a:lnSpc>
                <a:spcPct val="100000"/>
              </a:lnSpc>
              <a:buNone/>
            </a:pPr>
            <a:r>
              <a:rPr lang="en-US" altLang="en-US" sz="1800" dirty="0"/>
              <a:t>              FACT=FACT* CTRL</a:t>
            </a:r>
          </a:p>
          <a:p>
            <a:pPr marL="400050" lvl="1" indent="0" algn="just" eaLnBrk="1" hangingPunct="1">
              <a:lnSpc>
                <a:spcPct val="100000"/>
              </a:lnSpc>
              <a:buNone/>
            </a:pPr>
            <a:r>
              <a:rPr lang="en-US" altLang="en-US" sz="1800" dirty="0"/>
              <a:t>              CTRL=CTRL+1</a:t>
            </a:r>
          </a:p>
          <a:p>
            <a:pPr marL="400050" lvl="1" indent="0" algn="just" eaLnBrk="1" hangingPunct="1">
              <a:lnSpc>
                <a:spcPct val="100000"/>
              </a:lnSpc>
              <a:buNone/>
            </a:pPr>
            <a:r>
              <a:rPr lang="en-US" altLang="en-US" sz="1800" dirty="0"/>
              <a:t>           DONE</a:t>
            </a:r>
          </a:p>
          <a:p>
            <a:pPr marL="400050" lvl="1" indent="0" algn="just" eaLnBrk="1" hangingPunct="1">
              <a:lnSpc>
                <a:spcPct val="100000"/>
              </a:lnSpc>
              <a:buNone/>
            </a:pPr>
            <a:r>
              <a:rPr lang="en-US" altLang="en-US" sz="1800" dirty="0"/>
              <a:t>Step-5 Display FACT</a:t>
            </a:r>
          </a:p>
          <a:p>
            <a:pPr marL="400050" lvl="1" indent="0" algn="just" eaLnBrk="1" hangingPunct="1">
              <a:lnSpc>
                <a:spcPct val="100000"/>
              </a:lnSpc>
              <a:buNone/>
            </a:pPr>
            <a:r>
              <a:rPr lang="en-US" altLang="en-US" sz="1800" dirty="0"/>
              <a:t>Step-6 Stop</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pic>
        <p:nvPicPr>
          <p:cNvPr id="3" name="Picture 2"/>
          <p:cNvPicPr>
            <a:picLocks noChangeAspect="1"/>
          </p:cNvPicPr>
          <p:nvPr/>
        </p:nvPicPr>
        <p:blipFill>
          <a:blip r:embed="rId3"/>
          <a:stretch>
            <a:fillRect/>
          </a:stretch>
        </p:blipFill>
        <p:spPr>
          <a:xfrm>
            <a:off x="5334000" y="1309255"/>
            <a:ext cx="3124200" cy="5045668"/>
          </a:xfrm>
          <a:prstGeom prst="rect">
            <a:avLst/>
          </a:prstGeom>
        </p:spPr>
      </p:pic>
    </p:spTree>
    <p:extLst>
      <p:ext uri="{BB962C8B-B14F-4D97-AF65-F5344CB8AC3E}">
        <p14:creationId xmlns:p14="http://schemas.microsoft.com/office/powerpoint/2010/main" val="325815473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anim calcmode="lin" valueType="num">
                                      <p:cBhvr additive="base">
                                        <p:cTn id="19"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4" end="4"/>
                                            </p:txEl>
                                          </p:spTgt>
                                        </p:tgtEl>
                                        <p:attrNameLst>
                                          <p:attrName>style.visibility</p:attrName>
                                        </p:attrNameLst>
                                      </p:cBhvr>
                                      <p:to>
                                        <p:strVal val="visible"/>
                                      </p:to>
                                    </p:set>
                                    <p:anim calcmode="lin" valueType="num">
                                      <p:cBhvr additive="base">
                                        <p:cTn id="25"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5124">
                                            <p:txEl>
                                              <p:pRg st="5" end="5"/>
                                            </p:txEl>
                                          </p:spTgt>
                                        </p:tgtEl>
                                        <p:attrNameLst>
                                          <p:attrName>style.visibility</p:attrName>
                                        </p:attrNameLst>
                                      </p:cBhvr>
                                      <p:to>
                                        <p:strVal val="visible"/>
                                      </p:to>
                                    </p:set>
                                    <p:anim calcmode="lin" valueType="num">
                                      <p:cBhvr additive="base">
                                        <p:cTn id="30"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nodeType="afterEffect">
                                  <p:stCondLst>
                                    <p:cond delay="0"/>
                                  </p:stCondLst>
                                  <p:childTnLst>
                                    <p:set>
                                      <p:cBhvr>
                                        <p:cTn id="34" dur="1" fill="hold">
                                          <p:stCondLst>
                                            <p:cond delay="0"/>
                                          </p:stCondLst>
                                        </p:cTn>
                                        <p:tgtEl>
                                          <p:spTgt spid="5124">
                                            <p:txEl>
                                              <p:pRg st="6" end="6"/>
                                            </p:txEl>
                                          </p:spTgt>
                                        </p:tgtEl>
                                        <p:attrNameLst>
                                          <p:attrName>style.visibility</p:attrName>
                                        </p:attrNameLst>
                                      </p:cBhvr>
                                      <p:to>
                                        <p:strVal val="visible"/>
                                      </p:to>
                                    </p:set>
                                    <p:anim calcmode="lin" valueType="num">
                                      <p:cBhvr additive="base">
                                        <p:cTn id="35" dur="500" fill="hold"/>
                                        <p:tgtEl>
                                          <p:spTgt spid="512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24">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fill="hold" nodeType="afterEffect">
                                  <p:stCondLst>
                                    <p:cond delay="0"/>
                                  </p:stCondLst>
                                  <p:childTnLst>
                                    <p:set>
                                      <p:cBhvr>
                                        <p:cTn id="39" dur="1" fill="hold">
                                          <p:stCondLst>
                                            <p:cond delay="0"/>
                                          </p:stCondLst>
                                        </p:cTn>
                                        <p:tgtEl>
                                          <p:spTgt spid="5124">
                                            <p:txEl>
                                              <p:pRg st="7" end="7"/>
                                            </p:txEl>
                                          </p:spTgt>
                                        </p:tgtEl>
                                        <p:attrNameLst>
                                          <p:attrName>style.visibility</p:attrName>
                                        </p:attrNameLst>
                                      </p:cBhvr>
                                      <p:to>
                                        <p:strVal val="visible"/>
                                      </p:to>
                                    </p:set>
                                    <p:anim calcmode="lin" valueType="num">
                                      <p:cBhvr additive="base">
                                        <p:cTn id="40" dur="500" fill="hold"/>
                                        <p:tgtEl>
                                          <p:spTgt spid="5124">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124">
                                            <p:txEl>
                                              <p:pRg st="7" end="7"/>
                                            </p:txEl>
                                          </p:spTgt>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4" fill="hold" nodeType="afterEffect">
                                  <p:stCondLst>
                                    <p:cond delay="0"/>
                                  </p:stCondLst>
                                  <p:childTnLst>
                                    <p:set>
                                      <p:cBhvr>
                                        <p:cTn id="44" dur="1" fill="hold">
                                          <p:stCondLst>
                                            <p:cond delay="0"/>
                                          </p:stCondLst>
                                        </p:cTn>
                                        <p:tgtEl>
                                          <p:spTgt spid="5124">
                                            <p:txEl>
                                              <p:pRg st="8" end="8"/>
                                            </p:txEl>
                                          </p:spTgt>
                                        </p:tgtEl>
                                        <p:attrNameLst>
                                          <p:attrName>style.visibility</p:attrName>
                                        </p:attrNameLst>
                                      </p:cBhvr>
                                      <p:to>
                                        <p:strVal val="visible"/>
                                      </p:to>
                                    </p:set>
                                    <p:anim calcmode="lin" valueType="num">
                                      <p:cBhvr additive="base">
                                        <p:cTn id="45" dur="500" fill="hold"/>
                                        <p:tgtEl>
                                          <p:spTgt spid="512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124">
                                            <p:txEl>
                                              <p:pRg st="9" end="9"/>
                                            </p:txEl>
                                          </p:spTgt>
                                        </p:tgtEl>
                                        <p:attrNameLst>
                                          <p:attrName>style.visibility</p:attrName>
                                        </p:attrNameLst>
                                      </p:cBhvr>
                                      <p:to>
                                        <p:strVal val="visible"/>
                                      </p:to>
                                    </p:set>
                                    <p:anim calcmode="lin" valueType="num">
                                      <p:cBhvr additive="base">
                                        <p:cTn id="51" dur="500" fill="hold"/>
                                        <p:tgtEl>
                                          <p:spTgt spid="5124">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12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124">
                                            <p:txEl>
                                              <p:pRg st="10" end="10"/>
                                            </p:txEl>
                                          </p:spTgt>
                                        </p:tgtEl>
                                        <p:attrNameLst>
                                          <p:attrName>style.visibility</p:attrName>
                                        </p:attrNameLst>
                                      </p:cBhvr>
                                      <p:to>
                                        <p:strVal val="visible"/>
                                      </p:to>
                                    </p:set>
                                    <p:anim calcmode="lin" valueType="num">
                                      <p:cBhvr additive="base">
                                        <p:cTn id="57" dur="500" fill="hold"/>
                                        <p:tgtEl>
                                          <p:spTgt spid="5124">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12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46</a:t>
            </a:fld>
            <a:endParaRPr lang="en-US" altLang="en-US" sz="1400"/>
          </a:p>
        </p:txBody>
      </p:sp>
      <p:sp>
        <p:nvSpPr>
          <p:cNvPr id="5123" name="Rectangle 2"/>
          <p:cNvSpPr>
            <a:spLocks noGrp="1" noChangeArrowheads="1"/>
          </p:cNvSpPr>
          <p:nvPr>
            <p:ph type="title"/>
          </p:nvPr>
        </p:nvSpPr>
        <p:spPr>
          <a:xfrm>
            <a:off x="533400" y="76200"/>
            <a:ext cx="8153400" cy="1066800"/>
          </a:xfrm>
          <a:noFill/>
        </p:spPr>
        <p:txBody>
          <a:bodyPr lIns="92075" tIns="46038" rIns="92075" bIns="46038" anchor="ctr"/>
          <a:lstStyle/>
          <a:p>
            <a:pPr eaLnBrk="1" hangingPunct="1"/>
            <a:r>
              <a:rPr lang="en-US" altLang="en-US" sz="2800" dirty="0"/>
              <a:t>The first homework</a:t>
            </a:r>
          </a:p>
        </p:txBody>
      </p:sp>
      <p:sp>
        <p:nvSpPr>
          <p:cNvPr id="5124" name="Rectangle 3"/>
          <p:cNvSpPr>
            <a:spLocks noGrp="1" noChangeArrowheads="1"/>
          </p:cNvSpPr>
          <p:nvPr>
            <p:ph type="body" idx="1"/>
          </p:nvPr>
        </p:nvSpPr>
        <p:spPr>
          <a:xfrm>
            <a:off x="381000" y="1295400"/>
            <a:ext cx="8610600" cy="5257800"/>
          </a:xfrm>
          <a:noFill/>
        </p:spPr>
        <p:txBody>
          <a:bodyPr lIns="92075" tIns="46038" rIns="92075" bIns="46038"/>
          <a:lstStyle/>
          <a:p>
            <a:pPr algn="just" eaLnBrk="1" hangingPunct="1">
              <a:lnSpc>
                <a:spcPct val="250000"/>
              </a:lnSpc>
            </a:pPr>
            <a:r>
              <a:rPr lang="en-US" altLang="en-US" sz="2000" dirty="0"/>
              <a:t>Algorithm &amp; Flowchart to Swap Two Numbers using Temporary Variable</a:t>
            </a:r>
          </a:p>
          <a:p>
            <a:pPr algn="just" eaLnBrk="1" hangingPunct="1">
              <a:lnSpc>
                <a:spcPct val="250000"/>
              </a:lnSpc>
            </a:pPr>
            <a:r>
              <a:rPr lang="en-US" altLang="en-US" sz="1800" dirty="0"/>
              <a:t>Algorithm &amp; Flowchart to Swap Two Numbers without using temporary variable</a:t>
            </a:r>
          </a:p>
          <a:p>
            <a:pPr algn="just" eaLnBrk="1" hangingPunct="1">
              <a:lnSpc>
                <a:spcPct val="250000"/>
              </a:lnSpc>
            </a:pPr>
            <a:r>
              <a:rPr lang="en-US" altLang="en-US" sz="1800" dirty="0"/>
              <a:t>Algorithm &amp; Flowchart to find Area and Perimeter of Circle.</a:t>
            </a:r>
          </a:p>
          <a:p>
            <a:pPr algn="just" eaLnBrk="1" hangingPunct="1">
              <a:lnSpc>
                <a:spcPct val="250000"/>
              </a:lnSpc>
            </a:pPr>
            <a:r>
              <a:rPr lang="en-US" altLang="en-US" sz="1800" dirty="0"/>
              <a:t>Algorithm &amp; Flowchart to find Odd numbers between 1 to n where n is a positive Integer</a:t>
            </a:r>
          </a:p>
          <a:p>
            <a:pPr algn="just" eaLnBrk="1" hangingPunct="1">
              <a:lnSpc>
                <a:spcPct val="250000"/>
              </a:lnSpc>
            </a:pPr>
            <a:r>
              <a:rPr lang="en-US" altLang="en-US" sz="1800" dirty="0"/>
              <a:t>Algorithm &amp; Flowchart to find GCD and LCM of two numbers</a:t>
            </a:r>
          </a:p>
          <a:p>
            <a:pPr algn="just" eaLnBrk="1" hangingPunct="1">
              <a:lnSpc>
                <a:spcPct val="250000"/>
              </a:lnSpc>
            </a:pPr>
            <a:endParaRPr lang="en-US" altLang="en-US" sz="1800" dirty="0"/>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120675104"/>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525" y="1511399"/>
            <a:ext cx="8334375" cy="1487658"/>
          </a:xfrm>
          <a:prstGeom prst="rect">
            <a:avLst/>
          </a:prstGeom>
          <a:noFill/>
        </p:spPr>
        <p:txBody>
          <a:bodyPr wrap="square" rtlCol="0">
            <a:noAutofit/>
          </a:bodyPr>
          <a:lstStyle/>
          <a:p>
            <a:pPr algn="ctr" rtl="1"/>
            <a:endParaRPr lang="fa-IR" sz="3300" dirty="0">
              <a:cs typeface="B Titr" panose="00000700000000000000" pitchFamily="2" charset="-78"/>
            </a:endParaRPr>
          </a:p>
          <a:p>
            <a:pPr algn="ctr" rtl="1"/>
            <a:r>
              <a:rPr lang="en-US" sz="3300" b="1" dirty="0">
                <a:solidFill>
                  <a:srgbClr val="FF0000"/>
                </a:solidFill>
                <a:effectLst>
                  <a:outerShdw blurRad="50800" dist="38100" algn="l" rotWithShape="0">
                    <a:prstClr val="black">
                      <a:alpha val="40000"/>
                    </a:prstClr>
                  </a:outerShdw>
                  <a:reflection blurRad="6350" stA="50000" endA="300" endPos="50000" dist="29997" dir="5400000" sy="-100000" algn="bl" rotWithShape="0"/>
                </a:effectLst>
                <a:cs typeface="B Titr" panose="00000700000000000000" pitchFamily="2" charset="-78"/>
              </a:rPr>
              <a:t>Thank for your Attention</a:t>
            </a:r>
          </a:p>
        </p:txBody>
      </p:sp>
      <p:sp>
        <p:nvSpPr>
          <p:cNvPr id="8" name="TextBox 7"/>
          <p:cNvSpPr txBox="1"/>
          <p:nvPr/>
        </p:nvSpPr>
        <p:spPr>
          <a:xfrm>
            <a:off x="2353849" y="3750752"/>
            <a:ext cx="4254765"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Any</a:t>
            </a:r>
            <a:r>
              <a:rPr lang="en-US" sz="3300" b="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Question?</a:t>
            </a:r>
          </a:p>
        </p:txBody>
      </p:sp>
    </p:spTree>
    <p:extLst>
      <p:ext uri="{BB962C8B-B14F-4D97-AF65-F5344CB8AC3E}">
        <p14:creationId xmlns:p14="http://schemas.microsoft.com/office/powerpoint/2010/main" val="20223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Decimal (base 10)</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dirty="0"/>
              <a:t>As you can see there are 10 symbols from 0 to 9. With these symbols we can construct all the numbers in the decimal system.</a:t>
            </a:r>
          </a:p>
          <a:p>
            <a:pPr algn="just">
              <a:lnSpc>
                <a:spcPct val="150000"/>
              </a:lnSpc>
            </a:pPr>
            <a:r>
              <a:rPr lang="en-US" sz="1800" dirty="0"/>
              <a:t>All the numbers in the decimal system can be constructed by using the above mentioned symbols (0 … 9) multiplied with the power of 10. The power of ten gives us ones, tens, hundreds, thousands and so on.</a:t>
            </a:r>
            <a:endParaRPr lang="fa-IR" sz="18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5</a:t>
            </a:fld>
            <a:endParaRPr lang="en-US" altLang="en-US"/>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64A5CDA7-6D8D-461F-8D33-16E842141B1B}"/>
                  </a:ext>
                </a:extLst>
              </p:cNvPr>
              <p:cNvGraphicFramePr>
                <a:graphicFrameLocks noGrp="1"/>
              </p:cNvGraphicFramePr>
              <p:nvPr/>
            </p:nvGraphicFramePr>
            <p:xfrm>
              <a:off x="381000" y="4191000"/>
              <a:ext cx="8458200" cy="797941"/>
            </p:xfrm>
            <a:graphic>
              <a:graphicData uri="http://schemas.openxmlformats.org/drawingml/2006/table">
                <a:tbl>
                  <a:tblPr>
                    <a:tableStyleId>{284E427A-3D55-4303-BF80-6455036E1DE7}</a:tableStyleId>
                  </a:tblPr>
                  <a:tblGrid>
                    <a:gridCol w="1057275">
                      <a:extLst>
                        <a:ext uri="{9D8B030D-6E8A-4147-A177-3AD203B41FA5}">
                          <a16:colId xmlns:a16="http://schemas.microsoft.com/office/drawing/2014/main" val="2789414798"/>
                        </a:ext>
                      </a:extLst>
                    </a:gridCol>
                    <a:gridCol w="1057275">
                      <a:extLst>
                        <a:ext uri="{9D8B030D-6E8A-4147-A177-3AD203B41FA5}">
                          <a16:colId xmlns:a16="http://schemas.microsoft.com/office/drawing/2014/main" val="1363496722"/>
                        </a:ext>
                      </a:extLst>
                    </a:gridCol>
                    <a:gridCol w="1057275">
                      <a:extLst>
                        <a:ext uri="{9D8B030D-6E8A-4147-A177-3AD203B41FA5}">
                          <a16:colId xmlns:a16="http://schemas.microsoft.com/office/drawing/2014/main" val="2609997155"/>
                        </a:ext>
                      </a:extLst>
                    </a:gridCol>
                    <a:gridCol w="1057275">
                      <a:extLst>
                        <a:ext uri="{9D8B030D-6E8A-4147-A177-3AD203B41FA5}">
                          <a16:colId xmlns:a16="http://schemas.microsoft.com/office/drawing/2014/main" val="3742783603"/>
                        </a:ext>
                      </a:extLst>
                    </a:gridCol>
                    <a:gridCol w="1057275">
                      <a:extLst>
                        <a:ext uri="{9D8B030D-6E8A-4147-A177-3AD203B41FA5}">
                          <a16:colId xmlns:a16="http://schemas.microsoft.com/office/drawing/2014/main" val="2557923853"/>
                        </a:ext>
                      </a:extLst>
                    </a:gridCol>
                    <a:gridCol w="1057275">
                      <a:extLst>
                        <a:ext uri="{9D8B030D-6E8A-4147-A177-3AD203B41FA5}">
                          <a16:colId xmlns:a16="http://schemas.microsoft.com/office/drawing/2014/main" val="1612609624"/>
                        </a:ext>
                      </a:extLst>
                    </a:gridCol>
                    <a:gridCol w="1057275">
                      <a:extLst>
                        <a:ext uri="{9D8B030D-6E8A-4147-A177-3AD203B41FA5}">
                          <a16:colId xmlns:a16="http://schemas.microsoft.com/office/drawing/2014/main" val="1093167145"/>
                        </a:ext>
                      </a:extLst>
                    </a:gridCol>
                    <a:gridCol w="1057275">
                      <a:extLst>
                        <a:ext uri="{9D8B030D-6E8A-4147-A177-3AD203B41FA5}">
                          <a16:colId xmlns:a16="http://schemas.microsoft.com/office/drawing/2014/main" val="1830792584"/>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b="0" i="1" smtClean="0">
                                        <a:effectLst/>
                                        <a:latin typeface="Cambria Math" panose="02040503050406030204" pitchFamily="18" charset="0"/>
                                      </a:rPr>
                                      <m:t>10</m:t>
                                    </m:r>
                                  </m:e>
                                  <m:sup>
                                    <m:r>
                                      <a:rPr lang="en-US" sz="2000" b="0" i="1" smtClean="0">
                                        <a:effectLst/>
                                        <a:latin typeface="Cambria Math" panose="02040503050406030204" pitchFamily="18" charset="0"/>
                                      </a:rPr>
                                      <m:t>𝑘</m:t>
                                    </m:r>
                                  </m:sup>
                                </m:sSup>
                              </m:oMath>
                            </m:oMathPara>
                          </a14:m>
                          <a:endParaRPr lang="fa-IR" sz="2000" dirty="0">
                            <a:effectLst/>
                          </a:endParaRPr>
                        </a:p>
                      </a:txBody>
                      <a:tcPr anchor="ctr"/>
                    </a:tc>
                    <a:tc>
                      <a:txBody>
                        <a:bodyPr/>
                        <a:lstStyle/>
                        <a:p>
                          <a:pPr algn="ctr"/>
                          <a:r>
                            <a:rPr lang="fa-IR" sz="2000" dirty="0"/>
                            <a:t>…</a:t>
                          </a: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b="0" i="1" smtClean="0">
                                        <a:effectLst/>
                                        <a:latin typeface="Cambria Math" panose="02040503050406030204" pitchFamily="18" charset="0"/>
                                      </a:rPr>
                                      <m:t>10</m:t>
                                    </m:r>
                                  </m:e>
                                  <m:sup>
                                    <m:r>
                                      <a:rPr lang="en-US" sz="2000" b="0" i="1" smtClean="0">
                                        <a:effectLst/>
                                        <a:latin typeface="Cambria Math" panose="02040503050406030204" pitchFamily="18" charset="0"/>
                                      </a:rPr>
                                      <m:t>5</m:t>
                                    </m:r>
                                  </m:sup>
                                </m:sSup>
                              </m:oMath>
                            </m:oMathPara>
                          </a14:m>
                          <a:endParaRPr lang="fa-IR" sz="20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b="0" i="1" smtClean="0">
                                        <a:effectLst/>
                                        <a:latin typeface="Cambria Math" panose="02040503050406030204" pitchFamily="18" charset="0"/>
                                      </a:rPr>
                                      <m:t>10</m:t>
                                    </m:r>
                                  </m:e>
                                  <m:sup>
                                    <m:r>
                                      <a:rPr lang="en-US" sz="2000" b="0" i="1" smtClean="0">
                                        <a:effectLst/>
                                        <a:latin typeface="Cambria Math" panose="02040503050406030204" pitchFamily="18" charset="0"/>
                                      </a:rPr>
                                      <m:t>4</m:t>
                                    </m:r>
                                  </m:sup>
                                </m:sSup>
                              </m:oMath>
                            </m:oMathPara>
                          </a14:m>
                          <a:endParaRPr lang="fa-IR" sz="20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b="0" i="1" smtClean="0">
                                        <a:effectLst/>
                                        <a:latin typeface="Cambria Math" panose="02040503050406030204" pitchFamily="18" charset="0"/>
                                      </a:rPr>
                                      <m:t>10</m:t>
                                    </m:r>
                                  </m:e>
                                  <m:sup>
                                    <m:r>
                                      <a:rPr lang="en-US" sz="2000" b="0" i="1" smtClean="0">
                                        <a:effectLst/>
                                        <a:latin typeface="Cambria Math" panose="02040503050406030204" pitchFamily="18" charset="0"/>
                                      </a:rPr>
                                      <m:t>3</m:t>
                                    </m:r>
                                  </m:sup>
                                </m:sSup>
                              </m:oMath>
                            </m:oMathPara>
                          </a14:m>
                          <a:endParaRPr lang="fa-IR" sz="20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b="0" i="1" smtClean="0">
                                        <a:effectLst/>
                                        <a:latin typeface="Cambria Math" panose="02040503050406030204" pitchFamily="18" charset="0"/>
                                      </a:rPr>
                                      <m:t>10</m:t>
                                    </m:r>
                                  </m:e>
                                  <m:sup>
                                    <m:r>
                                      <a:rPr lang="en-US" sz="2000" b="0" i="1" smtClean="0">
                                        <a:effectLst/>
                                        <a:latin typeface="Cambria Math" panose="02040503050406030204" pitchFamily="18" charset="0"/>
                                      </a:rPr>
                                      <m:t>2</m:t>
                                    </m:r>
                                  </m:sup>
                                </m:sSup>
                              </m:oMath>
                            </m:oMathPara>
                          </a14:m>
                          <a:endParaRPr lang="fa-IR" sz="20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b="0" i="1" smtClean="0">
                                        <a:effectLst/>
                                        <a:latin typeface="Cambria Math" panose="02040503050406030204" pitchFamily="18" charset="0"/>
                                      </a:rPr>
                                      <m:t>10</m:t>
                                    </m:r>
                                  </m:e>
                                  <m:sup>
                                    <m:r>
                                      <a:rPr lang="en-US" sz="2000" b="0" i="1" smtClean="0">
                                        <a:effectLst/>
                                        <a:latin typeface="Cambria Math" panose="02040503050406030204" pitchFamily="18" charset="0"/>
                                      </a:rPr>
                                      <m:t>1</m:t>
                                    </m:r>
                                  </m:sup>
                                </m:sSup>
                              </m:oMath>
                            </m:oMathPara>
                          </a14:m>
                          <a:endParaRPr lang="fa-IR" sz="20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b="0" i="1" smtClean="0">
                                        <a:effectLst/>
                                        <a:latin typeface="Cambria Math" panose="02040503050406030204" pitchFamily="18" charset="0"/>
                                      </a:rPr>
                                      <m:t>10</m:t>
                                    </m:r>
                                  </m:e>
                                  <m:sup>
                                    <m:r>
                                      <a:rPr lang="en-US" sz="2000" b="0" i="1" smtClean="0">
                                        <a:effectLst/>
                                        <a:latin typeface="Cambria Math" panose="02040503050406030204" pitchFamily="18" charset="0"/>
                                      </a:rPr>
                                      <m:t>0</m:t>
                                    </m:r>
                                  </m:sup>
                                </m:sSup>
                              </m:oMath>
                            </m:oMathPara>
                          </a14:m>
                          <a:endParaRPr lang="fa-IR" sz="2000" dirty="0">
                            <a:effectLst/>
                          </a:endParaRPr>
                        </a:p>
                      </a:txBody>
                      <a:tcPr anchor="ctr"/>
                    </a:tc>
                    <a:extLst>
                      <a:ext uri="{0D108BD9-81ED-4DB2-BD59-A6C34878D82A}">
                        <a16:rowId xmlns:a16="http://schemas.microsoft.com/office/drawing/2014/main" val="2095854558"/>
                      </a:ext>
                    </a:extLst>
                  </a:tr>
                  <a:tr h="0">
                    <a:tc>
                      <a:txBody>
                        <a:bodyPr/>
                        <a:lstStyle/>
                        <a:p>
                          <a:pPr algn="ctr"/>
                          <a:r>
                            <a:rPr lang="en-US" sz="2000" dirty="0">
                              <a:effectLst/>
                            </a:rPr>
                            <a:t>N</a:t>
                          </a:r>
                        </a:p>
                      </a:txBody>
                      <a:tcPr anchor="ctr"/>
                    </a:tc>
                    <a:tc>
                      <a:txBody>
                        <a:bodyPr/>
                        <a:lstStyle/>
                        <a:p>
                          <a:pPr algn="ctr"/>
                          <a:r>
                            <a:rPr lang="fa-IR" sz="2000" dirty="0">
                              <a:effectLst/>
                            </a:rPr>
                            <a:t>…</a:t>
                          </a:r>
                        </a:p>
                      </a:txBody>
                      <a:tcPr anchor="ctr"/>
                    </a:tc>
                    <a:tc>
                      <a:txBody>
                        <a:bodyPr/>
                        <a:lstStyle/>
                        <a:p>
                          <a:pPr algn="ctr"/>
                          <a:r>
                            <a:rPr lang="en-US" sz="2000" dirty="0">
                              <a:effectLst/>
                            </a:rPr>
                            <a:t>100000</a:t>
                          </a:r>
                          <a:endParaRPr lang="fa-IR" sz="2000" dirty="0">
                            <a:effectLst/>
                          </a:endParaRPr>
                        </a:p>
                      </a:txBody>
                      <a:tcPr anchor="ctr"/>
                    </a:tc>
                    <a:tc>
                      <a:txBody>
                        <a:bodyPr/>
                        <a:lstStyle/>
                        <a:p>
                          <a:pPr algn="ctr"/>
                          <a:r>
                            <a:rPr lang="en-US" sz="2000" dirty="0">
                              <a:effectLst/>
                            </a:rPr>
                            <a:t>10000</a:t>
                          </a:r>
                          <a:endParaRPr lang="fa-IR" sz="2000" dirty="0">
                            <a:effectLst/>
                          </a:endParaRPr>
                        </a:p>
                      </a:txBody>
                      <a:tcPr anchor="ctr"/>
                    </a:tc>
                    <a:tc>
                      <a:txBody>
                        <a:bodyPr/>
                        <a:lstStyle/>
                        <a:p>
                          <a:pPr algn="ctr"/>
                          <a:r>
                            <a:rPr lang="en-US" sz="2000" dirty="0">
                              <a:effectLst/>
                            </a:rPr>
                            <a:t>1000</a:t>
                          </a:r>
                          <a:endParaRPr lang="fa-IR" sz="2000" dirty="0">
                            <a:effectLst/>
                          </a:endParaRPr>
                        </a:p>
                      </a:txBody>
                      <a:tcPr anchor="ctr"/>
                    </a:tc>
                    <a:tc>
                      <a:txBody>
                        <a:bodyPr/>
                        <a:lstStyle/>
                        <a:p>
                          <a:pPr algn="ctr"/>
                          <a:r>
                            <a:rPr lang="en-US" sz="2000" dirty="0">
                              <a:effectLst/>
                            </a:rPr>
                            <a:t>100</a:t>
                          </a:r>
                          <a:endParaRPr lang="fa-IR" sz="2000" dirty="0">
                            <a:effectLst/>
                          </a:endParaRPr>
                        </a:p>
                      </a:txBody>
                      <a:tcPr anchor="ctr"/>
                    </a:tc>
                    <a:tc>
                      <a:txBody>
                        <a:bodyPr/>
                        <a:lstStyle/>
                        <a:p>
                          <a:pPr algn="ctr"/>
                          <a:r>
                            <a:rPr lang="en-US" sz="2000" dirty="0">
                              <a:effectLst/>
                            </a:rPr>
                            <a:t>10</a:t>
                          </a:r>
                          <a:endParaRPr lang="fa-IR" sz="2000" dirty="0">
                            <a:effectLst/>
                          </a:endParaRPr>
                        </a:p>
                      </a:txBody>
                      <a:tcPr anchor="ctr"/>
                    </a:tc>
                    <a:tc>
                      <a:txBody>
                        <a:bodyPr/>
                        <a:lstStyle/>
                        <a:p>
                          <a:pPr algn="ctr"/>
                          <a:r>
                            <a:rPr lang="en-US" sz="2000" dirty="0">
                              <a:effectLst/>
                            </a:rPr>
                            <a:t>1</a:t>
                          </a:r>
                          <a:endParaRPr lang="fa-IR" sz="2000" dirty="0">
                            <a:effectLst/>
                          </a:endParaRPr>
                        </a:p>
                      </a:txBody>
                      <a:tcPr anchor="ctr"/>
                    </a:tc>
                    <a:extLst>
                      <a:ext uri="{0D108BD9-81ED-4DB2-BD59-A6C34878D82A}">
                        <a16:rowId xmlns:a16="http://schemas.microsoft.com/office/drawing/2014/main" val="990392163"/>
                      </a:ext>
                    </a:extLst>
                  </a:tr>
                </a:tbl>
              </a:graphicData>
            </a:graphic>
          </p:graphicFrame>
        </mc:Choice>
        <mc:Fallback xmlns="">
          <p:graphicFrame>
            <p:nvGraphicFramePr>
              <p:cNvPr id="7" name="Table 6">
                <a:extLst>
                  <a:ext uri="{FF2B5EF4-FFF2-40B4-BE49-F238E27FC236}">
                    <a16:creationId xmlns:a16="http://schemas.microsoft.com/office/drawing/2014/main" id="{64A5CDA7-6D8D-461F-8D33-16E842141B1B}"/>
                  </a:ext>
                </a:extLst>
              </p:cNvPr>
              <p:cNvGraphicFramePr>
                <a:graphicFrameLocks noGrp="1"/>
              </p:cNvGraphicFramePr>
              <p:nvPr>
                <p:extLst>
                  <p:ext uri="{D42A27DB-BD31-4B8C-83A1-F6EECF244321}">
                    <p14:modId xmlns:p14="http://schemas.microsoft.com/office/powerpoint/2010/main" val="3995350910"/>
                  </p:ext>
                </p:extLst>
              </p:nvPr>
            </p:nvGraphicFramePr>
            <p:xfrm>
              <a:off x="381000" y="4191000"/>
              <a:ext cx="8458200" cy="797941"/>
            </p:xfrm>
            <a:graphic>
              <a:graphicData uri="http://schemas.openxmlformats.org/drawingml/2006/table">
                <a:tbl>
                  <a:tblPr>
                    <a:tableStyleId>{284E427A-3D55-4303-BF80-6455036E1DE7}</a:tableStyleId>
                  </a:tblPr>
                  <a:tblGrid>
                    <a:gridCol w="1057275">
                      <a:extLst>
                        <a:ext uri="{9D8B030D-6E8A-4147-A177-3AD203B41FA5}">
                          <a16:colId xmlns:a16="http://schemas.microsoft.com/office/drawing/2014/main" val="2789414798"/>
                        </a:ext>
                      </a:extLst>
                    </a:gridCol>
                    <a:gridCol w="1057275">
                      <a:extLst>
                        <a:ext uri="{9D8B030D-6E8A-4147-A177-3AD203B41FA5}">
                          <a16:colId xmlns:a16="http://schemas.microsoft.com/office/drawing/2014/main" val="1363496722"/>
                        </a:ext>
                      </a:extLst>
                    </a:gridCol>
                    <a:gridCol w="1057275">
                      <a:extLst>
                        <a:ext uri="{9D8B030D-6E8A-4147-A177-3AD203B41FA5}">
                          <a16:colId xmlns:a16="http://schemas.microsoft.com/office/drawing/2014/main" val="2609997155"/>
                        </a:ext>
                      </a:extLst>
                    </a:gridCol>
                    <a:gridCol w="1057275">
                      <a:extLst>
                        <a:ext uri="{9D8B030D-6E8A-4147-A177-3AD203B41FA5}">
                          <a16:colId xmlns:a16="http://schemas.microsoft.com/office/drawing/2014/main" val="3742783603"/>
                        </a:ext>
                      </a:extLst>
                    </a:gridCol>
                    <a:gridCol w="1057275">
                      <a:extLst>
                        <a:ext uri="{9D8B030D-6E8A-4147-A177-3AD203B41FA5}">
                          <a16:colId xmlns:a16="http://schemas.microsoft.com/office/drawing/2014/main" val="2557923853"/>
                        </a:ext>
                      </a:extLst>
                    </a:gridCol>
                    <a:gridCol w="1057275">
                      <a:extLst>
                        <a:ext uri="{9D8B030D-6E8A-4147-A177-3AD203B41FA5}">
                          <a16:colId xmlns:a16="http://schemas.microsoft.com/office/drawing/2014/main" val="1612609624"/>
                        </a:ext>
                      </a:extLst>
                    </a:gridCol>
                    <a:gridCol w="1057275">
                      <a:extLst>
                        <a:ext uri="{9D8B030D-6E8A-4147-A177-3AD203B41FA5}">
                          <a16:colId xmlns:a16="http://schemas.microsoft.com/office/drawing/2014/main" val="1093167145"/>
                        </a:ext>
                      </a:extLst>
                    </a:gridCol>
                    <a:gridCol w="1057275">
                      <a:extLst>
                        <a:ext uri="{9D8B030D-6E8A-4147-A177-3AD203B41FA5}">
                          <a16:colId xmlns:a16="http://schemas.microsoft.com/office/drawing/2014/main" val="1830792584"/>
                        </a:ext>
                      </a:extLst>
                    </a:gridCol>
                  </a:tblGrid>
                  <a:tr h="401701">
                    <a:tc>
                      <a:txBody>
                        <a:bodyPr/>
                        <a:lstStyle/>
                        <a:p>
                          <a:endParaRPr lang="fa-IR"/>
                        </a:p>
                      </a:txBody>
                      <a:tcPr anchor="ctr">
                        <a:blipFill>
                          <a:blip r:embed="rId2"/>
                          <a:stretch>
                            <a:fillRect l="-4023" t="-7576" r="-702874" b="-125758"/>
                          </a:stretch>
                        </a:blipFill>
                      </a:tcPr>
                    </a:tc>
                    <a:tc>
                      <a:txBody>
                        <a:bodyPr/>
                        <a:lstStyle/>
                        <a:p>
                          <a:pPr algn="ctr"/>
                          <a:r>
                            <a:rPr lang="fa-IR" sz="2000" dirty="0"/>
                            <a:t>…</a:t>
                          </a:r>
                        </a:p>
                      </a:txBody>
                      <a:tcPr anchor="ctr"/>
                    </a:tc>
                    <a:tc>
                      <a:txBody>
                        <a:bodyPr/>
                        <a:lstStyle/>
                        <a:p>
                          <a:endParaRPr lang="fa-IR"/>
                        </a:p>
                      </a:txBody>
                      <a:tcPr anchor="ctr">
                        <a:blipFill>
                          <a:blip r:embed="rId2"/>
                          <a:stretch>
                            <a:fillRect l="-203448" t="-7576" r="-503448" b="-125758"/>
                          </a:stretch>
                        </a:blipFill>
                      </a:tcPr>
                    </a:tc>
                    <a:tc>
                      <a:txBody>
                        <a:bodyPr/>
                        <a:lstStyle/>
                        <a:p>
                          <a:endParaRPr lang="fa-IR"/>
                        </a:p>
                      </a:txBody>
                      <a:tcPr anchor="ctr">
                        <a:blipFill>
                          <a:blip r:embed="rId2"/>
                          <a:stretch>
                            <a:fillRect l="-305202" t="-7576" r="-406358" b="-125758"/>
                          </a:stretch>
                        </a:blipFill>
                      </a:tcPr>
                    </a:tc>
                    <a:tc>
                      <a:txBody>
                        <a:bodyPr/>
                        <a:lstStyle/>
                        <a:p>
                          <a:endParaRPr lang="fa-IR"/>
                        </a:p>
                      </a:txBody>
                      <a:tcPr anchor="ctr">
                        <a:blipFill>
                          <a:blip r:embed="rId2"/>
                          <a:stretch>
                            <a:fillRect l="-402874" t="-7576" r="-304023" b="-125758"/>
                          </a:stretch>
                        </a:blipFill>
                      </a:tcPr>
                    </a:tc>
                    <a:tc>
                      <a:txBody>
                        <a:bodyPr/>
                        <a:lstStyle/>
                        <a:p>
                          <a:endParaRPr lang="fa-IR"/>
                        </a:p>
                      </a:txBody>
                      <a:tcPr anchor="ctr">
                        <a:blipFill>
                          <a:blip r:embed="rId2"/>
                          <a:stretch>
                            <a:fillRect l="-505780" t="-7576" r="-205780" b="-125758"/>
                          </a:stretch>
                        </a:blipFill>
                      </a:tcPr>
                    </a:tc>
                    <a:tc>
                      <a:txBody>
                        <a:bodyPr/>
                        <a:lstStyle/>
                        <a:p>
                          <a:endParaRPr lang="fa-IR"/>
                        </a:p>
                      </a:txBody>
                      <a:tcPr anchor="ctr">
                        <a:blipFill>
                          <a:blip r:embed="rId2"/>
                          <a:stretch>
                            <a:fillRect l="-602299" t="-7576" r="-104598" b="-125758"/>
                          </a:stretch>
                        </a:blipFill>
                      </a:tcPr>
                    </a:tc>
                    <a:tc>
                      <a:txBody>
                        <a:bodyPr/>
                        <a:lstStyle/>
                        <a:p>
                          <a:endParaRPr lang="fa-IR"/>
                        </a:p>
                      </a:txBody>
                      <a:tcPr anchor="ctr">
                        <a:blipFill>
                          <a:blip r:embed="rId2"/>
                          <a:stretch>
                            <a:fillRect l="-706358" t="-7576" r="-5202" b="-125758"/>
                          </a:stretch>
                        </a:blipFill>
                      </a:tcPr>
                    </a:tc>
                    <a:extLst>
                      <a:ext uri="{0D108BD9-81ED-4DB2-BD59-A6C34878D82A}">
                        <a16:rowId xmlns:a16="http://schemas.microsoft.com/office/drawing/2014/main" val="2095854558"/>
                      </a:ext>
                    </a:extLst>
                  </a:tr>
                  <a:tr h="396240">
                    <a:tc>
                      <a:txBody>
                        <a:bodyPr/>
                        <a:lstStyle/>
                        <a:p>
                          <a:pPr algn="ctr"/>
                          <a:r>
                            <a:rPr lang="en-US" sz="2000" dirty="0">
                              <a:effectLst/>
                            </a:rPr>
                            <a:t>N</a:t>
                          </a:r>
                        </a:p>
                      </a:txBody>
                      <a:tcPr anchor="ctr"/>
                    </a:tc>
                    <a:tc>
                      <a:txBody>
                        <a:bodyPr/>
                        <a:lstStyle/>
                        <a:p>
                          <a:pPr algn="ctr"/>
                          <a:r>
                            <a:rPr lang="fa-IR" sz="2000" dirty="0">
                              <a:effectLst/>
                            </a:rPr>
                            <a:t>…</a:t>
                          </a:r>
                        </a:p>
                      </a:txBody>
                      <a:tcPr anchor="ctr"/>
                    </a:tc>
                    <a:tc>
                      <a:txBody>
                        <a:bodyPr/>
                        <a:lstStyle/>
                        <a:p>
                          <a:pPr algn="ctr"/>
                          <a:r>
                            <a:rPr lang="en-US" sz="2000" dirty="0">
                              <a:effectLst/>
                            </a:rPr>
                            <a:t>100000</a:t>
                          </a:r>
                          <a:endParaRPr lang="fa-IR" sz="2000" dirty="0">
                            <a:effectLst/>
                          </a:endParaRPr>
                        </a:p>
                      </a:txBody>
                      <a:tcPr anchor="ctr"/>
                    </a:tc>
                    <a:tc>
                      <a:txBody>
                        <a:bodyPr/>
                        <a:lstStyle/>
                        <a:p>
                          <a:pPr algn="ctr"/>
                          <a:r>
                            <a:rPr lang="en-US" sz="2000" dirty="0">
                              <a:effectLst/>
                            </a:rPr>
                            <a:t>10000</a:t>
                          </a:r>
                          <a:endParaRPr lang="fa-IR" sz="2000" dirty="0">
                            <a:effectLst/>
                          </a:endParaRPr>
                        </a:p>
                      </a:txBody>
                      <a:tcPr anchor="ctr"/>
                    </a:tc>
                    <a:tc>
                      <a:txBody>
                        <a:bodyPr/>
                        <a:lstStyle/>
                        <a:p>
                          <a:pPr algn="ctr"/>
                          <a:r>
                            <a:rPr lang="en-US" sz="2000" dirty="0">
                              <a:effectLst/>
                            </a:rPr>
                            <a:t>1000</a:t>
                          </a:r>
                          <a:endParaRPr lang="fa-IR" sz="2000" dirty="0">
                            <a:effectLst/>
                          </a:endParaRPr>
                        </a:p>
                      </a:txBody>
                      <a:tcPr anchor="ctr"/>
                    </a:tc>
                    <a:tc>
                      <a:txBody>
                        <a:bodyPr/>
                        <a:lstStyle/>
                        <a:p>
                          <a:pPr algn="ctr"/>
                          <a:r>
                            <a:rPr lang="en-US" sz="2000" dirty="0">
                              <a:effectLst/>
                            </a:rPr>
                            <a:t>100</a:t>
                          </a:r>
                          <a:endParaRPr lang="fa-IR" sz="2000" dirty="0">
                            <a:effectLst/>
                          </a:endParaRPr>
                        </a:p>
                      </a:txBody>
                      <a:tcPr anchor="ctr"/>
                    </a:tc>
                    <a:tc>
                      <a:txBody>
                        <a:bodyPr/>
                        <a:lstStyle/>
                        <a:p>
                          <a:pPr algn="ctr"/>
                          <a:r>
                            <a:rPr lang="en-US" sz="2000" dirty="0">
                              <a:effectLst/>
                            </a:rPr>
                            <a:t>10</a:t>
                          </a:r>
                          <a:endParaRPr lang="fa-IR" sz="2000" dirty="0">
                            <a:effectLst/>
                          </a:endParaRPr>
                        </a:p>
                      </a:txBody>
                      <a:tcPr anchor="ctr"/>
                    </a:tc>
                    <a:tc>
                      <a:txBody>
                        <a:bodyPr/>
                        <a:lstStyle/>
                        <a:p>
                          <a:pPr algn="ctr"/>
                          <a:r>
                            <a:rPr lang="en-US" sz="2000" dirty="0">
                              <a:effectLst/>
                            </a:rPr>
                            <a:t>1</a:t>
                          </a:r>
                          <a:endParaRPr lang="fa-IR" sz="2000" dirty="0">
                            <a:effectLst/>
                          </a:endParaRPr>
                        </a:p>
                      </a:txBody>
                      <a:tcPr anchor="ctr"/>
                    </a:tc>
                    <a:extLst>
                      <a:ext uri="{0D108BD9-81ED-4DB2-BD59-A6C34878D82A}">
                        <a16:rowId xmlns:a16="http://schemas.microsoft.com/office/drawing/2014/main" val="990392163"/>
                      </a:ext>
                    </a:extLst>
                  </a:tr>
                </a:tbl>
              </a:graphicData>
            </a:graphic>
          </p:graphicFrame>
        </mc:Fallback>
      </mc:AlternateContent>
    </p:spTree>
    <p:extLst>
      <p:ext uri="{BB962C8B-B14F-4D97-AF65-F5344CB8AC3E}">
        <p14:creationId xmlns:p14="http://schemas.microsoft.com/office/powerpoint/2010/main" val="1813238784"/>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Decimal (base 10) - example</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dirty="0"/>
              <a:t>The example below breaks down the decimal number </a:t>
            </a:r>
            <a:r>
              <a:rPr lang="en-US" sz="1800" dirty="0">
                <a:solidFill>
                  <a:srgbClr val="FF0000"/>
                </a:solidFill>
              </a:rPr>
              <a:t>67049</a:t>
            </a:r>
            <a:r>
              <a:rPr lang="en-US" sz="1800" dirty="0"/>
              <a:t> into powers of 10 multiplied with numbers between 0 and 9. This is just to show that any number in the decimal system can be decomposed into a sum of terms made of from the product of the power of 10 and the symbols 0 … 9.</a:t>
            </a:r>
            <a:endParaRPr lang="fa-IR" sz="18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6</a:t>
            </a:fld>
            <a:endParaRPr lang="en-US" altLang="en-US"/>
          </a:p>
        </p:txBody>
      </p:sp>
      <p:pic>
        <p:nvPicPr>
          <p:cNvPr id="10" name="Picture 9">
            <a:extLst>
              <a:ext uri="{FF2B5EF4-FFF2-40B4-BE49-F238E27FC236}">
                <a16:creationId xmlns:a16="http://schemas.microsoft.com/office/drawing/2014/main" id="{0329F8BD-442C-46BC-A52A-60F0CBC2F807}"/>
              </a:ext>
            </a:extLst>
          </p:cNvPr>
          <p:cNvPicPr>
            <a:picLocks noChangeAspect="1"/>
          </p:cNvPicPr>
          <p:nvPr/>
        </p:nvPicPr>
        <p:blipFill>
          <a:blip r:embed="rId2"/>
          <a:stretch>
            <a:fillRect/>
          </a:stretch>
        </p:blipFill>
        <p:spPr>
          <a:xfrm>
            <a:off x="339865" y="3429000"/>
            <a:ext cx="8540469" cy="2590800"/>
          </a:xfrm>
          <a:prstGeom prst="rect">
            <a:avLst/>
          </a:prstGeom>
        </p:spPr>
      </p:pic>
    </p:spTree>
    <p:extLst>
      <p:ext uri="{BB962C8B-B14F-4D97-AF65-F5344CB8AC3E}">
        <p14:creationId xmlns:p14="http://schemas.microsoft.com/office/powerpoint/2010/main" val="2501979512"/>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Binary (base 2)</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2000" dirty="0"/>
              <a:t>Another number representation system is the binary one. As the name suggests and by analogy with the decimal system we can say that the binary system is using only 2 symbols/characters:</a:t>
            </a:r>
          </a:p>
          <a:p>
            <a:pPr algn="just">
              <a:lnSpc>
                <a:spcPct val="150000"/>
              </a:lnSpc>
            </a:pPr>
            <a:endParaRPr lang="en-US" sz="2000" dirty="0"/>
          </a:p>
          <a:p>
            <a:pPr algn="just">
              <a:lnSpc>
                <a:spcPct val="150000"/>
              </a:lnSpc>
            </a:pPr>
            <a:endParaRPr lang="en-US" sz="2000" dirty="0"/>
          </a:p>
          <a:p>
            <a:pPr algn="just">
              <a:lnSpc>
                <a:spcPct val="150000"/>
              </a:lnSpc>
            </a:pPr>
            <a:endParaRPr lang="en-US" sz="2000" dirty="0"/>
          </a:p>
          <a:p>
            <a:pPr algn="just">
              <a:lnSpc>
                <a:spcPct val="150000"/>
              </a:lnSpc>
            </a:pPr>
            <a:endParaRPr lang="en-US" sz="2000" dirty="0"/>
          </a:p>
          <a:p>
            <a:pPr algn="just">
              <a:lnSpc>
                <a:spcPct val="150000"/>
              </a:lnSpc>
            </a:pPr>
            <a:r>
              <a:rPr lang="en-US" sz="2000" dirty="0"/>
              <a:t>In the binary representation we only use 0 (zeros) and 1 (ones) to represent numbers.</a:t>
            </a:r>
            <a:endParaRPr lang="fa-IR" sz="20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7</a:t>
            </a:fld>
            <a:endParaRPr lang="en-US" altLang="en-US"/>
          </a:p>
        </p:txBody>
      </p:sp>
      <p:graphicFrame>
        <p:nvGraphicFramePr>
          <p:cNvPr id="6" name="Table 5">
            <a:extLst>
              <a:ext uri="{FF2B5EF4-FFF2-40B4-BE49-F238E27FC236}">
                <a16:creationId xmlns:a16="http://schemas.microsoft.com/office/drawing/2014/main" id="{33AC3CC4-7F9A-4F22-ABAD-2309FBDC1836}"/>
              </a:ext>
            </a:extLst>
          </p:cNvPr>
          <p:cNvGraphicFramePr>
            <a:graphicFrameLocks noGrp="1"/>
          </p:cNvGraphicFramePr>
          <p:nvPr/>
        </p:nvGraphicFramePr>
        <p:xfrm>
          <a:off x="533400" y="3322320"/>
          <a:ext cx="8458200" cy="1280160"/>
        </p:xfrm>
        <a:graphic>
          <a:graphicData uri="http://schemas.openxmlformats.org/drawingml/2006/table">
            <a:tbl>
              <a:tblPr>
                <a:tableStyleId>{284E427A-3D55-4303-BF80-6455036E1DE7}</a:tableStyleId>
              </a:tblPr>
              <a:tblGrid>
                <a:gridCol w="4229100">
                  <a:extLst>
                    <a:ext uri="{9D8B030D-6E8A-4147-A177-3AD203B41FA5}">
                      <a16:colId xmlns:a16="http://schemas.microsoft.com/office/drawing/2014/main" val="1137412716"/>
                    </a:ext>
                  </a:extLst>
                </a:gridCol>
                <a:gridCol w="4229100">
                  <a:extLst>
                    <a:ext uri="{9D8B030D-6E8A-4147-A177-3AD203B41FA5}">
                      <a16:colId xmlns:a16="http://schemas.microsoft.com/office/drawing/2014/main" val="1136869495"/>
                    </a:ext>
                  </a:extLst>
                </a:gridCol>
              </a:tblGrid>
              <a:tr h="0">
                <a:tc gridSpan="2">
                  <a:txBody>
                    <a:bodyPr/>
                    <a:lstStyle/>
                    <a:p>
                      <a:pPr algn="ctr"/>
                      <a:r>
                        <a:rPr lang="en-US" sz="3600" dirty="0">
                          <a:effectLst/>
                          <a:cs typeface="+mn-cs"/>
                        </a:rPr>
                        <a:t>Binary Symbols</a:t>
                      </a:r>
                    </a:p>
                  </a:txBody>
                  <a:tcPr anchor="ctr"/>
                </a:tc>
                <a:tc hMerge="1">
                  <a:txBody>
                    <a:bodyPr/>
                    <a:lstStyle/>
                    <a:p>
                      <a:pPr rtl="1"/>
                      <a:endParaRPr lang="fa-IR"/>
                    </a:p>
                  </a:txBody>
                  <a:tcPr/>
                </a:tc>
                <a:extLst>
                  <a:ext uri="{0D108BD9-81ED-4DB2-BD59-A6C34878D82A}">
                    <a16:rowId xmlns:a16="http://schemas.microsoft.com/office/drawing/2014/main" val="3259970269"/>
                  </a:ext>
                </a:extLst>
              </a:tr>
              <a:tr h="0">
                <a:tc>
                  <a:txBody>
                    <a:bodyPr/>
                    <a:lstStyle/>
                    <a:p>
                      <a:pPr algn="ctr"/>
                      <a:r>
                        <a:rPr lang="en-US" sz="3600" dirty="0">
                          <a:effectLst/>
                          <a:cs typeface="+mn-cs"/>
                        </a:rPr>
                        <a:t>0</a:t>
                      </a:r>
                      <a:endParaRPr lang="fa-IR" sz="3600" dirty="0">
                        <a:effectLst/>
                        <a:cs typeface="+mn-cs"/>
                      </a:endParaRPr>
                    </a:p>
                  </a:txBody>
                  <a:tcPr anchor="ctr"/>
                </a:tc>
                <a:tc>
                  <a:txBody>
                    <a:bodyPr/>
                    <a:lstStyle/>
                    <a:p>
                      <a:pPr algn="ctr"/>
                      <a:r>
                        <a:rPr lang="en-US" sz="3600" dirty="0">
                          <a:effectLst/>
                          <a:cs typeface="+mn-cs"/>
                        </a:rPr>
                        <a:t>1</a:t>
                      </a:r>
                      <a:endParaRPr lang="fa-IR" sz="3600" dirty="0">
                        <a:effectLst/>
                        <a:cs typeface="+mn-cs"/>
                      </a:endParaRPr>
                    </a:p>
                  </a:txBody>
                  <a:tcPr anchor="ctr"/>
                </a:tc>
                <a:extLst>
                  <a:ext uri="{0D108BD9-81ED-4DB2-BD59-A6C34878D82A}">
                    <a16:rowId xmlns:a16="http://schemas.microsoft.com/office/drawing/2014/main" val="1977416906"/>
                  </a:ext>
                </a:extLst>
              </a:tr>
            </a:tbl>
          </a:graphicData>
        </a:graphic>
      </p:graphicFrame>
    </p:spTree>
    <p:extLst>
      <p:ext uri="{BB962C8B-B14F-4D97-AF65-F5344CB8AC3E}">
        <p14:creationId xmlns:p14="http://schemas.microsoft.com/office/powerpoint/2010/main" val="461258152"/>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Binary (base 2)</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dirty="0"/>
              <a:t>All the decimal numbers we can think of can be represented into binary symbols. We do this by using a sum between terms of the power of 2 multiplied with 0 or 1.</a:t>
            </a:r>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8</a:t>
            </a:fld>
            <a:endParaRPr lang="en-US" altLang="en-US"/>
          </a:p>
        </p:txBody>
      </p:sp>
      <p:pic>
        <p:nvPicPr>
          <p:cNvPr id="8" name="Picture 7">
            <a:extLst>
              <a:ext uri="{FF2B5EF4-FFF2-40B4-BE49-F238E27FC236}">
                <a16:creationId xmlns:a16="http://schemas.microsoft.com/office/drawing/2014/main" id="{389FCD26-1707-41EE-9B3E-EC5FED6A94F9}"/>
              </a:ext>
            </a:extLst>
          </p:cNvPr>
          <p:cNvPicPr>
            <a:picLocks noChangeAspect="1"/>
          </p:cNvPicPr>
          <p:nvPr/>
        </p:nvPicPr>
        <p:blipFill>
          <a:blip r:embed="rId2"/>
          <a:stretch>
            <a:fillRect/>
          </a:stretch>
        </p:blipFill>
        <p:spPr>
          <a:xfrm>
            <a:off x="749710" y="4000500"/>
            <a:ext cx="8232397" cy="1219200"/>
          </a:xfrm>
          <a:prstGeom prst="rect">
            <a:avLst/>
          </a:prstGeom>
        </p:spPr>
      </p:pic>
    </p:spTree>
    <p:extLst>
      <p:ext uri="{BB962C8B-B14F-4D97-AF65-F5344CB8AC3E}">
        <p14:creationId xmlns:p14="http://schemas.microsoft.com/office/powerpoint/2010/main" val="72078085"/>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Binary (base 2)</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dirty="0"/>
              <a:t>As example we’ll use the number 149 (decimal representation) and transform it into binary representation. We could use any number but if it’s too big it would end up into a long string of zeros and ones.</a:t>
            </a:r>
            <a:endParaRPr lang="fa-IR" sz="18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9</a:t>
            </a:fld>
            <a:endParaRPr lang="en-US" altLang="en-US"/>
          </a:p>
        </p:txBody>
      </p:sp>
      <p:pic>
        <p:nvPicPr>
          <p:cNvPr id="7" name="Picture 6">
            <a:extLst>
              <a:ext uri="{FF2B5EF4-FFF2-40B4-BE49-F238E27FC236}">
                <a16:creationId xmlns:a16="http://schemas.microsoft.com/office/drawing/2014/main" id="{C4CC4E9D-076B-4089-96E4-23E162D3150D}"/>
              </a:ext>
            </a:extLst>
          </p:cNvPr>
          <p:cNvPicPr>
            <a:picLocks noChangeAspect="1"/>
          </p:cNvPicPr>
          <p:nvPr/>
        </p:nvPicPr>
        <p:blipFill>
          <a:blip r:embed="rId2"/>
          <a:stretch>
            <a:fillRect/>
          </a:stretch>
        </p:blipFill>
        <p:spPr>
          <a:xfrm>
            <a:off x="145751" y="2928938"/>
            <a:ext cx="8845849" cy="2709862"/>
          </a:xfrm>
          <a:prstGeom prst="rect">
            <a:avLst/>
          </a:prstGeom>
        </p:spPr>
      </p:pic>
    </p:spTree>
    <p:extLst>
      <p:ext uri="{BB962C8B-B14F-4D97-AF65-F5344CB8AC3E}">
        <p14:creationId xmlns:p14="http://schemas.microsoft.com/office/powerpoint/2010/main" val="2701320295"/>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5142</TotalTime>
  <Words>2905</Words>
  <Application>Microsoft Office PowerPoint</Application>
  <PresentationFormat>On-screen Show (4:3)</PresentationFormat>
  <Paragraphs>421</Paragraphs>
  <Slides>47</Slides>
  <Notes>39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4" baseType="lpstr">
      <vt:lpstr>Arial</vt:lpstr>
      <vt:lpstr>Cambria Math</vt:lpstr>
      <vt:lpstr>Tahoma</vt:lpstr>
      <vt:lpstr>Times New Roman</vt:lpstr>
      <vt:lpstr>Wingdings</vt:lpstr>
      <vt:lpstr>Blends</vt:lpstr>
      <vt:lpstr>Clip</vt:lpstr>
      <vt:lpstr>PowerPoint Presentation</vt:lpstr>
      <vt:lpstr>Basic programming    Session1: Algorithm &amp; Flowchart</vt:lpstr>
      <vt:lpstr>Assessment</vt:lpstr>
      <vt:lpstr>Decimal (base 10)</vt:lpstr>
      <vt:lpstr>Decimal (base 10)</vt:lpstr>
      <vt:lpstr>Decimal (base 10) - example</vt:lpstr>
      <vt:lpstr>Binary (base 2)</vt:lpstr>
      <vt:lpstr>Binary (base 2)</vt:lpstr>
      <vt:lpstr>Binary (base 2)</vt:lpstr>
      <vt:lpstr>Binary (base 2)</vt:lpstr>
      <vt:lpstr>Why algorithm and flowchart? </vt:lpstr>
      <vt:lpstr>Why algorithm and flowchart? </vt:lpstr>
      <vt:lpstr>Why algorithm and flowchart? </vt:lpstr>
      <vt:lpstr>Algorithm: history &amp; definition</vt:lpstr>
      <vt:lpstr>The characteristics of algorithm</vt:lpstr>
      <vt:lpstr>The control structures of algorithm &amp; flowchart</vt:lpstr>
      <vt:lpstr>The control structures of algorithm &amp; flowchart</vt:lpstr>
      <vt:lpstr>The control structures of algorithm &amp; flowchart</vt:lpstr>
      <vt:lpstr>The control structures of algorithm &amp; flowchart</vt:lpstr>
      <vt:lpstr>Advantages of algorithm</vt:lpstr>
      <vt:lpstr>How to write algorithms</vt:lpstr>
      <vt:lpstr>How to calculate the area of the rectangle?</vt:lpstr>
      <vt:lpstr>Flowchart: : history &amp; definition</vt:lpstr>
      <vt:lpstr>Advantages of flowchart</vt:lpstr>
      <vt:lpstr>Flowchart standard symbols</vt:lpstr>
      <vt:lpstr>Flowchart standard symbols</vt:lpstr>
      <vt:lpstr>Flowchart standard symbols</vt:lpstr>
      <vt:lpstr>Assignment Symbol</vt:lpstr>
      <vt:lpstr>Mathematical Operators</vt:lpstr>
      <vt:lpstr>Relational Operators</vt:lpstr>
      <vt:lpstr>Logical Operators</vt:lpstr>
      <vt:lpstr>Selection control Statements</vt:lpstr>
      <vt:lpstr>Loop control Statements</vt:lpstr>
      <vt:lpstr>GO TO statement</vt:lpstr>
      <vt:lpstr>Algorithm &amp; Flowchart to find the sum of two numbers</vt:lpstr>
      <vt:lpstr>Algorithm &amp; Flowchart to find the sum of two numbers</vt:lpstr>
      <vt:lpstr>Algorithm &amp; Flowchart to convert temperature from Fahrenheit to Celsius</vt:lpstr>
      <vt:lpstr>Algorithm &amp; Flowchart to find Area and Perimeter of Square</vt:lpstr>
      <vt:lpstr>Algorithm &amp; Flowchart to find Area and Perimeter of Rectangle</vt:lpstr>
      <vt:lpstr>Algorithm &amp; Flowchart to find the smallest of two numbers</vt:lpstr>
      <vt:lpstr>Algorithm &amp; Flowchart to find the largest of two numbers</vt:lpstr>
      <vt:lpstr>Algorithm &amp; Flowchart to find Even number between 1 to 50</vt:lpstr>
      <vt:lpstr>Algorithm &amp; Flowchart to find sum of series 1+2+3+…..+N</vt:lpstr>
      <vt:lpstr>Algorithm &amp; Flowchart to find if a number is prime or not</vt:lpstr>
      <vt:lpstr>Algorithm &amp; Flowchart to find Factorial of number n ( n!=1x2x3x…n)</vt:lpstr>
      <vt:lpstr>The first homework</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cirruse salehnasab</cp:lastModifiedBy>
  <cp:revision>527</cp:revision>
  <cp:lastPrinted>2022-03-03T08:17:00Z</cp:lastPrinted>
  <dcterms:created xsi:type="dcterms:W3CDTF">1999-12-01T22:01:55Z</dcterms:created>
  <dcterms:modified xsi:type="dcterms:W3CDTF">2023-03-04T09:41:53Z</dcterms:modified>
</cp:coreProperties>
</file>