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1"/>
  </p:notesMasterIdLst>
  <p:handoutMasterIdLst>
    <p:handoutMasterId r:id="rId22"/>
  </p:handoutMasterIdLst>
  <p:sldIdLst>
    <p:sldId id="816" r:id="rId2"/>
    <p:sldId id="869" r:id="rId3"/>
    <p:sldId id="546" r:id="rId4"/>
    <p:sldId id="854" r:id="rId5"/>
    <p:sldId id="855" r:id="rId6"/>
    <p:sldId id="856" r:id="rId7"/>
    <p:sldId id="857" r:id="rId8"/>
    <p:sldId id="858" r:id="rId9"/>
    <p:sldId id="859" r:id="rId10"/>
    <p:sldId id="860" r:id="rId11"/>
    <p:sldId id="861" r:id="rId12"/>
    <p:sldId id="862" r:id="rId13"/>
    <p:sldId id="863" r:id="rId14"/>
    <p:sldId id="864" r:id="rId15"/>
    <p:sldId id="865" r:id="rId16"/>
    <p:sldId id="866" r:id="rId17"/>
    <p:sldId id="867" r:id="rId18"/>
    <p:sldId id="868" r:id="rId19"/>
    <p:sldId id="853" r:id="rId20"/>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9134" autoAdjust="0"/>
  </p:normalViewPr>
  <p:slideViewPr>
    <p:cSldViewPr>
      <p:cViewPr varScale="1">
        <p:scale>
          <a:sx n="100" d="100"/>
          <a:sy n="100" d="100"/>
        </p:scale>
        <p:origin x="21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3"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144619" y="9120815"/>
            <a:ext cx="3170583" cy="4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4" rIns="96645" bIns="48324"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1B18DE9C-4610-4A6D-8FE7-0450BD95424A}" type="slidenum">
              <a:rPr lang="en-US" altLang="en-US" smtClean="0"/>
              <a:pPr/>
              <a:t>17</a:t>
            </a:fld>
            <a:endParaRPr lang="en-US" altLang="en-US"/>
          </a:p>
        </p:txBody>
      </p:sp>
    </p:spTree>
    <p:extLst>
      <p:ext uri="{BB962C8B-B14F-4D97-AF65-F5344CB8AC3E}">
        <p14:creationId xmlns:p14="http://schemas.microsoft.com/office/powerpoint/2010/main" val="136521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B0E10DB0-2313-4F93-8E1A-90849C3CE163}"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A1A7A2DF-C277-448C-8480-EE7EFFE832BB}"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18951547-CAB0-487B-BC2D-40C429F16911}"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7CC71D52-A900-4C8D-A3B0-F0A164B8B9C3}"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74C3B3ED-0012-42EA-8269-DC06BA6EA839}"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C8E6FB0F-BF38-4542-AA42-5DD4B13C3638}"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EF552197-7245-48C0-8631-D1FF40178F86}"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E1948A79-CE8B-43CF-9550-6FAC46E3F04B}"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4F8EB6C8-4A3E-4948-99E6-026BABDAC8BA}"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F22A4C9D-A67E-4D5C-82BD-A7218E8F5EEF}"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DCA80F98-BB11-4452-A52B-A064D1DB24A0}"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38274C57-7DAC-4975-8FF6-CBAC8D024952}"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30"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sldNum="0"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6956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44FC114-7EA4-43A3-A884-93443BFCD910}"/>
              </a:ext>
            </a:extLst>
          </p:cNvPr>
          <p:cNvSpPr/>
          <p:nvPr/>
        </p:nvSpPr>
        <p:spPr bwMode="auto">
          <a:xfrm>
            <a:off x="3733800" y="5486400"/>
            <a:ext cx="1752600" cy="5334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9" name="Rectangle 8">
            <a:extLst>
              <a:ext uri="{FF2B5EF4-FFF2-40B4-BE49-F238E27FC236}">
                <a16:creationId xmlns:a16="http://schemas.microsoft.com/office/drawing/2014/main" id="{681BB552-6D7B-43C7-85BE-D397089063FE}"/>
              </a:ext>
            </a:extLst>
          </p:cNvPr>
          <p:cNvSpPr/>
          <p:nvPr/>
        </p:nvSpPr>
        <p:spPr bwMode="auto">
          <a:xfrm>
            <a:off x="3429000" y="3581400"/>
            <a:ext cx="2514600" cy="3810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8" name="Rectangle 7">
            <a:extLst>
              <a:ext uri="{FF2B5EF4-FFF2-40B4-BE49-F238E27FC236}">
                <a16:creationId xmlns:a16="http://schemas.microsoft.com/office/drawing/2014/main" id="{AECCDEAB-776D-47B8-9371-A8849C0B9851}"/>
              </a:ext>
            </a:extLst>
          </p:cNvPr>
          <p:cNvSpPr/>
          <p:nvPr/>
        </p:nvSpPr>
        <p:spPr bwMode="auto">
          <a:xfrm>
            <a:off x="3886200" y="2057400"/>
            <a:ext cx="1371600" cy="3810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EB01D023-D809-492D-9B9E-540E9C7C6FF3}"/>
              </a:ext>
            </a:extLst>
          </p:cNvPr>
          <p:cNvSpPr>
            <a:spLocks noGrp="1"/>
          </p:cNvSpPr>
          <p:nvPr>
            <p:ph type="title"/>
          </p:nvPr>
        </p:nvSpPr>
        <p:spPr/>
        <p:txBody>
          <a:bodyPr/>
          <a:lstStyle/>
          <a:p>
            <a:r>
              <a:rPr lang="en-US" sz="3200" dirty="0"/>
              <a:t>Installing Python on Linux – cont`d..</a:t>
            </a:r>
            <a:endParaRPr lang="fa-IR" sz="3200" dirty="0"/>
          </a:p>
        </p:txBody>
      </p:sp>
      <p:sp>
        <p:nvSpPr>
          <p:cNvPr id="3" name="Content Placeholder 2">
            <a:extLst>
              <a:ext uri="{FF2B5EF4-FFF2-40B4-BE49-F238E27FC236}">
                <a16:creationId xmlns:a16="http://schemas.microsoft.com/office/drawing/2014/main" id="{562E5E2D-52F2-4BF7-B2FE-83313ACA9C50}"/>
              </a:ext>
            </a:extLst>
          </p:cNvPr>
          <p:cNvSpPr>
            <a:spLocks noGrp="1"/>
          </p:cNvSpPr>
          <p:nvPr>
            <p:ph idx="1"/>
          </p:nvPr>
        </p:nvSpPr>
        <p:spPr/>
        <p:txBody>
          <a:bodyPr/>
          <a:lstStyle/>
          <a:p>
            <a:pPr algn="just">
              <a:lnSpc>
                <a:spcPct val="150000"/>
              </a:lnSpc>
            </a:pPr>
            <a:r>
              <a:rPr lang="en-US" sz="2000" dirty="0"/>
              <a:t>After the configuration is performed, run the make command:</a:t>
            </a:r>
          </a:p>
          <a:p>
            <a:pPr marL="0" indent="0" algn="ctr">
              <a:lnSpc>
                <a:spcPct val="150000"/>
              </a:lnSpc>
              <a:buNone/>
            </a:pPr>
            <a:r>
              <a:rPr lang="en-US" sz="2000" dirty="0"/>
              <a:t>$ make</a:t>
            </a:r>
          </a:p>
          <a:p>
            <a:pPr algn="just">
              <a:lnSpc>
                <a:spcPct val="150000"/>
              </a:lnSpc>
            </a:pPr>
            <a:r>
              <a:rPr lang="en-US" sz="2000" dirty="0"/>
              <a:t>The last step is to copy the final files to the destination location. If you had opted for a global installation, run make install as root:</a:t>
            </a:r>
          </a:p>
          <a:p>
            <a:pPr marL="0" indent="0" algn="ctr">
              <a:lnSpc>
                <a:spcPct val="150000"/>
              </a:lnSpc>
              <a:buNone/>
            </a:pPr>
            <a:r>
              <a:rPr lang="en-US" sz="2000" dirty="0"/>
              <a:t>$ sudo make install</a:t>
            </a:r>
          </a:p>
          <a:p>
            <a:pPr algn="just">
              <a:lnSpc>
                <a:spcPct val="150000"/>
              </a:lnSpc>
            </a:pPr>
            <a:r>
              <a:rPr lang="en-US" sz="2000" dirty="0"/>
              <a:t>The Python interpreter will now be available to all users.</a:t>
            </a:r>
          </a:p>
          <a:p>
            <a:pPr algn="just">
              <a:lnSpc>
                <a:spcPct val="150000"/>
              </a:lnSpc>
            </a:pPr>
            <a:r>
              <a:rPr lang="en-US" sz="2000" dirty="0"/>
              <a:t>If you had opted to install in a local directory under the current user’s home directory, run make install without root privileges:</a:t>
            </a:r>
          </a:p>
          <a:p>
            <a:pPr marL="0" indent="0" algn="ctr">
              <a:lnSpc>
                <a:spcPct val="150000"/>
              </a:lnSpc>
              <a:buNone/>
            </a:pPr>
            <a:r>
              <a:rPr lang="en-US" sz="2000" dirty="0"/>
              <a:t>$ make install</a:t>
            </a:r>
            <a:endParaRPr lang="fa-IR" sz="2000" dirty="0"/>
          </a:p>
        </p:txBody>
      </p:sp>
      <p:sp>
        <p:nvSpPr>
          <p:cNvPr id="4" name="Footer Placeholder 3">
            <a:extLst>
              <a:ext uri="{FF2B5EF4-FFF2-40B4-BE49-F238E27FC236}">
                <a16:creationId xmlns:a16="http://schemas.microsoft.com/office/drawing/2014/main" id="{7B854C26-815B-44EA-8277-0500449D1C13}"/>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54521136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42386D-E7DE-4D21-B868-4BA53CA35774}"/>
              </a:ext>
            </a:extLst>
          </p:cNvPr>
          <p:cNvSpPr/>
          <p:nvPr/>
        </p:nvSpPr>
        <p:spPr bwMode="auto">
          <a:xfrm>
            <a:off x="2514600" y="5410200"/>
            <a:ext cx="4267200" cy="6096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55718FF6-8FFE-4AFE-A082-B76A22A9A1C5}"/>
              </a:ext>
            </a:extLst>
          </p:cNvPr>
          <p:cNvSpPr>
            <a:spLocks noGrp="1"/>
          </p:cNvSpPr>
          <p:nvPr>
            <p:ph type="title"/>
          </p:nvPr>
        </p:nvSpPr>
        <p:spPr/>
        <p:txBody>
          <a:bodyPr/>
          <a:lstStyle/>
          <a:p>
            <a:r>
              <a:rPr lang="fr-FR" sz="3200" dirty="0"/>
              <a:t>Installing Python on Linux – </a:t>
            </a:r>
            <a:r>
              <a:rPr lang="fr-FR" sz="3200" dirty="0" err="1"/>
              <a:t>cont`d</a:t>
            </a:r>
            <a:r>
              <a:rPr lang="fr-FR" sz="3200" dirty="0"/>
              <a:t>..</a:t>
            </a:r>
            <a:endParaRPr lang="fa-IR" sz="3200" dirty="0"/>
          </a:p>
        </p:txBody>
      </p:sp>
      <p:sp>
        <p:nvSpPr>
          <p:cNvPr id="3" name="Content Placeholder 2">
            <a:extLst>
              <a:ext uri="{FF2B5EF4-FFF2-40B4-BE49-F238E27FC236}">
                <a16:creationId xmlns:a16="http://schemas.microsoft.com/office/drawing/2014/main" id="{32E9BDEE-54AB-4432-BEB7-AB38CB9E6271}"/>
              </a:ext>
            </a:extLst>
          </p:cNvPr>
          <p:cNvSpPr>
            <a:spLocks noGrp="1"/>
          </p:cNvSpPr>
          <p:nvPr>
            <p:ph idx="1"/>
          </p:nvPr>
        </p:nvSpPr>
        <p:spPr/>
        <p:txBody>
          <a:bodyPr/>
          <a:lstStyle/>
          <a:p>
            <a:pPr algn="just">
              <a:lnSpc>
                <a:spcPct val="150000"/>
              </a:lnSpc>
            </a:pPr>
            <a:r>
              <a:rPr lang="en-US" sz="2400" dirty="0"/>
              <a:t>The Python interpreter would now be available inside the bin subdirectory within the installation directory. Considering our example of local directory “$HOME/py-392”, the interpreter will now be available at '$HOME/py-392/bin/python3'. You could add the directory to the PATH variable so that you could just type in python3 henceforth. To do so, add this line to your ~/.bashrc file:</a:t>
            </a:r>
          </a:p>
          <a:p>
            <a:pPr marL="0" indent="0" algn="ctr">
              <a:lnSpc>
                <a:spcPct val="150000"/>
              </a:lnSpc>
              <a:buNone/>
            </a:pPr>
            <a:r>
              <a:rPr lang="en-US" sz="2400" dirty="0"/>
              <a:t>PATH="$PATH:~/py-3102/bin"</a:t>
            </a:r>
            <a:endParaRPr lang="fa-IR" sz="2400" dirty="0"/>
          </a:p>
        </p:txBody>
      </p:sp>
      <p:sp>
        <p:nvSpPr>
          <p:cNvPr id="4" name="Footer Placeholder 3">
            <a:extLst>
              <a:ext uri="{FF2B5EF4-FFF2-40B4-BE49-F238E27FC236}">
                <a16:creationId xmlns:a16="http://schemas.microsoft.com/office/drawing/2014/main" id="{49F13F30-AEA4-40C9-9322-0038738E2C75}"/>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424370270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E25D91-75A2-4A22-BC22-DE075042F8EB}"/>
              </a:ext>
            </a:extLst>
          </p:cNvPr>
          <p:cNvSpPr/>
          <p:nvPr/>
        </p:nvSpPr>
        <p:spPr bwMode="auto">
          <a:xfrm>
            <a:off x="3886200" y="3276600"/>
            <a:ext cx="1524000" cy="5334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17FD3EDD-4AC7-4436-BAB8-3A27627DCC28}"/>
              </a:ext>
            </a:extLst>
          </p:cNvPr>
          <p:cNvSpPr>
            <a:spLocks noGrp="1"/>
          </p:cNvSpPr>
          <p:nvPr>
            <p:ph type="title"/>
          </p:nvPr>
        </p:nvSpPr>
        <p:spPr/>
        <p:txBody>
          <a:bodyPr/>
          <a:lstStyle/>
          <a:p>
            <a:r>
              <a:rPr lang="en-US" dirty="0"/>
              <a:t>The Python Interpreter</a:t>
            </a:r>
            <a:endParaRPr lang="fa-IR" dirty="0"/>
          </a:p>
        </p:txBody>
      </p:sp>
      <p:sp>
        <p:nvSpPr>
          <p:cNvPr id="3" name="Content Placeholder 2">
            <a:extLst>
              <a:ext uri="{FF2B5EF4-FFF2-40B4-BE49-F238E27FC236}">
                <a16:creationId xmlns:a16="http://schemas.microsoft.com/office/drawing/2014/main" id="{F20C18B5-E600-4FD9-9D2E-C1CEB6CD2F72}"/>
              </a:ext>
            </a:extLst>
          </p:cNvPr>
          <p:cNvSpPr>
            <a:spLocks noGrp="1"/>
          </p:cNvSpPr>
          <p:nvPr>
            <p:ph idx="1"/>
          </p:nvPr>
        </p:nvSpPr>
        <p:spPr/>
        <p:txBody>
          <a:bodyPr/>
          <a:lstStyle/>
          <a:p>
            <a:pPr algn="just">
              <a:lnSpc>
                <a:spcPct val="150000"/>
              </a:lnSpc>
            </a:pPr>
            <a:r>
              <a:rPr lang="en-US" sz="2400" dirty="0"/>
              <a:t>Assuming you have taken care of changing the PATH environment variable, you can launch the Python 3.x interpreter by typing:</a:t>
            </a:r>
          </a:p>
          <a:p>
            <a:pPr marL="0" indent="0" algn="ctr">
              <a:lnSpc>
                <a:spcPct val="150000"/>
              </a:lnSpc>
              <a:buNone/>
            </a:pPr>
            <a:r>
              <a:rPr lang="en-US" sz="2400" dirty="0"/>
              <a:t>Python3</a:t>
            </a:r>
          </a:p>
          <a:p>
            <a:pPr algn="just">
              <a:lnSpc>
                <a:spcPct val="150000"/>
              </a:lnSpc>
            </a:pPr>
            <a:r>
              <a:rPr lang="en-US" sz="2400" dirty="0"/>
              <a:t>The “</a:t>
            </a:r>
            <a:r>
              <a:rPr lang="en-US" sz="2400" b="1" dirty="0">
                <a:effectLst>
                  <a:outerShdw blurRad="38100" dist="38100" dir="2700000" algn="tl">
                    <a:srgbClr val="000000">
                      <a:alpha val="43137"/>
                    </a:srgbClr>
                  </a:outerShdw>
                </a:effectLst>
              </a:rPr>
              <a:t>&gt;&gt;&gt;</a:t>
            </a:r>
            <a:r>
              <a:rPr lang="en-US" sz="2400" dirty="0"/>
              <a:t>” is the Python prompt (technically the Python primary prompt) – an indication that the Python interpreter is ready to accept commands from you.</a:t>
            </a:r>
          </a:p>
          <a:p>
            <a:pPr marL="0" indent="0" algn="just">
              <a:lnSpc>
                <a:spcPct val="150000"/>
              </a:lnSpc>
              <a:buNone/>
            </a:pPr>
            <a:endParaRPr lang="en-US" sz="2400" dirty="0"/>
          </a:p>
        </p:txBody>
      </p:sp>
      <p:sp>
        <p:nvSpPr>
          <p:cNvPr id="4" name="Footer Placeholder 3">
            <a:extLst>
              <a:ext uri="{FF2B5EF4-FFF2-40B4-BE49-F238E27FC236}">
                <a16:creationId xmlns:a16="http://schemas.microsoft.com/office/drawing/2014/main" id="{5340F1E6-5CC5-4E4E-8B93-0693A145E502}"/>
              </a:ext>
            </a:extLst>
          </p:cNvPr>
          <p:cNvSpPr>
            <a:spLocks noGrp="1"/>
          </p:cNvSpPr>
          <p:nvPr>
            <p:ph type="ftr" sz="quarter" idx="11"/>
          </p:nvPr>
        </p:nvSpPr>
        <p:spPr/>
        <p:txBody>
          <a:bodyPr/>
          <a:lstStyle/>
          <a:p>
            <a:pPr>
              <a:defRPr/>
            </a:pPr>
            <a:r>
              <a:rPr lang="en-US"/>
              <a:t>By Dr.Sirous Salehnasab - Assistant Professor of Medical Informatics</a:t>
            </a:r>
          </a:p>
        </p:txBody>
      </p:sp>
      <p:pic>
        <p:nvPicPr>
          <p:cNvPr id="10" name="Picture 9">
            <a:extLst>
              <a:ext uri="{FF2B5EF4-FFF2-40B4-BE49-F238E27FC236}">
                <a16:creationId xmlns:a16="http://schemas.microsoft.com/office/drawing/2014/main" id="{E13239F9-D082-4698-882B-4FB486F1F0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3955234" y="5460492"/>
            <a:ext cx="1309731" cy="1016508"/>
          </a:xfrm>
          <a:prstGeom prst="rect">
            <a:avLst/>
          </a:prstGeom>
        </p:spPr>
      </p:pic>
    </p:spTree>
    <p:extLst>
      <p:ext uri="{BB962C8B-B14F-4D97-AF65-F5344CB8AC3E}">
        <p14:creationId xmlns:p14="http://schemas.microsoft.com/office/powerpoint/2010/main" val="2489430680"/>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3EDD-4AC7-4436-BAB8-3A27627DCC28}"/>
              </a:ext>
            </a:extLst>
          </p:cNvPr>
          <p:cNvSpPr>
            <a:spLocks noGrp="1"/>
          </p:cNvSpPr>
          <p:nvPr>
            <p:ph type="title"/>
          </p:nvPr>
        </p:nvSpPr>
        <p:spPr/>
        <p:txBody>
          <a:bodyPr/>
          <a:lstStyle/>
          <a:p>
            <a:r>
              <a:rPr lang="en-US" dirty="0"/>
              <a:t>The Python Interpreter</a:t>
            </a:r>
            <a:endParaRPr lang="fa-IR" dirty="0"/>
          </a:p>
        </p:txBody>
      </p:sp>
      <p:sp>
        <p:nvSpPr>
          <p:cNvPr id="4" name="Footer Placeholder 3">
            <a:extLst>
              <a:ext uri="{FF2B5EF4-FFF2-40B4-BE49-F238E27FC236}">
                <a16:creationId xmlns:a16="http://schemas.microsoft.com/office/drawing/2014/main" id="{5340F1E6-5CC5-4E4E-8B93-0693A145E502}"/>
              </a:ext>
            </a:extLst>
          </p:cNvPr>
          <p:cNvSpPr>
            <a:spLocks noGrp="1"/>
          </p:cNvSpPr>
          <p:nvPr>
            <p:ph type="ftr" sz="quarter" idx="11"/>
          </p:nvPr>
        </p:nvSpPr>
        <p:spPr/>
        <p:txBody>
          <a:bodyPr/>
          <a:lstStyle/>
          <a:p>
            <a:pPr>
              <a:defRPr/>
            </a:pPr>
            <a:r>
              <a:rPr lang="en-US"/>
              <a:t>By Dr.Sirous Salehnasab - Assistant Professor of Medical Informatics</a:t>
            </a:r>
          </a:p>
        </p:txBody>
      </p:sp>
      <p:pic>
        <p:nvPicPr>
          <p:cNvPr id="9" name="Picture 8">
            <a:extLst>
              <a:ext uri="{FF2B5EF4-FFF2-40B4-BE49-F238E27FC236}">
                <a16:creationId xmlns:a16="http://schemas.microsoft.com/office/drawing/2014/main" id="{5DDE96C1-9610-4170-82E1-6C8E48FA19EB}"/>
              </a:ext>
            </a:extLst>
          </p:cNvPr>
          <p:cNvPicPr>
            <a:picLocks noChangeAspect="1"/>
          </p:cNvPicPr>
          <p:nvPr/>
        </p:nvPicPr>
        <p:blipFill>
          <a:blip r:embed="rId2"/>
          <a:stretch>
            <a:fillRect/>
          </a:stretch>
        </p:blipFill>
        <p:spPr>
          <a:xfrm>
            <a:off x="275463" y="1219200"/>
            <a:ext cx="8813924" cy="2438400"/>
          </a:xfrm>
          <a:prstGeom prst="rect">
            <a:avLst/>
          </a:prstGeom>
        </p:spPr>
      </p:pic>
      <p:sp>
        <p:nvSpPr>
          <p:cNvPr id="11" name="TextBox 10">
            <a:extLst>
              <a:ext uri="{FF2B5EF4-FFF2-40B4-BE49-F238E27FC236}">
                <a16:creationId xmlns:a16="http://schemas.microsoft.com/office/drawing/2014/main" id="{A0A8CA26-E3D5-4A89-8672-B8CF183EFEB9}"/>
              </a:ext>
            </a:extLst>
          </p:cNvPr>
          <p:cNvSpPr txBox="1"/>
          <p:nvPr/>
        </p:nvSpPr>
        <p:spPr>
          <a:xfrm>
            <a:off x="427863" y="3530844"/>
            <a:ext cx="8593074" cy="279954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000" dirty="0"/>
              <a:t>Let us also type in a valid Python statement and see what happens:</a:t>
            </a:r>
          </a:p>
          <a:p>
            <a:pPr marL="457200" indent="-457200">
              <a:lnSpc>
                <a:spcPct val="150000"/>
              </a:lnSpc>
              <a:buFont typeface="Arial" panose="020B0604020202020204" pitchFamily="34" charset="0"/>
              <a:buChar char="•"/>
            </a:pPr>
            <a:endParaRPr lang="en-US" sz="2000" dirty="0"/>
          </a:p>
          <a:p>
            <a:pPr marL="457200" indent="-457200">
              <a:lnSpc>
                <a:spcPct val="150000"/>
              </a:lnSpc>
              <a:buFont typeface="Arial" panose="020B0604020202020204" pitchFamily="34" charset="0"/>
              <a:buChar char="•"/>
            </a:pPr>
            <a:endParaRPr lang="en-US" sz="2000" dirty="0"/>
          </a:p>
          <a:p>
            <a:pPr marL="457200" indent="-457200">
              <a:lnSpc>
                <a:spcPct val="150000"/>
              </a:lnSpc>
              <a:buFont typeface="Arial" panose="020B0604020202020204" pitchFamily="34" charset="0"/>
              <a:buChar char="•"/>
            </a:pPr>
            <a:r>
              <a:rPr lang="en-US" sz="2000" dirty="0"/>
              <a:t>The statement “import math” is a valid statement in Python and means that we wish to import the math module.</a:t>
            </a:r>
          </a:p>
          <a:p>
            <a:pPr marL="457200" indent="-457200">
              <a:lnSpc>
                <a:spcPct val="150000"/>
              </a:lnSpc>
              <a:buFont typeface="Arial" panose="020B0604020202020204" pitchFamily="34" charset="0"/>
              <a:buChar char="•"/>
            </a:pPr>
            <a:r>
              <a:rPr lang="en-US" sz="2000" dirty="0"/>
              <a:t>You can also exit the interpreter by typing the </a:t>
            </a:r>
            <a:r>
              <a:rPr lang="en-US" sz="2000" b="1" dirty="0">
                <a:solidFill>
                  <a:srgbClr val="FF0000"/>
                </a:solidFill>
                <a:effectLst>
                  <a:outerShdw blurRad="38100" dist="38100" dir="2700000" algn="tl">
                    <a:srgbClr val="000000">
                      <a:alpha val="43137"/>
                    </a:srgbClr>
                  </a:outerShdw>
                </a:effectLst>
              </a:rPr>
              <a:t>quit() </a:t>
            </a:r>
            <a:r>
              <a:rPr lang="en-US" sz="2000" dirty="0"/>
              <a:t>command:</a:t>
            </a:r>
          </a:p>
        </p:txBody>
      </p:sp>
      <p:pic>
        <p:nvPicPr>
          <p:cNvPr id="13" name="Picture 12">
            <a:extLst>
              <a:ext uri="{FF2B5EF4-FFF2-40B4-BE49-F238E27FC236}">
                <a16:creationId xmlns:a16="http://schemas.microsoft.com/office/drawing/2014/main" id="{A83BB2B7-47B2-465D-B7FA-53F189E81C11}"/>
              </a:ext>
            </a:extLst>
          </p:cNvPr>
          <p:cNvPicPr>
            <a:picLocks noChangeAspect="1"/>
          </p:cNvPicPr>
          <p:nvPr/>
        </p:nvPicPr>
        <p:blipFill>
          <a:blip r:embed="rId3"/>
          <a:stretch>
            <a:fillRect/>
          </a:stretch>
        </p:blipFill>
        <p:spPr>
          <a:xfrm>
            <a:off x="3464719" y="4070037"/>
            <a:ext cx="2214562" cy="860581"/>
          </a:xfrm>
          <a:prstGeom prst="rect">
            <a:avLst/>
          </a:prstGeom>
        </p:spPr>
      </p:pic>
    </p:spTree>
    <p:extLst>
      <p:ext uri="{BB962C8B-B14F-4D97-AF65-F5344CB8AC3E}">
        <p14:creationId xmlns:p14="http://schemas.microsoft.com/office/powerpoint/2010/main" val="2813230112"/>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7904-2258-46E0-BFAC-D3054B662BA2}"/>
              </a:ext>
            </a:extLst>
          </p:cNvPr>
          <p:cNvSpPr>
            <a:spLocks noGrp="1"/>
          </p:cNvSpPr>
          <p:nvPr>
            <p:ph type="title"/>
          </p:nvPr>
        </p:nvSpPr>
        <p:spPr/>
        <p:txBody>
          <a:bodyPr/>
          <a:lstStyle/>
          <a:p>
            <a:r>
              <a:rPr lang="en-US" dirty="0"/>
              <a:t>Python Editors</a:t>
            </a:r>
            <a:endParaRPr lang="fa-IR" dirty="0"/>
          </a:p>
        </p:txBody>
      </p:sp>
      <p:sp>
        <p:nvSpPr>
          <p:cNvPr id="3" name="Content Placeholder 2">
            <a:extLst>
              <a:ext uri="{FF2B5EF4-FFF2-40B4-BE49-F238E27FC236}">
                <a16:creationId xmlns:a16="http://schemas.microsoft.com/office/drawing/2014/main" id="{C42B93E5-92D0-4179-B10E-30C013805D40}"/>
              </a:ext>
            </a:extLst>
          </p:cNvPr>
          <p:cNvSpPr>
            <a:spLocks noGrp="1"/>
          </p:cNvSpPr>
          <p:nvPr>
            <p:ph idx="1"/>
          </p:nvPr>
        </p:nvSpPr>
        <p:spPr/>
        <p:txBody>
          <a:bodyPr/>
          <a:lstStyle/>
          <a:p>
            <a:pPr algn="just">
              <a:lnSpc>
                <a:spcPct val="150000"/>
              </a:lnSpc>
            </a:pPr>
            <a:r>
              <a:rPr lang="en-US" sz="2400" dirty="0"/>
              <a:t>There are many editors available for users to code in Python. The most popular ones which have been designed especially to suit the needs of Python programmers are:</a:t>
            </a:r>
          </a:p>
          <a:p>
            <a:pPr algn="just">
              <a:lnSpc>
                <a:spcPct val="150000"/>
              </a:lnSpc>
            </a:pPr>
            <a:endParaRPr lang="fa-IR" sz="2400" dirty="0"/>
          </a:p>
        </p:txBody>
      </p:sp>
      <p:sp>
        <p:nvSpPr>
          <p:cNvPr id="4" name="Footer Placeholder 3">
            <a:extLst>
              <a:ext uri="{FF2B5EF4-FFF2-40B4-BE49-F238E27FC236}">
                <a16:creationId xmlns:a16="http://schemas.microsoft.com/office/drawing/2014/main" id="{42C06B82-A744-4FE7-A67D-C3D7BB982BC9}"/>
              </a:ext>
            </a:extLst>
          </p:cNvPr>
          <p:cNvSpPr>
            <a:spLocks noGrp="1"/>
          </p:cNvSpPr>
          <p:nvPr>
            <p:ph type="ftr" sz="quarter" idx="11"/>
          </p:nvPr>
        </p:nvSpPr>
        <p:spPr/>
        <p:txBody>
          <a:bodyPr/>
          <a:lstStyle/>
          <a:p>
            <a:pPr>
              <a:defRPr/>
            </a:pPr>
            <a:r>
              <a:rPr lang="en-US"/>
              <a:t>By Dr.Sirous Salehnasab - Assistant Professor of Medical Informatics</a:t>
            </a:r>
          </a:p>
        </p:txBody>
      </p:sp>
      <p:pic>
        <p:nvPicPr>
          <p:cNvPr id="7" name="Picture 6">
            <a:extLst>
              <a:ext uri="{FF2B5EF4-FFF2-40B4-BE49-F238E27FC236}">
                <a16:creationId xmlns:a16="http://schemas.microsoft.com/office/drawing/2014/main" id="{3FEB0A76-7EE5-4581-8A21-4A88E41D68CF}"/>
              </a:ext>
            </a:extLst>
          </p:cNvPr>
          <p:cNvPicPr>
            <a:picLocks noChangeAspect="1"/>
          </p:cNvPicPr>
          <p:nvPr/>
        </p:nvPicPr>
        <p:blipFill>
          <a:blip r:embed="rId2"/>
          <a:stretch>
            <a:fillRect/>
          </a:stretch>
        </p:blipFill>
        <p:spPr>
          <a:xfrm>
            <a:off x="505044" y="3367278"/>
            <a:ext cx="8450361" cy="2686050"/>
          </a:xfrm>
          <a:prstGeom prst="rect">
            <a:avLst/>
          </a:prstGeom>
        </p:spPr>
      </p:pic>
    </p:spTree>
    <p:extLst>
      <p:ext uri="{BB962C8B-B14F-4D97-AF65-F5344CB8AC3E}">
        <p14:creationId xmlns:p14="http://schemas.microsoft.com/office/powerpoint/2010/main" val="169523989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F690-2D1E-4861-B2C8-AFF6D79C292F}"/>
              </a:ext>
            </a:extLst>
          </p:cNvPr>
          <p:cNvSpPr>
            <a:spLocks noGrp="1"/>
          </p:cNvSpPr>
          <p:nvPr>
            <p:ph type="title"/>
          </p:nvPr>
        </p:nvSpPr>
        <p:spPr/>
        <p:txBody>
          <a:bodyPr/>
          <a:lstStyle/>
          <a:p>
            <a:r>
              <a:rPr lang="en-US" dirty="0"/>
              <a:t>Python IDEs</a:t>
            </a:r>
            <a:endParaRPr lang="fa-IR" dirty="0"/>
          </a:p>
        </p:txBody>
      </p:sp>
      <p:sp>
        <p:nvSpPr>
          <p:cNvPr id="3" name="Content Placeholder 2">
            <a:extLst>
              <a:ext uri="{FF2B5EF4-FFF2-40B4-BE49-F238E27FC236}">
                <a16:creationId xmlns:a16="http://schemas.microsoft.com/office/drawing/2014/main" id="{D18B9FE3-25EA-4EBF-9399-D44AA48DF596}"/>
              </a:ext>
            </a:extLst>
          </p:cNvPr>
          <p:cNvSpPr>
            <a:spLocks noGrp="1"/>
          </p:cNvSpPr>
          <p:nvPr>
            <p:ph idx="1"/>
          </p:nvPr>
        </p:nvSpPr>
        <p:spPr/>
        <p:txBody>
          <a:bodyPr/>
          <a:lstStyle/>
          <a:p>
            <a:pPr>
              <a:lnSpc>
                <a:spcPct val="100000"/>
              </a:lnSpc>
            </a:pPr>
            <a:r>
              <a:rPr lang="en-US" dirty="0"/>
              <a:t>The IDEs most suitable for Python are:</a:t>
            </a:r>
          </a:p>
          <a:p>
            <a:pPr lvl="1">
              <a:lnSpc>
                <a:spcPct val="100000"/>
              </a:lnSpc>
            </a:pPr>
            <a:r>
              <a:rPr lang="en-US" dirty="0"/>
              <a:t>IDLE</a:t>
            </a:r>
          </a:p>
          <a:p>
            <a:pPr lvl="1">
              <a:lnSpc>
                <a:spcPct val="100000"/>
              </a:lnSpc>
            </a:pPr>
            <a:r>
              <a:rPr lang="en-US" dirty="0"/>
              <a:t>Jupyter Notebook</a:t>
            </a:r>
          </a:p>
          <a:p>
            <a:pPr lvl="1">
              <a:lnSpc>
                <a:spcPct val="100000"/>
              </a:lnSpc>
            </a:pPr>
            <a:r>
              <a:rPr lang="en-US" dirty="0"/>
              <a:t>Spyder</a:t>
            </a:r>
          </a:p>
          <a:p>
            <a:pPr lvl="1">
              <a:lnSpc>
                <a:spcPct val="100000"/>
              </a:lnSpc>
            </a:pPr>
            <a:r>
              <a:rPr lang="en-US" dirty="0"/>
              <a:t>PyCharm</a:t>
            </a:r>
          </a:p>
          <a:p>
            <a:pPr lvl="1">
              <a:lnSpc>
                <a:spcPct val="100000"/>
              </a:lnSpc>
            </a:pPr>
            <a:r>
              <a:rPr lang="en-US" dirty="0"/>
              <a:t>Wing IDE</a:t>
            </a:r>
          </a:p>
          <a:p>
            <a:pPr lvl="1">
              <a:lnSpc>
                <a:spcPct val="100000"/>
              </a:lnSpc>
            </a:pPr>
            <a:r>
              <a:rPr lang="en-US" dirty="0" err="1"/>
              <a:t>Pyzo</a:t>
            </a:r>
            <a:endParaRPr lang="en-US" dirty="0"/>
          </a:p>
          <a:p>
            <a:pPr lvl="1">
              <a:lnSpc>
                <a:spcPct val="100000"/>
              </a:lnSpc>
            </a:pPr>
            <a:r>
              <a:rPr lang="en-US" dirty="0" err="1"/>
              <a:t>PyScripter</a:t>
            </a:r>
            <a:endParaRPr lang="en-US" dirty="0"/>
          </a:p>
          <a:p>
            <a:pPr lvl="1">
              <a:lnSpc>
                <a:spcPct val="100000"/>
              </a:lnSpc>
              <a:tabLst>
                <a:tab pos="3402013" algn="l"/>
              </a:tabLst>
            </a:pPr>
            <a:r>
              <a:rPr lang="en-US" dirty="0"/>
              <a:t>Eclipse</a:t>
            </a:r>
          </a:p>
          <a:p>
            <a:pPr lvl="1">
              <a:lnSpc>
                <a:spcPct val="100000"/>
              </a:lnSpc>
              <a:tabLst>
                <a:tab pos="3402013" algn="l"/>
              </a:tabLst>
            </a:pPr>
            <a:r>
              <a:rPr lang="en-US" dirty="0"/>
              <a:t>And so on</a:t>
            </a:r>
            <a:endParaRPr lang="fa-IR" dirty="0"/>
          </a:p>
        </p:txBody>
      </p:sp>
      <p:sp>
        <p:nvSpPr>
          <p:cNvPr id="4" name="Footer Placeholder 3">
            <a:extLst>
              <a:ext uri="{FF2B5EF4-FFF2-40B4-BE49-F238E27FC236}">
                <a16:creationId xmlns:a16="http://schemas.microsoft.com/office/drawing/2014/main" id="{B177E38E-E033-4353-8A24-D4673724198D}"/>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46550005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8098-0413-40D6-B755-3A6EF88F0991}"/>
              </a:ext>
            </a:extLst>
          </p:cNvPr>
          <p:cNvSpPr>
            <a:spLocks noGrp="1"/>
          </p:cNvSpPr>
          <p:nvPr>
            <p:ph type="title"/>
          </p:nvPr>
        </p:nvSpPr>
        <p:spPr/>
        <p:txBody>
          <a:bodyPr/>
          <a:lstStyle/>
          <a:p>
            <a:r>
              <a:rPr lang="en-US" dirty="0"/>
              <a:t>Running Python Scripts</a:t>
            </a:r>
            <a:endParaRPr lang="fa-IR" dirty="0"/>
          </a:p>
        </p:txBody>
      </p:sp>
      <p:sp>
        <p:nvSpPr>
          <p:cNvPr id="3" name="Content Placeholder 2">
            <a:extLst>
              <a:ext uri="{FF2B5EF4-FFF2-40B4-BE49-F238E27FC236}">
                <a16:creationId xmlns:a16="http://schemas.microsoft.com/office/drawing/2014/main" id="{7BB02694-5BA9-4033-AEF2-CBFDCF909441}"/>
              </a:ext>
            </a:extLst>
          </p:cNvPr>
          <p:cNvSpPr>
            <a:spLocks noGrp="1"/>
          </p:cNvSpPr>
          <p:nvPr>
            <p:ph idx="1"/>
          </p:nvPr>
        </p:nvSpPr>
        <p:spPr/>
        <p:txBody>
          <a:bodyPr/>
          <a:lstStyle/>
          <a:p>
            <a:pPr algn="just">
              <a:lnSpc>
                <a:spcPct val="150000"/>
              </a:lnSpc>
            </a:pPr>
            <a:r>
              <a:rPr lang="en-US" sz="2000" b="1" dirty="0">
                <a:effectLst>
                  <a:outerShdw blurRad="38100" dist="38100" dir="2700000" algn="tl">
                    <a:srgbClr val="000000">
                      <a:alpha val="43137"/>
                    </a:srgbClr>
                  </a:outerShdw>
                </a:effectLst>
              </a:rPr>
              <a:t>Feeding the script to the Python interpreter</a:t>
            </a:r>
            <a:r>
              <a:rPr lang="en-US" sz="2000" dirty="0"/>
              <a:t>. In this method, you invoke the python interpreter and pass the filename of the script as an argument. For example, to run the script test.py, the command will probably be python test.py.</a:t>
            </a:r>
          </a:p>
          <a:p>
            <a:pPr algn="just">
              <a:lnSpc>
                <a:spcPct val="150000"/>
              </a:lnSpc>
            </a:pPr>
            <a:r>
              <a:rPr lang="en-US" sz="2000" b="1" dirty="0">
                <a:effectLst>
                  <a:outerShdw blurRad="38100" dist="38100" dir="2700000" algn="tl">
                    <a:srgbClr val="000000">
                      <a:alpha val="43137"/>
                    </a:srgbClr>
                  </a:outerShdw>
                </a:effectLst>
              </a:rPr>
              <a:t>Executing the script directly</a:t>
            </a:r>
            <a:r>
              <a:rPr lang="en-US" sz="2000" dirty="0"/>
              <a:t>. In this method, we grant execute permission to the Python script, ensure that the first line of the Python script selects the Python interpreter (more on this soon), and execute the script directly by providing it’s pathname. The first line of the script should start with a “#” followed immediately by the pathname of the Python interpreter. For example, the first line of the script could be “#/</a:t>
            </a:r>
            <a:r>
              <a:rPr lang="en-US" sz="2000" dirty="0" err="1"/>
              <a:t>usr</a:t>
            </a:r>
            <a:r>
              <a:rPr lang="en-US" sz="2000" dirty="0"/>
              <a:t>/bin/python”.</a:t>
            </a:r>
            <a:endParaRPr lang="fa-IR" sz="2000" dirty="0"/>
          </a:p>
        </p:txBody>
      </p:sp>
      <p:sp>
        <p:nvSpPr>
          <p:cNvPr id="4" name="Footer Placeholder 3">
            <a:extLst>
              <a:ext uri="{FF2B5EF4-FFF2-40B4-BE49-F238E27FC236}">
                <a16:creationId xmlns:a16="http://schemas.microsoft.com/office/drawing/2014/main" id="{F02340D4-5E30-4252-9961-3235C597B335}"/>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115451873"/>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975-9921-4084-B1FB-31A985F50F59}"/>
              </a:ext>
            </a:extLst>
          </p:cNvPr>
          <p:cNvSpPr>
            <a:spLocks noGrp="1"/>
          </p:cNvSpPr>
          <p:nvPr>
            <p:ph type="title"/>
          </p:nvPr>
        </p:nvSpPr>
        <p:spPr/>
        <p:txBody>
          <a:bodyPr/>
          <a:lstStyle/>
          <a:p>
            <a:r>
              <a:rPr lang="en-US" dirty="0"/>
              <a:t>SUMMARY</a:t>
            </a:r>
            <a:endParaRPr lang="fa-IR" dirty="0"/>
          </a:p>
        </p:txBody>
      </p:sp>
      <p:sp>
        <p:nvSpPr>
          <p:cNvPr id="3" name="Content Placeholder 2">
            <a:extLst>
              <a:ext uri="{FF2B5EF4-FFF2-40B4-BE49-F238E27FC236}">
                <a16:creationId xmlns:a16="http://schemas.microsoft.com/office/drawing/2014/main" id="{505E5C97-7FF8-4B17-A8DE-2FDCDA16C76D}"/>
              </a:ext>
            </a:extLst>
          </p:cNvPr>
          <p:cNvSpPr>
            <a:spLocks noGrp="1"/>
          </p:cNvSpPr>
          <p:nvPr>
            <p:ph idx="1"/>
          </p:nvPr>
        </p:nvSpPr>
        <p:spPr/>
        <p:txBody>
          <a:bodyPr/>
          <a:lstStyle/>
          <a:p>
            <a:pPr>
              <a:lnSpc>
                <a:spcPct val="150000"/>
              </a:lnSpc>
              <a:buFont typeface="Wingdings" panose="05000000000000000000" pitchFamily="2" charset="2"/>
              <a:buChar char="Ø"/>
            </a:pPr>
            <a:r>
              <a:rPr lang="en-US" sz="2400" dirty="0"/>
              <a:t>Python is portable and Python scripts will work equally well both in Windows as well as Linux.</a:t>
            </a:r>
          </a:p>
          <a:p>
            <a:pPr>
              <a:lnSpc>
                <a:spcPct val="150000"/>
              </a:lnSpc>
              <a:buFont typeface="Wingdings" panose="05000000000000000000" pitchFamily="2" charset="2"/>
              <a:buChar char="Ø"/>
            </a:pPr>
            <a:r>
              <a:rPr lang="en-US" sz="2400" dirty="0"/>
              <a:t>The Python interpreter session is the best way to quickly type in code, check the results and learn!</a:t>
            </a:r>
          </a:p>
          <a:p>
            <a:pPr>
              <a:lnSpc>
                <a:spcPct val="150000"/>
              </a:lnSpc>
              <a:buFont typeface="Wingdings" panose="05000000000000000000" pitchFamily="2" charset="2"/>
              <a:buChar char="Ø"/>
            </a:pPr>
            <a:r>
              <a:rPr lang="en-US" sz="2400" dirty="0"/>
              <a:t>Bigger programs require to be written as separate Python scripts and executed. This will allow us to reuse the program whenever required.</a:t>
            </a:r>
            <a:endParaRPr lang="fa-IR" sz="2400" dirty="0"/>
          </a:p>
        </p:txBody>
      </p:sp>
      <p:sp>
        <p:nvSpPr>
          <p:cNvPr id="4" name="Footer Placeholder 3">
            <a:extLst>
              <a:ext uri="{FF2B5EF4-FFF2-40B4-BE49-F238E27FC236}">
                <a16:creationId xmlns:a16="http://schemas.microsoft.com/office/drawing/2014/main" id="{D04864D6-BAEB-42AC-B061-D8B5B1F57AD8}"/>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940746528"/>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9E33-DD6F-40C5-91AA-53AF3B5478FE}"/>
              </a:ext>
            </a:extLst>
          </p:cNvPr>
          <p:cNvSpPr>
            <a:spLocks noGrp="1"/>
          </p:cNvSpPr>
          <p:nvPr>
            <p:ph type="title"/>
          </p:nvPr>
        </p:nvSpPr>
        <p:spPr/>
        <p:txBody>
          <a:bodyPr/>
          <a:lstStyle/>
          <a:p>
            <a:r>
              <a:rPr lang="en-US"/>
              <a:t>Homework2</a:t>
            </a:r>
            <a:endParaRPr lang="fa-IR" dirty="0"/>
          </a:p>
        </p:txBody>
      </p:sp>
      <p:sp>
        <p:nvSpPr>
          <p:cNvPr id="3" name="Content Placeholder 2">
            <a:extLst>
              <a:ext uri="{FF2B5EF4-FFF2-40B4-BE49-F238E27FC236}">
                <a16:creationId xmlns:a16="http://schemas.microsoft.com/office/drawing/2014/main" id="{BF379D1D-3CE3-407B-9A48-A155024F402C}"/>
              </a:ext>
            </a:extLst>
          </p:cNvPr>
          <p:cNvSpPr>
            <a:spLocks noGrp="1"/>
          </p:cNvSpPr>
          <p:nvPr>
            <p:ph idx="1"/>
          </p:nvPr>
        </p:nvSpPr>
        <p:spPr>
          <a:xfrm>
            <a:off x="342900" y="1295400"/>
            <a:ext cx="8458200" cy="5105400"/>
          </a:xfrm>
        </p:spPr>
        <p:txBody>
          <a:bodyPr/>
          <a:lstStyle/>
          <a:p>
            <a:pPr marL="457200" indent="-457200">
              <a:lnSpc>
                <a:spcPct val="150000"/>
              </a:lnSpc>
              <a:buFont typeface="+mj-lt"/>
              <a:buAutoNum type="arabicPeriod"/>
            </a:pPr>
            <a:r>
              <a:rPr lang="en-US" sz="2000" dirty="0"/>
              <a:t>How would you install Python on the following platforms?</a:t>
            </a:r>
          </a:p>
          <a:p>
            <a:pPr marL="457200" lvl="1" indent="0">
              <a:lnSpc>
                <a:spcPct val="150000"/>
              </a:lnSpc>
              <a:buNone/>
            </a:pPr>
            <a:r>
              <a:rPr lang="en-US" sz="1800" dirty="0"/>
              <a:t>- Windows</a:t>
            </a:r>
          </a:p>
          <a:p>
            <a:pPr marL="457200" lvl="1" indent="0">
              <a:lnSpc>
                <a:spcPct val="150000"/>
              </a:lnSpc>
              <a:buNone/>
            </a:pPr>
            <a:r>
              <a:rPr lang="en-US" sz="1800" dirty="0"/>
              <a:t>- Linux</a:t>
            </a:r>
          </a:p>
          <a:p>
            <a:pPr marL="457200" indent="-457200">
              <a:lnSpc>
                <a:spcPct val="150000"/>
              </a:lnSpc>
              <a:buFont typeface="+mj-lt"/>
              <a:buAutoNum type="arabicPeriod"/>
            </a:pPr>
            <a:r>
              <a:rPr lang="en-US" sz="2000" dirty="0"/>
              <a:t>How would you determine the version of Python that you are currently using?</a:t>
            </a:r>
          </a:p>
          <a:p>
            <a:pPr marL="457200" indent="-457200">
              <a:lnSpc>
                <a:spcPct val="150000"/>
              </a:lnSpc>
              <a:buFont typeface="+mj-lt"/>
              <a:buAutoNum type="arabicPeriod"/>
            </a:pPr>
            <a:r>
              <a:rPr lang="en-US" sz="2000" dirty="0"/>
              <a:t>How do you quit from a Python terminal in Windows &amp; Linux?</a:t>
            </a:r>
          </a:p>
          <a:p>
            <a:pPr marL="457200" indent="-457200">
              <a:lnSpc>
                <a:spcPct val="150000"/>
              </a:lnSpc>
              <a:buFont typeface="+mj-lt"/>
              <a:buAutoNum type="arabicPeriod"/>
            </a:pPr>
            <a:r>
              <a:rPr lang="en-US" sz="2000" dirty="0"/>
              <a:t>What options do you find most useful when you look at the output of 'python --help'?</a:t>
            </a:r>
          </a:p>
          <a:p>
            <a:pPr>
              <a:lnSpc>
                <a:spcPct val="150000"/>
              </a:lnSpc>
            </a:pPr>
            <a:endParaRPr lang="fa-IR" sz="2000" dirty="0"/>
          </a:p>
        </p:txBody>
      </p:sp>
      <p:sp>
        <p:nvSpPr>
          <p:cNvPr id="4" name="Footer Placeholder 3">
            <a:extLst>
              <a:ext uri="{FF2B5EF4-FFF2-40B4-BE49-F238E27FC236}">
                <a16:creationId xmlns:a16="http://schemas.microsoft.com/office/drawing/2014/main" id="{DE0B9D9A-61EB-4601-B981-FD846B2A92C8}"/>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14998899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Session2:</a:t>
            </a:r>
            <a:br>
              <a:rPr lang="en-US" altLang="en-US" sz="2400" dirty="0"/>
            </a:br>
            <a:r>
              <a:rPr lang="en-US" altLang="en-US" sz="2400" dirty="0"/>
              <a:t>Introduction</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a:t>CS1401-2</a:t>
            </a:r>
            <a:endParaRPr lang="en-US" dirty="0"/>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3400" y="304800"/>
            <a:ext cx="8382000" cy="685800"/>
          </a:xfrm>
          <a:noFill/>
        </p:spPr>
        <p:txBody>
          <a:bodyPr lIns="92075" tIns="46038" rIns="92075" bIns="46038" anchor="ctr"/>
          <a:lstStyle/>
          <a:p>
            <a:pPr eaLnBrk="1" hangingPunct="1"/>
            <a:r>
              <a:rPr lang="en-US" altLang="en-US" sz="3200" dirty="0"/>
              <a:t>INTRODUCTION</a:t>
            </a:r>
          </a:p>
        </p:txBody>
      </p:sp>
      <p:sp>
        <p:nvSpPr>
          <p:cNvPr id="5124" name="Rectangle 3"/>
          <p:cNvSpPr>
            <a:spLocks noGrp="1" noChangeArrowheads="1"/>
          </p:cNvSpPr>
          <p:nvPr>
            <p:ph type="body" idx="1"/>
          </p:nvPr>
        </p:nvSpPr>
        <p:spPr>
          <a:xfrm>
            <a:off x="228600" y="1447800"/>
            <a:ext cx="8686800" cy="4572000"/>
          </a:xfrm>
          <a:noFill/>
        </p:spPr>
        <p:txBody>
          <a:bodyPr lIns="92075" tIns="46038" rIns="92075" bIns="46038"/>
          <a:lstStyle/>
          <a:p>
            <a:pPr algn="just" eaLnBrk="1" hangingPunct="1">
              <a:lnSpc>
                <a:spcPct val="150000"/>
              </a:lnSpc>
            </a:pPr>
            <a:r>
              <a:rPr lang="en-US" altLang="en-US" b="1" dirty="0"/>
              <a:t>In this session you will be able to:</a:t>
            </a:r>
          </a:p>
          <a:p>
            <a:pPr lvl="1" algn="just" eaLnBrk="1" hangingPunct="1">
              <a:lnSpc>
                <a:spcPct val="150000"/>
              </a:lnSpc>
            </a:pPr>
            <a:r>
              <a:rPr lang="en-US" altLang="en-US" dirty="0"/>
              <a:t>Learn about the Python programming language</a:t>
            </a:r>
          </a:p>
          <a:p>
            <a:pPr lvl="1" algn="just" eaLnBrk="1" hangingPunct="1">
              <a:lnSpc>
                <a:spcPct val="150000"/>
              </a:lnSpc>
            </a:pPr>
            <a:r>
              <a:rPr lang="en-US" altLang="en-US" dirty="0"/>
              <a:t>Install Python on your computer, regardless of whether you use Windows or Linux</a:t>
            </a:r>
          </a:p>
          <a:p>
            <a:pPr lvl="1" algn="just" eaLnBrk="1" hangingPunct="1">
              <a:lnSpc>
                <a:spcPct val="150000"/>
              </a:lnSpc>
            </a:pPr>
            <a:r>
              <a:rPr lang="en-US" altLang="en-US" dirty="0"/>
              <a:t>Compare text editors and IDEs and select the right development environment for you</a:t>
            </a:r>
          </a:p>
          <a:p>
            <a:pPr lvl="1" algn="just" eaLnBrk="1" hangingPunct="1">
              <a:lnSpc>
                <a:spcPct val="150000"/>
              </a:lnSpc>
            </a:pPr>
            <a:r>
              <a:rPr lang="en-US" altLang="en-US" dirty="0"/>
              <a:t>Be able to launch the Python interpreter and quit it</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4" end="4"/>
                                            </p:txEl>
                                          </p:spTgt>
                                        </p:tgtEl>
                                        <p:attrNameLst>
                                          <p:attrName>style.visibility</p:attrName>
                                        </p:attrNameLst>
                                      </p:cBhvr>
                                      <p:to>
                                        <p:strVal val="visible"/>
                                      </p:to>
                                    </p:set>
                                    <p:anim calcmode="lin" valueType="num">
                                      <p:cBhvr additive="base">
                                        <p:cTn id="31"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42B1-E9FA-4D97-9E09-8FD9F4CAC1DE}"/>
              </a:ext>
            </a:extLst>
          </p:cNvPr>
          <p:cNvSpPr>
            <a:spLocks noGrp="1"/>
          </p:cNvSpPr>
          <p:nvPr>
            <p:ph type="title"/>
          </p:nvPr>
        </p:nvSpPr>
        <p:spPr/>
        <p:txBody>
          <a:bodyPr/>
          <a:lstStyle/>
          <a:p>
            <a:r>
              <a:rPr lang="en-US" dirty="0"/>
              <a:t>About Python</a:t>
            </a:r>
            <a:endParaRPr lang="fa-IR" dirty="0"/>
          </a:p>
        </p:txBody>
      </p:sp>
      <p:sp>
        <p:nvSpPr>
          <p:cNvPr id="3" name="Content Placeholder 2">
            <a:extLst>
              <a:ext uri="{FF2B5EF4-FFF2-40B4-BE49-F238E27FC236}">
                <a16:creationId xmlns:a16="http://schemas.microsoft.com/office/drawing/2014/main" id="{2026052A-1DDC-466A-A092-BE5938FE71DA}"/>
              </a:ext>
            </a:extLst>
          </p:cNvPr>
          <p:cNvSpPr>
            <a:spLocks noGrp="1"/>
          </p:cNvSpPr>
          <p:nvPr>
            <p:ph idx="1"/>
          </p:nvPr>
        </p:nvSpPr>
        <p:spPr>
          <a:xfrm>
            <a:off x="391318" y="1318437"/>
            <a:ext cx="8752681" cy="5105400"/>
          </a:xfrm>
        </p:spPr>
        <p:txBody>
          <a:bodyPr/>
          <a:lstStyle/>
          <a:p>
            <a:pPr algn="just">
              <a:lnSpc>
                <a:spcPct val="150000"/>
              </a:lnSpc>
            </a:pPr>
            <a:r>
              <a:rPr lang="en-US" sz="2000" dirty="0"/>
              <a:t>Python is a widely used high-level, general-purpose, interpreted, dynamic, object-oriented programming language.</a:t>
            </a:r>
          </a:p>
          <a:p>
            <a:pPr algn="just">
              <a:lnSpc>
                <a:spcPct val="150000"/>
              </a:lnSpc>
            </a:pPr>
            <a:r>
              <a:rPr lang="en-US" sz="1900" dirty="0"/>
              <a:t>Its programming style emphasizes code </a:t>
            </a:r>
            <a:r>
              <a:rPr lang="en-US" sz="1900" dirty="0">
                <a:solidFill>
                  <a:srgbClr val="FF0000"/>
                </a:solidFill>
                <a:effectLst>
                  <a:outerShdw blurRad="38100" dist="38100" dir="2700000" algn="tl">
                    <a:srgbClr val="000000">
                      <a:alpha val="43137"/>
                    </a:srgbClr>
                  </a:outerShdw>
                </a:effectLst>
              </a:rPr>
              <a:t>readability</a:t>
            </a:r>
            <a:r>
              <a:rPr lang="en-US" sz="1900" dirty="0"/>
              <a:t> and its </a:t>
            </a:r>
            <a:r>
              <a:rPr lang="en-US" sz="1900" dirty="0">
                <a:solidFill>
                  <a:srgbClr val="FF0000"/>
                </a:solidFill>
                <a:effectLst>
                  <a:outerShdw blurRad="38100" dist="38100" dir="2700000" algn="tl">
                    <a:srgbClr val="000000">
                      <a:alpha val="43137"/>
                    </a:srgbClr>
                  </a:outerShdw>
                </a:effectLst>
              </a:rPr>
              <a:t>syntax</a:t>
            </a:r>
            <a:r>
              <a:rPr lang="en-US" sz="1900" dirty="0"/>
              <a:t> allows programmers to code their logic in much fewer lines than in languages like C++ and Java!</a:t>
            </a:r>
          </a:p>
          <a:p>
            <a:pPr algn="just">
              <a:lnSpc>
                <a:spcPct val="150000"/>
              </a:lnSpc>
            </a:pPr>
            <a:r>
              <a:rPr lang="en-US" sz="1900" dirty="0"/>
              <a:t>It is a fairly old language created by </a:t>
            </a:r>
            <a:r>
              <a:rPr lang="en-US" sz="1900" dirty="0">
                <a:solidFill>
                  <a:srgbClr val="FF0000"/>
                </a:solidFill>
                <a:effectLst>
                  <a:outerShdw blurRad="38100" dist="38100" dir="2700000" algn="tl">
                    <a:srgbClr val="000000">
                      <a:alpha val="43137"/>
                    </a:srgbClr>
                  </a:outerShdw>
                </a:effectLst>
              </a:rPr>
              <a:t>Guido Van Rossum</a:t>
            </a:r>
            <a:r>
              <a:rPr lang="en-US" sz="1900" dirty="0"/>
              <a:t> in the late </a:t>
            </a:r>
            <a:r>
              <a:rPr lang="en-US" sz="1900" dirty="0">
                <a:solidFill>
                  <a:srgbClr val="FF0000"/>
                </a:solidFill>
                <a:effectLst>
                  <a:outerShdw blurRad="38100" dist="38100" dir="2700000" algn="tl">
                    <a:srgbClr val="000000">
                      <a:alpha val="43137"/>
                    </a:srgbClr>
                  </a:outerShdw>
                </a:effectLst>
              </a:rPr>
              <a:t>1980s</a:t>
            </a:r>
            <a:r>
              <a:rPr lang="en-US" sz="1900" dirty="0"/>
              <a:t>.</a:t>
            </a:r>
          </a:p>
          <a:p>
            <a:pPr algn="just">
              <a:lnSpc>
                <a:spcPct val="150000"/>
              </a:lnSpc>
            </a:pPr>
            <a:r>
              <a:rPr lang="en-US" sz="1900" dirty="0"/>
              <a:t>The design began in the late </a:t>
            </a:r>
            <a:r>
              <a:rPr lang="en-US" sz="1900" dirty="0">
                <a:solidFill>
                  <a:srgbClr val="FF0000"/>
                </a:solidFill>
                <a:effectLst>
                  <a:outerShdw blurRad="38100" dist="38100" dir="2700000" algn="tl">
                    <a:srgbClr val="000000">
                      <a:alpha val="43137"/>
                    </a:srgbClr>
                  </a:outerShdw>
                </a:effectLst>
              </a:rPr>
              <a:t>1980s</a:t>
            </a:r>
            <a:r>
              <a:rPr lang="en-US" sz="1900" dirty="0"/>
              <a:t> and was first released in </a:t>
            </a:r>
            <a:r>
              <a:rPr lang="en-US" sz="1900" dirty="0">
                <a:solidFill>
                  <a:srgbClr val="FF0000"/>
                </a:solidFill>
                <a:effectLst>
                  <a:outerShdw blurRad="38100" dist="38100" dir="2700000" algn="tl">
                    <a:srgbClr val="000000">
                      <a:alpha val="43137"/>
                    </a:srgbClr>
                  </a:outerShdw>
                </a:effectLst>
              </a:rPr>
              <a:t>February 1991</a:t>
            </a:r>
            <a:r>
              <a:rPr lang="en-US" sz="1900" dirty="0"/>
              <a:t>.</a:t>
            </a:r>
          </a:p>
          <a:p>
            <a:pPr algn="just">
              <a:lnSpc>
                <a:spcPct val="150000"/>
              </a:lnSpc>
            </a:pPr>
            <a:r>
              <a:rPr lang="en-US" sz="1900" dirty="0">
                <a:solidFill>
                  <a:srgbClr val="FF0000"/>
                </a:solidFill>
                <a:effectLst>
                  <a:outerShdw blurRad="38100" dist="38100" dir="2700000" algn="tl">
                    <a:srgbClr val="000000">
                      <a:alpha val="43137"/>
                    </a:srgbClr>
                  </a:outerShdw>
                </a:effectLst>
              </a:rPr>
              <a:t>Python 2.0 </a:t>
            </a:r>
            <a:r>
              <a:rPr lang="en-US" sz="1900" dirty="0"/>
              <a:t>was released on </a:t>
            </a:r>
            <a:r>
              <a:rPr lang="en-US" sz="1900" dirty="0">
                <a:solidFill>
                  <a:srgbClr val="FF0000"/>
                </a:solidFill>
                <a:effectLst>
                  <a:outerShdw blurRad="38100" dist="38100" dir="2700000" algn="tl">
                    <a:srgbClr val="000000">
                      <a:alpha val="43137"/>
                    </a:srgbClr>
                  </a:outerShdw>
                </a:effectLst>
              </a:rPr>
              <a:t>16 October 2000</a:t>
            </a:r>
            <a:r>
              <a:rPr lang="en-US" sz="1900" dirty="0"/>
              <a:t>.</a:t>
            </a:r>
          </a:p>
          <a:p>
            <a:pPr algn="just">
              <a:lnSpc>
                <a:spcPct val="150000"/>
              </a:lnSpc>
            </a:pPr>
            <a:r>
              <a:rPr lang="en-US" sz="1900" dirty="0">
                <a:solidFill>
                  <a:srgbClr val="FF0000"/>
                </a:solidFill>
                <a:effectLst>
                  <a:outerShdw blurRad="38100" dist="38100" dir="2700000" algn="tl">
                    <a:srgbClr val="000000">
                      <a:alpha val="43137"/>
                    </a:srgbClr>
                  </a:outerShdw>
                </a:effectLst>
              </a:rPr>
              <a:t>Python 3.0</a:t>
            </a:r>
            <a:r>
              <a:rPr lang="en-US" sz="1900" dirty="0"/>
              <a:t> was released on </a:t>
            </a:r>
            <a:r>
              <a:rPr lang="en-US" sz="1900" dirty="0">
                <a:solidFill>
                  <a:srgbClr val="FF0000"/>
                </a:solidFill>
                <a:effectLst>
                  <a:outerShdw blurRad="38100" dist="38100" dir="2700000" algn="tl">
                    <a:srgbClr val="000000">
                      <a:alpha val="43137"/>
                    </a:srgbClr>
                  </a:outerShdw>
                </a:effectLst>
              </a:rPr>
              <a:t>3 December 2008</a:t>
            </a:r>
            <a:r>
              <a:rPr lang="en-US" sz="1900" dirty="0"/>
              <a:t>.</a:t>
            </a:r>
            <a:endParaRPr lang="fa-IR" sz="1900" dirty="0"/>
          </a:p>
        </p:txBody>
      </p:sp>
      <p:sp>
        <p:nvSpPr>
          <p:cNvPr id="4" name="Footer Placeholder 3">
            <a:extLst>
              <a:ext uri="{FF2B5EF4-FFF2-40B4-BE49-F238E27FC236}">
                <a16:creationId xmlns:a16="http://schemas.microsoft.com/office/drawing/2014/main" id="{CD90480F-7749-4A2A-BAD0-BAA6E72BFEFB}"/>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9508354"/>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9E11-1ECE-4686-84B8-299A70984B0A}"/>
              </a:ext>
            </a:extLst>
          </p:cNvPr>
          <p:cNvSpPr>
            <a:spLocks noGrp="1"/>
          </p:cNvSpPr>
          <p:nvPr>
            <p:ph type="title"/>
          </p:nvPr>
        </p:nvSpPr>
        <p:spPr/>
        <p:txBody>
          <a:bodyPr/>
          <a:lstStyle/>
          <a:p>
            <a:r>
              <a:rPr lang="en-US" dirty="0"/>
              <a:t>Installing Python on Windows</a:t>
            </a:r>
            <a:endParaRPr lang="fa-IR" dirty="0"/>
          </a:p>
        </p:txBody>
      </p:sp>
      <p:sp>
        <p:nvSpPr>
          <p:cNvPr id="3" name="Content Placeholder 2">
            <a:extLst>
              <a:ext uri="{FF2B5EF4-FFF2-40B4-BE49-F238E27FC236}">
                <a16:creationId xmlns:a16="http://schemas.microsoft.com/office/drawing/2014/main" id="{575B85D6-2133-4CBF-89D3-5CB98A978E60}"/>
              </a:ext>
            </a:extLst>
          </p:cNvPr>
          <p:cNvSpPr>
            <a:spLocks noGrp="1"/>
          </p:cNvSpPr>
          <p:nvPr>
            <p:ph idx="1"/>
          </p:nvPr>
        </p:nvSpPr>
        <p:spPr>
          <a:xfrm>
            <a:off x="342900" y="1295400"/>
            <a:ext cx="8458200" cy="5105400"/>
          </a:xfrm>
        </p:spPr>
        <p:txBody>
          <a:bodyPr/>
          <a:lstStyle/>
          <a:p>
            <a:pPr>
              <a:lnSpc>
                <a:spcPct val="100000"/>
              </a:lnSpc>
            </a:pPr>
            <a:r>
              <a:rPr lang="en-US" sz="2400" dirty="0"/>
              <a:t>Download the latest version of Python from the official website: </a:t>
            </a:r>
            <a:r>
              <a:rPr lang="en-US" dirty="0">
                <a:hlinkClick r:id="rId2"/>
              </a:rPr>
              <a:t>https://www.python.org/downloads/windows/</a:t>
            </a:r>
            <a:r>
              <a:rPr lang="en-US" dirty="0"/>
              <a:t>.</a:t>
            </a:r>
          </a:p>
          <a:p>
            <a:pPr algn="just">
              <a:lnSpc>
                <a:spcPct val="150000"/>
              </a:lnSpc>
            </a:pPr>
            <a:r>
              <a:rPr lang="en-US" sz="2400" dirty="0"/>
              <a:t>By design, Python installs to a directory with the version number embedded, e.g. Python version 3.10.2 will install at C:\Python310\, so that you can have multiple versions of Python on the same system without conflicts. Of course, only one interpreter can be the default application for Python file types.</a:t>
            </a:r>
          </a:p>
        </p:txBody>
      </p:sp>
      <p:sp>
        <p:nvSpPr>
          <p:cNvPr id="4" name="Footer Placeholder 3">
            <a:extLst>
              <a:ext uri="{FF2B5EF4-FFF2-40B4-BE49-F238E27FC236}">
                <a16:creationId xmlns:a16="http://schemas.microsoft.com/office/drawing/2014/main" id="{AA14D0AC-C735-4EEF-831B-7104C0D4C41F}"/>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2311025296"/>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CB5AC4-1E50-431D-8DFD-1836A5DDE75F}"/>
              </a:ext>
            </a:extLst>
          </p:cNvPr>
          <p:cNvSpPr/>
          <p:nvPr/>
        </p:nvSpPr>
        <p:spPr bwMode="auto">
          <a:xfrm>
            <a:off x="1371600" y="5029200"/>
            <a:ext cx="6553200" cy="762000"/>
          </a:xfrm>
          <a:prstGeom prst="rect">
            <a:avLst/>
          </a:prstGeom>
          <a:solidFill>
            <a:schemeClr val="accent3">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82949E11-1ECE-4686-84B8-299A70984B0A}"/>
              </a:ext>
            </a:extLst>
          </p:cNvPr>
          <p:cNvSpPr>
            <a:spLocks noGrp="1"/>
          </p:cNvSpPr>
          <p:nvPr>
            <p:ph type="title"/>
          </p:nvPr>
        </p:nvSpPr>
        <p:spPr/>
        <p:txBody>
          <a:bodyPr/>
          <a:lstStyle/>
          <a:p>
            <a:r>
              <a:rPr lang="en-US" dirty="0"/>
              <a:t>Installing Python on Windows</a:t>
            </a:r>
            <a:endParaRPr lang="fa-IR" dirty="0"/>
          </a:p>
        </p:txBody>
      </p:sp>
      <p:sp>
        <p:nvSpPr>
          <p:cNvPr id="3" name="Content Placeholder 2">
            <a:extLst>
              <a:ext uri="{FF2B5EF4-FFF2-40B4-BE49-F238E27FC236}">
                <a16:creationId xmlns:a16="http://schemas.microsoft.com/office/drawing/2014/main" id="{575B85D6-2133-4CBF-89D3-5CB98A978E60}"/>
              </a:ext>
            </a:extLst>
          </p:cNvPr>
          <p:cNvSpPr>
            <a:spLocks noGrp="1"/>
          </p:cNvSpPr>
          <p:nvPr>
            <p:ph idx="1"/>
          </p:nvPr>
        </p:nvSpPr>
        <p:spPr>
          <a:xfrm>
            <a:off x="342900" y="1295400"/>
            <a:ext cx="8458200" cy="5105400"/>
          </a:xfrm>
        </p:spPr>
        <p:txBody>
          <a:bodyPr/>
          <a:lstStyle/>
          <a:p>
            <a:pPr algn="just">
              <a:lnSpc>
                <a:spcPct val="150000"/>
              </a:lnSpc>
            </a:pPr>
            <a:r>
              <a:rPr lang="en-US" sz="3000" dirty="0"/>
              <a:t>It also does not automatically modify the </a:t>
            </a:r>
            <a:r>
              <a:rPr lang="en-US" sz="3000" dirty="0">
                <a:solidFill>
                  <a:srgbClr val="FF0000"/>
                </a:solidFill>
                <a:effectLst>
                  <a:outerShdw blurRad="38100" dist="38100" dir="2700000" algn="tl">
                    <a:srgbClr val="000000">
                      <a:alpha val="43137"/>
                    </a:srgbClr>
                  </a:outerShdw>
                </a:effectLst>
              </a:rPr>
              <a:t>PATH</a:t>
            </a:r>
            <a:r>
              <a:rPr lang="en-US" sz="3000" dirty="0"/>
              <a:t> environment variable, so that you always have control over which copy of Python is run.</a:t>
            </a:r>
          </a:p>
          <a:p>
            <a:pPr algn="just">
              <a:lnSpc>
                <a:spcPct val="150000"/>
              </a:lnSpc>
            </a:pPr>
            <a:r>
              <a:rPr lang="en-US" sz="3000" dirty="0"/>
              <a:t>Assuming that your Python installation is in C:\Python310\, add this to your PATH:</a:t>
            </a:r>
          </a:p>
          <a:p>
            <a:pPr algn="ctr">
              <a:lnSpc>
                <a:spcPct val="150000"/>
              </a:lnSpc>
            </a:pPr>
            <a:r>
              <a:rPr lang="en-US" sz="3000" dirty="0">
                <a:effectLst>
                  <a:outerShdw blurRad="38100" dist="38100" dir="2700000" algn="tl">
                    <a:srgbClr val="000000">
                      <a:alpha val="43137"/>
                    </a:srgbClr>
                  </a:outerShdw>
                </a:effectLst>
              </a:rPr>
              <a:t>C:\Python310\;C:\Python310\Scripts\</a:t>
            </a:r>
            <a:endParaRPr lang="fa-IR" sz="3000"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AA14D0AC-C735-4EEF-831B-7104C0D4C41F}"/>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64241915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84A36B-D22B-4720-9DB3-D887A6390F36}"/>
              </a:ext>
            </a:extLst>
          </p:cNvPr>
          <p:cNvSpPr/>
          <p:nvPr/>
        </p:nvSpPr>
        <p:spPr bwMode="auto">
          <a:xfrm>
            <a:off x="533400" y="4953000"/>
            <a:ext cx="8153400" cy="4572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82949E11-1ECE-4686-84B8-299A70984B0A}"/>
              </a:ext>
            </a:extLst>
          </p:cNvPr>
          <p:cNvSpPr>
            <a:spLocks noGrp="1"/>
          </p:cNvSpPr>
          <p:nvPr>
            <p:ph type="title"/>
          </p:nvPr>
        </p:nvSpPr>
        <p:spPr/>
        <p:txBody>
          <a:bodyPr/>
          <a:lstStyle/>
          <a:p>
            <a:r>
              <a:rPr lang="en-US" dirty="0"/>
              <a:t>Installing Python on Linux</a:t>
            </a:r>
            <a:endParaRPr lang="fa-IR" dirty="0"/>
          </a:p>
        </p:txBody>
      </p:sp>
      <p:sp>
        <p:nvSpPr>
          <p:cNvPr id="3" name="Content Placeholder 2">
            <a:extLst>
              <a:ext uri="{FF2B5EF4-FFF2-40B4-BE49-F238E27FC236}">
                <a16:creationId xmlns:a16="http://schemas.microsoft.com/office/drawing/2014/main" id="{575B85D6-2133-4CBF-89D3-5CB98A978E60}"/>
              </a:ext>
            </a:extLst>
          </p:cNvPr>
          <p:cNvSpPr>
            <a:spLocks noGrp="1"/>
          </p:cNvSpPr>
          <p:nvPr>
            <p:ph idx="1"/>
          </p:nvPr>
        </p:nvSpPr>
        <p:spPr>
          <a:xfrm>
            <a:off x="342900" y="1295400"/>
            <a:ext cx="8458200" cy="5105400"/>
          </a:xfrm>
        </p:spPr>
        <p:txBody>
          <a:bodyPr/>
          <a:lstStyle/>
          <a:p>
            <a:pPr algn="just">
              <a:lnSpc>
                <a:spcPct val="150000"/>
              </a:lnSpc>
            </a:pPr>
            <a:r>
              <a:rPr lang="en-US" sz="2400" dirty="0"/>
              <a:t>Python comes pre-installed on most Linux distributions, and is available as a package on all others.</a:t>
            </a:r>
          </a:p>
          <a:p>
            <a:pPr algn="just">
              <a:lnSpc>
                <a:spcPct val="150000"/>
              </a:lnSpc>
            </a:pPr>
            <a:r>
              <a:rPr lang="en-US" sz="2400" dirty="0"/>
              <a:t>Download the required python source from www.python.org/downloads/release as a “Gzipped source tarball”.</a:t>
            </a:r>
          </a:p>
          <a:p>
            <a:pPr algn="just">
              <a:lnSpc>
                <a:spcPct val="150000"/>
              </a:lnSpc>
            </a:pPr>
            <a:r>
              <a:rPr lang="en-US" sz="2400" dirty="0"/>
              <a:t>We assume version 3.10.2 below:</a:t>
            </a:r>
          </a:p>
          <a:p>
            <a:pPr marL="0" indent="0" algn="ctr">
              <a:lnSpc>
                <a:spcPct val="150000"/>
              </a:lnSpc>
              <a:buNone/>
            </a:pPr>
            <a:r>
              <a:rPr lang="en-US" sz="2400" dirty="0"/>
              <a:t>$ </a:t>
            </a:r>
            <a:r>
              <a:rPr lang="en-US" sz="2100" dirty="0">
                <a:effectLst>
                  <a:outerShdw blurRad="38100" dist="38100" dir="2700000" algn="tl">
                    <a:srgbClr val="000000">
                      <a:alpha val="43137"/>
                    </a:srgbClr>
                  </a:outerShdw>
                </a:effectLst>
              </a:rPr>
              <a:t>wget https://www.python.org/ftp/python/3.10.2/Python-3.10.2.tgz</a:t>
            </a:r>
          </a:p>
        </p:txBody>
      </p:sp>
      <p:sp>
        <p:nvSpPr>
          <p:cNvPr id="4" name="Footer Placeholder 3">
            <a:extLst>
              <a:ext uri="{FF2B5EF4-FFF2-40B4-BE49-F238E27FC236}">
                <a16:creationId xmlns:a16="http://schemas.microsoft.com/office/drawing/2014/main" id="{AA14D0AC-C735-4EEF-831B-7104C0D4C41F}"/>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2768405415"/>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564D4B1-7977-4212-8636-9382706409B5}"/>
              </a:ext>
            </a:extLst>
          </p:cNvPr>
          <p:cNvSpPr/>
          <p:nvPr/>
        </p:nvSpPr>
        <p:spPr bwMode="auto">
          <a:xfrm>
            <a:off x="3276600" y="4991102"/>
            <a:ext cx="2667000" cy="723898"/>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a:ln>
                  <a:noFill/>
                </a:ln>
                <a:solidFill>
                  <a:schemeClr val="tx1"/>
                </a:solidFill>
                <a:effectLst/>
                <a:latin typeface="Tahoma" pitchFamily="34" charset="0"/>
              </a:rPr>
              <a:t>$ ./configure</a:t>
            </a:r>
          </a:p>
        </p:txBody>
      </p:sp>
      <p:sp>
        <p:nvSpPr>
          <p:cNvPr id="14" name="Rectangle 13">
            <a:extLst>
              <a:ext uri="{FF2B5EF4-FFF2-40B4-BE49-F238E27FC236}">
                <a16:creationId xmlns:a16="http://schemas.microsoft.com/office/drawing/2014/main" id="{AF705C44-435D-4111-8683-DF942F8D5950}"/>
              </a:ext>
            </a:extLst>
          </p:cNvPr>
          <p:cNvSpPr/>
          <p:nvPr/>
        </p:nvSpPr>
        <p:spPr bwMode="auto">
          <a:xfrm>
            <a:off x="2438400" y="1866899"/>
            <a:ext cx="4343400" cy="1181101"/>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465F9979-7C2A-4B97-8FD9-42546396DC8A}"/>
              </a:ext>
            </a:extLst>
          </p:cNvPr>
          <p:cNvSpPr>
            <a:spLocks noGrp="1"/>
          </p:cNvSpPr>
          <p:nvPr>
            <p:ph type="title"/>
          </p:nvPr>
        </p:nvSpPr>
        <p:spPr/>
        <p:txBody>
          <a:bodyPr/>
          <a:lstStyle/>
          <a:p>
            <a:r>
              <a:rPr lang="en-US" sz="3200" dirty="0"/>
              <a:t>Installing Python on Linux – cont`d..</a:t>
            </a:r>
            <a:endParaRPr lang="fa-IR" sz="3200" dirty="0"/>
          </a:p>
        </p:txBody>
      </p:sp>
      <p:sp>
        <p:nvSpPr>
          <p:cNvPr id="4" name="Footer Placeholder 3">
            <a:extLst>
              <a:ext uri="{FF2B5EF4-FFF2-40B4-BE49-F238E27FC236}">
                <a16:creationId xmlns:a16="http://schemas.microsoft.com/office/drawing/2014/main" id="{C610B783-CF86-4918-80FF-D9509578D419}"/>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8" name="TextBox 7">
            <a:extLst>
              <a:ext uri="{FF2B5EF4-FFF2-40B4-BE49-F238E27FC236}">
                <a16:creationId xmlns:a16="http://schemas.microsoft.com/office/drawing/2014/main" id="{3FE94E2C-0331-495C-938D-DCB6F9DB9F05}"/>
              </a:ext>
            </a:extLst>
          </p:cNvPr>
          <p:cNvSpPr txBox="1"/>
          <p:nvPr/>
        </p:nvSpPr>
        <p:spPr>
          <a:xfrm>
            <a:off x="457200" y="1405234"/>
            <a:ext cx="8686800" cy="461665"/>
          </a:xfrm>
          <a:prstGeom prst="rect">
            <a:avLst/>
          </a:prstGeom>
          <a:noFill/>
        </p:spPr>
        <p:txBody>
          <a:bodyPr wrap="square">
            <a:spAutoFit/>
          </a:bodyPr>
          <a:lstStyle/>
          <a:p>
            <a:pPr algn="just"/>
            <a:r>
              <a:rPr lang="en-US" sz="2400" dirty="0"/>
              <a:t>Untar the file downloaded and switch to the created directory:</a:t>
            </a:r>
          </a:p>
        </p:txBody>
      </p:sp>
      <p:sp>
        <p:nvSpPr>
          <p:cNvPr id="13" name="Content Placeholder 12">
            <a:extLst>
              <a:ext uri="{FF2B5EF4-FFF2-40B4-BE49-F238E27FC236}">
                <a16:creationId xmlns:a16="http://schemas.microsoft.com/office/drawing/2014/main" id="{3A5D5BCD-198E-498C-BD5E-63A79A935565}"/>
              </a:ext>
            </a:extLst>
          </p:cNvPr>
          <p:cNvSpPr>
            <a:spLocks noGrp="1"/>
          </p:cNvSpPr>
          <p:nvPr>
            <p:ph idx="1"/>
          </p:nvPr>
        </p:nvSpPr>
        <p:spPr>
          <a:xfrm>
            <a:off x="381000" y="1866899"/>
            <a:ext cx="8458200" cy="4152901"/>
          </a:xfrm>
        </p:spPr>
        <p:txBody>
          <a:bodyPr/>
          <a:lstStyle/>
          <a:p>
            <a:pPr marL="0" indent="0" algn="ctr">
              <a:lnSpc>
                <a:spcPct val="150000"/>
              </a:lnSpc>
              <a:buNone/>
            </a:pPr>
            <a:r>
              <a:rPr lang="en-US" sz="2400" dirty="0">
                <a:effectLst>
                  <a:outerShdw blurRad="38100" dist="38100" dir="2700000" algn="tl">
                    <a:srgbClr val="000000">
                      <a:alpha val="43137"/>
                    </a:srgbClr>
                  </a:outerShdw>
                </a:effectLst>
              </a:rPr>
              <a:t>$ tar -</a:t>
            </a:r>
            <a:r>
              <a:rPr lang="en-US" sz="2400" dirty="0" err="1">
                <a:effectLst>
                  <a:outerShdw blurRad="38100" dist="38100" dir="2700000" algn="tl">
                    <a:srgbClr val="000000">
                      <a:alpha val="43137"/>
                    </a:srgbClr>
                  </a:outerShdw>
                </a:effectLst>
              </a:rPr>
              <a:t>zxvf</a:t>
            </a:r>
            <a:r>
              <a:rPr lang="en-US" sz="2400" dirty="0">
                <a:effectLst>
                  <a:outerShdw blurRad="38100" dist="38100" dir="2700000" algn="tl">
                    <a:srgbClr val="000000">
                      <a:alpha val="43137"/>
                    </a:srgbClr>
                  </a:outerShdw>
                </a:effectLst>
              </a:rPr>
              <a:t> Python-3.10.2.tgz</a:t>
            </a:r>
          </a:p>
          <a:p>
            <a:pPr marL="0" indent="0" algn="ctr">
              <a:lnSpc>
                <a:spcPct val="150000"/>
              </a:lnSpc>
              <a:buNone/>
            </a:pPr>
            <a:r>
              <a:rPr lang="en-US" sz="2400" dirty="0">
                <a:effectLst>
                  <a:outerShdw blurRad="38100" dist="38100" dir="2700000" algn="tl">
                    <a:srgbClr val="000000">
                      <a:alpha val="43137"/>
                    </a:srgbClr>
                  </a:outerShdw>
                </a:effectLst>
              </a:rPr>
              <a:t>$ cd Python-3.10.2</a:t>
            </a:r>
          </a:p>
          <a:p>
            <a:pPr algn="just">
              <a:lnSpc>
                <a:spcPct val="150000"/>
              </a:lnSpc>
            </a:pPr>
            <a:r>
              <a:rPr lang="en-US" sz="2400" dirty="0"/>
              <a:t>The next step is to configure the installation. If you want this version of Python to be installed for all users of the system (and you have root privileges via su or sudo), run configure:</a:t>
            </a:r>
          </a:p>
        </p:txBody>
      </p:sp>
    </p:spTree>
    <p:extLst>
      <p:ext uri="{BB962C8B-B14F-4D97-AF65-F5344CB8AC3E}">
        <p14:creationId xmlns:p14="http://schemas.microsoft.com/office/powerpoint/2010/main" val="2355542616"/>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32F5FDF-9820-4528-8314-4113AC12D4E8}"/>
              </a:ext>
            </a:extLst>
          </p:cNvPr>
          <p:cNvSpPr/>
          <p:nvPr/>
        </p:nvSpPr>
        <p:spPr bwMode="auto">
          <a:xfrm>
            <a:off x="2286000" y="4505547"/>
            <a:ext cx="4572000" cy="4572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6" name="Rectangle 5">
            <a:extLst>
              <a:ext uri="{FF2B5EF4-FFF2-40B4-BE49-F238E27FC236}">
                <a16:creationId xmlns:a16="http://schemas.microsoft.com/office/drawing/2014/main" id="{57FCE67D-7966-435F-9416-6EB18E62E8A4}"/>
              </a:ext>
            </a:extLst>
          </p:cNvPr>
          <p:cNvSpPr/>
          <p:nvPr/>
        </p:nvSpPr>
        <p:spPr bwMode="auto">
          <a:xfrm>
            <a:off x="1420019" y="2971800"/>
            <a:ext cx="6400800" cy="4572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2C4781E2-8215-43F7-BA98-DDEA31D4C257}"/>
              </a:ext>
            </a:extLst>
          </p:cNvPr>
          <p:cNvSpPr>
            <a:spLocks noGrp="1"/>
          </p:cNvSpPr>
          <p:nvPr>
            <p:ph type="title"/>
          </p:nvPr>
        </p:nvSpPr>
        <p:spPr/>
        <p:txBody>
          <a:bodyPr/>
          <a:lstStyle/>
          <a:p>
            <a:r>
              <a:rPr lang="en-US" sz="3200" dirty="0"/>
              <a:t>Installing Python on Linux – cont`d..</a:t>
            </a:r>
            <a:endParaRPr lang="fa-IR" sz="3200" dirty="0"/>
          </a:p>
        </p:txBody>
      </p:sp>
      <p:sp>
        <p:nvSpPr>
          <p:cNvPr id="3" name="Content Placeholder 2">
            <a:extLst>
              <a:ext uri="{FF2B5EF4-FFF2-40B4-BE49-F238E27FC236}">
                <a16:creationId xmlns:a16="http://schemas.microsoft.com/office/drawing/2014/main" id="{05A83258-F046-4D39-889C-FD0B39FDE7D6}"/>
              </a:ext>
            </a:extLst>
          </p:cNvPr>
          <p:cNvSpPr>
            <a:spLocks noGrp="1"/>
          </p:cNvSpPr>
          <p:nvPr>
            <p:ph idx="1"/>
          </p:nvPr>
        </p:nvSpPr>
        <p:spPr>
          <a:xfrm>
            <a:off x="342900" y="1371600"/>
            <a:ext cx="8458200" cy="4648200"/>
          </a:xfrm>
        </p:spPr>
        <p:txBody>
          <a:bodyPr/>
          <a:lstStyle/>
          <a:p>
            <a:pPr algn="just">
              <a:lnSpc>
                <a:spcPct val="150000"/>
              </a:lnSpc>
            </a:pPr>
            <a:r>
              <a:rPr lang="en-US" sz="2000" dirty="0"/>
              <a:t>The above command will configure Python to be installed in /</a:t>
            </a:r>
            <a:r>
              <a:rPr lang="en-US" sz="2000" dirty="0" err="1"/>
              <a:t>usr</a:t>
            </a:r>
            <a:r>
              <a:rPr lang="en-US" sz="2000" dirty="0"/>
              <a:t>/local. If you do not have root privileges or wish to make this a local installation for the current user, run configure in this manner:</a:t>
            </a:r>
          </a:p>
          <a:p>
            <a:pPr marL="0" indent="0" algn="ctr">
              <a:lnSpc>
                <a:spcPct val="150000"/>
              </a:lnSpc>
              <a:buNone/>
            </a:pPr>
            <a:r>
              <a:rPr lang="en-US" sz="2400" dirty="0"/>
              <a:t>$ ./configure –prefix=/some/other/directory</a:t>
            </a:r>
          </a:p>
          <a:p>
            <a:pPr algn="just">
              <a:lnSpc>
                <a:spcPct val="150000"/>
              </a:lnSpc>
            </a:pPr>
            <a:r>
              <a:rPr lang="en-US" sz="2000" dirty="0"/>
              <a:t>Typically in such cases, the specified directory would be a subdirectory within the current user’s home directory.</a:t>
            </a:r>
          </a:p>
          <a:p>
            <a:pPr marL="0" indent="0" algn="ctr">
              <a:lnSpc>
                <a:spcPct val="150000"/>
              </a:lnSpc>
              <a:buNone/>
            </a:pPr>
            <a:r>
              <a:rPr lang="en-US" sz="2000" dirty="0"/>
              <a:t>$ ./configure –prefix=$HOME/py-3102</a:t>
            </a:r>
          </a:p>
          <a:p>
            <a:pPr algn="just">
              <a:lnSpc>
                <a:spcPct val="150000"/>
              </a:lnSpc>
            </a:pPr>
            <a:r>
              <a:rPr lang="en-US" sz="2000" dirty="0"/>
              <a:t>The above program will configure Python to be installed in the directory py-3102 under the current user’s home directory.</a:t>
            </a:r>
            <a:endParaRPr lang="fa-IR" sz="2000" dirty="0"/>
          </a:p>
        </p:txBody>
      </p:sp>
      <p:sp>
        <p:nvSpPr>
          <p:cNvPr id="4" name="Footer Placeholder 3">
            <a:extLst>
              <a:ext uri="{FF2B5EF4-FFF2-40B4-BE49-F238E27FC236}">
                <a16:creationId xmlns:a16="http://schemas.microsoft.com/office/drawing/2014/main" id="{81AA5336-3DAF-4B08-96F5-5CA6A55C65AD}"/>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854709494"/>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5934</TotalTime>
  <Words>1363</Words>
  <Application>Microsoft Office PowerPoint</Application>
  <PresentationFormat>On-screen Show (4:3)</PresentationFormat>
  <Paragraphs>113</Paragraphs>
  <Slides>19</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Tahoma</vt:lpstr>
      <vt:lpstr>Times New Roman</vt:lpstr>
      <vt:lpstr>Wingdings</vt:lpstr>
      <vt:lpstr>Blends</vt:lpstr>
      <vt:lpstr>Clip</vt:lpstr>
      <vt:lpstr>PowerPoint Presentation</vt:lpstr>
      <vt:lpstr>Basic programming    Session2: Introduction</vt:lpstr>
      <vt:lpstr>INTRODUCTION</vt:lpstr>
      <vt:lpstr>About Python</vt:lpstr>
      <vt:lpstr>Installing Python on Windows</vt:lpstr>
      <vt:lpstr>Installing Python on Windows</vt:lpstr>
      <vt:lpstr>Installing Python on Linux</vt:lpstr>
      <vt:lpstr>Installing Python on Linux – cont`d..</vt:lpstr>
      <vt:lpstr>Installing Python on Linux – cont`d..</vt:lpstr>
      <vt:lpstr>Installing Python on Linux – cont`d..</vt:lpstr>
      <vt:lpstr>Installing Python on Linux – cont`d..</vt:lpstr>
      <vt:lpstr>The Python Interpreter</vt:lpstr>
      <vt:lpstr>The Python Interpreter</vt:lpstr>
      <vt:lpstr>Python Editors</vt:lpstr>
      <vt:lpstr>Python IDEs</vt:lpstr>
      <vt:lpstr>Running Python Scripts</vt:lpstr>
      <vt:lpstr>SUMMARY</vt:lpstr>
      <vt:lpstr>Homework2</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656</cp:revision>
  <cp:lastPrinted>2020-10-11T19:01:01Z</cp:lastPrinted>
  <dcterms:created xsi:type="dcterms:W3CDTF">1999-12-01T22:01:55Z</dcterms:created>
  <dcterms:modified xsi:type="dcterms:W3CDTF">2023-03-04T09:42:08Z</dcterms:modified>
</cp:coreProperties>
</file>