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7"/>
  </p:notesMasterIdLst>
  <p:handoutMasterIdLst>
    <p:handoutMasterId r:id="rId28"/>
  </p:handoutMasterIdLst>
  <p:sldIdLst>
    <p:sldId id="816" r:id="rId2"/>
    <p:sldId id="895" r:id="rId3"/>
    <p:sldId id="546" r:id="rId4"/>
    <p:sldId id="855" r:id="rId5"/>
    <p:sldId id="856" r:id="rId6"/>
    <p:sldId id="857" r:id="rId7"/>
    <p:sldId id="859" r:id="rId8"/>
    <p:sldId id="861" r:id="rId9"/>
    <p:sldId id="862" r:id="rId10"/>
    <p:sldId id="863" r:id="rId11"/>
    <p:sldId id="865" r:id="rId12"/>
    <p:sldId id="864" r:id="rId13"/>
    <p:sldId id="866" r:id="rId14"/>
    <p:sldId id="867" r:id="rId15"/>
    <p:sldId id="868" r:id="rId16"/>
    <p:sldId id="869" r:id="rId17"/>
    <p:sldId id="870" r:id="rId18"/>
    <p:sldId id="871" r:id="rId19"/>
    <p:sldId id="872" r:id="rId20"/>
    <p:sldId id="873" r:id="rId21"/>
    <p:sldId id="874" r:id="rId22"/>
    <p:sldId id="875" r:id="rId23"/>
    <p:sldId id="876" r:id="rId24"/>
    <p:sldId id="877" r:id="rId25"/>
    <p:sldId id="853" r:id="rId26"/>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521415D9-36F7-43E2-AB2F-B90AF26B5E84}">
      <p14:sectionLst xmlns:p14="http://schemas.microsoft.com/office/powerpoint/2010/main">
        <p14:section name="Default Section" id="{91E7BBD6-E24E-4339-9C79-5D752B1E443F}">
          <p14:sldIdLst>
            <p14:sldId id="816"/>
            <p14:sldId id="895"/>
            <p14:sldId id="546"/>
            <p14:sldId id="855"/>
            <p14:sldId id="856"/>
            <p14:sldId id="857"/>
            <p14:sldId id="859"/>
            <p14:sldId id="861"/>
            <p14:sldId id="862"/>
            <p14:sldId id="863"/>
            <p14:sldId id="865"/>
            <p14:sldId id="864"/>
            <p14:sldId id="866"/>
            <p14:sldId id="867"/>
            <p14:sldId id="868"/>
            <p14:sldId id="869"/>
            <p14:sldId id="870"/>
            <p14:sldId id="871"/>
            <p14:sldId id="872"/>
            <p14:sldId id="873"/>
            <p14:sldId id="874"/>
            <p14:sldId id="875"/>
            <p14:sldId id="876"/>
            <p14:sldId id="877"/>
            <p14:sldId id="853"/>
          </p14:sldIdLst>
        </p14:section>
      </p14:sectionLst>
    </p:ex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3E6A54"/>
    <a:srgbClr val="000099"/>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89134" autoAdjust="0"/>
  </p:normalViewPr>
  <p:slideViewPr>
    <p:cSldViewPr>
      <p:cViewPr varScale="1">
        <p:scale>
          <a:sx n="100" d="100"/>
          <a:sy n="100" d="100"/>
        </p:scale>
        <p:origin x="2136" y="72"/>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defTabSz="969915">
              <a:defRPr sz="1200"/>
            </a:lvl1pPr>
          </a:lstStyle>
          <a:p>
            <a:pPr>
              <a:defRPr/>
            </a:pPr>
            <a:endParaRPr lang="en-US"/>
          </a:p>
        </p:txBody>
      </p:sp>
      <p:sp>
        <p:nvSpPr>
          <p:cNvPr id="464899" name="Rectangle 3"/>
          <p:cNvSpPr>
            <a:spLocks noGrp="1" noChangeArrowheads="1"/>
          </p:cNvSpPr>
          <p:nvPr>
            <p:ph type="dt" sz="quarter" idx="1"/>
          </p:nvPr>
        </p:nvSpPr>
        <p:spPr bwMode="auto">
          <a:xfrm>
            <a:off x="4161183"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algn="r" defTabSz="969915">
              <a:defRPr sz="1200"/>
            </a:lvl1pPr>
          </a:lstStyle>
          <a:p>
            <a:pPr>
              <a:defRPr/>
            </a:pPr>
            <a:endParaRPr lang="en-US"/>
          </a:p>
        </p:txBody>
      </p:sp>
      <p:sp>
        <p:nvSpPr>
          <p:cNvPr id="464900" name="Rectangle 4"/>
          <p:cNvSpPr>
            <a:spLocks noGrp="1" noChangeArrowheads="1"/>
          </p:cNvSpPr>
          <p:nvPr>
            <p:ph type="ftr" sz="quarter" idx="2"/>
          </p:nvPr>
        </p:nvSpPr>
        <p:spPr bwMode="auto">
          <a:xfrm>
            <a:off x="0"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defTabSz="969915">
              <a:defRPr sz="1200"/>
            </a:lvl1pPr>
          </a:lstStyle>
          <a:p>
            <a:pPr>
              <a:defRPr/>
            </a:pPr>
            <a:endParaRPr lang="en-US"/>
          </a:p>
        </p:txBody>
      </p:sp>
      <p:sp>
        <p:nvSpPr>
          <p:cNvPr id="464901" name="Rectangle 5"/>
          <p:cNvSpPr>
            <a:spLocks noGrp="1" noChangeArrowheads="1"/>
          </p:cNvSpPr>
          <p:nvPr>
            <p:ph type="sldNum" sz="quarter" idx="3"/>
          </p:nvPr>
        </p:nvSpPr>
        <p:spPr bwMode="auto">
          <a:xfrm>
            <a:off x="4161183"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algn="r" defTabSz="969915">
              <a:defRPr sz="1200"/>
            </a:lvl1pPr>
          </a:lstStyle>
          <a:p>
            <a:fld id="{ECF3E056-CC70-4B12-8991-C52D159691F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defTabSz="966621">
              <a:defRPr sz="1200"/>
            </a:lvl1pPr>
          </a:lstStyle>
          <a:p>
            <a:pPr>
              <a:defRPr/>
            </a:pPr>
            <a:endParaRPr lang="en-US"/>
          </a:p>
        </p:txBody>
      </p:sp>
      <p:sp>
        <p:nvSpPr>
          <p:cNvPr id="43011"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algn="r" defTabSz="966621">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defTabSz="966621">
              <a:defRPr sz="1200"/>
            </a:lvl1pPr>
          </a:lstStyle>
          <a:p>
            <a:pPr>
              <a:defRPr/>
            </a:pPr>
            <a:endParaRPr lang="en-US"/>
          </a:p>
        </p:txBody>
      </p:sp>
      <p:sp>
        <p:nvSpPr>
          <p:cNvPr id="43015"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algn="r" defTabSz="966621">
              <a:defRPr sz="1200"/>
            </a:lvl1pPr>
          </a:lstStyle>
          <a:p>
            <a:fld id="{1B18DE9C-4610-4A6D-8FE7-0450BD95424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9E9C3-2976-49BF-9723-F90FFED0BBE1}" type="slidenum">
              <a:rPr lang="en-US" smtClean="0"/>
              <a:t>1</a:t>
            </a:fld>
            <a:endParaRPr lang="en-US"/>
          </a:p>
        </p:txBody>
      </p:sp>
    </p:spTree>
    <p:extLst>
      <p:ext uri="{BB962C8B-B14F-4D97-AF65-F5344CB8AC3E}">
        <p14:creationId xmlns:p14="http://schemas.microsoft.com/office/powerpoint/2010/main" val="9299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0A73AC4E-1DA8-4276-B23A-A1B2874775FF}" type="slidenum">
              <a:rPr lang="en-US" altLang="en-US" sz="1200"/>
              <a:pPr eaLnBrk="1" hangingPunct="1"/>
              <a:t>2</a:t>
            </a:fld>
            <a:endParaRPr lang="en-US" altLang="en-US" sz="1200"/>
          </a:p>
        </p:txBody>
      </p:sp>
      <p:sp>
        <p:nvSpPr>
          <p:cNvPr id="46083" name="Rectangle 7"/>
          <p:cNvSpPr txBox="1">
            <a:spLocks noGrp="1" noChangeArrowheads="1"/>
          </p:cNvSpPr>
          <p:nvPr/>
        </p:nvSpPr>
        <p:spPr bwMode="auto">
          <a:xfrm>
            <a:off x="4144619" y="9120815"/>
            <a:ext cx="3170583" cy="4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4" rIns="96645" bIns="48324" anchor="b"/>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algn="r"/>
            <a:fld id="{5059873F-FF97-438F-AEA8-C3B5267B45C2}" type="slidenum">
              <a:rPr lang="zh-CN" altLang="en-US" sz="1200">
                <a:latin typeface="Times New Roman" panose="02020603050405020304" pitchFamily="18" charset="0"/>
              </a:rPr>
              <a:pPr algn="r"/>
              <a:t>2</a:t>
            </a:fld>
            <a:endParaRPr lang="en-US" altLang="zh-CN" sz="1200">
              <a:latin typeface="Times New Roman" panose="02020603050405020304" pitchFamily="18"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45" indent="-177845" algn="r" rtl="1" eaLnBrk="1" hangingPunct="1">
              <a:buFont typeface="Wingdings" panose="05000000000000000000" pitchFamily="2" charset="2"/>
              <a:buChar char="q"/>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1B18DE9C-4610-4A6D-8FE7-0450BD95424A}" type="slidenum">
              <a:rPr lang="en-US" altLang="en-US" smtClean="0"/>
              <a:pPr/>
              <a:t>25</a:t>
            </a:fld>
            <a:endParaRPr lang="en-US" altLang="en-US"/>
          </a:p>
        </p:txBody>
      </p:sp>
    </p:spTree>
    <p:extLst>
      <p:ext uri="{BB962C8B-B14F-4D97-AF65-F5344CB8AC3E}">
        <p14:creationId xmlns:p14="http://schemas.microsoft.com/office/powerpoint/2010/main" val="251188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14" name="Rectangle 17"/>
          <p:cNvSpPr>
            <a:spLocks noChangeArrowheads="1"/>
          </p:cNvSpPr>
          <p:nvPr/>
        </p:nvSpPr>
        <p:spPr bwMode="auto">
          <a:xfrm>
            <a:off x="8694738" y="6553200"/>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8144077-EB76-431D-87F4-D7828BCB8627}" type="slidenum">
              <a:rPr lang="en-US" altLang="en-US" sz="1400">
                <a:solidFill>
                  <a:schemeClr val="bg2"/>
                </a:solidFill>
              </a:rPr>
              <a:pPr eaLnBrk="1" hangingPunct="1"/>
              <a:t>‹#›</a:t>
            </a:fld>
            <a:endParaRPr lang="en-US" alt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B553CBB3-AE32-4802-94E6-F0BB648DB3DA}" type="datetime4">
              <a:rPr lang="en-US" smtClean="0"/>
              <a:t>March 4, 2023</a:t>
            </a:fld>
            <a:endParaRPr lang="en-US"/>
          </a:p>
        </p:txBody>
      </p:sp>
      <p:sp>
        <p:nvSpPr>
          <p:cNvPr id="16" name="Footer Placeholder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By Dr.Sirous Salehnasab - Assistant Professor of Medical Informatics</a:t>
            </a:r>
          </a:p>
        </p:txBody>
      </p:sp>
      <p:sp>
        <p:nvSpPr>
          <p:cNvPr id="17" name="Slide Number Placeholder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4351BBC-EC1E-4E9F-92CD-0AC2CB31E8E4}" type="slidenum">
              <a:rPr lang="en-US" altLang="en-US"/>
              <a:pPr/>
              <a:t>‹#›</a:t>
            </a:fld>
            <a:endParaRPr lang="en-US" altLang="en-US"/>
          </a:p>
        </p:txBody>
      </p:sp>
    </p:spTree>
    <p:extLst>
      <p:ext uri="{BB962C8B-B14F-4D97-AF65-F5344CB8AC3E}">
        <p14:creationId xmlns:p14="http://schemas.microsoft.com/office/powerpoint/2010/main" val="219961224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571017F-9FA3-4398-8D73-61D342EADA82}"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8718F301-70CF-455F-B9CF-399BD508FC2A}" type="slidenum">
              <a:rPr lang="en-US" altLang="en-US"/>
              <a:pPr/>
              <a:t>‹#›</a:t>
            </a:fld>
            <a:endParaRPr lang="en-US" altLang="en-US"/>
          </a:p>
        </p:txBody>
      </p:sp>
    </p:spTree>
    <p:extLst>
      <p:ext uri="{BB962C8B-B14F-4D97-AF65-F5344CB8AC3E}">
        <p14:creationId xmlns:p14="http://schemas.microsoft.com/office/powerpoint/2010/main" val="2971861368"/>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B3BDDBD7-A250-4B53-A932-E5C772E4A4B3}"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0DAB2E93-F63C-432A-87F5-4511F4D83EFA}" type="slidenum">
              <a:rPr lang="en-US" altLang="en-US"/>
              <a:pPr/>
              <a:t>‹#›</a:t>
            </a:fld>
            <a:endParaRPr lang="en-US" altLang="en-US"/>
          </a:p>
        </p:txBody>
      </p:sp>
    </p:spTree>
    <p:extLst>
      <p:ext uri="{BB962C8B-B14F-4D97-AF65-F5344CB8AC3E}">
        <p14:creationId xmlns:p14="http://schemas.microsoft.com/office/powerpoint/2010/main" val="272767350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DF5AC525-FF71-4C11-BCF6-D88151FD3043}"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E0A0371E-326A-479E-9360-BA9EEE9F4FA5}" type="slidenum">
              <a:rPr lang="en-US" altLang="en-US"/>
              <a:pPr/>
              <a:t>‹#›</a:t>
            </a:fld>
            <a:endParaRPr lang="en-US" altLang="en-US"/>
          </a:p>
        </p:txBody>
      </p:sp>
    </p:spTree>
    <p:extLst>
      <p:ext uri="{BB962C8B-B14F-4D97-AF65-F5344CB8AC3E}">
        <p14:creationId xmlns:p14="http://schemas.microsoft.com/office/powerpoint/2010/main" val="29674440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9E4F1284-11E6-437C-B113-4169C601F88B}"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57595F11-8D58-4BA5-B2BB-D881946249FF}" type="slidenum">
              <a:rPr lang="en-US" altLang="en-US"/>
              <a:pPr/>
              <a:t>‹#›</a:t>
            </a:fld>
            <a:endParaRPr lang="en-US" altLang="en-US"/>
          </a:p>
        </p:txBody>
      </p:sp>
    </p:spTree>
    <p:extLst>
      <p:ext uri="{BB962C8B-B14F-4D97-AF65-F5344CB8AC3E}">
        <p14:creationId xmlns:p14="http://schemas.microsoft.com/office/powerpoint/2010/main" val="207809851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0C17BEF2-9337-4E62-A068-33AAEB2D92FA}"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08CDB36E-ED5E-4485-BFF5-32657A6381F4}" type="slidenum">
              <a:rPr lang="en-US" altLang="en-US"/>
              <a:pPr/>
              <a:t>‹#›</a:t>
            </a:fld>
            <a:endParaRPr lang="en-US" altLang="en-US"/>
          </a:p>
        </p:txBody>
      </p:sp>
    </p:spTree>
    <p:extLst>
      <p:ext uri="{BB962C8B-B14F-4D97-AF65-F5344CB8AC3E}">
        <p14:creationId xmlns:p14="http://schemas.microsoft.com/office/powerpoint/2010/main" val="3861498773"/>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6CB4B69A-00CA-486B-8303-95A2C701A0E4}" type="datetime4">
              <a:rPr lang="en-US" smtClean="0"/>
              <a:t>March 4, 2023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9" name="Rectangle 13"/>
          <p:cNvSpPr>
            <a:spLocks noGrp="1" noChangeArrowheads="1"/>
          </p:cNvSpPr>
          <p:nvPr>
            <p:ph type="sldNum" sz="quarter" idx="12"/>
          </p:nvPr>
        </p:nvSpPr>
        <p:spPr>
          <a:ln/>
        </p:spPr>
        <p:txBody>
          <a:bodyPr/>
          <a:lstStyle>
            <a:lvl1pPr>
              <a:defRPr/>
            </a:lvl1pPr>
          </a:lstStyle>
          <a:p>
            <a:fld id="{812C1DA5-F948-41A6-A980-166AF0B0F501}" type="slidenum">
              <a:rPr lang="en-US" altLang="en-US"/>
              <a:pPr/>
              <a:t>‹#›</a:t>
            </a:fld>
            <a:endParaRPr lang="en-US" altLang="en-US"/>
          </a:p>
        </p:txBody>
      </p:sp>
    </p:spTree>
    <p:extLst>
      <p:ext uri="{BB962C8B-B14F-4D97-AF65-F5344CB8AC3E}">
        <p14:creationId xmlns:p14="http://schemas.microsoft.com/office/powerpoint/2010/main" val="220372327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6DC2FC92-82DA-46B0-B8F8-994EAFDC72CB}" type="datetime4">
              <a:rPr lang="en-US" smtClean="0"/>
              <a:t>March 4, 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5" name="Rectangle 13"/>
          <p:cNvSpPr>
            <a:spLocks noGrp="1" noChangeArrowheads="1"/>
          </p:cNvSpPr>
          <p:nvPr>
            <p:ph type="sldNum" sz="quarter" idx="12"/>
          </p:nvPr>
        </p:nvSpPr>
        <p:spPr>
          <a:ln/>
        </p:spPr>
        <p:txBody>
          <a:bodyPr/>
          <a:lstStyle>
            <a:lvl1pPr>
              <a:defRPr/>
            </a:lvl1pPr>
          </a:lstStyle>
          <a:p>
            <a:fld id="{9D625ACA-72CF-4941-895D-6049D1B78C36}" type="slidenum">
              <a:rPr lang="en-US" altLang="en-US"/>
              <a:pPr/>
              <a:t>‹#›</a:t>
            </a:fld>
            <a:endParaRPr lang="en-US" altLang="en-US"/>
          </a:p>
        </p:txBody>
      </p:sp>
    </p:spTree>
    <p:extLst>
      <p:ext uri="{BB962C8B-B14F-4D97-AF65-F5344CB8AC3E}">
        <p14:creationId xmlns:p14="http://schemas.microsoft.com/office/powerpoint/2010/main" val="361602728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C20C3164-F352-43C2-9697-37DFD4CECC83}" type="datetime4">
              <a:rPr lang="en-US" smtClean="0"/>
              <a:t>March 4, 2023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4" name="Rectangle 13"/>
          <p:cNvSpPr>
            <a:spLocks noGrp="1" noChangeArrowheads="1"/>
          </p:cNvSpPr>
          <p:nvPr>
            <p:ph type="sldNum" sz="quarter" idx="12"/>
          </p:nvPr>
        </p:nvSpPr>
        <p:spPr>
          <a:ln/>
        </p:spPr>
        <p:txBody>
          <a:bodyPr/>
          <a:lstStyle>
            <a:lvl1pPr>
              <a:defRPr/>
            </a:lvl1pPr>
          </a:lstStyle>
          <a:p>
            <a:fld id="{0F34596E-57F0-46BA-9D23-E61FFD623E70}" type="slidenum">
              <a:rPr lang="en-US" altLang="en-US"/>
              <a:pPr/>
              <a:t>‹#›</a:t>
            </a:fld>
            <a:endParaRPr lang="en-US" altLang="en-US"/>
          </a:p>
        </p:txBody>
      </p:sp>
    </p:spTree>
    <p:extLst>
      <p:ext uri="{BB962C8B-B14F-4D97-AF65-F5344CB8AC3E}">
        <p14:creationId xmlns:p14="http://schemas.microsoft.com/office/powerpoint/2010/main" val="229606040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6BA6D8B6-6DDF-49BE-97A5-6C84C117D900}"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216ED7FF-2FEB-4971-84B4-26D8F05FFA8D}" type="slidenum">
              <a:rPr lang="en-US" altLang="en-US"/>
              <a:pPr/>
              <a:t>‹#›</a:t>
            </a:fld>
            <a:endParaRPr lang="en-US" altLang="en-US"/>
          </a:p>
        </p:txBody>
      </p:sp>
    </p:spTree>
    <p:extLst>
      <p:ext uri="{BB962C8B-B14F-4D97-AF65-F5344CB8AC3E}">
        <p14:creationId xmlns:p14="http://schemas.microsoft.com/office/powerpoint/2010/main" val="353176596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69A2B0F3-9256-477B-A004-BF699DD91B42}"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3E9DB144-A77D-4935-B9F1-22452277EDD8}" type="slidenum">
              <a:rPr lang="en-US" altLang="en-US"/>
              <a:pPr/>
              <a:t>‹#›</a:t>
            </a:fld>
            <a:endParaRPr lang="en-US" altLang="en-US"/>
          </a:p>
        </p:txBody>
      </p:sp>
    </p:spTree>
    <p:extLst>
      <p:ext uri="{BB962C8B-B14F-4D97-AF65-F5344CB8AC3E}">
        <p14:creationId xmlns:p14="http://schemas.microsoft.com/office/powerpoint/2010/main" val="365104085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10"/>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E879C6CE-1615-49E8-94D2-17EBE397F31D}" type="datetime4">
              <a:rPr lang="en-US" smtClean="0"/>
              <a:t>March 4, 2023</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By Dr.Sirous Salehnasab - Assistant Professor of Medical Informatics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2F93439-9176-479B-9E3D-0C6550D82E0F}" type="slidenum">
              <a:rPr lang="en-US" altLang="en-US"/>
              <a:pPr/>
              <a:t>‹#›</a:t>
            </a:fld>
            <a:endParaRPr lang="en-US" altLang="en-US"/>
          </a:p>
        </p:txBody>
      </p:sp>
      <p:graphicFrame>
        <p:nvGraphicFramePr>
          <p:cNvPr id="1031"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30"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zoom/>
  </p:transition>
  <p:hf hd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lum/>
          </a:blip>
          <a:srcRect/>
          <a:stretch>
            <a:fillRect l="-20000" r="-20000"/>
          </a:stretch>
        </a:blipFill>
        <a:effectLst/>
      </p:bgPr>
    </p:bg>
    <p:spTree>
      <p:nvGrpSpPr>
        <p:cNvPr id="1" name=""/>
        <p:cNvGrpSpPr/>
        <p:nvPr/>
      </p:nvGrpSpPr>
      <p:grpSpPr>
        <a:xfrm>
          <a:off x="0" y="0"/>
          <a:ext cx="0" cy="0"/>
          <a:chOff x="0" y="0"/>
          <a:chExt cx="0" cy="0"/>
        </a:xfrm>
      </p:grpSpPr>
      <p:sp>
        <p:nvSpPr>
          <p:cNvPr id="4" name="Freeform 2"/>
          <p:cNvSpPr>
            <a:spLocks/>
          </p:cNvSpPr>
          <p:nvPr/>
        </p:nvSpPr>
        <p:spPr bwMode="ltGray">
          <a:xfrm>
            <a:off x="4897048" y="1971675"/>
            <a:ext cx="2722959" cy="2466975"/>
          </a:xfrm>
          <a:custGeom>
            <a:avLst/>
            <a:gdLst>
              <a:gd name="T0" fmla="*/ 2282 w 2287"/>
              <a:gd name="T1" fmla="*/ 5 h 2072"/>
              <a:gd name="T2" fmla="*/ 2197 w 2287"/>
              <a:gd name="T3" fmla="*/ 203 h 2072"/>
              <a:gd name="T4" fmla="*/ 2027 w 2287"/>
              <a:gd name="T5" fmla="*/ 430 h 2072"/>
              <a:gd name="T6" fmla="*/ 1602 w 2287"/>
              <a:gd name="T7" fmla="*/ 714 h 2072"/>
              <a:gd name="T8" fmla="*/ 1063 w 2287"/>
              <a:gd name="T9" fmla="*/ 855 h 2072"/>
              <a:gd name="T10" fmla="*/ 638 w 2287"/>
              <a:gd name="T11" fmla="*/ 884 h 2072"/>
              <a:gd name="T12" fmla="*/ 382 w 2287"/>
              <a:gd name="T13" fmla="*/ 855 h 2072"/>
              <a:gd name="T14" fmla="*/ 326 w 2287"/>
              <a:gd name="T15" fmla="*/ 799 h 2072"/>
              <a:gd name="T16" fmla="*/ 269 w 2287"/>
              <a:gd name="T17" fmla="*/ 855 h 2072"/>
              <a:gd name="T18" fmla="*/ 156 w 2287"/>
              <a:gd name="T19" fmla="*/ 941 h 2072"/>
              <a:gd name="T20" fmla="*/ 71 w 2287"/>
              <a:gd name="T21" fmla="*/ 1082 h 2072"/>
              <a:gd name="T22" fmla="*/ 14 w 2287"/>
              <a:gd name="T23" fmla="*/ 1281 h 2072"/>
              <a:gd name="T24" fmla="*/ 3 w 2287"/>
              <a:gd name="T25" fmla="*/ 1516 h 2072"/>
              <a:gd name="T26" fmla="*/ 7 w 2287"/>
              <a:gd name="T27" fmla="*/ 2064 h 2072"/>
              <a:gd name="T28" fmla="*/ 42 w 2287"/>
              <a:gd name="T29" fmla="*/ 1564 h 2072"/>
              <a:gd name="T30" fmla="*/ 71 w 2287"/>
              <a:gd name="T31" fmla="*/ 1281 h 2072"/>
              <a:gd name="T32" fmla="*/ 99 w 2287"/>
              <a:gd name="T33" fmla="*/ 1111 h 2072"/>
              <a:gd name="T34" fmla="*/ 156 w 2287"/>
              <a:gd name="T35" fmla="*/ 1054 h 2072"/>
              <a:gd name="T36" fmla="*/ 241 w 2287"/>
              <a:gd name="T37" fmla="*/ 1026 h 2072"/>
              <a:gd name="T38" fmla="*/ 326 w 2287"/>
              <a:gd name="T39" fmla="*/ 1054 h 2072"/>
              <a:gd name="T40" fmla="*/ 354 w 2287"/>
              <a:gd name="T41" fmla="*/ 1082 h 2072"/>
              <a:gd name="T42" fmla="*/ 411 w 2287"/>
              <a:gd name="T43" fmla="*/ 1026 h 2072"/>
              <a:gd name="T44" fmla="*/ 524 w 2287"/>
              <a:gd name="T45" fmla="*/ 1054 h 2072"/>
              <a:gd name="T46" fmla="*/ 864 w 2287"/>
              <a:gd name="T47" fmla="*/ 1054 h 2072"/>
              <a:gd name="T48" fmla="*/ 1176 w 2287"/>
              <a:gd name="T49" fmla="*/ 997 h 2072"/>
              <a:gd name="T50" fmla="*/ 1630 w 2287"/>
              <a:gd name="T51" fmla="*/ 827 h 2072"/>
              <a:gd name="T52" fmla="*/ 1861 w 2287"/>
              <a:gd name="T53" fmla="*/ 677 h 2072"/>
              <a:gd name="T54" fmla="*/ 2027 w 2287"/>
              <a:gd name="T55" fmla="*/ 544 h 2072"/>
              <a:gd name="T56" fmla="*/ 2140 w 2287"/>
              <a:gd name="T57" fmla="*/ 402 h 2072"/>
              <a:gd name="T58" fmla="*/ 2225 w 2287"/>
              <a:gd name="T59" fmla="*/ 232 h 2072"/>
              <a:gd name="T60" fmla="*/ 2282 w 2287"/>
              <a:gd name="T61" fmla="*/ 5 h 20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87"/>
              <a:gd name="T94" fmla="*/ 0 h 2072"/>
              <a:gd name="T95" fmla="*/ 2287 w 2287"/>
              <a:gd name="T96" fmla="*/ 2072 h 20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87" h="2072">
                <a:moveTo>
                  <a:pt x="2282" y="5"/>
                </a:moveTo>
                <a:cubicBezTo>
                  <a:pt x="2277" y="0"/>
                  <a:pt x="2239" y="132"/>
                  <a:pt x="2197" y="203"/>
                </a:cubicBezTo>
                <a:cubicBezTo>
                  <a:pt x="2155" y="274"/>
                  <a:pt x="2126" y="345"/>
                  <a:pt x="2027" y="430"/>
                </a:cubicBezTo>
                <a:cubicBezTo>
                  <a:pt x="1928" y="515"/>
                  <a:pt x="1762" y="643"/>
                  <a:pt x="1602" y="714"/>
                </a:cubicBezTo>
                <a:cubicBezTo>
                  <a:pt x="1442" y="785"/>
                  <a:pt x="1224" y="827"/>
                  <a:pt x="1063" y="855"/>
                </a:cubicBezTo>
                <a:cubicBezTo>
                  <a:pt x="902" y="883"/>
                  <a:pt x="751" y="884"/>
                  <a:pt x="638" y="884"/>
                </a:cubicBezTo>
                <a:cubicBezTo>
                  <a:pt x="525" y="884"/>
                  <a:pt x="434" y="869"/>
                  <a:pt x="382" y="855"/>
                </a:cubicBezTo>
                <a:cubicBezTo>
                  <a:pt x="330" y="841"/>
                  <a:pt x="345" y="799"/>
                  <a:pt x="326" y="799"/>
                </a:cubicBezTo>
                <a:cubicBezTo>
                  <a:pt x="307" y="799"/>
                  <a:pt x="297" y="831"/>
                  <a:pt x="269" y="855"/>
                </a:cubicBezTo>
                <a:cubicBezTo>
                  <a:pt x="241" y="879"/>
                  <a:pt x="189" y="903"/>
                  <a:pt x="156" y="941"/>
                </a:cubicBezTo>
                <a:cubicBezTo>
                  <a:pt x="123" y="979"/>
                  <a:pt x="95" y="1025"/>
                  <a:pt x="71" y="1082"/>
                </a:cubicBezTo>
                <a:cubicBezTo>
                  <a:pt x="47" y="1139"/>
                  <a:pt x="25" y="1209"/>
                  <a:pt x="14" y="1281"/>
                </a:cubicBezTo>
                <a:cubicBezTo>
                  <a:pt x="3" y="1353"/>
                  <a:pt x="4" y="1386"/>
                  <a:pt x="3" y="1516"/>
                </a:cubicBezTo>
                <a:cubicBezTo>
                  <a:pt x="2" y="1646"/>
                  <a:pt x="0" y="2056"/>
                  <a:pt x="7" y="2064"/>
                </a:cubicBezTo>
                <a:cubicBezTo>
                  <a:pt x="14" y="2072"/>
                  <a:pt x="31" y="1694"/>
                  <a:pt x="42" y="1564"/>
                </a:cubicBezTo>
                <a:cubicBezTo>
                  <a:pt x="53" y="1434"/>
                  <a:pt x="62" y="1356"/>
                  <a:pt x="71" y="1281"/>
                </a:cubicBezTo>
                <a:cubicBezTo>
                  <a:pt x="80" y="1206"/>
                  <a:pt x="85" y="1149"/>
                  <a:pt x="99" y="1111"/>
                </a:cubicBezTo>
                <a:cubicBezTo>
                  <a:pt x="113" y="1073"/>
                  <a:pt x="132" y="1068"/>
                  <a:pt x="156" y="1054"/>
                </a:cubicBezTo>
                <a:cubicBezTo>
                  <a:pt x="180" y="1040"/>
                  <a:pt x="213" y="1026"/>
                  <a:pt x="241" y="1026"/>
                </a:cubicBezTo>
                <a:cubicBezTo>
                  <a:pt x="269" y="1026"/>
                  <a:pt x="307" y="1045"/>
                  <a:pt x="326" y="1054"/>
                </a:cubicBezTo>
                <a:cubicBezTo>
                  <a:pt x="345" y="1063"/>
                  <a:pt x="340" y="1087"/>
                  <a:pt x="354" y="1082"/>
                </a:cubicBezTo>
                <a:cubicBezTo>
                  <a:pt x="368" y="1077"/>
                  <a:pt x="383" y="1031"/>
                  <a:pt x="411" y="1026"/>
                </a:cubicBezTo>
                <a:cubicBezTo>
                  <a:pt x="439" y="1021"/>
                  <a:pt x="449" y="1049"/>
                  <a:pt x="524" y="1054"/>
                </a:cubicBezTo>
                <a:cubicBezTo>
                  <a:pt x="599" y="1059"/>
                  <a:pt x="755" y="1064"/>
                  <a:pt x="864" y="1054"/>
                </a:cubicBezTo>
                <a:cubicBezTo>
                  <a:pt x="973" y="1044"/>
                  <a:pt x="1048" y="1035"/>
                  <a:pt x="1176" y="997"/>
                </a:cubicBezTo>
                <a:cubicBezTo>
                  <a:pt x="1304" y="959"/>
                  <a:pt x="1516" y="880"/>
                  <a:pt x="1630" y="827"/>
                </a:cubicBezTo>
                <a:cubicBezTo>
                  <a:pt x="1744" y="774"/>
                  <a:pt x="1795" y="724"/>
                  <a:pt x="1861" y="677"/>
                </a:cubicBezTo>
                <a:cubicBezTo>
                  <a:pt x="1927" y="630"/>
                  <a:pt x="1981" y="590"/>
                  <a:pt x="2027" y="544"/>
                </a:cubicBezTo>
                <a:cubicBezTo>
                  <a:pt x="2073" y="498"/>
                  <a:pt x="2107" y="454"/>
                  <a:pt x="2140" y="402"/>
                </a:cubicBezTo>
                <a:cubicBezTo>
                  <a:pt x="2173" y="350"/>
                  <a:pt x="2201" y="298"/>
                  <a:pt x="2225" y="232"/>
                </a:cubicBezTo>
                <a:cubicBezTo>
                  <a:pt x="2249" y="166"/>
                  <a:pt x="2287" y="10"/>
                  <a:pt x="2282" y="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Freeform 3"/>
          <p:cNvSpPr>
            <a:spLocks/>
          </p:cNvSpPr>
          <p:nvPr/>
        </p:nvSpPr>
        <p:spPr bwMode="ltGray">
          <a:xfrm>
            <a:off x="7006835" y="2939654"/>
            <a:ext cx="213122" cy="264319"/>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6" name="Freeform 4"/>
          <p:cNvSpPr>
            <a:spLocks/>
          </p:cNvSpPr>
          <p:nvPr/>
        </p:nvSpPr>
        <p:spPr bwMode="ltGray">
          <a:xfrm>
            <a:off x="3760001" y="1584722"/>
            <a:ext cx="2371725" cy="2071688"/>
          </a:xfrm>
          <a:custGeom>
            <a:avLst/>
            <a:gdLst>
              <a:gd name="T0" fmla="*/ 1906 w 1992"/>
              <a:gd name="T1" fmla="*/ 205 h 1740"/>
              <a:gd name="T2" fmla="*/ 1990 w 1992"/>
              <a:gd name="T3" fmla="*/ 18 h 1740"/>
              <a:gd name="T4" fmla="*/ 1970 w 1992"/>
              <a:gd name="T5" fmla="*/ 357 h 1740"/>
              <a:gd name="T6" fmla="*/ 1948 w 1992"/>
              <a:gd name="T7" fmla="*/ 751 h 1740"/>
              <a:gd name="T8" fmla="*/ 1860 w 1992"/>
              <a:gd name="T9" fmla="*/ 961 h 1740"/>
              <a:gd name="T10" fmla="*/ 1734 w 1992"/>
              <a:gd name="T11" fmla="*/ 1095 h 1740"/>
              <a:gd name="T12" fmla="*/ 1570 w 1992"/>
              <a:gd name="T13" fmla="*/ 1057 h 1740"/>
              <a:gd name="T14" fmla="*/ 1498 w 1992"/>
              <a:gd name="T15" fmla="*/ 934 h 1740"/>
              <a:gd name="T16" fmla="*/ 1569 w 1992"/>
              <a:gd name="T17" fmla="*/ 656 h 1740"/>
              <a:gd name="T18" fmla="*/ 1791 w 1992"/>
              <a:gd name="T19" fmla="*/ 443 h 1740"/>
              <a:gd name="T20" fmla="*/ 1847 w 1992"/>
              <a:gd name="T21" fmla="*/ 548 h 1740"/>
              <a:gd name="T22" fmla="*/ 1819 w 1992"/>
              <a:gd name="T23" fmla="*/ 784 h 1740"/>
              <a:gd name="T24" fmla="*/ 1698 w 1992"/>
              <a:gd name="T25" fmla="*/ 1001 h 1740"/>
              <a:gd name="T26" fmla="*/ 1593 w 1992"/>
              <a:gd name="T27" fmla="*/ 982 h 1740"/>
              <a:gd name="T28" fmla="*/ 1479 w 1992"/>
              <a:gd name="T29" fmla="*/ 1095 h 1740"/>
              <a:gd name="T30" fmla="*/ 1366 w 1992"/>
              <a:gd name="T31" fmla="*/ 1067 h 1740"/>
              <a:gd name="T32" fmla="*/ 1182 w 1992"/>
              <a:gd name="T33" fmla="*/ 1085 h 1740"/>
              <a:gd name="T34" fmla="*/ 1034 w 1992"/>
              <a:gd name="T35" fmla="*/ 1217 h 1740"/>
              <a:gd name="T36" fmla="*/ 824 w 1992"/>
              <a:gd name="T37" fmla="*/ 1469 h 1740"/>
              <a:gd name="T38" fmla="*/ 544 w 1992"/>
              <a:gd name="T39" fmla="*/ 1691 h 1740"/>
              <a:gd name="T40" fmla="*/ 118 w 1992"/>
              <a:gd name="T41" fmla="*/ 1691 h 1740"/>
              <a:gd name="T42" fmla="*/ 5 w 1992"/>
              <a:gd name="T43" fmla="*/ 1407 h 1740"/>
              <a:gd name="T44" fmla="*/ 90 w 1992"/>
              <a:gd name="T45" fmla="*/ 1237 h 1740"/>
              <a:gd name="T46" fmla="*/ 33 w 1992"/>
              <a:gd name="T47" fmla="*/ 1464 h 1740"/>
              <a:gd name="T48" fmla="*/ 214 w 1992"/>
              <a:gd name="T49" fmla="*/ 1673 h 1740"/>
              <a:gd name="T50" fmla="*/ 394 w 1992"/>
              <a:gd name="T51" fmla="*/ 1693 h 1740"/>
              <a:gd name="T52" fmla="*/ 595 w 1992"/>
              <a:gd name="T53" fmla="*/ 1609 h 1740"/>
              <a:gd name="T54" fmla="*/ 790 w 1992"/>
              <a:gd name="T55" fmla="*/ 1435 h 1740"/>
              <a:gd name="T56" fmla="*/ 1054 w 1992"/>
              <a:gd name="T57" fmla="*/ 1095 h 1740"/>
              <a:gd name="T58" fmla="*/ 1234 w 1992"/>
              <a:gd name="T59" fmla="*/ 945 h 1740"/>
              <a:gd name="T60" fmla="*/ 1394 w 1992"/>
              <a:gd name="T61" fmla="*/ 913 h 1740"/>
              <a:gd name="T62" fmla="*/ 1564 w 1992"/>
              <a:gd name="T63" fmla="*/ 954 h 1740"/>
              <a:gd name="T64" fmla="*/ 1621 w 1992"/>
              <a:gd name="T65" fmla="*/ 840 h 1740"/>
              <a:gd name="T66" fmla="*/ 1678 w 1992"/>
              <a:gd name="T67" fmla="*/ 840 h 1740"/>
              <a:gd name="T68" fmla="*/ 1779 w 1992"/>
              <a:gd name="T69" fmla="*/ 805 h 1740"/>
              <a:gd name="T70" fmla="*/ 1794 w 1992"/>
              <a:gd name="T71" fmla="*/ 573 h 1740"/>
              <a:gd name="T72" fmla="*/ 1746 w 1992"/>
              <a:gd name="T73" fmla="*/ 505 h 1740"/>
              <a:gd name="T74" fmla="*/ 1536 w 1992"/>
              <a:gd name="T75" fmla="*/ 840 h 1740"/>
              <a:gd name="T76" fmla="*/ 1649 w 1992"/>
              <a:gd name="T77" fmla="*/ 1067 h 1740"/>
              <a:gd name="T78" fmla="*/ 1888 w 1992"/>
              <a:gd name="T79" fmla="*/ 819 h 1740"/>
              <a:gd name="T80" fmla="*/ 1922 w 1992"/>
              <a:gd name="T81" fmla="*/ 381 h 1740"/>
              <a:gd name="T82" fmla="*/ 1938 w 1992"/>
              <a:gd name="T83" fmla="*/ 213 h 1740"/>
              <a:gd name="T84" fmla="*/ 1848 w 1992"/>
              <a:gd name="T85" fmla="*/ 358 h 1740"/>
              <a:gd name="T86" fmla="*/ 1763 w 1992"/>
              <a:gd name="T87" fmla="*/ 358 h 17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92"/>
              <a:gd name="T133" fmla="*/ 0 h 1740"/>
              <a:gd name="T134" fmla="*/ 1992 w 1992"/>
              <a:gd name="T135" fmla="*/ 1740 h 174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92" h="1740">
                <a:moveTo>
                  <a:pt x="1763" y="358"/>
                </a:moveTo>
                <a:cubicBezTo>
                  <a:pt x="1782" y="337"/>
                  <a:pt x="1873" y="252"/>
                  <a:pt x="1906" y="205"/>
                </a:cubicBezTo>
                <a:cubicBezTo>
                  <a:pt x="1939" y="158"/>
                  <a:pt x="1947" y="106"/>
                  <a:pt x="1961" y="75"/>
                </a:cubicBezTo>
                <a:cubicBezTo>
                  <a:pt x="1975" y="44"/>
                  <a:pt x="1988" y="0"/>
                  <a:pt x="1990" y="18"/>
                </a:cubicBezTo>
                <a:cubicBezTo>
                  <a:pt x="1992" y="36"/>
                  <a:pt x="1973" y="125"/>
                  <a:pt x="1970" y="181"/>
                </a:cubicBezTo>
                <a:cubicBezTo>
                  <a:pt x="1967" y="237"/>
                  <a:pt x="1971" y="300"/>
                  <a:pt x="1970" y="357"/>
                </a:cubicBezTo>
                <a:cubicBezTo>
                  <a:pt x="1969" y="414"/>
                  <a:pt x="1966" y="455"/>
                  <a:pt x="1962" y="521"/>
                </a:cubicBezTo>
                <a:cubicBezTo>
                  <a:pt x="1958" y="587"/>
                  <a:pt x="1958" y="688"/>
                  <a:pt x="1948" y="751"/>
                </a:cubicBezTo>
                <a:cubicBezTo>
                  <a:pt x="1938" y="814"/>
                  <a:pt x="1919" y="862"/>
                  <a:pt x="1904" y="897"/>
                </a:cubicBezTo>
                <a:cubicBezTo>
                  <a:pt x="1889" y="932"/>
                  <a:pt x="1874" y="942"/>
                  <a:pt x="1860" y="961"/>
                </a:cubicBezTo>
                <a:cubicBezTo>
                  <a:pt x="1846" y="980"/>
                  <a:pt x="1840" y="988"/>
                  <a:pt x="1819" y="1010"/>
                </a:cubicBezTo>
                <a:cubicBezTo>
                  <a:pt x="1798" y="1032"/>
                  <a:pt x="1767" y="1081"/>
                  <a:pt x="1734" y="1095"/>
                </a:cubicBezTo>
                <a:cubicBezTo>
                  <a:pt x="1701" y="1109"/>
                  <a:pt x="1648" y="1101"/>
                  <a:pt x="1621" y="1095"/>
                </a:cubicBezTo>
                <a:cubicBezTo>
                  <a:pt x="1594" y="1089"/>
                  <a:pt x="1585" y="1071"/>
                  <a:pt x="1570" y="1057"/>
                </a:cubicBezTo>
                <a:cubicBezTo>
                  <a:pt x="1555" y="1043"/>
                  <a:pt x="1542" y="1033"/>
                  <a:pt x="1530" y="1013"/>
                </a:cubicBezTo>
                <a:cubicBezTo>
                  <a:pt x="1518" y="993"/>
                  <a:pt x="1503" y="960"/>
                  <a:pt x="1498" y="934"/>
                </a:cubicBezTo>
                <a:cubicBezTo>
                  <a:pt x="1493" y="908"/>
                  <a:pt x="1489" y="905"/>
                  <a:pt x="1501" y="859"/>
                </a:cubicBezTo>
                <a:cubicBezTo>
                  <a:pt x="1513" y="813"/>
                  <a:pt x="1540" y="714"/>
                  <a:pt x="1569" y="656"/>
                </a:cubicBezTo>
                <a:cubicBezTo>
                  <a:pt x="1598" y="598"/>
                  <a:pt x="1641" y="545"/>
                  <a:pt x="1678" y="509"/>
                </a:cubicBezTo>
                <a:cubicBezTo>
                  <a:pt x="1715" y="473"/>
                  <a:pt x="1763" y="459"/>
                  <a:pt x="1791" y="443"/>
                </a:cubicBezTo>
                <a:cubicBezTo>
                  <a:pt x="1819" y="427"/>
                  <a:pt x="1839" y="398"/>
                  <a:pt x="1848" y="415"/>
                </a:cubicBezTo>
                <a:cubicBezTo>
                  <a:pt x="1857" y="432"/>
                  <a:pt x="1847" y="515"/>
                  <a:pt x="1847" y="548"/>
                </a:cubicBezTo>
                <a:cubicBezTo>
                  <a:pt x="1847" y="581"/>
                  <a:pt x="1853" y="574"/>
                  <a:pt x="1848" y="613"/>
                </a:cubicBezTo>
                <a:cubicBezTo>
                  <a:pt x="1843" y="652"/>
                  <a:pt x="1833" y="727"/>
                  <a:pt x="1819" y="784"/>
                </a:cubicBezTo>
                <a:cubicBezTo>
                  <a:pt x="1805" y="841"/>
                  <a:pt x="1783" y="918"/>
                  <a:pt x="1763" y="954"/>
                </a:cubicBezTo>
                <a:cubicBezTo>
                  <a:pt x="1743" y="990"/>
                  <a:pt x="1718" y="992"/>
                  <a:pt x="1698" y="1001"/>
                </a:cubicBezTo>
                <a:cubicBezTo>
                  <a:pt x="1678" y="1010"/>
                  <a:pt x="1659" y="1012"/>
                  <a:pt x="1642" y="1009"/>
                </a:cubicBezTo>
                <a:cubicBezTo>
                  <a:pt x="1625" y="1006"/>
                  <a:pt x="1611" y="972"/>
                  <a:pt x="1593" y="982"/>
                </a:cubicBezTo>
                <a:cubicBezTo>
                  <a:pt x="1575" y="992"/>
                  <a:pt x="1555" y="1048"/>
                  <a:pt x="1536" y="1067"/>
                </a:cubicBezTo>
                <a:cubicBezTo>
                  <a:pt x="1517" y="1086"/>
                  <a:pt x="1498" y="1090"/>
                  <a:pt x="1479" y="1095"/>
                </a:cubicBezTo>
                <a:cubicBezTo>
                  <a:pt x="1460" y="1100"/>
                  <a:pt x="1442" y="1100"/>
                  <a:pt x="1423" y="1095"/>
                </a:cubicBezTo>
                <a:cubicBezTo>
                  <a:pt x="1404" y="1090"/>
                  <a:pt x="1387" y="1075"/>
                  <a:pt x="1366" y="1067"/>
                </a:cubicBezTo>
                <a:cubicBezTo>
                  <a:pt x="1345" y="1059"/>
                  <a:pt x="1329" y="1046"/>
                  <a:pt x="1298" y="1049"/>
                </a:cubicBezTo>
                <a:cubicBezTo>
                  <a:pt x="1267" y="1052"/>
                  <a:pt x="1213" y="1068"/>
                  <a:pt x="1182" y="1085"/>
                </a:cubicBezTo>
                <a:cubicBezTo>
                  <a:pt x="1151" y="1102"/>
                  <a:pt x="1136" y="1130"/>
                  <a:pt x="1111" y="1152"/>
                </a:cubicBezTo>
                <a:cubicBezTo>
                  <a:pt x="1086" y="1174"/>
                  <a:pt x="1062" y="1189"/>
                  <a:pt x="1034" y="1217"/>
                </a:cubicBezTo>
                <a:cubicBezTo>
                  <a:pt x="1006" y="1245"/>
                  <a:pt x="976" y="1280"/>
                  <a:pt x="941" y="1322"/>
                </a:cubicBezTo>
                <a:cubicBezTo>
                  <a:pt x="906" y="1364"/>
                  <a:pt x="862" y="1427"/>
                  <a:pt x="824" y="1469"/>
                </a:cubicBezTo>
                <a:cubicBezTo>
                  <a:pt x="786" y="1511"/>
                  <a:pt x="761" y="1540"/>
                  <a:pt x="714" y="1577"/>
                </a:cubicBezTo>
                <a:cubicBezTo>
                  <a:pt x="667" y="1614"/>
                  <a:pt x="609" y="1664"/>
                  <a:pt x="544" y="1691"/>
                </a:cubicBezTo>
                <a:cubicBezTo>
                  <a:pt x="479" y="1718"/>
                  <a:pt x="393" y="1740"/>
                  <a:pt x="322" y="1740"/>
                </a:cubicBezTo>
                <a:cubicBezTo>
                  <a:pt x="251" y="1740"/>
                  <a:pt x="166" y="1718"/>
                  <a:pt x="118" y="1691"/>
                </a:cubicBezTo>
                <a:cubicBezTo>
                  <a:pt x="70" y="1664"/>
                  <a:pt x="52" y="1624"/>
                  <a:pt x="33" y="1577"/>
                </a:cubicBezTo>
                <a:cubicBezTo>
                  <a:pt x="14" y="1530"/>
                  <a:pt x="0" y="1454"/>
                  <a:pt x="5" y="1407"/>
                </a:cubicBezTo>
                <a:cubicBezTo>
                  <a:pt x="10" y="1360"/>
                  <a:pt x="48" y="1322"/>
                  <a:pt x="62" y="1294"/>
                </a:cubicBezTo>
                <a:cubicBezTo>
                  <a:pt x="76" y="1266"/>
                  <a:pt x="95" y="1227"/>
                  <a:pt x="90" y="1237"/>
                </a:cubicBezTo>
                <a:cubicBezTo>
                  <a:pt x="85" y="1247"/>
                  <a:pt x="43" y="1315"/>
                  <a:pt x="34" y="1353"/>
                </a:cubicBezTo>
                <a:cubicBezTo>
                  <a:pt x="25" y="1391"/>
                  <a:pt x="24" y="1422"/>
                  <a:pt x="33" y="1464"/>
                </a:cubicBezTo>
                <a:cubicBezTo>
                  <a:pt x="42" y="1506"/>
                  <a:pt x="60" y="1571"/>
                  <a:pt x="90" y="1606"/>
                </a:cubicBezTo>
                <a:cubicBezTo>
                  <a:pt x="120" y="1641"/>
                  <a:pt x="176" y="1659"/>
                  <a:pt x="214" y="1673"/>
                </a:cubicBezTo>
                <a:cubicBezTo>
                  <a:pt x="252" y="1687"/>
                  <a:pt x="286" y="1687"/>
                  <a:pt x="316" y="1690"/>
                </a:cubicBezTo>
                <a:cubicBezTo>
                  <a:pt x="346" y="1693"/>
                  <a:pt x="371" y="1695"/>
                  <a:pt x="394" y="1693"/>
                </a:cubicBezTo>
                <a:cubicBezTo>
                  <a:pt x="417" y="1691"/>
                  <a:pt x="421" y="1695"/>
                  <a:pt x="454" y="1681"/>
                </a:cubicBezTo>
                <a:cubicBezTo>
                  <a:pt x="487" y="1667"/>
                  <a:pt x="550" y="1637"/>
                  <a:pt x="595" y="1609"/>
                </a:cubicBezTo>
                <a:cubicBezTo>
                  <a:pt x="640" y="1581"/>
                  <a:pt x="690" y="1539"/>
                  <a:pt x="722" y="1510"/>
                </a:cubicBezTo>
                <a:cubicBezTo>
                  <a:pt x="754" y="1481"/>
                  <a:pt x="754" y="1480"/>
                  <a:pt x="790" y="1435"/>
                </a:cubicBezTo>
                <a:cubicBezTo>
                  <a:pt x="826" y="1390"/>
                  <a:pt x="897" y="1294"/>
                  <a:pt x="941" y="1237"/>
                </a:cubicBezTo>
                <a:cubicBezTo>
                  <a:pt x="985" y="1180"/>
                  <a:pt x="1022" y="1134"/>
                  <a:pt x="1054" y="1095"/>
                </a:cubicBezTo>
                <a:cubicBezTo>
                  <a:pt x="1086" y="1056"/>
                  <a:pt x="1104" y="1026"/>
                  <a:pt x="1134" y="1001"/>
                </a:cubicBezTo>
                <a:cubicBezTo>
                  <a:pt x="1164" y="976"/>
                  <a:pt x="1210" y="958"/>
                  <a:pt x="1234" y="945"/>
                </a:cubicBezTo>
                <a:cubicBezTo>
                  <a:pt x="1258" y="932"/>
                  <a:pt x="1254" y="930"/>
                  <a:pt x="1281" y="925"/>
                </a:cubicBezTo>
                <a:cubicBezTo>
                  <a:pt x="1308" y="920"/>
                  <a:pt x="1356" y="908"/>
                  <a:pt x="1394" y="913"/>
                </a:cubicBezTo>
                <a:cubicBezTo>
                  <a:pt x="1432" y="918"/>
                  <a:pt x="1480" y="947"/>
                  <a:pt x="1508" y="954"/>
                </a:cubicBezTo>
                <a:cubicBezTo>
                  <a:pt x="1536" y="961"/>
                  <a:pt x="1550" y="963"/>
                  <a:pt x="1564" y="954"/>
                </a:cubicBezTo>
                <a:cubicBezTo>
                  <a:pt x="1578" y="945"/>
                  <a:pt x="1584" y="916"/>
                  <a:pt x="1593" y="897"/>
                </a:cubicBezTo>
                <a:cubicBezTo>
                  <a:pt x="1602" y="878"/>
                  <a:pt x="1612" y="854"/>
                  <a:pt x="1621" y="840"/>
                </a:cubicBezTo>
                <a:cubicBezTo>
                  <a:pt x="1630" y="826"/>
                  <a:pt x="1640" y="812"/>
                  <a:pt x="1649" y="812"/>
                </a:cubicBezTo>
                <a:cubicBezTo>
                  <a:pt x="1658" y="812"/>
                  <a:pt x="1664" y="831"/>
                  <a:pt x="1678" y="840"/>
                </a:cubicBezTo>
                <a:cubicBezTo>
                  <a:pt x="1692" y="849"/>
                  <a:pt x="1717" y="875"/>
                  <a:pt x="1734" y="869"/>
                </a:cubicBezTo>
                <a:cubicBezTo>
                  <a:pt x="1751" y="863"/>
                  <a:pt x="1772" y="837"/>
                  <a:pt x="1779" y="805"/>
                </a:cubicBezTo>
                <a:cubicBezTo>
                  <a:pt x="1786" y="773"/>
                  <a:pt x="1776" y="716"/>
                  <a:pt x="1779" y="677"/>
                </a:cubicBezTo>
                <a:cubicBezTo>
                  <a:pt x="1782" y="638"/>
                  <a:pt x="1787" y="607"/>
                  <a:pt x="1794" y="573"/>
                </a:cubicBezTo>
                <a:cubicBezTo>
                  <a:pt x="1801" y="539"/>
                  <a:pt x="1827" y="483"/>
                  <a:pt x="1819" y="472"/>
                </a:cubicBezTo>
                <a:cubicBezTo>
                  <a:pt x="1811" y="461"/>
                  <a:pt x="1779" y="478"/>
                  <a:pt x="1746" y="505"/>
                </a:cubicBezTo>
                <a:cubicBezTo>
                  <a:pt x="1713" y="532"/>
                  <a:pt x="1658" y="580"/>
                  <a:pt x="1623" y="636"/>
                </a:cubicBezTo>
                <a:cubicBezTo>
                  <a:pt x="1588" y="692"/>
                  <a:pt x="1548" y="780"/>
                  <a:pt x="1536" y="840"/>
                </a:cubicBezTo>
                <a:cubicBezTo>
                  <a:pt x="1524" y="900"/>
                  <a:pt x="1531" y="959"/>
                  <a:pt x="1550" y="997"/>
                </a:cubicBezTo>
                <a:cubicBezTo>
                  <a:pt x="1569" y="1035"/>
                  <a:pt x="1609" y="1069"/>
                  <a:pt x="1649" y="1067"/>
                </a:cubicBezTo>
                <a:cubicBezTo>
                  <a:pt x="1689" y="1065"/>
                  <a:pt x="1751" y="1023"/>
                  <a:pt x="1791" y="982"/>
                </a:cubicBezTo>
                <a:cubicBezTo>
                  <a:pt x="1831" y="941"/>
                  <a:pt x="1866" y="891"/>
                  <a:pt x="1888" y="819"/>
                </a:cubicBezTo>
                <a:cubicBezTo>
                  <a:pt x="1910" y="747"/>
                  <a:pt x="1915" y="621"/>
                  <a:pt x="1921" y="548"/>
                </a:cubicBezTo>
                <a:cubicBezTo>
                  <a:pt x="1927" y="475"/>
                  <a:pt x="1920" y="422"/>
                  <a:pt x="1922" y="381"/>
                </a:cubicBezTo>
                <a:cubicBezTo>
                  <a:pt x="1924" y="340"/>
                  <a:pt x="1930" y="330"/>
                  <a:pt x="1933" y="302"/>
                </a:cubicBezTo>
                <a:cubicBezTo>
                  <a:pt x="1936" y="274"/>
                  <a:pt x="1947" y="208"/>
                  <a:pt x="1938" y="213"/>
                </a:cubicBezTo>
                <a:cubicBezTo>
                  <a:pt x="1929" y="218"/>
                  <a:pt x="1891" y="306"/>
                  <a:pt x="1876" y="330"/>
                </a:cubicBezTo>
                <a:cubicBezTo>
                  <a:pt x="1861" y="354"/>
                  <a:pt x="1861" y="355"/>
                  <a:pt x="1848" y="358"/>
                </a:cubicBezTo>
                <a:cubicBezTo>
                  <a:pt x="1835" y="361"/>
                  <a:pt x="1811" y="346"/>
                  <a:pt x="1797" y="346"/>
                </a:cubicBezTo>
                <a:cubicBezTo>
                  <a:pt x="1783" y="346"/>
                  <a:pt x="1770" y="356"/>
                  <a:pt x="1763" y="358"/>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7" name="Freeform 5"/>
          <p:cNvSpPr>
            <a:spLocks/>
          </p:cNvSpPr>
          <p:nvPr/>
        </p:nvSpPr>
        <p:spPr bwMode="ltGray">
          <a:xfrm>
            <a:off x="5620948" y="1797844"/>
            <a:ext cx="75009" cy="221456"/>
          </a:xfrm>
          <a:custGeom>
            <a:avLst/>
            <a:gdLst>
              <a:gd name="T0" fmla="*/ 58 w 63"/>
              <a:gd name="T1" fmla="*/ 9 h 186"/>
              <a:gd name="T2" fmla="*/ 30 w 63"/>
              <a:gd name="T3" fmla="*/ 38 h 186"/>
              <a:gd name="T4" fmla="*/ 19 w 63"/>
              <a:gd name="T5" fmla="*/ 131 h 186"/>
              <a:gd name="T6" fmla="*/ 3 w 63"/>
              <a:gd name="T7" fmla="*/ 184 h 186"/>
              <a:gd name="T8" fmla="*/ 36 w 63"/>
              <a:gd name="T9" fmla="*/ 146 h 186"/>
              <a:gd name="T10" fmla="*/ 58 w 63"/>
              <a:gd name="T11" fmla="*/ 94 h 186"/>
              <a:gd name="T12" fmla="*/ 58 w 63"/>
              <a:gd name="T13" fmla="*/ 9 h 186"/>
              <a:gd name="T14" fmla="*/ 0 60000 65536"/>
              <a:gd name="T15" fmla="*/ 0 60000 65536"/>
              <a:gd name="T16" fmla="*/ 0 60000 65536"/>
              <a:gd name="T17" fmla="*/ 0 60000 65536"/>
              <a:gd name="T18" fmla="*/ 0 60000 65536"/>
              <a:gd name="T19" fmla="*/ 0 60000 65536"/>
              <a:gd name="T20" fmla="*/ 0 60000 65536"/>
              <a:gd name="T21" fmla="*/ 0 w 63"/>
              <a:gd name="T22" fmla="*/ 0 h 186"/>
              <a:gd name="T23" fmla="*/ 63 w 63"/>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86">
                <a:moveTo>
                  <a:pt x="58" y="9"/>
                </a:moveTo>
                <a:cubicBezTo>
                  <a:pt x="53" y="0"/>
                  <a:pt x="37" y="18"/>
                  <a:pt x="30" y="38"/>
                </a:cubicBezTo>
                <a:cubicBezTo>
                  <a:pt x="23" y="58"/>
                  <a:pt x="23" y="107"/>
                  <a:pt x="19" y="131"/>
                </a:cubicBezTo>
                <a:cubicBezTo>
                  <a:pt x="15" y="155"/>
                  <a:pt x="0" y="182"/>
                  <a:pt x="3" y="184"/>
                </a:cubicBezTo>
                <a:cubicBezTo>
                  <a:pt x="6" y="186"/>
                  <a:pt x="27" y="161"/>
                  <a:pt x="36" y="146"/>
                </a:cubicBezTo>
                <a:cubicBezTo>
                  <a:pt x="45" y="131"/>
                  <a:pt x="54" y="117"/>
                  <a:pt x="58" y="94"/>
                </a:cubicBezTo>
                <a:cubicBezTo>
                  <a:pt x="62" y="71"/>
                  <a:pt x="63" y="18"/>
                  <a:pt x="58" y="9"/>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8" name="Freeform 6"/>
          <p:cNvSpPr>
            <a:spLocks/>
          </p:cNvSpPr>
          <p:nvPr/>
        </p:nvSpPr>
        <p:spPr bwMode="ltGray">
          <a:xfrm>
            <a:off x="5586420" y="204311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9" name="Freeform 7"/>
          <p:cNvSpPr>
            <a:spLocks/>
          </p:cNvSpPr>
          <p:nvPr/>
        </p:nvSpPr>
        <p:spPr bwMode="ltGray">
          <a:xfrm>
            <a:off x="4454135" y="1551385"/>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0" name="Freeform 8"/>
          <p:cNvSpPr>
            <a:spLocks/>
          </p:cNvSpPr>
          <p:nvPr/>
        </p:nvSpPr>
        <p:spPr bwMode="ltGray">
          <a:xfrm>
            <a:off x="2552707" y="2174082"/>
            <a:ext cx="2439591" cy="3570685"/>
          </a:xfrm>
          <a:custGeom>
            <a:avLst/>
            <a:gdLst>
              <a:gd name="T0" fmla="*/ 1643 w 2049"/>
              <a:gd name="T1" fmla="*/ 147 h 2999"/>
              <a:gd name="T2" fmla="*/ 1671 w 2049"/>
              <a:gd name="T3" fmla="*/ 90 h 2999"/>
              <a:gd name="T4" fmla="*/ 1728 w 2049"/>
              <a:gd name="T5" fmla="*/ 33 h 2999"/>
              <a:gd name="T6" fmla="*/ 1813 w 2049"/>
              <a:gd name="T7" fmla="*/ 5 h 2999"/>
              <a:gd name="T8" fmla="*/ 1955 w 2049"/>
              <a:gd name="T9" fmla="*/ 5 h 2999"/>
              <a:gd name="T10" fmla="*/ 2040 w 2049"/>
              <a:gd name="T11" fmla="*/ 33 h 2999"/>
              <a:gd name="T12" fmla="*/ 2011 w 2049"/>
              <a:gd name="T13" fmla="*/ 90 h 2999"/>
              <a:gd name="T14" fmla="*/ 1955 w 2049"/>
              <a:gd name="T15" fmla="*/ 147 h 2999"/>
              <a:gd name="T16" fmla="*/ 1841 w 2049"/>
              <a:gd name="T17" fmla="*/ 204 h 2999"/>
              <a:gd name="T18" fmla="*/ 1756 w 2049"/>
              <a:gd name="T19" fmla="*/ 232 h 2999"/>
              <a:gd name="T20" fmla="*/ 1728 w 2049"/>
              <a:gd name="T21" fmla="*/ 289 h 2999"/>
              <a:gd name="T22" fmla="*/ 1785 w 2049"/>
              <a:gd name="T23" fmla="*/ 289 h 2999"/>
              <a:gd name="T24" fmla="*/ 1813 w 2049"/>
              <a:gd name="T25" fmla="*/ 345 h 2999"/>
              <a:gd name="T26" fmla="*/ 1784 w 2049"/>
              <a:gd name="T27" fmla="*/ 410 h 2999"/>
              <a:gd name="T28" fmla="*/ 1756 w 2049"/>
              <a:gd name="T29" fmla="*/ 459 h 2999"/>
              <a:gd name="T30" fmla="*/ 1699 w 2049"/>
              <a:gd name="T31" fmla="*/ 487 h 2999"/>
              <a:gd name="T32" fmla="*/ 1473 w 2049"/>
              <a:gd name="T33" fmla="*/ 572 h 2999"/>
              <a:gd name="T34" fmla="*/ 1274 w 2049"/>
              <a:gd name="T35" fmla="*/ 685 h 2999"/>
              <a:gd name="T36" fmla="*/ 1019 w 2049"/>
              <a:gd name="T37" fmla="*/ 827 h 2999"/>
              <a:gd name="T38" fmla="*/ 877 w 2049"/>
              <a:gd name="T39" fmla="*/ 912 h 2999"/>
              <a:gd name="T40" fmla="*/ 594 w 2049"/>
              <a:gd name="T41" fmla="*/ 1082 h 2999"/>
              <a:gd name="T42" fmla="*/ 320 w 2049"/>
              <a:gd name="T43" fmla="*/ 1354 h 2999"/>
              <a:gd name="T44" fmla="*/ 108 w 2049"/>
              <a:gd name="T45" fmla="*/ 1690 h 2999"/>
              <a:gd name="T46" fmla="*/ 72 w 2049"/>
              <a:gd name="T47" fmla="*/ 1814 h 2999"/>
              <a:gd name="T48" fmla="*/ 56 w 2049"/>
              <a:gd name="T49" fmla="*/ 1914 h 2999"/>
              <a:gd name="T50" fmla="*/ 55 w 2049"/>
              <a:gd name="T51" fmla="*/ 2075 h 2999"/>
              <a:gd name="T52" fmla="*/ 164 w 2049"/>
              <a:gd name="T53" fmla="*/ 2450 h 2999"/>
              <a:gd name="T54" fmla="*/ 396 w 2049"/>
              <a:gd name="T55" fmla="*/ 2738 h 2999"/>
              <a:gd name="T56" fmla="*/ 520 w 2049"/>
              <a:gd name="T57" fmla="*/ 2826 h 2999"/>
              <a:gd name="T58" fmla="*/ 536 w 2049"/>
              <a:gd name="T59" fmla="*/ 2926 h 2999"/>
              <a:gd name="T60" fmla="*/ 524 w 2049"/>
              <a:gd name="T61" fmla="*/ 2974 h 2999"/>
              <a:gd name="T62" fmla="*/ 240 w 2049"/>
              <a:gd name="T63" fmla="*/ 2774 h 2999"/>
              <a:gd name="T64" fmla="*/ 64 w 2049"/>
              <a:gd name="T65" fmla="*/ 2502 h 2999"/>
              <a:gd name="T66" fmla="*/ 8 w 2049"/>
              <a:gd name="T67" fmla="*/ 2134 h 2999"/>
              <a:gd name="T68" fmla="*/ 16 w 2049"/>
              <a:gd name="T69" fmla="*/ 1878 h 2999"/>
              <a:gd name="T70" fmla="*/ 72 w 2049"/>
              <a:gd name="T71" fmla="*/ 1650 h 2999"/>
              <a:gd name="T72" fmla="*/ 339 w 2049"/>
              <a:gd name="T73" fmla="*/ 1196 h 2999"/>
              <a:gd name="T74" fmla="*/ 821 w 2049"/>
              <a:gd name="T75" fmla="*/ 827 h 2999"/>
              <a:gd name="T76" fmla="*/ 1331 w 2049"/>
              <a:gd name="T77" fmla="*/ 544 h 2999"/>
              <a:gd name="T78" fmla="*/ 1556 w 2049"/>
              <a:gd name="T79" fmla="*/ 438 h 2999"/>
              <a:gd name="T80" fmla="*/ 1568 w 2049"/>
              <a:gd name="T81" fmla="*/ 402 h 2999"/>
              <a:gd name="T82" fmla="*/ 1614 w 2049"/>
              <a:gd name="T83" fmla="*/ 289 h 2999"/>
              <a:gd name="T84" fmla="*/ 1699 w 2049"/>
              <a:gd name="T85" fmla="*/ 204 h 2999"/>
              <a:gd name="T86" fmla="*/ 1898 w 2049"/>
              <a:gd name="T87" fmla="*/ 118 h 2999"/>
              <a:gd name="T88" fmla="*/ 1926 w 2049"/>
              <a:gd name="T89" fmla="*/ 90 h 2999"/>
              <a:gd name="T90" fmla="*/ 1870 w 2049"/>
              <a:gd name="T91" fmla="*/ 90 h 2999"/>
              <a:gd name="T92" fmla="*/ 1785 w 2049"/>
              <a:gd name="T93" fmla="*/ 62 h 2999"/>
              <a:gd name="T94" fmla="*/ 1728 w 2049"/>
              <a:gd name="T95" fmla="*/ 90 h 2999"/>
              <a:gd name="T96" fmla="*/ 1699 w 2049"/>
              <a:gd name="T97" fmla="*/ 118 h 2999"/>
              <a:gd name="T98" fmla="*/ 1643 w 2049"/>
              <a:gd name="T99" fmla="*/ 147 h 29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49"/>
              <a:gd name="T151" fmla="*/ 0 h 2999"/>
              <a:gd name="T152" fmla="*/ 2049 w 2049"/>
              <a:gd name="T153" fmla="*/ 2999 h 29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49" h="2999">
                <a:moveTo>
                  <a:pt x="1643" y="147"/>
                </a:moveTo>
                <a:cubicBezTo>
                  <a:pt x="1638" y="142"/>
                  <a:pt x="1657" y="109"/>
                  <a:pt x="1671" y="90"/>
                </a:cubicBezTo>
                <a:cubicBezTo>
                  <a:pt x="1685" y="71"/>
                  <a:pt x="1704" y="47"/>
                  <a:pt x="1728" y="33"/>
                </a:cubicBezTo>
                <a:cubicBezTo>
                  <a:pt x="1752" y="19"/>
                  <a:pt x="1775" y="10"/>
                  <a:pt x="1813" y="5"/>
                </a:cubicBezTo>
                <a:cubicBezTo>
                  <a:pt x="1851" y="0"/>
                  <a:pt x="1917" y="0"/>
                  <a:pt x="1955" y="5"/>
                </a:cubicBezTo>
                <a:cubicBezTo>
                  <a:pt x="1993" y="10"/>
                  <a:pt x="2031" y="19"/>
                  <a:pt x="2040" y="33"/>
                </a:cubicBezTo>
                <a:cubicBezTo>
                  <a:pt x="2049" y="47"/>
                  <a:pt x="2025" y="71"/>
                  <a:pt x="2011" y="90"/>
                </a:cubicBezTo>
                <a:cubicBezTo>
                  <a:pt x="1997" y="109"/>
                  <a:pt x="1983" y="128"/>
                  <a:pt x="1955" y="147"/>
                </a:cubicBezTo>
                <a:cubicBezTo>
                  <a:pt x="1927" y="166"/>
                  <a:pt x="1874" y="190"/>
                  <a:pt x="1841" y="204"/>
                </a:cubicBezTo>
                <a:cubicBezTo>
                  <a:pt x="1808" y="218"/>
                  <a:pt x="1775" y="218"/>
                  <a:pt x="1756" y="232"/>
                </a:cubicBezTo>
                <a:cubicBezTo>
                  <a:pt x="1737" y="246"/>
                  <a:pt x="1723" y="280"/>
                  <a:pt x="1728" y="289"/>
                </a:cubicBezTo>
                <a:cubicBezTo>
                  <a:pt x="1733" y="298"/>
                  <a:pt x="1771" y="280"/>
                  <a:pt x="1785" y="289"/>
                </a:cubicBezTo>
                <a:cubicBezTo>
                  <a:pt x="1799" y="298"/>
                  <a:pt x="1813" y="325"/>
                  <a:pt x="1813" y="345"/>
                </a:cubicBezTo>
                <a:cubicBezTo>
                  <a:pt x="1813" y="365"/>
                  <a:pt x="1794" y="391"/>
                  <a:pt x="1784" y="410"/>
                </a:cubicBezTo>
                <a:cubicBezTo>
                  <a:pt x="1774" y="429"/>
                  <a:pt x="1770" y="446"/>
                  <a:pt x="1756" y="459"/>
                </a:cubicBezTo>
                <a:cubicBezTo>
                  <a:pt x="1742" y="472"/>
                  <a:pt x="1746" y="468"/>
                  <a:pt x="1699" y="487"/>
                </a:cubicBezTo>
                <a:cubicBezTo>
                  <a:pt x="1652" y="506"/>
                  <a:pt x="1544" y="539"/>
                  <a:pt x="1473" y="572"/>
                </a:cubicBezTo>
                <a:cubicBezTo>
                  <a:pt x="1402" y="605"/>
                  <a:pt x="1350" y="642"/>
                  <a:pt x="1274" y="685"/>
                </a:cubicBezTo>
                <a:cubicBezTo>
                  <a:pt x="1198" y="728"/>
                  <a:pt x="1085" y="789"/>
                  <a:pt x="1019" y="827"/>
                </a:cubicBezTo>
                <a:cubicBezTo>
                  <a:pt x="953" y="865"/>
                  <a:pt x="948" y="870"/>
                  <a:pt x="877" y="912"/>
                </a:cubicBezTo>
                <a:cubicBezTo>
                  <a:pt x="806" y="954"/>
                  <a:pt x="687" y="1008"/>
                  <a:pt x="594" y="1082"/>
                </a:cubicBezTo>
                <a:cubicBezTo>
                  <a:pt x="501" y="1156"/>
                  <a:pt x="401" y="1253"/>
                  <a:pt x="320" y="1354"/>
                </a:cubicBezTo>
                <a:cubicBezTo>
                  <a:pt x="239" y="1455"/>
                  <a:pt x="149" y="1613"/>
                  <a:pt x="108" y="1690"/>
                </a:cubicBezTo>
                <a:cubicBezTo>
                  <a:pt x="67" y="1767"/>
                  <a:pt x="81" y="1777"/>
                  <a:pt x="72" y="1814"/>
                </a:cubicBezTo>
                <a:cubicBezTo>
                  <a:pt x="63" y="1851"/>
                  <a:pt x="59" y="1871"/>
                  <a:pt x="56" y="1914"/>
                </a:cubicBezTo>
                <a:cubicBezTo>
                  <a:pt x="53" y="1957"/>
                  <a:pt x="37" y="1986"/>
                  <a:pt x="55" y="2075"/>
                </a:cubicBezTo>
                <a:cubicBezTo>
                  <a:pt x="73" y="2164"/>
                  <a:pt x="107" y="2340"/>
                  <a:pt x="164" y="2450"/>
                </a:cubicBezTo>
                <a:cubicBezTo>
                  <a:pt x="221" y="2560"/>
                  <a:pt x="337" y="2675"/>
                  <a:pt x="396" y="2738"/>
                </a:cubicBezTo>
                <a:cubicBezTo>
                  <a:pt x="455" y="2801"/>
                  <a:pt x="497" y="2795"/>
                  <a:pt x="520" y="2826"/>
                </a:cubicBezTo>
                <a:cubicBezTo>
                  <a:pt x="543" y="2857"/>
                  <a:pt x="535" y="2901"/>
                  <a:pt x="536" y="2926"/>
                </a:cubicBezTo>
                <a:cubicBezTo>
                  <a:pt x="537" y="2951"/>
                  <a:pt x="573" y="2999"/>
                  <a:pt x="524" y="2974"/>
                </a:cubicBezTo>
                <a:cubicBezTo>
                  <a:pt x="475" y="2949"/>
                  <a:pt x="317" y="2853"/>
                  <a:pt x="240" y="2774"/>
                </a:cubicBezTo>
                <a:cubicBezTo>
                  <a:pt x="163" y="2695"/>
                  <a:pt x="103" y="2609"/>
                  <a:pt x="64" y="2502"/>
                </a:cubicBezTo>
                <a:cubicBezTo>
                  <a:pt x="25" y="2395"/>
                  <a:pt x="16" y="2238"/>
                  <a:pt x="8" y="2134"/>
                </a:cubicBezTo>
                <a:cubicBezTo>
                  <a:pt x="0" y="2030"/>
                  <a:pt x="5" y="1959"/>
                  <a:pt x="16" y="1878"/>
                </a:cubicBezTo>
                <a:cubicBezTo>
                  <a:pt x="27" y="1797"/>
                  <a:pt x="18" y="1764"/>
                  <a:pt x="72" y="1650"/>
                </a:cubicBezTo>
                <a:cubicBezTo>
                  <a:pt x="126" y="1536"/>
                  <a:pt x="214" y="1333"/>
                  <a:pt x="339" y="1196"/>
                </a:cubicBezTo>
                <a:cubicBezTo>
                  <a:pt x="464" y="1059"/>
                  <a:pt x="656" y="936"/>
                  <a:pt x="821" y="827"/>
                </a:cubicBezTo>
                <a:cubicBezTo>
                  <a:pt x="986" y="718"/>
                  <a:pt x="1209" y="609"/>
                  <a:pt x="1331" y="544"/>
                </a:cubicBezTo>
                <a:cubicBezTo>
                  <a:pt x="1453" y="479"/>
                  <a:pt x="1516" y="462"/>
                  <a:pt x="1556" y="438"/>
                </a:cubicBezTo>
                <a:cubicBezTo>
                  <a:pt x="1596" y="414"/>
                  <a:pt x="1558" y="427"/>
                  <a:pt x="1568" y="402"/>
                </a:cubicBezTo>
                <a:cubicBezTo>
                  <a:pt x="1578" y="377"/>
                  <a:pt x="1592" y="322"/>
                  <a:pt x="1614" y="289"/>
                </a:cubicBezTo>
                <a:cubicBezTo>
                  <a:pt x="1636" y="256"/>
                  <a:pt x="1652" y="232"/>
                  <a:pt x="1699" y="204"/>
                </a:cubicBezTo>
                <a:cubicBezTo>
                  <a:pt x="1746" y="176"/>
                  <a:pt x="1860" y="137"/>
                  <a:pt x="1898" y="118"/>
                </a:cubicBezTo>
                <a:cubicBezTo>
                  <a:pt x="1936" y="99"/>
                  <a:pt x="1931" y="95"/>
                  <a:pt x="1926" y="90"/>
                </a:cubicBezTo>
                <a:cubicBezTo>
                  <a:pt x="1921" y="85"/>
                  <a:pt x="1893" y="95"/>
                  <a:pt x="1870" y="90"/>
                </a:cubicBezTo>
                <a:cubicBezTo>
                  <a:pt x="1847" y="85"/>
                  <a:pt x="1809" y="62"/>
                  <a:pt x="1785" y="62"/>
                </a:cubicBezTo>
                <a:cubicBezTo>
                  <a:pt x="1761" y="62"/>
                  <a:pt x="1742" y="81"/>
                  <a:pt x="1728" y="90"/>
                </a:cubicBezTo>
                <a:cubicBezTo>
                  <a:pt x="1714" y="99"/>
                  <a:pt x="1713" y="108"/>
                  <a:pt x="1699" y="118"/>
                </a:cubicBezTo>
                <a:cubicBezTo>
                  <a:pt x="1685" y="128"/>
                  <a:pt x="1648" y="152"/>
                  <a:pt x="1643" y="147"/>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1" name="Freeform 9"/>
          <p:cNvSpPr>
            <a:spLocks/>
          </p:cNvSpPr>
          <p:nvPr/>
        </p:nvSpPr>
        <p:spPr bwMode="ltGray">
          <a:xfrm>
            <a:off x="4069564" y="2483644"/>
            <a:ext cx="202406" cy="235744"/>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Freeform 10"/>
          <p:cNvSpPr>
            <a:spLocks/>
          </p:cNvSpPr>
          <p:nvPr/>
        </p:nvSpPr>
        <p:spPr bwMode="ltGray">
          <a:xfrm>
            <a:off x="2618192" y="1285876"/>
            <a:ext cx="3000375" cy="2413397"/>
          </a:xfrm>
          <a:custGeom>
            <a:avLst/>
            <a:gdLst>
              <a:gd name="T0" fmla="*/ 2077 w 2520"/>
              <a:gd name="T1" fmla="*/ 90 h 2027"/>
              <a:gd name="T2" fmla="*/ 2105 w 2520"/>
              <a:gd name="T3" fmla="*/ 62 h 2027"/>
              <a:gd name="T4" fmla="*/ 2133 w 2520"/>
              <a:gd name="T5" fmla="*/ 33 h 2027"/>
              <a:gd name="T6" fmla="*/ 2162 w 2520"/>
              <a:gd name="T7" fmla="*/ 5 h 2027"/>
              <a:gd name="T8" fmla="*/ 2247 w 2520"/>
              <a:gd name="T9" fmla="*/ 5 h 2027"/>
              <a:gd name="T10" fmla="*/ 2358 w 2520"/>
              <a:gd name="T11" fmla="*/ 35 h 2027"/>
              <a:gd name="T12" fmla="*/ 2412 w 2520"/>
              <a:gd name="T13" fmla="*/ 60 h 2027"/>
              <a:gd name="T14" fmla="*/ 2480 w 2520"/>
              <a:gd name="T15" fmla="*/ 79 h 2027"/>
              <a:gd name="T16" fmla="*/ 2516 w 2520"/>
              <a:gd name="T17" fmla="*/ 67 h 2027"/>
              <a:gd name="T18" fmla="*/ 2504 w 2520"/>
              <a:gd name="T19" fmla="*/ 123 h 2027"/>
              <a:gd name="T20" fmla="*/ 2445 w 2520"/>
              <a:gd name="T21" fmla="*/ 175 h 2027"/>
              <a:gd name="T22" fmla="*/ 2389 w 2520"/>
              <a:gd name="T23" fmla="*/ 203 h 2027"/>
              <a:gd name="T24" fmla="*/ 2168 w 2520"/>
              <a:gd name="T25" fmla="*/ 347 h 2027"/>
              <a:gd name="T26" fmla="*/ 2100 w 2520"/>
              <a:gd name="T27" fmla="*/ 399 h 2027"/>
              <a:gd name="T28" fmla="*/ 2028 w 2520"/>
              <a:gd name="T29" fmla="*/ 447 h 2027"/>
              <a:gd name="T30" fmla="*/ 1822 w 2520"/>
              <a:gd name="T31" fmla="*/ 572 h 2027"/>
              <a:gd name="T32" fmla="*/ 1510 w 2520"/>
              <a:gd name="T33" fmla="*/ 714 h 2027"/>
              <a:gd name="T34" fmla="*/ 1028 w 2520"/>
              <a:gd name="T35" fmla="*/ 799 h 2027"/>
              <a:gd name="T36" fmla="*/ 744 w 2520"/>
              <a:gd name="T37" fmla="*/ 770 h 2027"/>
              <a:gd name="T38" fmla="*/ 624 w 2520"/>
              <a:gd name="T39" fmla="*/ 692 h 2027"/>
              <a:gd name="T40" fmla="*/ 600 w 2520"/>
              <a:gd name="T41" fmla="*/ 651 h 2027"/>
              <a:gd name="T42" fmla="*/ 536 w 2520"/>
              <a:gd name="T43" fmla="*/ 659 h 2027"/>
              <a:gd name="T44" fmla="*/ 484 w 2520"/>
              <a:gd name="T45" fmla="*/ 675 h 2027"/>
              <a:gd name="T46" fmla="*/ 461 w 2520"/>
              <a:gd name="T47" fmla="*/ 714 h 2027"/>
              <a:gd name="T48" fmla="*/ 489 w 2520"/>
              <a:gd name="T49" fmla="*/ 742 h 2027"/>
              <a:gd name="T50" fmla="*/ 546 w 2520"/>
              <a:gd name="T51" fmla="*/ 770 h 2027"/>
              <a:gd name="T52" fmla="*/ 574 w 2520"/>
              <a:gd name="T53" fmla="*/ 799 h 2027"/>
              <a:gd name="T54" fmla="*/ 517 w 2520"/>
              <a:gd name="T55" fmla="*/ 884 h 2027"/>
              <a:gd name="T56" fmla="*/ 472 w 2520"/>
              <a:gd name="T57" fmla="*/ 939 h 2027"/>
              <a:gd name="T58" fmla="*/ 400 w 2520"/>
              <a:gd name="T59" fmla="*/ 963 h 2027"/>
              <a:gd name="T60" fmla="*/ 264 w 2520"/>
              <a:gd name="T61" fmla="*/ 983 h 2027"/>
              <a:gd name="T62" fmla="*/ 149 w 2520"/>
              <a:gd name="T63" fmla="*/ 1054 h 2027"/>
              <a:gd name="T64" fmla="*/ 64 w 2520"/>
              <a:gd name="T65" fmla="*/ 1207 h 2027"/>
              <a:gd name="T66" fmla="*/ 36 w 2520"/>
              <a:gd name="T67" fmla="*/ 1479 h 2027"/>
              <a:gd name="T68" fmla="*/ 20 w 2520"/>
              <a:gd name="T69" fmla="*/ 1975 h 2027"/>
              <a:gd name="T70" fmla="*/ 7 w 2520"/>
              <a:gd name="T71" fmla="*/ 1791 h 2027"/>
              <a:gd name="T72" fmla="*/ 0 w 2520"/>
              <a:gd name="T73" fmla="*/ 1475 h 2027"/>
              <a:gd name="T74" fmla="*/ 7 w 2520"/>
              <a:gd name="T75" fmla="*/ 1337 h 2027"/>
              <a:gd name="T76" fmla="*/ 28 w 2520"/>
              <a:gd name="T77" fmla="*/ 1220 h 2027"/>
              <a:gd name="T78" fmla="*/ 64 w 2520"/>
              <a:gd name="T79" fmla="*/ 1107 h 2027"/>
              <a:gd name="T80" fmla="*/ 149 w 2520"/>
              <a:gd name="T81" fmla="*/ 969 h 2027"/>
              <a:gd name="T82" fmla="*/ 262 w 2520"/>
              <a:gd name="T83" fmla="*/ 884 h 2027"/>
              <a:gd name="T84" fmla="*/ 340 w 2520"/>
              <a:gd name="T85" fmla="*/ 855 h 2027"/>
              <a:gd name="T86" fmla="*/ 372 w 2520"/>
              <a:gd name="T87" fmla="*/ 799 h 2027"/>
              <a:gd name="T88" fmla="*/ 404 w 2520"/>
              <a:gd name="T89" fmla="*/ 714 h 2027"/>
              <a:gd name="T90" fmla="*/ 480 w 2520"/>
              <a:gd name="T91" fmla="*/ 623 h 2027"/>
              <a:gd name="T92" fmla="*/ 516 w 2520"/>
              <a:gd name="T93" fmla="*/ 595 h 2027"/>
              <a:gd name="T94" fmla="*/ 631 w 2520"/>
              <a:gd name="T95" fmla="*/ 544 h 2027"/>
              <a:gd name="T96" fmla="*/ 664 w 2520"/>
              <a:gd name="T97" fmla="*/ 563 h 2027"/>
              <a:gd name="T98" fmla="*/ 943 w 2520"/>
              <a:gd name="T99" fmla="*/ 629 h 2027"/>
              <a:gd name="T100" fmla="*/ 1425 w 2520"/>
              <a:gd name="T101" fmla="*/ 600 h 2027"/>
              <a:gd name="T102" fmla="*/ 1892 w 2520"/>
              <a:gd name="T103" fmla="*/ 427 h 2027"/>
              <a:gd name="T104" fmla="*/ 2077 w 2520"/>
              <a:gd name="T105" fmla="*/ 318 h 2027"/>
              <a:gd name="T106" fmla="*/ 2190 w 2520"/>
              <a:gd name="T107" fmla="*/ 232 h 2027"/>
              <a:gd name="T108" fmla="*/ 2332 w 2520"/>
              <a:gd name="T109" fmla="*/ 147 h 2027"/>
              <a:gd name="T110" fmla="*/ 2303 w 2520"/>
              <a:gd name="T111" fmla="*/ 118 h 2027"/>
              <a:gd name="T112" fmla="*/ 2190 w 2520"/>
              <a:gd name="T113" fmla="*/ 62 h 2027"/>
              <a:gd name="T114" fmla="*/ 2162 w 2520"/>
              <a:gd name="T115" fmla="*/ 62 h 2027"/>
              <a:gd name="T116" fmla="*/ 2107 w 2520"/>
              <a:gd name="T117" fmla="*/ 92 h 2027"/>
              <a:gd name="T118" fmla="*/ 2077 w 2520"/>
              <a:gd name="T119" fmla="*/ 118 h 2027"/>
              <a:gd name="T120" fmla="*/ 2077 w 2520"/>
              <a:gd name="T121" fmla="*/ 90 h 20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0"/>
              <a:gd name="T184" fmla="*/ 0 h 2027"/>
              <a:gd name="T185" fmla="*/ 2520 w 2520"/>
              <a:gd name="T186" fmla="*/ 2027 h 20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0" h="2027">
                <a:moveTo>
                  <a:pt x="2077" y="90"/>
                </a:moveTo>
                <a:cubicBezTo>
                  <a:pt x="2082" y="81"/>
                  <a:pt x="2096" y="71"/>
                  <a:pt x="2105" y="62"/>
                </a:cubicBezTo>
                <a:cubicBezTo>
                  <a:pt x="2114" y="53"/>
                  <a:pt x="2124" y="42"/>
                  <a:pt x="2133" y="33"/>
                </a:cubicBezTo>
                <a:cubicBezTo>
                  <a:pt x="2142" y="24"/>
                  <a:pt x="2143" y="10"/>
                  <a:pt x="2162" y="5"/>
                </a:cubicBezTo>
                <a:cubicBezTo>
                  <a:pt x="2181" y="0"/>
                  <a:pt x="2214" y="0"/>
                  <a:pt x="2247" y="5"/>
                </a:cubicBezTo>
                <a:cubicBezTo>
                  <a:pt x="2280" y="10"/>
                  <a:pt x="2331" y="26"/>
                  <a:pt x="2358" y="35"/>
                </a:cubicBezTo>
                <a:cubicBezTo>
                  <a:pt x="2385" y="44"/>
                  <a:pt x="2392" y="53"/>
                  <a:pt x="2412" y="60"/>
                </a:cubicBezTo>
                <a:cubicBezTo>
                  <a:pt x="2432" y="67"/>
                  <a:pt x="2463" y="78"/>
                  <a:pt x="2480" y="79"/>
                </a:cubicBezTo>
                <a:cubicBezTo>
                  <a:pt x="2497" y="80"/>
                  <a:pt x="2512" y="60"/>
                  <a:pt x="2516" y="67"/>
                </a:cubicBezTo>
                <a:cubicBezTo>
                  <a:pt x="2520" y="74"/>
                  <a:pt x="2516" y="105"/>
                  <a:pt x="2504" y="123"/>
                </a:cubicBezTo>
                <a:cubicBezTo>
                  <a:pt x="2492" y="141"/>
                  <a:pt x="2464" y="162"/>
                  <a:pt x="2445" y="175"/>
                </a:cubicBezTo>
                <a:cubicBezTo>
                  <a:pt x="2426" y="188"/>
                  <a:pt x="2435" y="174"/>
                  <a:pt x="2389" y="203"/>
                </a:cubicBezTo>
                <a:cubicBezTo>
                  <a:pt x="2343" y="232"/>
                  <a:pt x="2216" y="314"/>
                  <a:pt x="2168" y="347"/>
                </a:cubicBezTo>
                <a:cubicBezTo>
                  <a:pt x="2120" y="380"/>
                  <a:pt x="2123" y="382"/>
                  <a:pt x="2100" y="399"/>
                </a:cubicBezTo>
                <a:cubicBezTo>
                  <a:pt x="2077" y="416"/>
                  <a:pt x="2074" y="418"/>
                  <a:pt x="2028" y="447"/>
                </a:cubicBezTo>
                <a:cubicBezTo>
                  <a:pt x="1982" y="476"/>
                  <a:pt x="1908" y="528"/>
                  <a:pt x="1822" y="572"/>
                </a:cubicBezTo>
                <a:cubicBezTo>
                  <a:pt x="1736" y="616"/>
                  <a:pt x="1642" y="676"/>
                  <a:pt x="1510" y="714"/>
                </a:cubicBezTo>
                <a:cubicBezTo>
                  <a:pt x="1378" y="752"/>
                  <a:pt x="1156" y="790"/>
                  <a:pt x="1028" y="799"/>
                </a:cubicBezTo>
                <a:cubicBezTo>
                  <a:pt x="900" y="808"/>
                  <a:pt x="811" y="788"/>
                  <a:pt x="744" y="770"/>
                </a:cubicBezTo>
                <a:cubicBezTo>
                  <a:pt x="677" y="752"/>
                  <a:pt x="648" y="712"/>
                  <a:pt x="624" y="692"/>
                </a:cubicBezTo>
                <a:cubicBezTo>
                  <a:pt x="600" y="672"/>
                  <a:pt x="615" y="657"/>
                  <a:pt x="600" y="651"/>
                </a:cubicBezTo>
                <a:cubicBezTo>
                  <a:pt x="585" y="645"/>
                  <a:pt x="555" y="655"/>
                  <a:pt x="536" y="659"/>
                </a:cubicBezTo>
                <a:cubicBezTo>
                  <a:pt x="517" y="663"/>
                  <a:pt x="496" y="666"/>
                  <a:pt x="484" y="675"/>
                </a:cubicBezTo>
                <a:cubicBezTo>
                  <a:pt x="472" y="684"/>
                  <a:pt x="460" y="703"/>
                  <a:pt x="461" y="714"/>
                </a:cubicBezTo>
                <a:cubicBezTo>
                  <a:pt x="462" y="725"/>
                  <a:pt x="475" y="733"/>
                  <a:pt x="489" y="742"/>
                </a:cubicBezTo>
                <a:cubicBezTo>
                  <a:pt x="503" y="751"/>
                  <a:pt x="532" y="761"/>
                  <a:pt x="546" y="770"/>
                </a:cubicBezTo>
                <a:cubicBezTo>
                  <a:pt x="560" y="779"/>
                  <a:pt x="579" y="780"/>
                  <a:pt x="574" y="799"/>
                </a:cubicBezTo>
                <a:cubicBezTo>
                  <a:pt x="569" y="818"/>
                  <a:pt x="534" y="861"/>
                  <a:pt x="517" y="884"/>
                </a:cubicBezTo>
                <a:cubicBezTo>
                  <a:pt x="500" y="907"/>
                  <a:pt x="492" y="926"/>
                  <a:pt x="472" y="939"/>
                </a:cubicBezTo>
                <a:cubicBezTo>
                  <a:pt x="452" y="952"/>
                  <a:pt x="435" y="956"/>
                  <a:pt x="400" y="963"/>
                </a:cubicBezTo>
                <a:cubicBezTo>
                  <a:pt x="365" y="970"/>
                  <a:pt x="306" y="968"/>
                  <a:pt x="264" y="983"/>
                </a:cubicBezTo>
                <a:cubicBezTo>
                  <a:pt x="222" y="998"/>
                  <a:pt x="182" y="1017"/>
                  <a:pt x="149" y="1054"/>
                </a:cubicBezTo>
                <a:cubicBezTo>
                  <a:pt x="116" y="1091"/>
                  <a:pt x="83" y="1136"/>
                  <a:pt x="64" y="1207"/>
                </a:cubicBezTo>
                <a:cubicBezTo>
                  <a:pt x="45" y="1278"/>
                  <a:pt x="43" y="1351"/>
                  <a:pt x="36" y="1479"/>
                </a:cubicBezTo>
                <a:cubicBezTo>
                  <a:pt x="29" y="1607"/>
                  <a:pt x="25" y="1923"/>
                  <a:pt x="20" y="1975"/>
                </a:cubicBezTo>
                <a:cubicBezTo>
                  <a:pt x="15" y="2027"/>
                  <a:pt x="10" y="1874"/>
                  <a:pt x="7" y="1791"/>
                </a:cubicBezTo>
                <a:cubicBezTo>
                  <a:pt x="4" y="1708"/>
                  <a:pt x="0" y="1551"/>
                  <a:pt x="0" y="1475"/>
                </a:cubicBezTo>
                <a:cubicBezTo>
                  <a:pt x="0" y="1399"/>
                  <a:pt x="2" y="1379"/>
                  <a:pt x="7" y="1337"/>
                </a:cubicBezTo>
                <a:cubicBezTo>
                  <a:pt x="12" y="1295"/>
                  <a:pt x="19" y="1258"/>
                  <a:pt x="28" y="1220"/>
                </a:cubicBezTo>
                <a:cubicBezTo>
                  <a:pt x="37" y="1182"/>
                  <a:pt x="44" y="1149"/>
                  <a:pt x="64" y="1107"/>
                </a:cubicBezTo>
                <a:cubicBezTo>
                  <a:pt x="84" y="1065"/>
                  <a:pt x="116" y="1006"/>
                  <a:pt x="149" y="969"/>
                </a:cubicBezTo>
                <a:cubicBezTo>
                  <a:pt x="182" y="932"/>
                  <a:pt x="230" y="903"/>
                  <a:pt x="262" y="884"/>
                </a:cubicBezTo>
                <a:cubicBezTo>
                  <a:pt x="294" y="865"/>
                  <a:pt x="322" y="869"/>
                  <a:pt x="340" y="855"/>
                </a:cubicBezTo>
                <a:cubicBezTo>
                  <a:pt x="358" y="841"/>
                  <a:pt x="361" y="822"/>
                  <a:pt x="372" y="799"/>
                </a:cubicBezTo>
                <a:cubicBezTo>
                  <a:pt x="383" y="776"/>
                  <a:pt x="386" y="743"/>
                  <a:pt x="404" y="714"/>
                </a:cubicBezTo>
                <a:cubicBezTo>
                  <a:pt x="422" y="685"/>
                  <a:pt x="461" y="643"/>
                  <a:pt x="480" y="623"/>
                </a:cubicBezTo>
                <a:cubicBezTo>
                  <a:pt x="499" y="603"/>
                  <a:pt x="491" y="608"/>
                  <a:pt x="516" y="595"/>
                </a:cubicBezTo>
                <a:cubicBezTo>
                  <a:pt x="541" y="582"/>
                  <a:pt x="606" y="549"/>
                  <a:pt x="631" y="544"/>
                </a:cubicBezTo>
                <a:cubicBezTo>
                  <a:pt x="656" y="539"/>
                  <a:pt x="612" y="549"/>
                  <a:pt x="664" y="563"/>
                </a:cubicBezTo>
                <a:cubicBezTo>
                  <a:pt x="716" y="577"/>
                  <a:pt x="816" y="623"/>
                  <a:pt x="943" y="629"/>
                </a:cubicBezTo>
                <a:cubicBezTo>
                  <a:pt x="1070" y="635"/>
                  <a:pt x="1267" y="634"/>
                  <a:pt x="1425" y="600"/>
                </a:cubicBezTo>
                <a:cubicBezTo>
                  <a:pt x="1583" y="566"/>
                  <a:pt x="1783" y="474"/>
                  <a:pt x="1892" y="427"/>
                </a:cubicBezTo>
                <a:cubicBezTo>
                  <a:pt x="2001" y="380"/>
                  <a:pt x="2027" y="350"/>
                  <a:pt x="2077" y="318"/>
                </a:cubicBezTo>
                <a:cubicBezTo>
                  <a:pt x="2127" y="286"/>
                  <a:pt x="2148" y="260"/>
                  <a:pt x="2190" y="232"/>
                </a:cubicBezTo>
                <a:cubicBezTo>
                  <a:pt x="2232" y="204"/>
                  <a:pt x="2313" y="166"/>
                  <a:pt x="2332" y="147"/>
                </a:cubicBezTo>
                <a:cubicBezTo>
                  <a:pt x="2351" y="128"/>
                  <a:pt x="2327" y="132"/>
                  <a:pt x="2303" y="118"/>
                </a:cubicBezTo>
                <a:cubicBezTo>
                  <a:pt x="2279" y="104"/>
                  <a:pt x="2213" y="71"/>
                  <a:pt x="2190" y="62"/>
                </a:cubicBezTo>
                <a:cubicBezTo>
                  <a:pt x="2167" y="53"/>
                  <a:pt x="2176" y="57"/>
                  <a:pt x="2162" y="62"/>
                </a:cubicBezTo>
                <a:cubicBezTo>
                  <a:pt x="2148" y="67"/>
                  <a:pt x="2121" y="83"/>
                  <a:pt x="2107" y="92"/>
                </a:cubicBezTo>
                <a:cubicBezTo>
                  <a:pt x="2093" y="101"/>
                  <a:pt x="2082" y="118"/>
                  <a:pt x="2077" y="118"/>
                </a:cubicBezTo>
                <a:cubicBezTo>
                  <a:pt x="2072" y="118"/>
                  <a:pt x="2072" y="99"/>
                  <a:pt x="2077" y="90"/>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4" name="Freeform 11"/>
          <p:cNvSpPr>
            <a:spLocks/>
          </p:cNvSpPr>
          <p:nvPr/>
        </p:nvSpPr>
        <p:spPr bwMode="ltGray">
          <a:xfrm>
            <a:off x="3282560" y="2411016"/>
            <a:ext cx="398859" cy="242888"/>
          </a:xfrm>
          <a:custGeom>
            <a:avLst/>
            <a:gdLst>
              <a:gd name="T0" fmla="*/ 9 w 335"/>
              <a:gd name="T1" fmla="*/ 175 h 204"/>
              <a:gd name="T2" fmla="*/ 66 w 335"/>
              <a:gd name="T3" fmla="*/ 203 h 204"/>
              <a:gd name="T4" fmla="*/ 103 w 335"/>
              <a:gd name="T5" fmla="*/ 179 h 204"/>
              <a:gd name="T6" fmla="*/ 139 w 335"/>
              <a:gd name="T7" fmla="*/ 147 h 204"/>
              <a:gd name="T8" fmla="*/ 171 w 335"/>
              <a:gd name="T9" fmla="*/ 139 h 204"/>
              <a:gd name="T10" fmla="*/ 236 w 335"/>
              <a:gd name="T11" fmla="*/ 175 h 204"/>
              <a:gd name="T12" fmla="*/ 321 w 335"/>
              <a:gd name="T13" fmla="*/ 61 h 204"/>
              <a:gd name="T14" fmla="*/ 321 w 335"/>
              <a:gd name="T15" fmla="*/ 33 h 204"/>
              <a:gd name="T16" fmla="*/ 236 w 335"/>
              <a:gd name="T17" fmla="*/ 5 h 204"/>
              <a:gd name="T18" fmla="*/ 179 w 335"/>
              <a:gd name="T19" fmla="*/ 61 h 204"/>
              <a:gd name="T20" fmla="*/ 94 w 335"/>
              <a:gd name="T21" fmla="*/ 33 h 204"/>
              <a:gd name="T22" fmla="*/ 9 w 335"/>
              <a:gd name="T23" fmla="*/ 146 h 204"/>
              <a:gd name="T24" fmla="*/ 38 w 335"/>
              <a:gd name="T25" fmla="*/ 203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5"/>
              <a:gd name="T40" fmla="*/ 0 h 204"/>
              <a:gd name="T41" fmla="*/ 335 w 335"/>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5" h="204">
                <a:moveTo>
                  <a:pt x="9" y="175"/>
                </a:moveTo>
                <a:cubicBezTo>
                  <a:pt x="28" y="189"/>
                  <a:pt x="50" y="202"/>
                  <a:pt x="66" y="203"/>
                </a:cubicBezTo>
                <a:cubicBezTo>
                  <a:pt x="82" y="204"/>
                  <a:pt x="91" y="188"/>
                  <a:pt x="103" y="179"/>
                </a:cubicBezTo>
                <a:cubicBezTo>
                  <a:pt x="115" y="170"/>
                  <a:pt x="128" y="154"/>
                  <a:pt x="139" y="147"/>
                </a:cubicBezTo>
                <a:cubicBezTo>
                  <a:pt x="150" y="140"/>
                  <a:pt x="155" y="134"/>
                  <a:pt x="171" y="139"/>
                </a:cubicBezTo>
                <a:cubicBezTo>
                  <a:pt x="187" y="144"/>
                  <a:pt x="211" y="188"/>
                  <a:pt x="236" y="175"/>
                </a:cubicBezTo>
                <a:cubicBezTo>
                  <a:pt x="261" y="162"/>
                  <a:pt x="307" y="85"/>
                  <a:pt x="321" y="61"/>
                </a:cubicBezTo>
                <a:cubicBezTo>
                  <a:pt x="335" y="37"/>
                  <a:pt x="335" y="42"/>
                  <a:pt x="321" y="33"/>
                </a:cubicBezTo>
                <a:cubicBezTo>
                  <a:pt x="307" y="24"/>
                  <a:pt x="260" y="0"/>
                  <a:pt x="236" y="5"/>
                </a:cubicBezTo>
                <a:cubicBezTo>
                  <a:pt x="212" y="10"/>
                  <a:pt x="203" y="56"/>
                  <a:pt x="179" y="61"/>
                </a:cubicBezTo>
                <a:cubicBezTo>
                  <a:pt x="155" y="66"/>
                  <a:pt x="122" y="19"/>
                  <a:pt x="94" y="33"/>
                </a:cubicBezTo>
                <a:cubicBezTo>
                  <a:pt x="66" y="47"/>
                  <a:pt x="18" y="118"/>
                  <a:pt x="9" y="146"/>
                </a:cubicBezTo>
                <a:cubicBezTo>
                  <a:pt x="0" y="174"/>
                  <a:pt x="19" y="188"/>
                  <a:pt x="38" y="203"/>
                </a:cubicBezTo>
              </a:path>
            </a:pathLst>
          </a:custGeom>
          <a:solidFill>
            <a:srgbClr val="FFFF00"/>
          </a:solidFill>
          <a:ln>
            <a:solidFill>
              <a:srgbClr val="7030A0"/>
            </a:solidFill>
          </a:ln>
          <a:effectLst>
            <a:prstShdw prst="shdw13" dist="53882" dir="13500000">
              <a:srgbClr val="808080">
                <a:alpha val="50000"/>
              </a:srgbClr>
            </a:prstShdw>
          </a:effectLst>
        </p:spPr>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5" name="Freeform 12"/>
          <p:cNvSpPr>
            <a:spLocks/>
          </p:cNvSpPr>
          <p:nvPr/>
        </p:nvSpPr>
        <p:spPr bwMode="ltGray">
          <a:xfrm>
            <a:off x="3563548" y="1269206"/>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6" name="Freeform 13"/>
          <p:cNvSpPr>
            <a:spLocks/>
          </p:cNvSpPr>
          <p:nvPr/>
        </p:nvSpPr>
        <p:spPr bwMode="ltGray">
          <a:xfrm>
            <a:off x="4913716" y="190976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7" name="Freeform 14"/>
          <p:cNvSpPr>
            <a:spLocks/>
          </p:cNvSpPr>
          <p:nvPr/>
        </p:nvSpPr>
        <p:spPr bwMode="ltGray">
          <a:xfrm>
            <a:off x="4170766" y="1335881"/>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8" name="Freeform 15"/>
          <p:cNvSpPr>
            <a:spLocks/>
          </p:cNvSpPr>
          <p:nvPr/>
        </p:nvSpPr>
        <p:spPr bwMode="ltGray">
          <a:xfrm>
            <a:off x="3444485" y="2662237"/>
            <a:ext cx="55959" cy="376238"/>
          </a:xfrm>
          <a:custGeom>
            <a:avLst/>
            <a:gdLst>
              <a:gd name="T0" fmla="*/ 15 w 47"/>
              <a:gd name="T1" fmla="*/ 20 h 316"/>
              <a:gd name="T2" fmla="*/ 40 w 47"/>
              <a:gd name="T3" fmla="*/ 148 h 316"/>
              <a:gd name="T4" fmla="*/ 43 w 47"/>
              <a:gd name="T5" fmla="*/ 219 h 316"/>
              <a:gd name="T6" fmla="*/ 13 w 47"/>
              <a:gd name="T7" fmla="*/ 316 h 316"/>
              <a:gd name="T8" fmla="*/ 25 w 47"/>
              <a:gd name="T9" fmla="*/ 221 h 316"/>
              <a:gd name="T10" fmla="*/ 22 w 47"/>
              <a:gd name="T11" fmla="*/ 164 h 316"/>
              <a:gd name="T12" fmla="*/ 1 w 47"/>
              <a:gd name="T13" fmla="*/ 49 h 316"/>
              <a:gd name="T14" fmla="*/ 15 w 47"/>
              <a:gd name="T15" fmla="*/ 20 h 316"/>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316"/>
              <a:gd name="T26" fmla="*/ 47 w 4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316">
                <a:moveTo>
                  <a:pt x="15" y="20"/>
                </a:moveTo>
                <a:cubicBezTo>
                  <a:pt x="21" y="36"/>
                  <a:pt x="35" y="115"/>
                  <a:pt x="40" y="148"/>
                </a:cubicBezTo>
                <a:cubicBezTo>
                  <a:pt x="45" y="181"/>
                  <a:pt x="47" y="191"/>
                  <a:pt x="43" y="219"/>
                </a:cubicBezTo>
                <a:cubicBezTo>
                  <a:pt x="39" y="247"/>
                  <a:pt x="16" y="316"/>
                  <a:pt x="13" y="316"/>
                </a:cubicBezTo>
                <a:cubicBezTo>
                  <a:pt x="10" y="316"/>
                  <a:pt x="23" y="246"/>
                  <a:pt x="25" y="221"/>
                </a:cubicBezTo>
                <a:cubicBezTo>
                  <a:pt x="27" y="196"/>
                  <a:pt x="26" y="193"/>
                  <a:pt x="22" y="164"/>
                </a:cubicBezTo>
                <a:cubicBezTo>
                  <a:pt x="18" y="135"/>
                  <a:pt x="2" y="73"/>
                  <a:pt x="1" y="49"/>
                </a:cubicBezTo>
                <a:cubicBezTo>
                  <a:pt x="0" y="25"/>
                  <a:pt x="9" y="0"/>
                  <a:pt x="15" y="20"/>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nvGrpSpPr>
          <p:cNvPr id="19" name="Group 16"/>
          <p:cNvGrpSpPr>
            <a:grpSpLocks/>
          </p:cNvGrpSpPr>
          <p:nvPr/>
        </p:nvGrpSpPr>
        <p:grpSpPr bwMode="auto">
          <a:xfrm>
            <a:off x="4812513" y="4306491"/>
            <a:ext cx="798910" cy="665559"/>
            <a:chOff x="493" y="1555"/>
            <a:chExt cx="525" cy="480"/>
          </a:xfrm>
          <a:solidFill>
            <a:srgbClr val="7030A0"/>
          </a:solidFill>
        </p:grpSpPr>
        <p:sp>
          <p:nvSpPr>
            <p:cNvPr id="20" name="Freeform 1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1" name="Freeform 1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2" name="Freeform 1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3" name="Freeform 2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4" name="Group 21"/>
          <p:cNvGrpSpPr>
            <a:grpSpLocks/>
          </p:cNvGrpSpPr>
          <p:nvPr/>
        </p:nvGrpSpPr>
        <p:grpSpPr bwMode="auto">
          <a:xfrm>
            <a:off x="1977635" y="2787254"/>
            <a:ext cx="798909" cy="665559"/>
            <a:chOff x="493" y="1555"/>
            <a:chExt cx="525" cy="480"/>
          </a:xfrm>
          <a:solidFill>
            <a:srgbClr val="7030A0"/>
          </a:solidFill>
        </p:grpSpPr>
        <p:sp>
          <p:nvSpPr>
            <p:cNvPr id="25" name="Freeform 22"/>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6" name="Freeform 23"/>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7" name="Freeform 24"/>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8" name="Freeform 25"/>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9" name="Group 26"/>
          <p:cNvGrpSpPr>
            <a:grpSpLocks/>
          </p:cNvGrpSpPr>
          <p:nvPr/>
        </p:nvGrpSpPr>
        <p:grpSpPr bwMode="auto">
          <a:xfrm>
            <a:off x="6129345" y="2078832"/>
            <a:ext cx="798910" cy="665560"/>
            <a:chOff x="493" y="1555"/>
            <a:chExt cx="525" cy="480"/>
          </a:xfrm>
          <a:solidFill>
            <a:srgbClr val="7030A0"/>
          </a:solidFill>
        </p:grpSpPr>
        <p:sp>
          <p:nvSpPr>
            <p:cNvPr id="30" name="Freeform 2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1" name="Freeform 2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2" name="Freeform 2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3" name="Freeform 3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extLst>
      <p:ext uri="{BB962C8B-B14F-4D97-AF65-F5344CB8AC3E}">
        <p14:creationId xmlns:p14="http://schemas.microsoft.com/office/powerpoint/2010/main" val="69562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0" presetClass="path" presetSubtype="0" accel="50000" decel="50000" fill="remove" nodeType="withEffect">
                                  <p:stCondLst>
                                    <p:cond delay="0"/>
                                  </p:stCondLst>
                                  <p:iterate type="lt">
                                    <p:tmPct val="0"/>
                                  </p:iterate>
                                  <p:childTnLst>
                                    <p:animMotion origin="layout" path="M 0.1599 -0.07615 C 0.15538 -0.03449 0.15087 0.00718 0.12101 0.04236 C 0.09115 0.07755 0.03281 0.11991 -0.01927 0.13496 C -0.07135 0.15 -0.15625 0.12107 -0.19149 0.13311 C -0.22674 0.14514 -0.22292 0.17176 -0.23038 0.20718 C -0.23785 0.24236 -0.23472 0.31459 -0.23594 0.34422 C -0.23715 0.37385 -0.23715 0.37963 -0.23733 0.38496 " pathEditMode="relative" ptsTypes="aaaaaaA">
                                      <p:cBhvr>
                                        <p:cTn id="9" dur="1000" fill="hold"/>
                                        <p:tgtEl>
                                          <p:spTgt spid="29"/>
                                        </p:tgtEl>
                                        <p:attrNameLst>
                                          <p:attrName>ppt_x</p:attrName>
                                          <p:attrName>ppt_y</p:attrName>
                                        </p:attrNameLst>
                                      </p:cBhvr>
                                    </p:animMotion>
                                  </p:childTnLst>
                                </p:cTn>
                              </p:par>
                            </p:childTnLst>
                          </p:cTn>
                        </p:par>
                        <p:par>
                          <p:cTn id="10" fill="hold">
                            <p:stCondLst>
                              <p:cond delay="1000"/>
                            </p:stCondLst>
                            <p:childTnLst>
                              <p:par>
                                <p:cTn id="11" presetID="18" presetClass="entr" presetSubtype="1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500"/>
                                        <p:tgtEl>
                                          <p:spTgt spid="5"/>
                                        </p:tgtEl>
                                      </p:cBhvr>
                                    </p:animEffect>
                                  </p:childTnLst>
                                </p:cTn>
                              </p:par>
                              <p:par>
                                <p:cTn id="14" presetID="42" presetClass="path" presetSubtype="0" accel="50000" decel="50000" fill="remove" nodeType="withEffect">
                                  <p:stCondLst>
                                    <p:cond delay="0"/>
                                  </p:stCondLst>
                                  <p:iterate type="lt">
                                    <p:tmPct val="0"/>
                                  </p:iterate>
                                  <p:childTnLst>
                                    <p:animMotion origin="layout" path="M 0.08455 0.11922 L 0.08455 0.15857 " pathEditMode="relative" rAng="0" ptsTypes="AA">
                                      <p:cBhvr>
                                        <p:cTn id="15" dur="500" fill="hold"/>
                                        <p:tgtEl>
                                          <p:spTgt spid="29"/>
                                        </p:tgtEl>
                                        <p:attrNameLst>
                                          <p:attrName>ppt_x</p:attrName>
                                          <p:attrName>ppt_y</p:attrName>
                                        </p:attrNameLst>
                                      </p:cBhvr>
                                      <p:rCtr x="0" y="1968"/>
                                    </p:animMotion>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1000"/>
                                        <p:tgtEl>
                                          <p:spTgt spid="6"/>
                                        </p:tgtEl>
                                      </p:cBhvr>
                                    </p:animEffect>
                                  </p:childTnLst>
                                </p:cTn>
                              </p:par>
                              <p:par>
                                <p:cTn id="20" presetID="0" presetClass="path" presetSubtype="0" accel="50000" decel="50000" fill="remove" nodeType="withEffect">
                                  <p:stCondLst>
                                    <p:cond delay="0"/>
                                  </p:stCondLst>
                                  <p:iterate type="lt">
                                    <p:tmPct val="0"/>
                                  </p:iterate>
                                  <p:childTnLst>
                                    <p:animMotion origin="layout" path="M -0.06233 -0.14097 C -0.06406 -0.08564 -0.06563 -0.03009 -0.07205 -0.00023 C -0.07847 0.02963 -0.08177 0.02639 -0.10122 0.03866 C -0.12066 0.05093 -0.16042 0.04861 -0.18872 0.07385 C -0.21701 0.09908 -0.2408 0.16389 -0.27066 0.19051 C -0.30052 0.21713 -0.34688 0.23102 -0.36788 0.23311 C -0.38889 0.23519 -0.39167 0.21621 -0.39705 0.20348 C -0.40243 0.19074 -0.39931 0.16482 -0.39983 0.15718 " pathEditMode="fixed" ptsTypes="aaaaaaaA">
                                      <p:cBhvr>
                                        <p:cTn id="21" dur="1000" fill="hold"/>
                                        <p:tgtEl>
                                          <p:spTgt spid="29"/>
                                        </p:tgtEl>
                                        <p:attrNameLst>
                                          <p:attrName>ppt_x</p:attrName>
                                          <p:attrName>ppt_y</p:attrName>
                                        </p:attrNameLst>
                                      </p:cBhvr>
                                    </p:animMotion>
                                  </p:childTnLst>
                                </p:cTn>
                              </p:par>
                            </p:childTnLst>
                          </p:cTn>
                        </p:par>
                        <p:par>
                          <p:cTn id="22" fill="hold">
                            <p:stCondLst>
                              <p:cond delay="2500"/>
                            </p:stCondLst>
                            <p:childTnLst>
                              <p:par>
                                <p:cTn id="23" presetID="18" presetClass="entr" presetSubtype="1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par>
                                <p:cTn id="26" presetID="0" presetClass="path" presetSubtype="0" accel="50000" decel="50000" fill="remove" nodeType="withEffect">
                                  <p:stCondLst>
                                    <p:cond delay="0"/>
                                  </p:stCondLst>
                                  <p:iterate type="lt">
                                    <p:tmPct val="0"/>
                                  </p:iterate>
                                  <p:childTnLst>
                                    <p:animMotion origin="layout" path="M -0.11927 -0.05949 C -0.12622 -0.05301 -0.13299 -0.04652 -0.13455 -0.04467 " pathEditMode="relative" ptsTypes="aA">
                                      <p:cBhvr>
                                        <p:cTn id="27" dur="500" fill="hold"/>
                                        <p:tgtEl>
                                          <p:spTgt spid="29"/>
                                        </p:tgtEl>
                                        <p:attrNameLst>
                                          <p:attrName>ppt_x</p:attrName>
                                          <p:attrName>ppt_y</p:attrName>
                                        </p:attrNameLst>
                                      </p:cBhvr>
                                    </p:animMotion>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Left)">
                                      <p:cBhvr>
                                        <p:cTn id="31" dur="500"/>
                                        <p:tgtEl>
                                          <p:spTgt spid="7"/>
                                        </p:tgtEl>
                                      </p:cBhvr>
                                    </p:animEffect>
                                  </p:childTnLst>
                                </p:cTn>
                              </p:par>
                              <p:par>
                                <p:cTn id="32" presetID="42" presetClass="path" presetSubtype="0" accel="50000" decel="50000" fill="remove" nodeType="withEffect">
                                  <p:stCondLst>
                                    <p:cond delay="0"/>
                                  </p:stCondLst>
                                  <p:iterate type="lt">
                                    <p:tmPct val="0"/>
                                  </p:iterate>
                                  <p:childTnLst>
                                    <p:animMotion origin="layout" path="M -0.12708 -0.10416 L -0.12708 -0.07777 " pathEditMode="relative" rAng="0" ptsTypes="AA">
                                      <p:cBhvr>
                                        <p:cTn id="33" dur="500" fill="hold"/>
                                        <p:tgtEl>
                                          <p:spTgt spid="29"/>
                                        </p:tgtEl>
                                        <p:attrNameLst>
                                          <p:attrName>ppt_x</p:attrName>
                                          <p:attrName>ppt_y</p:attrName>
                                        </p:attrNameLst>
                                      </p:cBhvr>
                                      <p:rCtr x="0" y="1319"/>
                                    </p:animMotion>
                                  </p:childTnLst>
                                </p:cTn>
                              </p:par>
                            </p:childTnLst>
                          </p:cTn>
                        </p:par>
                        <p:par>
                          <p:cTn id="34" fill="hold">
                            <p:stCondLst>
                              <p:cond delay="3500"/>
                            </p:stCondLst>
                            <p:childTnLst>
                              <p:par>
                                <p:cTn id="35" presetID="18" presetClass="entr" presetSubtype="1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1000"/>
                                        <p:tgtEl>
                                          <p:spTgt spid="9"/>
                                        </p:tgtEl>
                                      </p:cBhvr>
                                    </p:animEffect>
                                  </p:childTnLst>
                                </p:cTn>
                              </p:par>
                              <p:par>
                                <p:cTn id="38" presetID="0" presetClass="path" presetSubtype="0" accel="50000" decel="50000" fill="remove" nodeType="withEffect">
                                  <p:stCondLst>
                                    <p:cond delay="0"/>
                                  </p:stCondLst>
                                  <p:iterate type="lt">
                                    <p:tmPct val="0"/>
                                  </p:iterate>
                                  <p:childTnLst>
                                    <p:animMotion origin="layout" path="M -0.15399 -0.15578 C -0.15573 -0.11736 -0.15729 -0.0787 -0.16094 -0.05393 C -0.16458 -0.02916 -0.1651 -0.02129 -0.17622 -0.00764 C -0.18733 0.00602 -0.21424 0.01389 -0.2276 0.02755 C -0.24097 0.04121 -0.24722 0.05926 -0.25677 0.07385 C -0.26632 0.0882 -0.2776 0.10764 -0.28455 0.11459 C -0.29149 0.1213 -0.29497 0.11783 -0.29844 0.11459 " pathEditMode="relative" ptsTypes="aaaaaaA">
                                      <p:cBhvr>
                                        <p:cTn id="39" dur="1000" fill="hold"/>
                                        <p:tgtEl>
                                          <p:spTgt spid="29"/>
                                        </p:tgtEl>
                                        <p:attrNameLst>
                                          <p:attrName>ppt_x</p:attrName>
                                          <p:attrName>ppt_y</p:attrName>
                                        </p:attrNameLst>
                                      </p:cBhvr>
                                    </p:animMotion>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Left)">
                                      <p:cBhvr>
                                        <p:cTn id="43" dur="500"/>
                                        <p:tgtEl>
                                          <p:spTgt spid="16"/>
                                        </p:tgtEl>
                                      </p:cBhvr>
                                    </p:animEffect>
                                  </p:childTnLst>
                                </p:cTn>
                              </p:par>
                              <p:par>
                                <p:cTn id="44" presetID="35" presetClass="path" presetSubtype="0" accel="50000" decel="50000" fill="remove" nodeType="withEffect">
                                  <p:stCondLst>
                                    <p:cond delay="0"/>
                                  </p:stCondLst>
                                  <p:iterate type="lt">
                                    <p:tmPct val="0"/>
                                  </p:iterate>
                                  <p:childTnLst>
                                    <p:animMotion origin="layout" path="M -0.21649 -0.07777 L -0.23542 -0.07662 " pathEditMode="relative" rAng="0" ptsTypes="AA">
                                      <p:cBhvr>
                                        <p:cTn id="45" dur="500" fill="hold"/>
                                        <p:tgtEl>
                                          <p:spTgt spid="29"/>
                                        </p:tgtEl>
                                        <p:attrNameLst>
                                          <p:attrName>ppt_x</p:attrName>
                                          <p:attrName>ppt_y</p:attrName>
                                        </p:attrNameLst>
                                      </p:cBhvr>
                                      <p:rCtr x="-955" y="46"/>
                                    </p:animMotion>
                                  </p:childTnLst>
                                </p:cTn>
                              </p:par>
                            </p:childTnLst>
                          </p:cTn>
                        </p:par>
                        <p:par>
                          <p:cTn id="46" fill="hold">
                            <p:stCondLst>
                              <p:cond delay="5000"/>
                            </p:stCondLst>
                            <p:childTnLst>
                              <p:par>
                                <p:cTn id="47" presetID="18" presetClass="entr" presetSubtype="12"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Left)">
                                      <p:cBhvr>
                                        <p:cTn id="49" dur="1000"/>
                                        <p:tgtEl>
                                          <p:spTgt spid="10"/>
                                        </p:tgtEl>
                                      </p:cBhvr>
                                    </p:animEffect>
                                  </p:childTnLst>
                                </p:cTn>
                              </p:par>
                              <p:par>
                                <p:cTn id="50" presetID="0" presetClass="path" presetSubtype="0" accel="50000" decel="50000" fill="remove" nodeType="withEffect">
                                  <p:stCondLst>
                                    <p:cond delay="0"/>
                                  </p:stCondLst>
                                  <p:iterate type="lt">
                                    <p:tmPct val="0"/>
                                  </p:iterate>
                                  <p:childTnLst>
                                    <p:animMotion origin="layout" path="M -0.29358 -0.01319 C -0.28628 -0.02477 -0.27899 -0.03611 -0.26927 -0.03912 C -0.25955 -0.04213 -0.23333 -0.03935 -0.23524 -0.03171 C -0.23715 -0.02407 -0.27118 -0.00648 -0.28108 0.00625 C -0.29097 0.01898 -0.29306 0.03658 -0.29497 0.04422 C -0.29688 0.05186 -0.29375 0.05047 -0.29219 0.05162 C -0.29063 0.05278 -0.26858 0.04005 -0.28524 0.05162 C -0.30191 0.0632 -0.35295 0.08959 -0.39219 0.12107 C -0.43142 0.15255 -0.49028 0.19769 -0.52066 0.24051 C -0.55104 0.28334 -0.56684 0.33172 -0.57413 0.37848 C -0.58142 0.42523 -0.57865 0.4801 -0.56441 0.52107 C -0.55017 0.56204 -0.50104 0.60718 -0.48872 0.62477 " pathEditMode="relative" ptsTypes="aaaaaaaaaaaA">
                                      <p:cBhvr>
                                        <p:cTn id="51" dur="1000" fill="hold"/>
                                        <p:tgtEl>
                                          <p:spTgt spid="29"/>
                                        </p:tgtEl>
                                        <p:attrNameLst>
                                          <p:attrName>ppt_x</p:attrName>
                                          <p:attrName>ppt_y</p:attrName>
                                        </p:attrNameLst>
                                      </p:cBhvr>
                                    </p:animMotion>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downLeft)">
                                      <p:cBhvr>
                                        <p:cTn id="55" dur="500"/>
                                        <p:tgtEl>
                                          <p:spTgt spid="11"/>
                                        </p:tgtEl>
                                      </p:cBhvr>
                                    </p:animEffect>
                                  </p:childTnLst>
                                </p:cTn>
                              </p:par>
                              <p:par>
                                <p:cTn id="56" presetID="0" presetClass="path" presetSubtype="0" accel="50000" decel="50000" fill="remove" nodeType="withEffect">
                                  <p:stCondLst>
                                    <p:cond delay="0"/>
                                  </p:stCondLst>
                                  <p:iterate type="lt">
                                    <p:tmPct val="0"/>
                                  </p:iterate>
                                  <p:childTnLst>
                                    <p:animMotion origin="layout" path="M -0.3276 0.04051 C -0.33663 0.03773 -0.34531 0.03473 -0.34861 0.0338 " pathEditMode="relative" rAng="0" ptsTypes="aA">
                                      <p:cBhvr>
                                        <p:cTn id="57" dur="500" fill="hold"/>
                                        <p:tgtEl>
                                          <p:spTgt spid="29"/>
                                        </p:tgtEl>
                                        <p:attrNameLst>
                                          <p:attrName>ppt_x</p:attrName>
                                          <p:attrName>ppt_y</p:attrName>
                                        </p:attrNameLst>
                                      </p:cBhvr>
                                      <p:rCtr x="-1059" y="-347"/>
                                    </p:animMotion>
                                  </p:childTnLst>
                                </p:cTn>
                              </p:par>
                            </p:childTnLst>
                          </p:cTn>
                        </p:par>
                        <p:par>
                          <p:cTn id="58" fill="hold">
                            <p:stCondLst>
                              <p:cond delay="6500"/>
                            </p:stCondLst>
                            <p:childTnLst>
                              <p:par>
                                <p:cTn id="59" presetID="18" presetClass="entr" presetSubtype="12"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1000"/>
                                        <p:tgtEl>
                                          <p:spTgt spid="15"/>
                                        </p:tgtEl>
                                      </p:cBhvr>
                                    </p:animEffect>
                                  </p:childTnLst>
                                </p:cTn>
                              </p:par>
                              <p:par>
                                <p:cTn id="62" presetID="0" presetClass="path" presetSubtype="0" accel="50000" decel="50000" fill="remove" nodeType="withEffect">
                                  <p:stCondLst>
                                    <p:cond delay="0"/>
                                  </p:stCondLst>
                                  <p:iterate type="lt">
                                    <p:tmPct val="0"/>
                                  </p:iterate>
                                  <p:childTnLst>
                                    <p:animMotion origin="layout" path="M -0.30816 -0.18541 C -0.31111 -0.16412 -0.31441 -0.08796 -0.32622 -0.05625 C -0.33802 -0.02453 -0.36563 -0.01319 -0.37899 0.00486 C -0.39236 0.02292 -0.39896 0.04352 -0.40608 0.05209 C -0.41319 0.06065 -0.4184 0.05533 -0.4217 0.05625 " pathEditMode="relative" rAng="0" ptsTypes="aaaaa">
                                      <p:cBhvr>
                                        <p:cTn id="63" dur="1000" fill="hold"/>
                                        <p:tgtEl>
                                          <p:spTgt spid="29"/>
                                        </p:tgtEl>
                                        <p:attrNameLst>
                                          <p:attrName>ppt_x</p:attrName>
                                          <p:attrName>ppt_y</p:attrName>
                                        </p:attrNameLst>
                                      </p:cBhvr>
                                      <p:rCtr x="-5677" y="12292"/>
                                    </p:animMotion>
                                  </p:childTnLst>
                                </p:cTn>
                              </p:par>
                            </p:childTnLst>
                          </p:cTn>
                        </p:par>
                        <p:par>
                          <p:cTn id="64" fill="hold">
                            <p:stCondLst>
                              <p:cond delay="7500"/>
                            </p:stCondLst>
                            <p:childTnLst>
                              <p:par>
                                <p:cTn id="65" presetID="18" presetClass="entr" presetSubtype="1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strips(downLeft)">
                                      <p:cBhvr>
                                        <p:cTn id="67" dur="500"/>
                                        <p:tgtEl>
                                          <p:spTgt spid="17"/>
                                        </p:tgtEl>
                                      </p:cBhvr>
                                    </p:animEffect>
                                  </p:childTnLst>
                                </p:cTn>
                              </p:par>
                              <p:par>
                                <p:cTn id="68" presetID="0" presetClass="path" presetSubtype="0" accel="50000" decel="50000" fill="remove" nodeType="withEffect">
                                  <p:stCondLst>
                                    <p:cond delay="0"/>
                                  </p:stCondLst>
                                  <p:iterate type="lt">
                                    <p:tmPct val="0"/>
                                  </p:iterate>
                                  <p:childTnLst>
                                    <p:animMotion origin="layout" path="M -0.32795 -0.20069 C -0.33021 -0.19953 -0.33924 -0.1949 -0.34149 -0.19375 " pathEditMode="relative" rAng="0" ptsTypes="aa">
                                      <p:cBhvr>
                                        <p:cTn id="69" dur="500" fill="hold"/>
                                        <p:tgtEl>
                                          <p:spTgt spid="29"/>
                                        </p:tgtEl>
                                        <p:attrNameLst>
                                          <p:attrName>ppt_x</p:attrName>
                                          <p:attrName>ppt_y</p:attrName>
                                        </p:attrNameLst>
                                      </p:cBhvr>
                                      <p:rCtr x="-677" y="347"/>
                                    </p:animMotion>
                                  </p:childTnLst>
                                </p:cTn>
                              </p:par>
                            </p:childTnLst>
                          </p:cTn>
                        </p:par>
                        <p:par>
                          <p:cTn id="70" fill="hold">
                            <p:stCondLst>
                              <p:cond delay="8000"/>
                            </p:stCondLst>
                            <p:childTnLst>
                              <p:par>
                                <p:cTn id="71" presetID="18" presetClass="entr" presetSubtype="1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strips(downLeft)">
                                      <p:cBhvr>
                                        <p:cTn id="73" dur="1000"/>
                                        <p:tgtEl>
                                          <p:spTgt spid="12"/>
                                        </p:tgtEl>
                                      </p:cBhvr>
                                    </p:animEffect>
                                  </p:childTnLst>
                                </p:cTn>
                              </p:par>
                              <p:par>
                                <p:cTn id="74" presetID="0" presetClass="path" presetSubtype="0" accel="50000" decel="50000" fill="remove" nodeType="withEffect">
                                  <p:stCondLst>
                                    <p:cond delay="0"/>
                                  </p:stCondLst>
                                  <p:iterate type="lt">
                                    <p:tmPct val="0"/>
                                  </p:iterate>
                                  <p:childTnLst>
                                    <p:animMotion origin="layout" path="M -0.2092 -0.19375 C -0.20382 -0.2037 -0.19844 -0.21365 -0.18733 -0.21319 C -0.17622 -0.21273 -0.12292 -0.21551 -0.14253 -0.19097 C -0.16215 -0.16643 -0.25122 -0.08588 -0.30503 -0.06597 C -0.35885 -0.04606 -0.4349 -0.07152 -0.46545 -0.07176 C -0.49601 -0.07199 -0.48333 -0.07662 -0.48837 -0.06736 C -0.4934 -0.0581 -0.48576 -0.02916 -0.49566 -0.01597 C -0.50556 -0.00277 -0.53542 -0.02986 -0.54774 0.01181 C -0.56007 0.05324 -0.56493 0.14375 -0.56962 0.23403 " pathEditMode="relative" ptsTypes="aaaaaaaaA">
                                      <p:cBhvr>
                                        <p:cTn id="75" dur="1000" fill="hold"/>
                                        <p:tgtEl>
                                          <p:spTgt spid="29"/>
                                        </p:tgtEl>
                                        <p:attrNameLst>
                                          <p:attrName>ppt_x</p:attrName>
                                          <p:attrName>ppt_y</p:attrName>
                                        </p:attrNameLst>
                                      </p:cBhvr>
                                    </p:animMotion>
                                  </p:childTnLst>
                                </p:cTn>
                              </p:par>
                            </p:childTnLst>
                          </p:cTn>
                        </p:par>
                        <p:par>
                          <p:cTn id="76" fill="hold">
                            <p:stCondLst>
                              <p:cond delay="9000"/>
                            </p:stCondLst>
                            <p:childTnLst>
                              <p:par>
                                <p:cTn id="77" presetID="18" presetClass="entr" presetSubtype="12"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strips(downLeft)">
                                      <p:cBhvr>
                                        <p:cTn id="79" dur="500"/>
                                        <p:tgtEl>
                                          <p:spTgt spid="14"/>
                                        </p:tgtEl>
                                      </p:cBhvr>
                                    </p:animEffect>
                                  </p:childTnLst>
                                </p:cTn>
                              </p:par>
                              <p:par>
                                <p:cTn id="80" presetID="0" presetClass="path" presetSubtype="0" accel="50000" decel="50000" fill="remove" nodeType="withEffect">
                                  <p:stCondLst>
                                    <p:cond delay="0"/>
                                  </p:stCondLst>
                                  <p:iterate type="lt">
                                    <p:tmPct val="0"/>
                                  </p:iterate>
                                  <p:childTnLst>
                                    <p:animMotion origin="layout" path="M -0.42483 0.0132 C -0.44045 0.01945 -0.45608 0.02593 -0.46233 0.02848 " pathEditMode="relative" ptsTypes="aA">
                                      <p:cBhvr>
                                        <p:cTn id="81" dur="500" fill="hold"/>
                                        <p:tgtEl>
                                          <p:spTgt spid="29"/>
                                        </p:tgtEl>
                                        <p:attrNameLst>
                                          <p:attrName>ppt_x</p:attrName>
                                          <p:attrName>ppt_y</p:attrName>
                                        </p:attrNameLst>
                                      </p:cBhvr>
                                    </p:animMotion>
                                  </p:childTnLst>
                                </p:cTn>
                              </p:par>
                            </p:childTnLst>
                          </p:cTn>
                        </p:par>
                        <p:par>
                          <p:cTn id="82" fill="hold">
                            <p:stCondLst>
                              <p:cond delay="9500"/>
                            </p:stCondLst>
                            <p:childTnLst>
                              <p:par>
                                <p:cTn id="83" presetID="18" presetClass="entr" presetSubtype="12"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strips(downLeft)">
                                      <p:cBhvr>
                                        <p:cTn id="85" dur="500"/>
                                        <p:tgtEl>
                                          <p:spTgt spid="18"/>
                                        </p:tgtEl>
                                      </p:cBhvr>
                                    </p:animEffect>
                                  </p:childTnLst>
                                </p:cTn>
                              </p:par>
                              <p:par>
                                <p:cTn id="86" presetID="0" presetClass="path" presetSubtype="0" accel="50000" decel="50000" fill="remove" nodeType="withEffect">
                                  <p:stCondLst>
                                    <p:cond delay="0"/>
                                  </p:stCondLst>
                                  <p:iterate type="lt">
                                    <p:tmPct val="0"/>
                                  </p:iterate>
                                  <p:childTnLst>
                                    <p:animMotion origin="layout" path="M -0.44705 0.06459 C -0.44705 0.08264 -0.44688 0.10093 -0.44705 0.10903 " pathEditMode="relative" rAng="0" ptsTypes="aA">
                                      <p:cBhvr>
                                        <p:cTn id="87" dur="500" fill="hold"/>
                                        <p:tgtEl>
                                          <p:spTgt spid="29"/>
                                        </p:tgtEl>
                                        <p:attrNameLst>
                                          <p:attrName>ppt_x</p:attrName>
                                          <p:attrName>ppt_y</p:attrName>
                                        </p:attrNameLst>
                                      </p:cBhvr>
                                      <p:rCtr x="0" y="2222"/>
                                    </p:animMotion>
                                  </p:childTnLst>
                                </p:cTn>
                              </p:par>
                            </p:childTnLst>
                          </p:cTn>
                        </p:par>
                        <p:par>
                          <p:cTn id="88" fill="hold">
                            <p:stCondLst>
                              <p:cond delay="10000"/>
                            </p:stCondLst>
                            <p:childTnLst>
                              <p:par>
                                <p:cTn id="89" presetID="31" presetClass="entr" presetSubtype="0" fill="remove" nodeType="afterEffect">
                                  <p:stCondLst>
                                    <p:cond delay="0"/>
                                  </p:stCondLst>
                                  <p:iterate type="lt">
                                    <p:tmPct val="5000"/>
                                  </p:iterate>
                                  <p:childTnLst>
                                    <p:set>
                                      <p:cBhvr>
                                        <p:cTn id="90" dur="1" fill="hold">
                                          <p:stCondLst>
                                            <p:cond delay="0"/>
                                          </p:stCondLst>
                                        </p:cTn>
                                        <p:tgtEl>
                                          <p:spTgt spid="29"/>
                                        </p:tgtEl>
                                        <p:attrNameLst>
                                          <p:attrName>style.visibility</p:attrName>
                                        </p:attrNameLst>
                                      </p:cBhvr>
                                      <p:to>
                                        <p:strVal val="visible"/>
                                      </p:to>
                                    </p:set>
                                    <p:anim calcmode="lin" valueType="num">
                                      <p:cBhvr>
                                        <p:cTn id="91" dur="1000" fill="hold"/>
                                        <p:tgtEl>
                                          <p:spTgt spid="29"/>
                                        </p:tgtEl>
                                        <p:attrNameLst>
                                          <p:attrName>ppt_w</p:attrName>
                                        </p:attrNameLst>
                                      </p:cBhvr>
                                      <p:tavLst>
                                        <p:tav tm="0">
                                          <p:val>
                                            <p:fltVal val="0"/>
                                          </p:val>
                                        </p:tav>
                                        <p:tav tm="100000">
                                          <p:val>
                                            <p:strVal val="#ppt_w"/>
                                          </p:val>
                                        </p:tav>
                                      </p:tavLst>
                                    </p:anim>
                                    <p:anim calcmode="lin" valueType="num">
                                      <p:cBhvr>
                                        <p:cTn id="92" dur="1000" fill="hold"/>
                                        <p:tgtEl>
                                          <p:spTgt spid="29"/>
                                        </p:tgtEl>
                                        <p:attrNameLst>
                                          <p:attrName>ppt_h</p:attrName>
                                        </p:attrNameLst>
                                      </p:cBhvr>
                                      <p:tavLst>
                                        <p:tav tm="0">
                                          <p:val>
                                            <p:fltVal val="0"/>
                                          </p:val>
                                        </p:tav>
                                        <p:tav tm="100000">
                                          <p:val>
                                            <p:strVal val="#ppt_h"/>
                                          </p:val>
                                        </p:tav>
                                      </p:tavLst>
                                    </p:anim>
                                    <p:anim calcmode="lin" valueType="num">
                                      <p:cBhvr>
                                        <p:cTn id="93" dur="1000" fill="hold"/>
                                        <p:tgtEl>
                                          <p:spTgt spid="29"/>
                                        </p:tgtEl>
                                        <p:attrNameLst>
                                          <p:attrName>style.rotation</p:attrName>
                                        </p:attrNameLst>
                                      </p:cBhvr>
                                      <p:tavLst>
                                        <p:tav tm="0">
                                          <p:val>
                                            <p:fltVal val="90"/>
                                          </p:val>
                                        </p:tav>
                                        <p:tav tm="100000">
                                          <p:val>
                                            <p:fltVal val="0"/>
                                          </p:val>
                                        </p:tav>
                                      </p:tavLst>
                                    </p:anim>
                                    <p:animEffect transition="in" filter="fade">
                                      <p:cBhvr>
                                        <p:cTn id="94" dur="1000"/>
                                        <p:tgtEl>
                                          <p:spTgt spid="29"/>
                                        </p:tgtEl>
                                      </p:cBhvr>
                                    </p:animEffect>
                                  </p:childTnLst>
                                  <p:subTnLst>
                                    <p:set>
                                      <p:cBhvr override="childStyle">
                                        <p:cTn dur="1" fill="hold" display="0" masterRel="sameClick" afterEffect="1">
                                          <p:stCondLst>
                                            <p:cond evt="end" delay="0">
                                              <p:tn val="89"/>
                                            </p:cond>
                                          </p:stCondLst>
                                        </p:cTn>
                                        <p:tgtEl>
                                          <p:spTgt spid="29"/>
                                        </p:tgtEl>
                                        <p:attrNameLst>
                                          <p:attrName>style.visibility</p:attrName>
                                        </p:attrNameLst>
                                      </p:cBhvr>
                                      <p:to>
                                        <p:strVal val="hidden"/>
                                      </p:to>
                                    </p:set>
                                  </p:subTnLst>
                                </p:cTn>
                              </p:par>
                            </p:childTnLst>
                          </p:cTn>
                        </p:par>
                        <p:par>
                          <p:cTn id="95" fill="hold">
                            <p:stCondLst>
                              <p:cond delay="11000"/>
                            </p:stCondLst>
                            <p:childTnLst>
                              <p:par>
                                <p:cTn id="96" presetID="31" presetClass="entr" presetSubtype="0" fill="hold" nodeType="afterEffect">
                                  <p:stCondLst>
                                    <p:cond delay="0"/>
                                  </p:stCondLst>
                                  <p:iterate type="lt">
                                    <p:tmPct val="5000"/>
                                  </p:iterate>
                                  <p:childTnLst>
                                    <p:set>
                                      <p:cBhvr>
                                        <p:cTn id="97" dur="1" fill="hold">
                                          <p:stCondLst>
                                            <p:cond delay="0"/>
                                          </p:stCondLst>
                                        </p:cTn>
                                        <p:tgtEl>
                                          <p:spTgt spid="24"/>
                                        </p:tgtEl>
                                        <p:attrNameLst>
                                          <p:attrName>style.visibility</p:attrName>
                                        </p:attrNameLst>
                                      </p:cBhvr>
                                      <p:to>
                                        <p:strVal val="visible"/>
                                      </p:to>
                                    </p:set>
                                    <p:anim calcmode="lin" valueType="num">
                                      <p:cBhvr>
                                        <p:cTn id="98" dur="1000" fill="hold"/>
                                        <p:tgtEl>
                                          <p:spTgt spid="24"/>
                                        </p:tgtEl>
                                        <p:attrNameLst>
                                          <p:attrName>ppt_w</p:attrName>
                                        </p:attrNameLst>
                                      </p:cBhvr>
                                      <p:tavLst>
                                        <p:tav tm="0">
                                          <p:val>
                                            <p:fltVal val="0"/>
                                          </p:val>
                                        </p:tav>
                                        <p:tav tm="100000">
                                          <p:val>
                                            <p:strVal val="#ppt_w"/>
                                          </p:val>
                                        </p:tav>
                                      </p:tavLst>
                                    </p:anim>
                                    <p:anim calcmode="lin" valueType="num">
                                      <p:cBhvr>
                                        <p:cTn id="99" dur="1000" fill="hold"/>
                                        <p:tgtEl>
                                          <p:spTgt spid="24"/>
                                        </p:tgtEl>
                                        <p:attrNameLst>
                                          <p:attrName>ppt_h</p:attrName>
                                        </p:attrNameLst>
                                      </p:cBhvr>
                                      <p:tavLst>
                                        <p:tav tm="0">
                                          <p:val>
                                            <p:fltVal val="0"/>
                                          </p:val>
                                        </p:tav>
                                        <p:tav tm="100000">
                                          <p:val>
                                            <p:strVal val="#ppt_h"/>
                                          </p:val>
                                        </p:tav>
                                      </p:tavLst>
                                    </p:anim>
                                    <p:anim calcmode="lin" valueType="num">
                                      <p:cBhvr>
                                        <p:cTn id="100" dur="1000" fill="hold"/>
                                        <p:tgtEl>
                                          <p:spTgt spid="24"/>
                                        </p:tgtEl>
                                        <p:attrNameLst>
                                          <p:attrName>style.rotation</p:attrName>
                                        </p:attrNameLst>
                                      </p:cBhvr>
                                      <p:tavLst>
                                        <p:tav tm="0">
                                          <p:val>
                                            <p:fltVal val="90"/>
                                          </p:val>
                                        </p:tav>
                                        <p:tav tm="100000">
                                          <p:val>
                                            <p:fltVal val="0"/>
                                          </p:val>
                                        </p:tav>
                                      </p:tavLst>
                                    </p:anim>
                                    <p:animEffect transition="in" filter="fade">
                                      <p:cBhvr>
                                        <p:cTn id="101" dur="1000"/>
                                        <p:tgtEl>
                                          <p:spTgt spid="24"/>
                                        </p:tgtEl>
                                      </p:cBhvr>
                                    </p:animEffect>
                                  </p:childTnLst>
                                  <p:subTnLst>
                                    <p:set>
                                      <p:cBhvr override="childStyle">
                                        <p:cTn dur="1" fill="hold" display="0" masterRel="sameClick" afterEffect="1">
                                          <p:stCondLst>
                                            <p:cond evt="end" delay="0">
                                              <p:tn val="96"/>
                                            </p:cond>
                                          </p:stCondLst>
                                        </p:cTn>
                                        <p:tgtEl>
                                          <p:spTgt spid="24"/>
                                        </p:tgtEl>
                                        <p:attrNameLst>
                                          <p:attrName>style.visibility</p:attrName>
                                        </p:attrNameLst>
                                      </p:cBhvr>
                                      <p:to>
                                        <p:strVal val="hidden"/>
                                      </p:to>
                                    </p:set>
                                  </p:subTnLst>
                                </p:cTn>
                              </p:par>
                            </p:childTnLst>
                          </p:cTn>
                        </p:par>
                        <p:par>
                          <p:cTn id="102" fill="hold">
                            <p:stCondLst>
                              <p:cond delay="12000"/>
                            </p:stCondLst>
                            <p:childTnLst>
                              <p:par>
                                <p:cTn id="103" presetID="31" presetClass="entr" presetSubtype="0" fill="hold" nodeType="afterEffect">
                                  <p:stCondLst>
                                    <p:cond delay="0"/>
                                  </p:stCondLst>
                                  <p:iterate type="lt">
                                    <p:tmPct val="5000"/>
                                  </p:iterate>
                                  <p:childTnLst>
                                    <p:set>
                                      <p:cBhvr>
                                        <p:cTn id="104" dur="1" fill="hold">
                                          <p:stCondLst>
                                            <p:cond delay="0"/>
                                          </p:stCondLst>
                                        </p:cTn>
                                        <p:tgtEl>
                                          <p:spTgt spid="19"/>
                                        </p:tgtEl>
                                        <p:attrNameLst>
                                          <p:attrName>style.visibility</p:attrName>
                                        </p:attrNameLst>
                                      </p:cBhvr>
                                      <p:to>
                                        <p:strVal val="visible"/>
                                      </p:to>
                                    </p:set>
                                    <p:anim calcmode="lin" valueType="num">
                                      <p:cBhvr>
                                        <p:cTn id="105" dur="1000" fill="hold"/>
                                        <p:tgtEl>
                                          <p:spTgt spid="19"/>
                                        </p:tgtEl>
                                        <p:attrNameLst>
                                          <p:attrName>ppt_w</p:attrName>
                                        </p:attrNameLst>
                                      </p:cBhvr>
                                      <p:tavLst>
                                        <p:tav tm="0">
                                          <p:val>
                                            <p:fltVal val="0"/>
                                          </p:val>
                                        </p:tav>
                                        <p:tav tm="100000">
                                          <p:val>
                                            <p:strVal val="#ppt_w"/>
                                          </p:val>
                                        </p:tav>
                                      </p:tavLst>
                                    </p:anim>
                                    <p:anim calcmode="lin" valueType="num">
                                      <p:cBhvr>
                                        <p:cTn id="106" dur="1000" fill="hold"/>
                                        <p:tgtEl>
                                          <p:spTgt spid="19"/>
                                        </p:tgtEl>
                                        <p:attrNameLst>
                                          <p:attrName>ppt_h</p:attrName>
                                        </p:attrNameLst>
                                      </p:cBhvr>
                                      <p:tavLst>
                                        <p:tav tm="0">
                                          <p:val>
                                            <p:fltVal val="0"/>
                                          </p:val>
                                        </p:tav>
                                        <p:tav tm="100000">
                                          <p:val>
                                            <p:strVal val="#ppt_h"/>
                                          </p:val>
                                        </p:tav>
                                      </p:tavLst>
                                    </p:anim>
                                    <p:anim calcmode="lin" valueType="num">
                                      <p:cBhvr>
                                        <p:cTn id="107" dur="1000" fill="hold"/>
                                        <p:tgtEl>
                                          <p:spTgt spid="19"/>
                                        </p:tgtEl>
                                        <p:attrNameLst>
                                          <p:attrName>style.rotation</p:attrName>
                                        </p:attrNameLst>
                                      </p:cBhvr>
                                      <p:tavLst>
                                        <p:tav tm="0">
                                          <p:val>
                                            <p:fltVal val="90"/>
                                          </p:val>
                                        </p:tav>
                                        <p:tav tm="100000">
                                          <p:val>
                                            <p:fltVal val="0"/>
                                          </p:val>
                                        </p:tav>
                                      </p:tavLst>
                                    </p:anim>
                                    <p:animEffect transition="in" filter="fade">
                                      <p:cBhvr>
                                        <p:cTn id="108" dur="1000"/>
                                        <p:tgtEl>
                                          <p:spTgt spid="19"/>
                                        </p:tgtEl>
                                      </p:cBhvr>
                                    </p:animEffect>
                                  </p:childTnLst>
                                  <p:subTnLst>
                                    <p:set>
                                      <p:cBhvr override="childStyle">
                                        <p:cTn dur="1" fill="hold" display="0" masterRel="sameClick" afterEffect="1">
                                          <p:stCondLst>
                                            <p:cond evt="end" delay="0">
                                              <p:tn val="103"/>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269B-17E2-49B4-8B01-6CEF9C092FDB}"/>
              </a:ext>
            </a:extLst>
          </p:cNvPr>
          <p:cNvSpPr>
            <a:spLocks noGrp="1"/>
          </p:cNvSpPr>
          <p:nvPr>
            <p:ph type="title"/>
          </p:nvPr>
        </p:nvSpPr>
        <p:spPr/>
        <p:txBody>
          <a:bodyPr/>
          <a:lstStyle/>
          <a:p>
            <a:r>
              <a:rPr lang="en-US" dirty="0"/>
              <a:t>Decisions</a:t>
            </a:r>
            <a:endParaRPr lang="fa-IR" dirty="0"/>
          </a:p>
        </p:txBody>
      </p:sp>
      <p:sp>
        <p:nvSpPr>
          <p:cNvPr id="3" name="Content Placeholder 2">
            <a:extLst>
              <a:ext uri="{FF2B5EF4-FFF2-40B4-BE49-F238E27FC236}">
                <a16:creationId xmlns:a16="http://schemas.microsoft.com/office/drawing/2014/main" id="{F7D187C2-E39F-4A62-9641-5CF94E1AD7C7}"/>
              </a:ext>
            </a:extLst>
          </p:cNvPr>
          <p:cNvSpPr>
            <a:spLocks noGrp="1"/>
          </p:cNvSpPr>
          <p:nvPr>
            <p:ph idx="1"/>
          </p:nvPr>
        </p:nvSpPr>
        <p:spPr>
          <a:xfrm>
            <a:off x="381000" y="1447800"/>
            <a:ext cx="8458200" cy="2362200"/>
          </a:xfrm>
        </p:spPr>
        <p:txBody>
          <a:bodyPr/>
          <a:lstStyle/>
          <a:p>
            <a:pPr algn="just">
              <a:lnSpc>
                <a:spcPct val="150000"/>
              </a:lnSpc>
            </a:pPr>
            <a:r>
              <a:rPr lang="en-US" sz="1800" dirty="0"/>
              <a:t>One of the fundamental control flow statements any programming language provides is the support for </a:t>
            </a:r>
            <a:r>
              <a:rPr lang="en-US" sz="1800" dirty="0">
                <a:solidFill>
                  <a:srgbClr val="FF0000"/>
                </a:solidFill>
              </a:rPr>
              <a:t>decisions</a:t>
            </a:r>
            <a:r>
              <a:rPr lang="en-US" sz="1800" dirty="0"/>
              <a:t> – </a:t>
            </a:r>
            <a:r>
              <a:rPr lang="en-US" sz="1800" dirty="0">
                <a:solidFill>
                  <a:srgbClr val="FF0000"/>
                </a:solidFill>
              </a:rPr>
              <a:t>to conditionally execute a piece of code</a:t>
            </a:r>
            <a:r>
              <a:rPr lang="en-US" sz="1800" dirty="0"/>
              <a:t>. Python provides the </a:t>
            </a:r>
            <a:r>
              <a:rPr lang="en-US" sz="1800" dirty="0">
                <a:solidFill>
                  <a:srgbClr val="FF0000"/>
                </a:solidFill>
              </a:rPr>
              <a:t>if Statement </a:t>
            </a:r>
            <a:r>
              <a:rPr lang="en-US" sz="1800" dirty="0"/>
              <a:t>to implement decisions. Like most other programming languages, this has many forms – each of which will be discussed in the following sections.</a:t>
            </a:r>
            <a:endParaRPr lang="fa-IR" sz="1800" dirty="0"/>
          </a:p>
        </p:txBody>
      </p:sp>
      <p:sp>
        <p:nvSpPr>
          <p:cNvPr id="4" name="Footer Placeholder 3">
            <a:extLst>
              <a:ext uri="{FF2B5EF4-FFF2-40B4-BE49-F238E27FC236}">
                <a16:creationId xmlns:a16="http://schemas.microsoft.com/office/drawing/2014/main" id="{5B0E0D89-6A8A-4FFE-9AD9-F57FE61B6A8B}"/>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D3929F99-8297-4FE5-939A-C24CAD0F5E4C}"/>
              </a:ext>
            </a:extLst>
          </p:cNvPr>
          <p:cNvSpPr>
            <a:spLocks noGrp="1"/>
          </p:cNvSpPr>
          <p:nvPr>
            <p:ph type="sldNum" sz="quarter" idx="12"/>
          </p:nvPr>
        </p:nvSpPr>
        <p:spPr/>
        <p:txBody>
          <a:bodyPr/>
          <a:lstStyle/>
          <a:p>
            <a:fld id="{E0A0371E-326A-479E-9360-BA9EEE9F4FA5}" type="slidenum">
              <a:rPr lang="en-US" altLang="en-US" smtClean="0"/>
              <a:pPr/>
              <a:t>10</a:t>
            </a:fld>
            <a:endParaRPr lang="en-US" altLang="en-US"/>
          </a:p>
        </p:txBody>
      </p:sp>
    </p:spTree>
    <p:extLst>
      <p:ext uri="{BB962C8B-B14F-4D97-AF65-F5344CB8AC3E}">
        <p14:creationId xmlns:p14="http://schemas.microsoft.com/office/powerpoint/2010/main" val="2324180979"/>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269B-17E2-49B4-8B01-6CEF9C092FDB}"/>
              </a:ext>
            </a:extLst>
          </p:cNvPr>
          <p:cNvSpPr>
            <a:spLocks noGrp="1"/>
          </p:cNvSpPr>
          <p:nvPr>
            <p:ph type="title"/>
          </p:nvPr>
        </p:nvSpPr>
        <p:spPr/>
        <p:txBody>
          <a:bodyPr/>
          <a:lstStyle/>
          <a:p>
            <a:r>
              <a:rPr lang="en-US" dirty="0"/>
              <a:t>Decisions</a:t>
            </a:r>
            <a:endParaRPr lang="fa-IR" dirty="0"/>
          </a:p>
        </p:txBody>
      </p:sp>
      <p:sp>
        <p:nvSpPr>
          <p:cNvPr id="4" name="Footer Placeholder 3">
            <a:extLst>
              <a:ext uri="{FF2B5EF4-FFF2-40B4-BE49-F238E27FC236}">
                <a16:creationId xmlns:a16="http://schemas.microsoft.com/office/drawing/2014/main" id="{5B0E0D89-6A8A-4FFE-9AD9-F57FE61B6A8B}"/>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D3929F99-8297-4FE5-939A-C24CAD0F5E4C}"/>
              </a:ext>
            </a:extLst>
          </p:cNvPr>
          <p:cNvSpPr>
            <a:spLocks noGrp="1"/>
          </p:cNvSpPr>
          <p:nvPr>
            <p:ph type="sldNum" sz="quarter" idx="12"/>
          </p:nvPr>
        </p:nvSpPr>
        <p:spPr/>
        <p:txBody>
          <a:bodyPr/>
          <a:lstStyle/>
          <a:p>
            <a:fld id="{E0A0371E-326A-479E-9360-BA9EEE9F4FA5}" type="slidenum">
              <a:rPr lang="en-US" altLang="en-US" smtClean="0"/>
              <a:pPr/>
              <a:t>11</a:t>
            </a:fld>
            <a:endParaRPr lang="en-US" altLang="en-US"/>
          </a:p>
        </p:txBody>
      </p:sp>
      <p:sp>
        <p:nvSpPr>
          <p:cNvPr id="7" name="TextBox 6">
            <a:extLst>
              <a:ext uri="{FF2B5EF4-FFF2-40B4-BE49-F238E27FC236}">
                <a16:creationId xmlns:a16="http://schemas.microsoft.com/office/drawing/2014/main" id="{D7F8E934-8E7F-4E61-9096-409824E2829D}"/>
              </a:ext>
            </a:extLst>
          </p:cNvPr>
          <p:cNvSpPr txBox="1"/>
          <p:nvPr/>
        </p:nvSpPr>
        <p:spPr>
          <a:xfrm>
            <a:off x="3255090" y="1549698"/>
            <a:ext cx="3051687" cy="523220"/>
          </a:xfrm>
          <a:prstGeom prst="rect">
            <a:avLst/>
          </a:prstGeom>
          <a:noFill/>
        </p:spPr>
        <p:txBody>
          <a:bodyPr wrap="square">
            <a:spAutoFit/>
          </a:bodyPr>
          <a:lstStyle/>
          <a:p>
            <a:pPr algn="ctr"/>
            <a:r>
              <a:rPr lang="en-US" dirty="0"/>
              <a:t>The if Statement</a:t>
            </a:r>
            <a:endParaRPr lang="fa-IR" dirty="0"/>
          </a:p>
        </p:txBody>
      </p:sp>
      <p:sp>
        <p:nvSpPr>
          <p:cNvPr id="9" name="TextBox 8">
            <a:extLst>
              <a:ext uri="{FF2B5EF4-FFF2-40B4-BE49-F238E27FC236}">
                <a16:creationId xmlns:a16="http://schemas.microsoft.com/office/drawing/2014/main" id="{EFE02B5F-BC00-491E-9793-E6A2FB88B676}"/>
              </a:ext>
            </a:extLst>
          </p:cNvPr>
          <p:cNvSpPr txBox="1"/>
          <p:nvPr/>
        </p:nvSpPr>
        <p:spPr>
          <a:xfrm>
            <a:off x="742333" y="2196480"/>
            <a:ext cx="8077199" cy="871072"/>
          </a:xfrm>
          <a:prstGeom prst="rect">
            <a:avLst/>
          </a:prstGeom>
          <a:noFill/>
        </p:spPr>
        <p:txBody>
          <a:bodyPr wrap="square">
            <a:spAutoFit/>
          </a:bodyPr>
          <a:lstStyle/>
          <a:p>
            <a:pPr>
              <a:lnSpc>
                <a:spcPct val="150000"/>
              </a:lnSpc>
            </a:pPr>
            <a:r>
              <a:rPr lang="en-US" sz="1800" dirty="0"/>
              <a:t>The simple if Statement conditionally executes a statement or a block of statements. It's syntax is shown below:</a:t>
            </a:r>
            <a:endParaRPr lang="fa-IR" sz="1800" dirty="0"/>
          </a:p>
        </p:txBody>
      </p:sp>
      <p:pic>
        <p:nvPicPr>
          <p:cNvPr id="11" name="Picture 10">
            <a:extLst>
              <a:ext uri="{FF2B5EF4-FFF2-40B4-BE49-F238E27FC236}">
                <a16:creationId xmlns:a16="http://schemas.microsoft.com/office/drawing/2014/main" id="{9370146F-F111-4BB4-9E47-68651D879E5A}"/>
              </a:ext>
            </a:extLst>
          </p:cNvPr>
          <p:cNvPicPr>
            <a:picLocks noChangeAspect="1"/>
          </p:cNvPicPr>
          <p:nvPr/>
        </p:nvPicPr>
        <p:blipFill>
          <a:blip r:embed="rId2"/>
          <a:stretch>
            <a:fillRect/>
          </a:stretch>
        </p:blipFill>
        <p:spPr>
          <a:xfrm>
            <a:off x="5030717" y="2833673"/>
            <a:ext cx="3761776" cy="1836317"/>
          </a:xfrm>
          <a:prstGeom prst="rect">
            <a:avLst/>
          </a:prstGeom>
        </p:spPr>
      </p:pic>
      <p:sp>
        <p:nvSpPr>
          <p:cNvPr id="13" name="TextBox 12">
            <a:extLst>
              <a:ext uri="{FF2B5EF4-FFF2-40B4-BE49-F238E27FC236}">
                <a16:creationId xmlns:a16="http://schemas.microsoft.com/office/drawing/2014/main" id="{9967CAF9-1E36-4972-9950-14DC042CAA5F}"/>
              </a:ext>
            </a:extLst>
          </p:cNvPr>
          <p:cNvSpPr txBox="1"/>
          <p:nvPr/>
        </p:nvSpPr>
        <p:spPr>
          <a:xfrm>
            <a:off x="446427" y="3170080"/>
            <a:ext cx="4579374" cy="1077218"/>
          </a:xfrm>
          <a:prstGeom prst="rect">
            <a:avLst/>
          </a:prstGeom>
          <a:noFill/>
        </p:spPr>
        <p:txBody>
          <a:bodyPr wrap="square">
            <a:spAutoFit/>
          </a:bodyPr>
          <a:lstStyle/>
          <a:p>
            <a:pPr algn="just"/>
            <a:r>
              <a:rPr lang="en-US" sz="1600" dirty="0"/>
              <a:t>The statements inside the if block are identified by their </a:t>
            </a:r>
            <a:r>
              <a:rPr lang="en-US" sz="1600" b="1" dirty="0">
                <a:solidFill>
                  <a:srgbClr val="FF0000"/>
                </a:solidFill>
              </a:rPr>
              <a:t>indentation</a:t>
            </a:r>
            <a:r>
              <a:rPr lang="en-US" sz="1600" dirty="0"/>
              <a:t>! To keep things simple, for now we'll use a single tab character per level of indentation.</a:t>
            </a:r>
            <a:endParaRPr lang="fa-IR" sz="1600" dirty="0"/>
          </a:p>
        </p:txBody>
      </p:sp>
      <p:sp>
        <p:nvSpPr>
          <p:cNvPr id="12" name="TextBox 11">
            <a:extLst>
              <a:ext uri="{FF2B5EF4-FFF2-40B4-BE49-F238E27FC236}">
                <a16:creationId xmlns:a16="http://schemas.microsoft.com/office/drawing/2014/main" id="{7319EA58-F680-45AC-901D-A597B5F7F423}"/>
              </a:ext>
            </a:extLst>
          </p:cNvPr>
          <p:cNvSpPr txBox="1"/>
          <p:nvPr/>
        </p:nvSpPr>
        <p:spPr>
          <a:xfrm>
            <a:off x="537847" y="4666758"/>
            <a:ext cx="8373105" cy="1015663"/>
          </a:xfrm>
          <a:prstGeom prst="rect">
            <a:avLst/>
          </a:prstGeom>
          <a:noFill/>
        </p:spPr>
        <p:txBody>
          <a:bodyPr wrap="square">
            <a:spAutoFit/>
          </a:bodyPr>
          <a:lstStyle/>
          <a:p>
            <a:pPr algn="just"/>
            <a:r>
              <a:rPr lang="en-US" sz="2000" dirty="0"/>
              <a:t>In the first form shown above, if the condition evaluates to </a:t>
            </a:r>
            <a:r>
              <a:rPr lang="en-US" sz="2000" b="1" dirty="0">
                <a:solidFill>
                  <a:srgbClr val="FF0000"/>
                </a:solidFill>
              </a:rPr>
              <a:t>True</a:t>
            </a:r>
            <a:r>
              <a:rPr lang="en-US" sz="2000" dirty="0"/>
              <a:t>, the following statement is executed. If the condition evaluates to </a:t>
            </a:r>
            <a:r>
              <a:rPr lang="en-US" sz="2000" b="1" dirty="0">
                <a:solidFill>
                  <a:srgbClr val="FF0000"/>
                </a:solidFill>
              </a:rPr>
              <a:t>False</a:t>
            </a:r>
            <a:r>
              <a:rPr lang="en-US" sz="2000" dirty="0"/>
              <a:t>, that statement is skipped and control moves on to the next line.</a:t>
            </a:r>
            <a:endParaRPr lang="fa-IR" sz="2000" dirty="0"/>
          </a:p>
        </p:txBody>
      </p:sp>
    </p:spTree>
    <p:extLst>
      <p:ext uri="{BB962C8B-B14F-4D97-AF65-F5344CB8AC3E}">
        <p14:creationId xmlns:p14="http://schemas.microsoft.com/office/powerpoint/2010/main" val="2701026947"/>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C7D7-121F-42F2-99CE-E4F5C47C4513}"/>
              </a:ext>
            </a:extLst>
          </p:cNvPr>
          <p:cNvSpPr>
            <a:spLocks noGrp="1"/>
          </p:cNvSpPr>
          <p:nvPr>
            <p:ph type="title"/>
          </p:nvPr>
        </p:nvSpPr>
        <p:spPr/>
        <p:txBody>
          <a:bodyPr/>
          <a:lstStyle/>
          <a:p>
            <a:r>
              <a:rPr lang="en-US" dirty="0"/>
              <a:t>if Statement</a:t>
            </a:r>
            <a:endParaRPr lang="fa-IR" dirty="0"/>
          </a:p>
        </p:txBody>
      </p:sp>
      <p:sp>
        <p:nvSpPr>
          <p:cNvPr id="3" name="Content Placeholder 2">
            <a:extLst>
              <a:ext uri="{FF2B5EF4-FFF2-40B4-BE49-F238E27FC236}">
                <a16:creationId xmlns:a16="http://schemas.microsoft.com/office/drawing/2014/main" id="{7FC24CDF-2E6A-40F3-80DE-25E3514FA7BF}"/>
              </a:ext>
            </a:extLst>
          </p:cNvPr>
          <p:cNvSpPr>
            <a:spLocks noGrp="1"/>
          </p:cNvSpPr>
          <p:nvPr>
            <p:ph idx="1"/>
          </p:nvPr>
        </p:nvSpPr>
        <p:spPr>
          <a:xfrm>
            <a:off x="342900" y="1447800"/>
            <a:ext cx="8458200" cy="3352800"/>
          </a:xfrm>
        </p:spPr>
        <p:txBody>
          <a:bodyPr/>
          <a:lstStyle/>
          <a:p>
            <a:pPr marL="0" indent="0">
              <a:lnSpc>
                <a:spcPct val="150000"/>
              </a:lnSpc>
              <a:buNone/>
            </a:pPr>
            <a:r>
              <a:rPr lang="en-US" sz="2000" dirty="0"/>
              <a:t># Program that asks for the user's name and age</a:t>
            </a:r>
          </a:p>
          <a:p>
            <a:pPr marL="0" indent="0">
              <a:lnSpc>
                <a:spcPct val="150000"/>
              </a:lnSpc>
              <a:buNone/>
            </a:pPr>
            <a:r>
              <a:rPr lang="en-US" sz="2000" dirty="0"/>
              <a:t># and prints whether the user is eligible to vote or not!</a:t>
            </a:r>
          </a:p>
          <a:p>
            <a:pPr marL="0" indent="0">
              <a:lnSpc>
                <a:spcPct val="150000"/>
              </a:lnSpc>
              <a:buNone/>
            </a:pPr>
            <a:r>
              <a:rPr lang="en-US" sz="2000" dirty="0"/>
              <a:t>name = input("Enter your name: ")</a:t>
            </a:r>
          </a:p>
          <a:p>
            <a:pPr marL="0" indent="0">
              <a:lnSpc>
                <a:spcPct val="150000"/>
              </a:lnSpc>
              <a:buNone/>
            </a:pPr>
            <a:r>
              <a:rPr lang="en-US" sz="2000" dirty="0"/>
              <a:t>age = int(input("Enter your age: "))</a:t>
            </a:r>
          </a:p>
          <a:p>
            <a:pPr marL="0" indent="0">
              <a:lnSpc>
                <a:spcPct val="150000"/>
              </a:lnSpc>
              <a:buNone/>
            </a:pPr>
            <a:r>
              <a:rPr lang="en-US" sz="2000" dirty="0"/>
              <a:t>if age &gt;= 18: print("Hi {}! You can </a:t>
            </a:r>
            <a:r>
              <a:rPr lang="en-US" sz="2000" dirty="0" err="1"/>
              <a:t>vote!".format</a:t>
            </a:r>
            <a:r>
              <a:rPr lang="en-US" sz="2000" dirty="0"/>
              <a:t>(name))</a:t>
            </a:r>
          </a:p>
          <a:p>
            <a:pPr marL="0" indent="0">
              <a:lnSpc>
                <a:spcPct val="150000"/>
              </a:lnSpc>
              <a:buNone/>
            </a:pPr>
            <a:r>
              <a:rPr lang="en-US" sz="2000" dirty="0"/>
              <a:t>if age &lt; 18: print("Sorry {}! You can’t </a:t>
            </a:r>
            <a:r>
              <a:rPr lang="en-US" sz="2000" dirty="0" err="1"/>
              <a:t>vote!".format</a:t>
            </a:r>
            <a:r>
              <a:rPr lang="en-US" sz="2000" dirty="0"/>
              <a:t>(name))</a:t>
            </a:r>
            <a:endParaRPr lang="fa-IR" sz="2000" dirty="0"/>
          </a:p>
        </p:txBody>
      </p:sp>
      <p:sp>
        <p:nvSpPr>
          <p:cNvPr id="4" name="Footer Placeholder 3">
            <a:extLst>
              <a:ext uri="{FF2B5EF4-FFF2-40B4-BE49-F238E27FC236}">
                <a16:creationId xmlns:a16="http://schemas.microsoft.com/office/drawing/2014/main" id="{D16465D9-5CB2-4D40-BCE7-03405C7BAB15}"/>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CC6F1553-60C1-4D71-95AF-66E71907315E}"/>
              </a:ext>
            </a:extLst>
          </p:cNvPr>
          <p:cNvSpPr>
            <a:spLocks noGrp="1"/>
          </p:cNvSpPr>
          <p:nvPr>
            <p:ph type="sldNum" sz="quarter" idx="12"/>
          </p:nvPr>
        </p:nvSpPr>
        <p:spPr/>
        <p:txBody>
          <a:bodyPr/>
          <a:lstStyle/>
          <a:p>
            <a:fld id="{E0A0371E-326A-479E-9360-BA9EEE9F4FA5}" type="slidenum">
              <a:rPr lang="en-US" altLang="en-US" smtClean="0"/>
              <a:pPr/>
              <a:t>12</a:t>
            </a:fld>
            <a:endParaRPr lang="en-US" altLang="en-US"/>
          </a:p>
        </p:txBody>
      </p:sp>
      <p:sp>
        <p:nvSpPr>
          <p:cNvPr id="7" name="TextBox 6">
            <a:extLst>
              <a:ext uri="{FF2B5EF4-FFF2-40B4-BE49-F238E27FC236}">
                <a16:creationId xmlns:a16="http://schemas.microsoft.com/office/drawing/2014/main" id="{9468A369-4B2D-40D1-9B3E-ED3458929832}"/>
              </a:ext>
            </a:extLst>
          </p:cNvPr>
          <p:cNvSpPr txBox="1"/>
          <p:nvPr/>
        </p:nvSpPr>
        <p:spPr>
          <a:xfrm>
            <a:off x="762000" y="4871068"/>
            <a:ext cx="7716838" cy="1523174"/>
          </a:xfrm>
          <a:prstGeom prst="rect">
            <a:avLst/>
          </a:prstGeom>
          <a:noFill/>
        </p:spPr>
        <p:txBody>
          <a:bodyPr wrap="square">
            <a:spAutoFit/>
          </a:bodyPr>
          <a:lstStyle/>
          <a:p>
            <a:pPr algn="just">
              <a:lnSpc>
                <a:spcPct val="150000"/>
              </a:lnSpc>
            </a:pPr>
            <a:r>
              <a:rPr lang="en-US" sz="1600" dirty="0"/>
              <a:t>Observation:</a:t>
            </a:r>
          </a:p>
          <a:p>
            <a:pPr algn="just">
              <a:lnSpc>
                <a:spcPct val="150000"/>
              </a:lnSpc>
            </a:pPr>
            <a:r>
              <a:rPr lang="en-US" sz="1600" dirty="0"/>
              <a:t>1. The condition for a person to be able to vote is age &gt;= 18. Similarly, the</a:t>
            </a:r>
          </a:p>
          <a:p>
            <a:pPr algn="just">
              <a:lnSpc>
                <a:spcPct val="150000"/>
              </a:lnSpc>
            </a:pPr>
            <a:r>
              <a:rPr lang="en-US" sz="1600" dirty="0"/>
              <a:t>condition for a person to not be able to vote is age &lt; 18.</a:t>
            </a:r>
          </a:p>
          <a:p>
            <a:pPr algn="just">
              <a:lnSpc>
                <a:spcPct val="150000"/>
              </a:lnSpc>
            </a:pPr>
            <a:r>
              <a:rPr lang="en-US" sz="1600" dirty="0"/>
              <a:t>2. Only one of the two conditions above can be true for any given value of age</a:t>
            </a:r>
            <a:endParaRPr lang="fa-IR" sz="1600" dirty="0"/>
          </a:p>
        </p:txBody>
      </p:sp>
    </p:spTree>
    <p:extLst>
      <p:ext uri="{BB962C8B-B14F-4D97-AF65-F5344CB8AC3E}">
        <p14:creationId xmlns:p14="http://schemas.microsoft.com/office/powerpoint/2010/main" val="410389991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FAC2-443D-47E7-860D-67AFAE73AC0C}"/>
              </a:ext>
            </a:extLst>
          </p:cNvPr>
          <p:cNvSpPr>
            <a:spLocks noGrp="1"/>
          </p:cNvSpPr>
          <p:nvPr>
            <p:ph type="title"/>
          </p:nvPr>
        </p:nvSpPr>
        <p:spPr/>
        <p:txBody>
          <a:bodyPr/>
          <a:lstStyle/>
          <a:p>
            <a:r>
              <a:rPr lang="en-US" dirty="0"/>
              <a:t>The if-else Statement</a:t>
            </a:r>
            <a:endParaRPr lang="fa-IR" dirty="0"/>
          </a:p>
        </p:txBody>
      </p:sp>
      <p:sp>
        <p:nvSpPr>
          <p:cNvPr id="3" name="Content Placeholder 2">
            <a:extLst>
              <a:ext uri="{FF2B5EF4-FFF2-40B4-BE49-F238E27FC236}">
                <a16:creationId xmlns:a16="http://schemas.microsoft.com/office/drawing/2014/main" id="{6FB4874C-BA58-495C-ACE7-1E7E7BCC43AA}"/>
              </a:ext>
            </a:extLst>
          </p:cNvPr>
          <p:cNvSpPr>
            <a:spLocks noGrp="1"/>
          </p:cNvSpPr>
          <p:nvPr>
            <p:ph idx="1"/>
          </p:nvPr>
        </p:nvSpPr>
        <p:spPr>
          <a:xfrm>
            <a:off x="391319" y="1236406"/>
            <a:ext cx="8458200" cy="5105400"/>
          </a:xfrm>
        </p:spPr>
        <p:txBody>
          <a:bodyPr/>
          <a:lstStyle/>
          <a:p>
            <a:pPr algn="just">
              <a:lnSpc>
                <a:spcPct val="150000"/>
              </a:lnSpc>
            </a:pPr>
            <a:r>
              <a:rPr lang="en-US" sz="1600" dirty="0"/>
              <a:t>In such situations, we prefer using the if-else statement instead of 2 different if statements. Using if-else is more advantageous because only 1 condition drives the flow of control, thereby being more simple, more manageable and more efficient. The syntax of the if-else statement is given below:</a:t>
            </a:r>
            <a:endParaRPr lang="fa-IR" sz="1600" dirty="0"/>
          </a:p>
        </p:txBody>
      </p:sp>
      <p:sp>
        <p:nvSpPr>
          <p:cNvPr id="4" name="Footer Placeholder 3">
            <a:extLst>
              <a:ext uri="{FF2B5EF4-FFF2-40B4-BE49-F238E27FC236}">
                <a16:creationId xmlns:a16="http://schemas.microsoft.com/office/drawing/2014/main" id="{0C600C36-2905-400B-AF10-CE4C28AB8867}"/>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EF0F208-31B8-4822-944D-69740E5575EB}"/>
              </a:ext>
            </a:extLst>
          </p:cNvPr>
          <p:cNvSpPr>
            <a:spLocks noGrp="1"/>
          </p:cNvSpPr>
          <p:nvPr>
            <p:ph type="sldNum" sz="quarter" idx="12"/>
          </p:nvPr>
        </p:nvSpPr>
        <p:spPr/>
        <p:txBody>
          <a:bodyPr/>
          <a:lstStyle/>
          <a:p>
            <a:fld id="{E0A0371E-326A-479E-9360-BA9EEE9F4FA5}" type="slidenum">
              <a:rPr lang="en-US" altLang="en-US" smtClean="0"/>
              <a:pPr/>
              <a:t>13</a:t>
            </a:fld>
            <a:endParaRPr lang="en-US" altLang="en-US"/>
          </a:p>
        </p:txBody>
      </p:sp>
      <p:pic>
        <p:nvPicPr>
          <p:cNvPr id="7" name="Picture 6">
            <a:extLst>
              <a:ext uri="{FF2B5EF4-FFF2-40B4-BE49-F238E27FC236}">
                <a16:creationId xmlns:a16="http://schemas.microsoft.com/office/drawing/2014/main" id="{9ED1D3C8-DC0F-48CF-9DDB-FE63807A120F}"/>
              </a:ext>
            </a:extLst>
          </p:cNvPr>
          <p:cNvPicPr>
            <a:picLocks noChangeAspect="1"/>
          </p:cNvPicPr>
          <p:nvPr/>
        </p:nvPicPr>
        <p:blipFill>
          <a:blip r:embed="rId2"/>
          <a:stretch>
            <a:fillRect/>
          </a:stretch>
        </p:blipFill>
        <p:spPr>
          <a:xfrm>
            <a:off x="5448300" y="2542253"/>
            <a:ext cx="2743200" cy="3905250"/>
          </a:xfrm>
          <a:prstGeom prst="rect">
            <a:avLst/>
          </a:prstGeom>
        </p:spPr>
      </p:pic>
    </p:spTree>
    <p:extLst>
      <p:ext uri="{BB962C8B-B14F-4D97-AF65-F5344CB8AC3E}">
        <p14:creationId xmlns:p14="http://schemas.microsoft.com/office/powerpoint/2010/main" val="399480809"/>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C832-201E-4323-9CFC-9368613E70DC}"/>
              </a:ext>
            </a:extLst>
          </p:cNvPr>
          <p:cNvSpPr>
            <a:spLocks noGrp="1"/>
          </p:cNvSpPr>
          <p:nvPr>
            <p:ph type="title"/>
          </p:nvPr>
        </p:nvSpPr>
        <p:spPr/>
        <p:txBody>
          <a:bodyPr/>
          <a:lstStyle/>
          <a:p>
            <a:r>
              <a:rPr lang="en-US" dirty="0"/>
              <a:t>The if-else Statement</a:t>
            </a:r>
            <a:endParaRPr lang="fa-IR" dirty="0"/>
          </a:p>
        </p:txBody>
      </p:sp>
      <p:pic>
        <p:nvPicPr>
          <p:cNvPr id="7" name="Content Placeholder 6">
            <a:extLst>
              <a:ext uri="{FF2B5EF4-FFF2-40B4-BE49-F238E27FC236}">
                <a16:creationId xmlns:a16="http://schemas.microsoft.com/office/drawing/2014/main" id="{579D43DE-8343-487A-9E17-112D70E710B1}"/>
              </a:ext>
            </a:extLst>
          </p:cNvPr>
          <p:cNvPicPr>
            <a:picLocks noGrp="1" noChangeAspect="1"/>
          </p:cNvPicPr>
          <p:nvPr>
            <p:ph idx="1"/>
          </p:nvPr>
        </p:nvPicPr>
        <p:blipFill>
          <a:blip r:embed="rId2"/>
          <a:stretch>
            <a:fillRect/>
          </a:stretch>
        </p:blipFill>
        <p:spPr>
          <a:xfrm>
            <a:off x="141851" y="1981200"/>
            <a:ext cx="8429823" cy="3576637"/>
          </a:xfrm>
        </p:spPr>
      </p:pic>
      <p:sp>
        <p:nvSpPr>
          <p:cNvPr id="4" name="Footer Placeholder 3">
            <a:extLst>
              <a:ext uri="{FF2B5EF4-FFF2-40B4-BE49-F238E27FC236}">
                <a16:creationId xmlns:a16="http://schemas.microsoft.com/office/drawing/2014/main" id="{DEAD9662-2205-434C-BFC8-1C6C8F0114AF}"/>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38691ECF-57E3-49A7-A28A-2CA0DF9FD94B}"/>
              </a:ext>
            </a:extLst>
          </p:cNvPr>
          <p:cNvSpPr>
            <a:spLocks noGrp="1"/>
          </p:cNvSpPr>
          <p:nvPr>
            <p:ph type="sldNum" sz="quarter" idx="12"/>
          </p:nvPr>
        </p:nvSpPr>
        <p:spPr/>
        <p:txBody>
          <a:bodyPr/>
          <a:lstStyle/>
          <a:p>
            <a:fld id="{E0A0371E-326A-479E-9360-BA9EEE9F4FA5}" type="slidenum">
              <a:rPr lang="en-US" altLang="en-US" smtClean="0"/>
              <a:pPr/>
              <a:t>14</a:t>
            </a:fld>
            <a:endParaRPr lang="en-US" altLang="en-US"/>
          </a:p>
        </p:txBody>
      </p:sp>
    </p:spTree>
    <p:extLst>
      <p:ext uri="{BB962C8B-B14F-4D97-AF65-F5344CB8AC3E}">
        <p14:creationId xmlns:p14="http://schemas.microsoft.com/office/powerpoint/2010/main" val="677143327"/>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B68A-EBEB-44C7-8563-BC80075B8EC8}"/>
              </a:ext>
            </a:extLst>
          </p:cNvPr>
          <p:cNvSpPr>
            <a:spLocks noGrp="1"/>
          </p:cNvSpPr>
          <p:nvPr>
            <p:ph type="title"/>
          </p:nvPr>
        </p:nvSpPr>
        <p:spPr/>
        <p:txBody>
          <a:bodyPr/>
          <a:lstStyle/>
          <a:p>
            <a:r>
              <a:rPr lang="en-US" dirty="0"/>
              <a:t>The if-</a:t>
            </a:r>
            <a:r>
              <a:rPr lang="en-US" dirty="0" err="1"/>
              <a:t>elif</a:t>
            </a:r>
            <a:r>
              <a:rPr lang="en-US" dirty="0"/>
              <a:t>-else Statement</a:t>
            </a:r>
            <a:endParaRPr lang="fa-IR" dirty="0"/>
          </a:p>
        </p:txBody>
      </p:sp>
      <p:sp>
        <p:nvSpPr>
          <p:cNvPr id="3" name="Content Placeholder 2">
            <a:extLst>
              <a:ext uri="{FF2B5EF4-FFF2-40B4-BE49-F238E27FC236}">
                <a16:creationId xmlns:a16="http://schemas.microsoft.com/office/drawing/2014/main" id="{2EA59C8A-5BFC-42C0-9859-6AB217138FD5}"/>
              </a:ext>
            </a:extLst>
          </p:cNvPr>
          <p:cNvSpPr>
            <a:spLocks noGrp="1"/>
          </p:cNvSpPr>
          <p:nvPr>
            <p:ph idx="1"/>
          </p:nvPr>
        </p:nvSpPr>
        <p:spPr>
          <a:xfrm>
            <a:off x="342900" y="1297858"/>
            <a:ext cx="8458200" cy="5105400"/>
          </a:xfrm>
        </p:spPr>
        <p:txBody>
          <a:bodyPr/>
          <a:lstStyle/>
          <a:p>
            <a:pPr algn="just">
              <a:lnSpc>
                <a:spcPct val="150000"/>
              </a:lnSpc>
            </a:pPr>
            <a:r>
              <a:rPr lang="en-US" sz="1800" dirty="0"/>
              <a:t>Let us take the mutual exclusion concept a little further. We have so far concluded that if 2 conditions are mutually exclusive, we can use a single if-else statement instead of 2 independent if statements. Similarly, if we have more than 2 mutually exclusive conditions, we can use the if-</a:t>
            </a:r>
            <a:r>
              <a:rPr lang="en-US" sz="1800" dirty="0" err="1"/>
              <a:t>elif</a:t>
            </a:r>
            <a:r>
              <a:rPr lang="en-US" sz="1800" dirty="0"/>
              <a:t>-else statement. It's syntax is given below:</a:t>
            </a:r>
            <a:endParaRPr lang="fa-IR" sz="1800" dirty="0"/>
          </a:p>
        </p:txBody>
      </p:sp>
      <p:sp>
        <p:nvSpPr>
          <p:cNvPr id="4" name="Footer Placeholder 3">
            <a:extLst>
              <a:ext uri="{FF2B5EF4-FFF2-40B4-BE49-F238E27FC236}">
                <a16:creationId xmlns:a16="http://schemas.microsoft.com/office/drawing/2014/main" id="{D26CCCE7-2C82-4C92-8F42-93171C6BE84C}"/>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FFE0416A-EE05-4A8D-8ED0-2DB2DC2BD6FB}"/>
              </a:ext>
            </a:extLst>
          </p:cNvPr>
          <p:cNvSpPr>
            <a:spLocks noGrp="1"/>
          </p:cNvSpPr>
          <p:nvPr>
            <p:ph type="sldNum" sz="quarter" idx="12"/>
          </p:nvPr>
        </p:nvSpPr>
        <p:spPr/>
        <p:txBody>
          <a:bodyPr/>
          <a:lstStyle/>
          <a:p>
            <a:fld id="{E0A0371E-326A-479E-9360-BA9EEE9F4FA5}" type="slidenum">
              <a:rPr lang="en-US" altLang="en-US" smtClean="0"/>
              <a:pPr/>
              <a:t>15</a:t>
            </a:fld>
            <a:endParaRPr lang="en-US" altLang="en-US"/>
          </a:p>
        </p:txBody>
      </p:sp>
      <p:pic>
        <p:nvPicPr>
          <p:cNvPr id="7" name="Picture 6">
            <a:extLst>
              <a:ext uri="{FF2B5EF4-FFF2-40B4-BE49-F238E27FC236}">
                <a16:creationId xmlns:a16="http://schemas.microsoft.com/office/drawing/2014/main" id="{1B67304F-2B1B-4BC5-9F33-19754D80276C}"/>
              </a:ext>
            </a:extLst>
          </p:cNvPr>
          <p:cNvPicPr>
            <a:picLocks noChangeAspect="1"/>
          </p:cNvPicPr>
          <p:nvPr/>
        </p:nvPicPr>
        <p:blipFill>
          <a:blip r:embed="rId2"/>
          <a:stretch>
            <a:fillRect/>
          </a:stretch>
        </p:blipFill>
        <p:spPr>
          <a:xfrm>
            <a:off x="4800601" y="3022959"/>
            <a:ext cx="3661032" cy="3715879"/>
          </a:xfrm>
          <a:prstGeom prst="rect">
            <a:avLst/>
          </a:prstGeom>
        </p:spPr>
      </p:pic>
    </p:spTree>
    <p:extLst>
      <p:ext uri="{BB962C8B-B14F-4D97-AF65-F5344CB8AC3E}">
        <p14:creationId xmlns:p14="http://schemas.microsoft.com/office/powerpoint/2010/main" val="112796979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AC12-A1B6-446E-933F-59A1C9411922}"/>
              </a:ext>
            </a:extLst>
          </p:cNvPr>
          <p:cNvSpPr>
            <a:spLocks noGrp="1"/>
          </p:cNvSpPr>
          <p:nvPr>
            <p:ph type="title"/>
          </p:nvPr>
        </p:nvSpPr>
        <p:spPr/>
        <p:txBody>
          <a:bodyPr/>
          <a:lstStyle/>
          <a:p>
            <a:r>
              <a:rPr lang="en-US" dirty="0"/>
              <a:t>The if-</a:t>
            </a:r>
            <a:r>
              <a:rPr lang="en-US" dirty="0" err="1"/>
              <a:t>elif</a:t>
            </a:r>
            <a:r>
              <a:rPr lang="en-US" dirty="0"/>
              <a:t>-else Statement</a:t>
            </a:r>
            <a:endParaRPr lang="fa-IR" dirty="0"/>
          </a:p>
        </p:txBody>
      </p:sp>
      <p:pic>
        <p:nvPicPr>
          <p:cNvPr id="7" name="Content Placeholder 6">
            <a:extLst>
              <a:ext uri="{FF2B5EF4-FFF2-40B4-BE49-F238E27FC236}">
                <a16:creationId xmlns:a16="http://schemas.microsoft.com/office/drawing/2014/main" id="{D3461B94-B9B8-4E98-AECA-96464FA05495}"/>
              </a:ext>
            </a:extLst>
          </p:cNvPr>
          <p:cNvPicPr>
            <a:picLocks noGrp="1" noChangeAspect="1"/>
          </p:cNvPicPr>
          <p:nvPr>
            <p:ph idx="1"/>
          </p:nvPr>
        </p:nvPicPr>
        <p:blipFill>
          <a:blip r:embed="rId2"/>
          <a:stretch>
            <a:fillRect/>
          </a:stretch>
        </p:blipFill>
        <p:spPr>
          <a:xfrm>
            <a:off x="220080" y="1316831"/>
            <a:ext cx="8450303" cy="5160169"/>
          </a:xfrm>
        </p:spPr>
      </p:pic>
      <p:sp>
        <p:nvSpPr>
          <p:cNvPr id="4" name="Footer Placeholder 3">
            <a:extLst>
              <a:ext uri="{FF2B5EF4-FFF2-40B4-BE49-F238E27FC236}">
                <a16:creationId xmlns:a16="http://schemas.microsoft.com/office/drawing/2014/main" id="{B150FCC6-82B6-4564-8485-93593B386D2F}"/>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377394A8-FC91-4C69-9EF3-5663CEC8F1FC}"/>
              </a:ext>
            </a:extLst>
          </p:cNvPr>
          <p:cNvSpPr>
            <a:spLocks noGrp="1"/>
          </p:cNvSpPr>
          <p:nvPr>
            <p:ph type="sldNum" sz="quarter" idx="12"/>
          </p:nvPr>
        </p:nvSpPr>
        <p:spPr/>
        <p:txBody>
          <a:bodyPr/>
          <a:lstStyle/>
          <a:p>
            <a:fld id="{E0A0371E-326A-479E-9360-BA9EEE9F4FA5}" type="slidenum">
              <a:rPr lang="en-US" altLang="en-US" smtClean="0"/>
              <a:pPr/>
              <a:t>16</a:t>
            </a:fld>
            <a:endParaRPr lang="en-US" altLang="en-US"/>
          </a:p>
        </p:txBody>
      </p:sp>
    </p:spTree>
    <p:extLst>
      <p:ext uri="{BB962C8B-B14F-4D97-AF65-F5344CB8AC3E}">
        <p14:creationId xmlns:p14="http://schemas.microsoft.com/office/powerpoint/2010/main" val="1324466629"/>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C1D7-F3B0-453B-B2DB-D249A5269982}"/>
              </a:ext>
            </a:extLst>
          </p:cNvPr>
          <p:cNvSpPr>
            <a:spLocks noGrp="1"/>
          </p:cNvSpPr>
          <p:nvPr>
            <p:ph type="title"/>
          </p:nvPr>
        </p:nvSpPr>
        <p:spPr/>
        <p:txBody>
          <a:bodyPr/>
          <a:lstStyle/>
          <a:p>
            <a:r>
              <a:rPr lang="en-US" dirty="0"/>
              <a:t>The if-</a:t>
            </a:r>
            <a:r>
              <a:rPr lang="en-US" dirty="0" err="1"/>
              <a:t>elif</a:t>
            </a:r>
            <a:r>
              <a:rPr lang="en-US" dirty="0"/>
              <a:t>-else Statement</a:t>
            </a:r>
            <a:endParaRPr lang="fa-IR" dirty="0"/>
          </a:p>
        </p:txBody>
      </p:sp>
      <p:sp>
        <p:nvSpPr>
          <p:cNvPr id="3" name="Content Placeholder 2">
            <a:extLst>
              <a:ext uri="{FF2B5EF4-FFF2-40B4-BE49-F238E27FC236}">
                <a16:creationId xmlns:a16="http://schemas.microsoft.com/office/drawing/2014/main" id="{6126D8C5-E4DA-40E5-A0D8-9188F7B97CFD}"/>
              </a:ext>
            </a:extLst>
          </p:cNvPr>
          <p:cNvSpPr>
            <a:spLocks noGrp="1"/>
          </p:cNvSpPr>
          <p:nvPr>
            <p:ph idx="1"/>
          </p:nvPr>
        </p:nvSpPr>
        <p:spPr>
          <a:xfrm>
            <a:off x="391319" y="1295400"/>
            <a:ext cx="8458200" cy="5105400"/>
          </a:xfrm>
        </p:spPr>
        <p:txBody>
          <a:bodyPr/>
          <a:lstStyle/>
          <a:p>
            <a:pPr algn="just">
              <a:lnSpc>
                <a:spcPct val="150000"/>
              </a:lnSpc>
            </a:pPr>
            <a:r>
              <a:rPr lang="en-US" sz="2000" dirty="0"/>
              <a:t>Let us write a program that classifies a given pair of coordinates. It has to tell us one of the following:</a:t>
            </a:r>
          </a:p>
          <a:p>
            <a:pPr algn="just">
              <a:lnSpc>
                <a:spcPct val="150000"/>
              </a:lnSpc>
            </a:pPr>
            <a:r>
              <a:rPr lang="en-US" sz="2000" dirty="0"/>
              <a:t>1. The point is on the origin</a:t>
            </a:r>
          </a:p>
          <a:p>
            <a:pPr algn="just">
              <a:lnSpc>
                <a:spcPct val="150000"/>
              </a:lnSpc>
            </a:pPr>
            <a:r>
              <a:rPr lang="en-US" sz="2000" dirty="0"/>
              <a:t>2. The point is on the x-axis</a:t>
            </a:r>
          </a:p>
          <a:p>
            <a:pPr algn="just">
              <a:lnSpc>
                <a:spcPct val="150000"/>
              </a:lnSpc>
            </a:pPr>
            <a:r>
              <a:rPr lang="en-US" sz="2000" dirty="0"/>
              <a:t>3. The point is on the y-axis</a:t>
            </a:r>
          </a:p>
          <a:p>
            <a:pPr algn="just">
              <a:lnSpc>
                <a:spcPct val="150000"/>
              </a:lnSpc>
            </a:pPr>
            <a:r>
              <a:rPr lang="en-US" sz="2000" dirty="0"/>
              <a:t>4. The quadrant the point belongs to, otherwise</a:t>
            </a:r>
            <a:endParaRPr lang="fa-IR" sz="2000" dirty="0"/>
          </a:p>
        </p:txBody>
      </p:sp>
      <p:sp>
        <p:nvSpPr>
          <p:cNvPr id="4" name="Footer Placeholder 3">
            <a:extLst>
              <a:ext uri="{FF2B5EF4-FFF2-40B4-BE49-F238E27FC236}">
                <a16:creationId xmlns:a16="http://schemas.microsoft.com/office/drawing/2014/main" id="{8F47DDA4-02D6-42C9-8DF2-3527222EDDA3}"/>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9578CA28-DE35-418D-B47A-69A8AFF3D073}"/>
              </a:ext>
            </a:extLst>
          </p:cNvPr>
          <p:cNvSpPr>
            <a:spLocks noGrp="1"/>
          </p:cNvSpPr>
          <p:nvPr>
            <p:ph type="sldNum" sz="quarter" idx="12"/>
          </p:nvPr>
        </p:nvSpPr>
        <p:spPr/>
        <p:txBody>
          <a:bodyPr/>
          <a:lstStyle/>
          <a:p>
            <a:fld id="{E0A0371E-326A-479E-9360-BA9EEE9F4FA5}" type="slidenum">
              <a:rPr lang="en-US" altLang="en-US" smtClean="0"/>
              <a:pPr/>
              <a:t>17</a:t>
            </a:fld>
            <a:endParaRPr lang="en-US" altLang="en-US"/>
          </a:p>
        </p:txBody>
      </p:sp>
    </p:spTree>
    <p:extLst>
      <p:ext uri="{BB962C8B-B14F-4D97-AF65-F5344CB8AC3E}">
        <p14:creationId xmlns:p14="http://schemas.microsoft.com/office/powerpoint/2010/main" val="3806021592"/>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C1D7-F3B0-453B-B2DB-D249A5269982}"/>
              </a:ext>
            </a:extLst>
          </p:cNvPr>
          <p:cNvSpPr>
            <a:spLocks noGrp="1"/>
          </p:cNvSpPr>
          <p:nvPr>
            <p:ph type="title"/>
          </p:nvPr>
        </p:nvSpPr>
        <p:spPr/>
        <p:txBody>
          <a:bodyPr/>
          <a:lstStyle/>
          <a:p>
            <a:r>
              <a:rPr lang="en-US" dirty="0"/>
              <a:t>The if-</a:t>
            </a:r>
            <a:r>
              <a:rPr lang="en-US" dirty="0" err="1"/>
              <a:t>elif</a:t>
            </a:r>
            <a:r>
              <a:rPr lang="en-US" dirty="0"/>
              <a:t>-else Statement</a:t>
            </a:r>
            <a:endParaRPr lang="fa-IR" dirty="0"/>
          </a:p>
        </p:txBody>
      </p:sp>
      <p:sp>
        <p:nvSpPr>
          <p:cNvPr id="4" name="Footer Placeholder 3">
            <a:extLst>
              <a:ext uri="{FF2B5EF4-FFF2-40B4-BE49-F238E27FC236}">
                <a16:creationId xmlns:a16="http://schemas.microsoft.com/office/drawing/2014/main" id="{8F47DDA4-02D6-42C9-8DF2-3527222EDDA3}"/>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9578CA28-DE35-418D-B47A-69A8AFF3D073}"/>
              </a:ext>
            </a:extLst>
          </p:cNvPr>
          <p:cNvSpPr>
            <a:spLocks noGrp="1"/>
          </p:cNvSpPr>
          <p:nvPr>
            <p:ph type="sldNum" sz="quarter" idx="12"/>
          </p:nvPr>
        </p:nvSpPr>
        <p:spPr/>
        <p:txBody>
          <a:bodyPr/>
          <a:lstStyle/>
          <a:p>
            <a:fld id="{E0A0371E-326A-479E-9360-BA9EEE9F4FA5}" type="slidenum">
              <a:rPr lang="en-US" altLang="en-US" smtClean="0"/>
              <a:pPr/>
              <a:t>18</a:t>
            </a:fld>
            <a:endParaRPr lang="en-US" altLang="en-US"/>
          </a:p>
        </p:txBody>
      </p:sp>
      <p:pic>
        <p:nvPicPr>
          <p:cNvPr id="7" name="Picture 6">
            <a:extLst>
              <a:ext uri="{FF2B5EF4-FFF2-40B4-BE49-F238E27FC236}">
                <a16:creationId xmlns:a16="http://schemas.microsoft.com/office/drawing/2014/main" id="{A191E843-B565-4324-B1B6-026AFF12DA85}"/>
              </a:ext>
            </a:extLst>
          </p:cNvPr>
          <p:cNvPicPr>
            <a:picLocks noChangeAspect="1"/>
          </p:cNvPicPr>
          <p:nvPr/>
        </p:nvPicPr>
        <p:blipFill>
          <a:blip r:embed="rId2"/>
          <a:stretch>
            <a:fillRect/>
          </a:stretch>
        </p:blipFill>
        <p:spPr>
          <a:xfrm>
            <a:off x="762000" y="1168042"/>
            <a:ext cx="7817619" cy="5530321"/>
          </a:xfrm>
          <a:prstGeom prst="rect">
            <a:avLst/>
          </a:prstGeom>
        </p:spPr>
      </p:pic>
    </p:spTree>
    <p:extLst>
      <p:ext uri="{BB962C8B-B14F-4D97-AF65-F5344CB8AC3E}">
        <p14:creationId xmlns:p14="http://schemas.microsoft.com/office/powerpoint/2010/main" val="1170643375"/>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7F98-BE71-4921-A69E-18CFB91E8EE5}"/>
              </a:ext>
            </a:extLst>
          </p:cNvPr>
          <p:cNvSpPr>
            <a:spLocks noGrp="1"/>
          </p:cNvSpPr>
          <p:nvPr>
            <p:ph type="title"/>
          </p:nvPr>
        </p:nvSpPr>
        <p:spPr/>
        <p:txBody>
          <a:bodyPr/>
          <a:lstStyle/>
          <a:p>
            <a:r>
              <a:rPr lang="en-US" dirty="0"/>
              <a:t>The if-</a:t>
            </a:r>
            <a:r>
              <a:rPr lang="en-US" dirty="0" err="1"/>
              <a:t>elif</a:t>
            </a:r>
            <a:r>
              <a:rPr lang="en-US" dirty="0"/>
              <a:t>-else Statement</a:t>
            </a:r>
            <a:endParaRPr lang="fa-IR" dirty="0"/>
          </a:p>
        </p:txBody>
      </p:sp>
      <p:sp>
        <p:nvSpPr>
          <p:cNvPr id="3" name="Content Placeholder 2">
            <a:extLst>
              <a:ext uri="{FF2B5EF4-FFF2-40B4-BE49-F238E27FC236}">
                <a16:creationId xmlns:a16="http://schemas.microsoft.com/office/drawing/2014/main" id="{33CE0A0F-D52B-4946-9B0B-83D9B53FC72F}"/>
              </a:ext>
            </a:extLst>
          </p:cNvPr>
          <p:cNvSpPr>
            <a:spLocks noGrp="1"/>
          </p:cNvSpPr>
          <p:nvPr>
            <p:ph idx="1"/>
          </p:nvPr>
        </p:nvSpPr>
        <p:spPr/>
        <p:txBody>
          <a:bodyPr/>
          <a:lstStyle/>
          <a:p>
            <a:pPr algn="just">
              <a:lnSpc>
                <a:spcPct val="150000"/>
              </a:lnSpc>
            </a:pPr>
            <a:r>
              <a:rPr lang="en-US" sz="2000" dirty="0"/>
              <a:t>Let us write a program that finds the roots of a quadratic equation ax2+bx+c=0 using the formula:</a:t>
            </a:r>
          </a:p>
          <a:p>
            <a:pPr algn="just">
              <a:lnSpc>
                <a:spcPct val="150000"/>
              </a:lnSpc>
            </a:pPr>
            <a:endParaRPr lang="en-US" sz="2000" dirty="0"/>
          </a:p>
          <a:p>
            <a:pPr algn="just">
              <a:lnSpc>
                <a:spcPct val="150000"/>
              </a:lnSpc>
            </a:pPr>
            <a:r>
              <a:rPr lang="en-US" sz="1800" b="0" i="0" u="none" strike="noStrike" baseline="0" dirty="0">
                <a:latin typeface="ArialMT"/>
              </a:rPr>
              <a:t>We will also classify the roots of the equation based on the discriminant (b2-4ac) as follows:</a:t>
            </a:r>
          </a:p>
          <a:p>
            <a:pPr algn="just">
              <a:lnSpc>
                <a:spcPct val="150000"/>
              </a:lnSpc>
            </a:pPr>
            <a:r>
              <a:rPr lang="en-US" sz="1800" b="0" i="0" u="none" strike="noStrike" baseline="0" dirty="0">
                <a:latin typeface="ArialMT"/>
              </a:rPr>
              <a:t>1. Real and equal, if discriminant is 0</a:t>
            </a:r>
          </a:p>
          <a:p>
            <a:pPr algn="just">
              <a:lnSpc>
                <a:spcPct val="150000"/>
              </a:lnSpc>
            </a:pPr>
            <a:r>
              <a:rPr lang="en-US" sz="1800" b="0" i="0" u="none" strike="noStrike" baseline="0" dirty="0">
                <a:latin typeface="ArialMT"/>
              </a:rPr>
              <a:t>2. Real and distinct, if discriminant &gt; 0</a:t>
            </a:r>
          </a:p>
          <a:p>
            <a:pPr algn="just">
              <a:lnSpc>
                <a:spcPct val="150000"/>
              </a:lnSpc>
            </a:pPr>
            <a:r>
              <a:rPr lang="en-US" sz="1800" b="0" i="0" u="none" strike="noStrike" baseline="0" dirty="0">
                <a:latin typeface="ArialMT"/>
              </a:rPr>
              <a:t>3. Imaginary, if discriminant &lt; 0</a:t>
            </a:r>
            <a:endParaRPr lang="fa-IR" sz="2000" dirty="0"/>
          </a:p>
        </p:txBody>
      </p:sp>
      <p:sp>
        <p:nvSpPr>
          <p:cNvPr id="4" name="Footer Placeholder 3">
            <a:extLst>
              <a:ext uri="{FF2B5EF4-FFF2-40B4-BE49-F238E27FC236}">
                <a16:creationId xmlns:a16="http://schemas.microsoft.com/office/drawing/2014/main" id="{5534303F-2665-44E2-B77C-F6F39D1D2232}"/>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A1DC6C92-9DF9-46DE-9013-5D84A416BD23}"/>
              </a:ext>
            </a:extLst>
          </p:cNvPr>
          <p:cNvSpPr>
            <a:spLocks noGrp="1"/>
          </p:cNvSpPr>
          <p:nvPr>
            <p:ph type="sldNum" sz="quarter" idx="12"/>
          </p:nvPr>
        </p:nvSpPr>
        <p:spPr/>
        <p:txBody>
          <a:bodyPr/>
          <a:lstStyle/>
          <a:p>
            <a:fld id="{E0A0371E-326A-479E-9360-BA9EEE9F4FA5}" type="slidenum">
              <a:rPr lang="en-US" altLang="en-US" smtClean="0"/>
              <a:pPr/>
              <a:t>19</a:t>
            </a:fld>
            <a:endParaRPr lang="en-US" altLang="en-US"/>
          </a:p>
        </p:txBody>
      </p:sp>
      <p:pic>
        <p:nvPicPr>
          <p:cNvPr id="7" name="Picture 6">
            <a:extLst>
              <a:ext uri="{FF2B5EF4-FFF2-40B4-BE49-F238E27FC236}">
                <a16:creationId xmlns:a16="http://schemas.microsoft.com/office/drawing/2014/main" id="{C14F549D-F95D-4315-AC92-4B98BB6EF430}"/>
              </a:ext>
            </a:extLst>
          </p:cNvPr>
          <p:cNvPicPr>
            <a:picLocks noChangeAspect="1"/>
          </p:cNvPicPr>
          <p:nvPr/>
        </p:nvPicPr>
        <p:blipFill>
          <a:blip r:embed="rId2"/>
          <a:stretch>
            <a:fillRect/>
          </a:stretch>
        </p:blipFill>
        <p:spPr>
          <a:xfrm>
            <a:off x="4876800" y="1981200"/>
            <a:ext cx="2169826" cy="685800"/>
          </a:xfrm>
          <a:prstGeom prst="rect">
            <a:avLst/>
          </a:prstGeom>
        </p:spPr>
      </p:pic>
    </p:spTree>
    <p:extLst>
      <p:ext uri="{BB962C8B-B14F-4D97-AF65-F5344CB8AC3E}">
        <p14:creationId xmlns:p14="http://schemas.microsoft.com/office/powerpoint/2010/main" val="903088995"/>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AB9DAB-1DE0-450B-93F4-17E243A06C59}" type="slidenum">
              <a:rPr lang="en-US" altLang="en-US" sz="1400"/>
              <a:pPr eaLnBrk="1" hangingPunct="1"/>
              <a:t>2</a:t>
            </a:fld>
            <a:endParaRPr lang="en-US" altLang="en-US" sz="1400"/>
          </a:p>
        </p:txBody>
      </p:sp>
      <p:sp>
        <p:nvSpPr>
          <p:cNvPr id="3075"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eaLnBrk="1" hangingPunct="1"/>
            <a:fld id="{EC8B6168-E0DE-42EC-8B7F-6D2E74732451}" type="slidenum">
              <a:rPr lang="zh-CN" altLang="en-US" sz="1200">
                <a:ea typeface="SimSun" panose="02010600030101010101" pitchFamily="2" charset="-122"/>
              </a:rPr>
              <a:pPr algn="r" eaLnBrk="1" hangingPunct="1"/>
              <a:t>2</a:t>
            </a:fld>
            <a:endParaRPr lang="en-US" altLang="zh-CN" sz="1200">
              <a:ea typeface="SimSun" panose="02010600030101010101" pitchFamily="2" charset="-122"/>
            </a:endParaRPr>
          </a:p>
        </p:txBody>
      </p:sp>
      <p:sp>
        <p:nvSpPr>
          <p:cNvPr id="3076" name="Rectangle 2"/>
          <p:cNvSpPr>
            <a:spLocks noGrp="1" noChangeArrowheads="1"/>
          </p:cNvSpPr>
          <p:nvPr>
            <p:ph type="title" idx="4294967295"/>
          </p:nvPr>
        </p:nvSpPr>
        <p:spPr>
          <a:xfrm>
            <a:off x="1143000" y="2495429"/>
            <a:ext cx="6400800" cy="1828800"/>
          </a:xfrm>
        </p:spPr>
        <p:txBody>
          <a:bodyPr/>
          <a:lstStyle/>
          <a:p>
            <a:pPr eaLnBrk="1" hangingPunct="1"/>
            <a:r>
              <a:rPr lang="en-US" altLang="en-US" sz="4800" dirty="0"/>
              <a:t>Basic programming</a:t>
            </a:r>
            <a:br>
              <a:rPr lang="en-US" altLang="en-US" sz="6000" dirty="0"/>
            </a:br>
            <a:br>
              <a:rPr lang="en-US" altLang="en-US" sz="6000" dirty="0"/>
            </a:br>
            <a:br>
              <a:rPr lang="en-US" altLang="en-US" sz="6000" dirty="0"/>
            </a:br>
            <a:r>
              <a:rPr lang="en-US" altLang="en-US" sz="6000" dirty="0"/>
              <a:t> </a:t>
            </a:r>
            <a:r>
              <a:rPr lang="en-US" altLang="en-US" sz="2400" dirty="0"/>
              <a:t>Session4:</a:t>
            </a:r>
            <a:br>
              <a:rPr lang="en-US" altLang="en-US" sz="2400" dirty="0"/>
            </a:br>
            <a:r>
              <a:rPr lang="en-US" altLang="en-US" sz="2400" dirty="0"/>
              <a:t>Python Control Structures (Decisions)</a:t>
            </a:r>
            <a:endParaRPr lang="en-US" altLang="en-US" sz="2000" dirty="0"/>
          </a:p>
        </p:txBody>
      </p:sp>
      <p:sp>
        <p:nvSpPr>
          <p:cNvPr id="3" name="Footer Placeholder 2"/>
          <p:cNvSpPr>
            <a:spLocks noGrp="1"/>
          </p:cNvSpPr>
          <p:nvPr>
            <p:ph type="ftr" sz="quarter" idx="11"/>
          </p:nvPr>
        </p:nvSpPr>
        <p:spPr/>
        <p:txBody>
          <a:bodyPr/>
          <a:lstStyle/>
          <a:p>
            <a:pPr>
              <a:defRPr/>
            </a:pPr>
            <a:r>
              <a:rPr lang="en-US" dirty="0"/>
              <a:t>By Dr.Sirous Salehnasab - Assistant Professor of Medical Informatics</a:t>
            </a:r>
          </a:p>
        </p:txBody>
      </p:sp>
      <p:sp>
        <p:nvSpPr>
          <p:cNvPr id="4" name="TextBox 3"/>
          <p:cNvSpPr txBox="1"/>
          <p:nvPr/>
        </p:nvSpPr>
        <p:spPr>
          <a:xfrm>
            <a:off x="3429000" y="5130531"/>
            <a:ext cx="2133600" cy="523220"/>
          </a:xfrm>
          <a:prstGeom prst="rect">
            <a:avLst/>
          </a:prstGeom>
          <a:noFill/>
        </p:spPr>
        <p:txBody>
          <a:bodyPr wrap="square" rtlCol="0">
            <a:spAutoFit/>
          </a:bodyPr>
          <a:lstStyle/>
          <a:p>
            <a:pPr algn="ctr"/>
            <a:r>
              <a:rPr lang="en-US"/>
              <a:t>CS1401-2</a:t>
            </a:r>
            <a:endParaRPr lang="en-US" dirty="0"/>
          </a:p>
        </p:txBody>
      </p:sp>
      <p:pic>
        <p:nvPicPr>
          <p:cNvPr id="7" name="Picture 6">
            <a:extLst>
              <a:ext uri="{FF2B5EF4-FFF2-40B4-BE49-F238E27FC236}">
                <a16:creationId xmlns:a16="http://schemas.microsoft.com/office/drawing/2014/main" id="{39B664CD-2B13-4DC6-BC9E-E600F6833B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96" y="1447800"/>
            <a:ext cx="1199804" cy="1545815"/>
          </a:xfrm>
          <a:prstGeom prst="rect">
            <a:avLst/>
          </a:prstGeom>
        </p:spPr>
      </p:pic>
      <p:pic>
        <p:nvPicPr>
          <p:cNvPr id="5" name="Picture 4">
            <a:extLst>
              <a:ext uri="{FF2B5EF4-FFF2-40B4-BE49-F238E27FC236}">
                <a16:creationId xmlns:a16="http://schemas.microsoft.com/office/drawing/2014/main" id="{A1BE4CF9-F963-42E5-BA53-F9423497C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622" y="1447800"/>
            <a:ext cx="1762069" cy="1545815"/>
          </a:xfrm>
          <a:prstGeom prst="rect">
            <a:avLst/>
          </a:prstGeom>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7026-525A-4104-8541-770EFC8A2617}"/>
              </a:ext>
            </a:extLst>
          </p:cNvPr>
          <p:cNvSpPr>
            <a:spLocks noGrp="1"/>
          </p:cNvSpPr>
          <p:nvPr>
            <p:ph type="title"/>
          </p:nvPr>
        </p:nvSpPr>
        <p:spPr/>
        <p:txBody>
          <a:bodyPr/>
          <a:lstStyle/>
          <a:p>
            <a:r>
              <a:rPr lang="en-US" dirty="0"/>
              <a:t>The if-</a:t>
            </a:r>
            <a:r>
              <a:rPr lang="en-US" dirty="0" err="1"/>
              <a:t>elif</a:t>
            </a:r>
            <a:r>
              <a:rPr lang="en-US" dirty="0"/>
              <a:t>-else Statement</a:t>
            </a:r>
            <a:endParaRPr lang="fa-IR" dirty="0"/>
          </a:p>
        </p:txBody>
      </p:sp>
      <p:sp>
        <p:nvSpPr>
          <p:cNvPr id="4" name="Footer Placeholder 3">
            <a:extLst>
              <a:ext uri="{FF2B5EF4-FFF2-40B4-BE49-F238E27FC236}">
                <a16:creationId xmlns:a16="http://schemas.microsoft.com/office/drawing/2014/main" id="{C80DD797-4420-4D4B-BB80-3C5EF9EA72B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02292A39-E98E-4656-B238-25E816148F6B}"/>
              </a:ext>
            </a:extLst>
          </p:cNvPr>
          <p:cNvSpPr>
            <a:spLocks noGrp="1"/>
          </p:cNvSpPr>
          <p:nvPr>
            <p:ph type="sldNum" sz="quarter" idx="12"/>
          </p:nvPr>
        </p:nvSpPr>
        <p:spPr/>
        <p:txBody>
          <a:bodyPr/>
          <a:lstStyle/>
          <a:p>
            <a:fld id="{E0A0371E-326A-479E-9360-BA9EEE9F4FA5}" type="slidenum">
              <a:rPr lang="en-US" altLang="en-US" smtClean="0"/>
              <a:pPr/>
              <a:t>20</a:t>
            </a:fld>
            <a:endParaRPr lang="en-US" altLang="en-US"/>
          </a:p>
        </p:txBody>
      </p:sp>
      <p:sp>
        <p:nvSpPr>
          <p:cNvPr id="9" name="TextBox 8">
            <a:extLst>
              <a:ext uri="{FF2B5EF4-FFF2-40B4-BE49-F238E27FC236}">
                <a16:creationId xmlns:a16="http://schemas.microsoft.com/office/drawing/2014/main" id="{667C119A-1050-4795-A8F0-B319E9786392}"/>
              </a:ext>
            </a:extLst>
          </p:cNvPr>
          <p:cNvSpPr txBox="1"/>
          <p:nvPr/>
        </p:nvSpPr>
        <p:spPr>
          <a:xfrm>
            <a:off x="2667000" y="1295400"/>
            <a:ext cx="3505200" cy="5293757"/>
          </a:xfrm>
          <a:prstGeom prst="rect">
            <a:avLst/>
          </a:prstGeom>
          <a:noFill/>
        </p:spPr>
        <p:txBody>
          <a:bodyPr wrap="square">
            <a:spAutoFit/>
          </a:bodyPr>
          <a:lstStyle/>
          <a:p>
            <a:r>
              <a:rPr lang="en-US" sz="1300" dirty="0"/>
              <a:t>#!/usr/bin/python</a:t>
            </a:r>
          </a:p>
          <a:p>
            <a:r>
              <a:rPr lang="en-US" sz="1300" dirty="0"/>
              <a:t># Script to classify and determine</a:t>
            </a:r>
          </a:p>
          <a:p>
            <a:r>
              <a:rPr lang="en-US" sz="1300" dirty="0"/>
              <a:t># the roots of a quadratic equation</a:t>
            </a:r>
          </a:p>
          <a:p>
            <a:r>
              <a:rPr lang="en-US" sz="1300" dirty="0"/>
              <a:t>import math</a:t>
            </a:r>
          </a:p>
          <a:p>
            <a:r>
              <a:rPr lang="en-US" sz="1300" dirty="0"/>
              <a:t>a = int(input("Enter the value of a: "))</a:t>
            </a:r>
          </a:p>
          <a:p>
            <a:r>
              <a:rPr lang="en-US" sz="1300" dirty="0"/>
              <a:t>b = int(input("Enter the value of b: "))</a:t>
            </a:r>
          </a:p>
          <a:p>
            <a:r>
              <a:rPr lang="en-US" sz="1300" dirty="0"/>
              <a:t>c = int(input("Enter the value of c: "))</a:t>
            </a:r>
          </a:p>
          <a:p>
            <a:r>
              <a:rPr lang="en-US" sz="1300" dirty="0"/>
              <a:t>discriminant = b**2 - 4*a*c</a:t>
            </a:r>
          </a:p>
          <a:p>
            <a:r>
              <a:rPr lang="en-US" sz="1300" dirty="0"/>
              <a:t>if discriminant == 0:</a:t>
            </a:r>
          </a:p>
          <a:p>
            <a:r>
              <a:rPr lang="en-US" sz="1300" dirty="0"/>
              <a:t>print("The roots are real and equal")</a:t>
            </a:r>
          </a:p>
          <a:p>
            <a:r>
              <a:rPr lang="en-US" sz="1300" dirty="0"/>
              <a:t>x = -b/(2*a)</a:t>
            </a:r>
          </a:p>
          <a:p>
            <a:r>
              <a:rPr lang="en-US" sz="1300" dirty="0"/>
              <a:t>print("The root </a:t>
            </a:r>
            <a:r>
              <a:rPr lang="en-US" sz="1300" dirty="0" err="1"/>
              <a:t>is",x</a:t>
            </a:r>
            <a:r>
              <a:rPr lang="en-US" sz="1300" dirty="0"/>
              <a:t>)</a:t>
            </a:r>
          </a:p>
          <a:p>
            <a:r>
              <a:rPr lang="en-US" sz="1300" dirty="0" err="1"/>
              <a:t>elif</a:t>
            </a:r>
            <a:r>
              <a:rPr lang="en-US" sz="1300" dirty="0"/>
              <a:t> discriminant &gt; 0:</a:t>
            </a:r>
          </a:p>
          <a:p>
            <a:r>
              <a:rPr lang="en-US" sz="1300" dirty="0"/>
              <a:t>print("The roots are real and distinct")</a:t>
            </a:r>
          </a:p>
          <a:p>
            <a:r>
              <a:rPr lang="en-US" sz="1300" dirty="0"/>
              <a:t>part1 = -b/(2*a)</a:t>
            </a:r>
          </a:p>
          <a:p>
            <a:r>
              <a:rPr lang="en-US" sz="1300" dirty="0"/>
              <a:t>part2 = </a:t>
            </a:r>
            <a:r>
              <a:rPr lang="en-US" sz="1300" dirty="0" err="1"/>
              <a:t>math.sqrt</a:t>
            </a:r>
            <a:r>
              <a:rPr lang="en-US" sz="1300" dirty="0"/>
              <a:t>(discriminant)/(2*a)</a:t>
            </a:r>
          </a:p>
          <a:p>
            <a:r>
              <a:rPr lang="en-US" sz="1300" dirty="0"/>
              <a:t>x1 = part1 + part2</a:t>
            </a:r>
          </a:p>
          <a:p>
            <a:r>
              <a:rPr lang="en-US" sz="1300" dirty="0"/>
              <a:t>x2 = part1 - part2</a:t>
            </a:r>
          </a:p>
          <a:p>
            <a:r>
              <a:rPr lang="en-US" sz="1300" dirty="0"/>
              <a:t>print("The roots are", x1, "and", x2)</a:t>
            </a:r>
          </a:p>
          <a:p>
            <a:r>
              <a:rPr lang="en-US" sz="1300" dirty="0"/>
              <a:t>else:</a:t>
            </a:r>
          </a:p>
          <a:p>
            <a:r>
              <a:rPr lang="en-US" sz="1300" dirty="0"/>
              <a:t>print("The roots are imaginary")</a:t>
            </a:r>
          </a:p>
          <a:p>
            <a:r>
              <a:rPr lang="en-US" sz="1300" dirty="0"/>
              <a:t>part1 = -b/(2*a)</a:t>
            </a:r>
          </a:p>
          <a:p>
            <a:r>
              <a:rPr lang="en-US" sz="1300" dirty="0"/>
              <a:t>part2 = </a:t>
            </a:r>
            <a:r>
              <a:rPr lang="en-US" sz="1300" dirty="0" err="1"/>
              <a:t>math.sqrt</a:t>
            </a:r>
            <a:r>
              <a:rPr lang="en-US" sz="1300" dirty="0"/>
              <a:t>(-discriminant)/(2*a)</a:t>
            </a:r>
          </a:p>
          <a:p>
            <a:r>
              <a:rPr lang="en-US" sz="1300" dirty="0"/>
              <a:t>x1 = complex(part1, part2)</a:t>
            </a:r>
          </a:p>
          <a:p>
            <a:r>
              <a:rPr lang="en-US" sz="1300" dirty="0"/>
              <a:t>x2 = complex(part1, -part2)</a:t>
            </a:r>
          </a:p>
          <a:p>
            <a:r>
              <a:rPr lang="en-US" sz="1300" dirty="0"/>
              <a:t>print("The roots are", x1, "and", x2)</a:t>
            </a:r>
            <a:endParaRPr lang="fa-IR" sz="1300" dirty="0"/>
          </a:p>
        </p:txBody>
      </p:sp>
    </p:spTree>
    <p:extLst>
      <p:ext uri="{BB962C8B-B14F-4D97-AF65-F5344CB8AC3E}">
        <p14:creationId xmlns:p14="http://schemas.microsoft.com/office/powerpoint/2010/main" val="3354361886"/>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1A3C-8D03-44FF-AA65-190D948AB102}"/>
              </a:ext>
            </a:extLst>
          </p:cNvPr>
          <p:cNvSpPr>
            <a:spLocks noGrp="1"/>
          </p:cNvSpPr>
          <p:nvPr>
            <p:ph type="title"/>
          </p:nvPr>
        </p:nvSpPr>
        <p:spPr/>
        <p:txBody>
          <a:bodyPr/>
          <a:lstStyle/>
          <a:p>
            <a:r>
              <a:rPr lang="en-US" sz="3200" dirty="0"/>
              <a:t>Empty Blocks and the pass Keyword</a:t>
            </a:r>
            <a:endParaRPr lang="fa-IR" sz="3200" dirty="0"/>
          </a:p>
        </p:txBody>
      </p:sp>
      <p:sp>
        <p:nvSpPr>
          <p:cNvPr id="3" name="Content Placeholder 2">
            <a:extLst>
              <a:ext uri="{FF2B5EF4-FFF2-40B4-BE49-F238E27FC236}">
                <a16:creationId xmlns:a16="http://schemas.microsoft.com/office/drawing/2014/main" id="{B3D93784-5064-4389-927E-861BA7EF9ECE}"/>
              </a:ext>
            </a:extLst>
          </p:cNvPr>
          <p:cNvSpPr>
            <a:spLocks noGrp="1"/>
          </p:cNvSpPr>
          <p:nvPr>
            <p:ph idx="1"/>
          </p:nvPr>
        </p:nvSpPr>
        <p:spPr/>
        <p:txBody>
          <a:bodyPr/>
          <a:lstStyle/>
          <a:p>
            <a:pPr>
              <a:lnSpc>
                <a:spcPct val="150000"/>
              </a:lnSpc>
            </a:pPr>
            <a:r>
              <a:rPr lang="en-US" sz="1800" dirty="0"/>
              <a:t>There are situations when we need a block to be empty – something that is not permitted in Python. This could be because out of the many conditions that we would like to handle in particular ways, there might be certain exceptions that we don't want to process at all.</a:t>
            </a:r>
          </a:p>
          <a:p>
            <a:pPr>
              <a:lnSpc>
                <a:spcPct val="150000"/>
              </a:lnSpc>
            </a:pPr>
            <a:r>
              <a:rPr lang="en-US" sz="1800" dirty="0"/>
              <a:t>To demonstrate the usage of pass, consider the objective of printing the value of the variable x if it is not divisible by 3. Here are 2 ways of doing it:</a:t>
            </a:r>
            <a:endParaRPr lang="fa-IR" sz="1800" dirty="0"/>
          </a:p>
        </p:txBody>
      </p:sp>
      <p:sp>
        <p:nvSpPr>
          <p:cNvPr id="4" name="Footer Placeholder 3">
            <a:extLst>
              <a:ext uri="{FF2B5EF4-FFF2-40B4-BE49-F238E27FC236}">
                <a16:creationId xmlns:a16="http://schemas.microsoft.com/office/drawing/2014/main" id="{65869FD7-879C-490C-B7C5-A30DA3225474}"/>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58A9D006-B729-44C8-A3C2-3D77C7B0C61C}"/>
              </a:ext>
            </a:extLst>
          </p:cNvPr>
          <p:cNvSpPr>
            <a:spLocks noGrp="1"/>
          </p:cNvSpPr>
          <p:nvPr>
            <p:ph type="sldNum" sz="quarter" idx="12"/>
          </p:nvPr>
        </p:nvSpPr>
        <p:spPr/>
        <p:txBody>
          <a:bodyPr/>
          <a:lstStyle/>
          <a:p>
            <a:fld id="{E0A0371E-326A-479E-9360-BA9EEE9F4FA5}" type="slidenum">
              <a:rPr lang="en-US" altLang="en-US" smtClean="0"/>
              <a:pPr/>
              <a:t>21</a:t>
            </a:fld>
            <a:endParaRPr lang="en-US" altLang="en-US"/>
          </a:p>
        </p:txBody>
      </p:sp>
      <p:pic>
        <p:nvPicPr>
          <p:cNvPr id="7" name="Picture 6">
            <a:extLst>
              <a:ext uri="{FF2B5EF4-FFF2-40B4-BE49-F238E27FC236}">
                <a16:creationId xmlns:a16="http://schemas.microsoft.com/office/drawing/2014/main" id="{0CC0B0EC-5606-4A0B-A701-66D4F0FDE7B4}"/>
              </a:ext>
            </a:extLst>
          </p:cNvPr>
          <p:cNvPicPr>
            <a:picLocks noChangeAspect="1"/>
          </p:cNvPicPr>
          <p:nvPr/>
        </p:nvPicPr>
        <p:blipFill>
          <a:blip r:embed="rId2"/>
          <a:stretch>
            <a:fillRect/>
          </a:stretch>
        </p:blipFill>
        <p:spPr>
          <a:xfrm>
            <a:off x="762000" y="4031497"/>
            <a:ext cx="4612147" cy="2445503"/>
          </a:xfrm>
          <a:prstGeom prst="rect">
            <a:avLst/>
          </a:prstGeom>
        </p:spPr>
      </p:pic>
      <p:pic>
        <p:nvPicPr>
          <p:cNvPr id="9" name="Picture 8">
            <a:extLst>
              <a:ext uri="{FF2B5EF4-FFF2-40B4-BE49-F238E27FC236}">
                <a16:creationId xmlns:a16="http://schemas.microsoft.com/office/drawing/2014/main" id="{87161AC6-2790-40A4-97CF-CF9F75801F56}"/>
              </a:ext>
            </a:extLst>
          </p:cNvPr>
          <p:cNvPicPr>
            <a:picLocks noChangeAspect="1"/>
          </p:cNvPicPr>
          <p:nvPr/>
        </p:nvPicPr>
        <p:blipFill>
          <a:blip r:embed="rId3"/>
          <a:stretch>
            <a:fillRect/>
          </a:stretch>
        </p:blipFill>
        <p:spPr>
          <a:xfrm>
            <a:off x="5598583" y="4038600"/>
            <a:ext cx="3280833" cy="2362200"/>
          </a:xfrm>
          <a:prstGeom prst="rect">
            <a:avLst/>
          </a:prstGeom>
        </p:spPr>
      </p:pic>
    </p:spTree>
    <p:extLst>
      <p:ext uri="{BB962C8B-B14F-4D97-AF65-F5344CB8AC3E}">
        <p14:creationId xmlns:p14="http://schemas.microsoft.com/office/powerpoint/2010/main" val="3734421732"/>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0CB5-EAE6-431F-B7E4-10357454B6B6}"/>
              </a:ext>
            </a:extLst>
          </p:cNvPr>
          <p:cNvSpPr>
            <a:spLocks noGrp="1"/>
          </p:cNvSpPr>
          <p:nvPr>
            <p:ph type="title"/>
          </p:nvPr>
        </p:nvSpPr>
        <p:spPr/>
        <p:txBody>
          <a:bodyPr/>
          <a:lstStyle/>
          <a:p>
            <a:r>
              <a:rPr lang="en-US" dirty="0"/>
              <a:t>Nested if Statements</a:t>
            </a:r>
            <a:endParaRPr lang="fa-IR" dirty="0"/>
          </a:p>
        </p:txBody>
      </p:sp>
      <p:sp>
        <p:nvSpPr>
          <p:cNvPr id="3" name="Content Placeholder 2">
            <a:extLst>
              <a:ext uri="{FF2B5EF4-FFF2-40B4-BE49-F238E27FC236}">
                <a16:creationId xmlns:a16="http://schemas.microsoft.com/office/drawing/2014/main" id="{3F2750BB-7B5B-4318-953A-54B292D7C7EA}"/>
              </a:ext>
            </a:extLst>
          </p:cNvPr>
          <p:cNvSpPr>
            <a:spLocks noGrp="1"/>
          </p:cNvSpPr>
          <p:nvPr>
            <p:ph idx="1"/>
          </p:nvPr>
        </p:nvSpPr>
        <p:spPr/>
        <p:txBody>
          <a:bodyPr/>
          <a:lstStyle/>
          <a:p>
            <a:pPr algn="just">
              <a:lnSpc>
                <a:spcPct val="150000"/>
              </a:lnSpc>
            </a:pPr>
            <a:r>
              <a:rPr lang="en-US" sz="1800" b="0" i="0" u="none" strike="noStrike" baseline="0" dirty="0">
                <a:latin typeface="ArialMT"/>
              </a:rPr>
              <a:t>An </a:t>
            </a:r>
            <a:r>
              <a:rPr lang="en-US" sz="1800" b="0" i="0" u="none" strike="noStrike" baseline="0" dirty="0">
                <a:latin typeface="CourierNewPSMT"/>
              </a:rPr>
              <a:t>if </a:t>
            </a:r>
            <a:r>
              <a:rPr lang="en-US" sz="1800" b="0" i="0" u="none" strike="noStrike" baseline="0" dirty="0">
                <a:latin typeface="ArialMT"/>
              </a:rPr>
              <a:t>statement within an </a:t>
            </a:r>
            <a:r>
              <a:rPr lang="en-US" sz="1800" b="0" i="0" u="none" strike="noStrike" baseline="0" dirty="0">
                <a:latin typeface="CourierNewPSMT"/>
              </a:rPr>
              <a:t>if </a:t>
            </a:r>
            <a:r>
              <a:rPr lang="en-US" sz="1800" b="0" i="0" u="none" strike="noStrike" baseline="0" dirty="0">
                <a:latin typeface="ArialMT"/>
              </a:rPr>
              <a:t>statement is called a nested </a:t>
            </a:r>
            <a:r>
              <a:rPr lang="en-US" sz="1800" b="0" i="0" u="none" strike="noStrike" baseline="0" dirty="0">
                <a:latin typeface="CourierNewPSMT"/>
              </a:rPr>
              <a:t>if </a:t>
            </a:r>
            <a:r>
              <a:rPr lang="en-US" sz="1800" b="0" i="0" u="none" strike="noStrike" baseline="0" dirty="0">
                <a:latin typeface="ArialMT"/>
              </a:rPr>
              <a:t>statement. Of course, the inner </a:t>
            </a:r>
            <a:r>
              <a:rPr lang="en-US" sz="1800" b="0" i="0" u="none" strike="noStrike" baseline="0" dirty="0">
                <a:latin typeface="CourierNewPSMT"/>
              </a:rPr>
              <a:t>if </a:t>
            </a:r>
            <a:r>
              <a:rPr lang="en-US" sz="1800" b="0" i="0" u="none" strike="noStrike" baseline="0" dirty="0">
                <a:latin typeface="ArialMT"/>
              </a:rPr>
              <a:t>statement can be within either the </a:t>
            </a:r>
            <a:r>
              <a:rPr lang="en-US" sz="1800" b="0" i="0" u="none" strike="noStrike" baseline="0" dirty="0">
                <a:latin typeface="CourierNewPSMT"/>
              </a:rPr>
              <a:t>if </a:t>
            </a:r>
            <a:r>
              <a:rPr lang="en-US" sz="1800" b="0" i="0" u="none" strike="noStrike" baseline="0" dirty="0">
                <a:latin typeface="ArialMT"/>
              </a:rPr>
              <a:t>block or an </a:t>
            </a:r>
            <a:r>
              <a:rPr lang="en-US" sz="1800" b="0" i="0" u="none" strike="noStrike" baseline="0" dirty="0" err="1">
                <a:latin typeface="CourierNewPSMT"/>
              </a:rPr>
              <a:t>elif</a:t>
            </a:r>
            <a:r>
              <a:rPr lang="en-US" sz="1800" b="0" i="0" u="none" strike="noStrike" baseline="0" dirty="0">
                <a:latin typeface="CourierNewPSMT"/>
              </a:rPr>
              <a:t> </a:t>
            </a:r>
            <a:r>
              <a:rPr lang="en-US" sz="1800" b="0" i="0" u="none" strike="noStrike" baseline="0" dirty="0">
                <a:latin typeface="ArialMT"/>
              </a:rPr>
              <a:t>block or the </a:t>
            </a:r>
            <a:r>
              <a:rPr lang="en-US" sz="1800" b="0" i="0" u="none" strike="noStrike" baseline="0" dirty="0">
                <a:latin typeface="CourierNewPSMT"/>
              </a:rPr>
              <a:t>else </a:t>
            </a:r>
            <a:r>
              <a:rPr lang="en-US" sz="1800" b="0" i="0" u="none" strike="noStrike" baseline="0" dirty="0">
                <a:latin typeface="ArialMT"/>
              </a:rPr>
              <a:t>block of the outer </a:t>
            </a:r>
            <a:r>
              <a:rPr lang="en-US" sz="1800" b="0" i="0" u="none" strike="noStrike" baseline="0" dirty="0">
                <a:latin typeface="CourierNewPSMT"/>
              </a:rPr>
              <a:t>if </a:t>
            </a:r>
            <a:r>
              <a:rPr lang="en-US" sz="1800" b="0" i="0" u="none" strike="noStrike" baseline="0" dirty="0">
                <a:latin typeface="ArialMT"/>
              </a:rPr>
              <a:t>statement. The indentation level helps Python realize to which block a statement belongs to. Statements belonging to the inner </a:t>
            </a:r>
            <a:r>
              <a:rPr lang="en-US" sz="1800" b="0" i="0" u="none" strike="noStrike" baseline="0" dirty="0">
                <a:latin typeface="CourierNewPSMT"/>
              </a:rPr>
              <a:t>if </a:t>
            </a:r>
            <a:r>
              <a:rPr lang="en-US" sz="1800" b="0" i="0" u="none" strike="noStrike" baseline="0" dirty="0">
                <a:latin typeface="ArialMT"/>
              </a:rPr>
              <a:t>will be indented one level deeper than statements belonging to the outer </a:t>
            </a:r>
            <a:r>
              <a:rPr lang="en-US" sz="1800" b="0" i="0" u="none" strike="noStrike" baseline="0" dirty="0">
                <a:latin typeface="CourierNewPSMT"/>
              </a:rPr>
              <a:t>if</a:t>
            </a:r>
            <a:r>
              <a:rPr lang="en-US" sz="1800" b="0" i="0" u="none" strike="noStrike" baseline="0" dirty="0">
                <a:latin typeface="ArialMT"/>
              </a:rPr>
              <a:t>.</a:t>
            </a:r>
            <a:endParaRPr lang="fa-IR" dirty="0"/>
          </a:p>
        </p:txBody>
      </p:sp>
      <p:sp>
        <p:nvSpPr>
          <p:cNvPr id="4" name="Footer Placeholder 3">
            <a:extLst>
              <a:ext uri="{FF2B5EF4-FFF2-40B4-BE49-F238E27FC236}">
                <a16:creationId xmlns:a16="http://schemas.microsoft.com/office/drawing/2014/main" id="{26414CDE-C25B-4B61-BCAA-6E0609FCEAB5}"/>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81689B1F-9C21-426F-9ABD-3D9AC960BD11}"/>
              </a:ext>
            </a:extLst>
          </p:cNvPr>
          <p:cNvSpPr>
            <a:spLocks noGrp="1"/>
          </p:cNvSpPr>
          <p:nvPr>
            <p:ph type="sldNum" sz="quarter" idx="12"/>
          </p:nvPr>
        </p:nvSpPr>
        <p:spPr/>
        <p:txBody>
          <a:bodyPr/>
          <a:lstStyle/>
          <a:p>
            <a:fld id="{E0A0371E-326A-479E-9360-BA9EEE9F4FA5}" type="slidenum">
              <a:rPr lang="en-US" altLang="en-US" smtClean="0"/>
              <a:pPr/>
              <a:t>22</a:t>
            </a:fld>
            <a:endParaRPr lang="en-US" altLang="en-US"/>
          </a:p>
        </p:txBody>
      </p:sp>
    </p:spTree>
    <p:extLst>
      <p:ext uri="{BB962C8B-B14F-4D97-AF65-F5344CB8AC3E}">
        <p14:creationId xmlns:p14="http://schemas.microsoft.com/office/powerpoint/2010/main" val="376693494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4A26-AC29-4484-9722-B75A9FCF89AF}"/>
              </a:ext>
            </a:extLst>
          </p:cNvPr>
          <p:cNvSpPr>
            <a:spLocks noGrp="1"/>
          </p:cNvSpPr>
          <p:nvPr>
            <p:ph type="title"/>
          </p:nvPr>
        </p:nvSpPr>
        <p:spPr/>
        <p:txBody>
          <a:bodyPr/>
          <a:lstStyle/>
          <a:p>
            <a:r>
              <a:rPr lang="en-US" dirty="0"/>
              <a:t>Nested if Statements - Example</a:t>
            </a:r>
            <a:endParaRPr lang="fa-IR" dirty="0"/>
          </a:p>
        </p:txBody>
      </p:sp>
      <p:sp>
        <p:nvSpPr>
          <p:cNvPr id="3" name="Content Placeholder 2">
            <a:extLst>
              <a:ext uri="{FF2B5EF4-FFF2-40B4-BE49-F238E27FC236}">
                <a16:creationId xmlns:a16="http://schemas.microsoft.com/office/drawing/2014/main" id="{20C7708C-4573-45A8-91C2-B29D66C94174}"/>
              </a:ext>
            </a:extLst>
          </p:cNvPr>
          <p:cNvSpPr>
            <a:spLocks noGrp="1"/>
          </p:cNvSpPr>
          <p:nvPr>
            <p:ph idx="1"/>
          </p:nvPr>
        </p:nvSpPr>
        <p:spPr/>
        <p:txBody>
          <a:bodyPr/>
          <a:lstStyle/>
          <a:p>
            <a:pPr algn="l">
              <a:lnSpc>
                <a:spcPct val="150000"/>
              </a:lnSpc>
            </a:pPr>
            <a:r>
              <a:rPr lang="en-US" sz="1800" b="0" i="0" u="none" strike="noStrike" baseline="0" dirty="0">
                <a:latin typeface="ArialMT"/>
              </a:rPr>
              <a:t>Let us write a program that accepts a word from the user and tells us which of the following attributes hold good on the complete word:</a:t>
            </a:r>
          </a:p>
          <a:p>
            <a:pPr marL="457200" lvl="1" indent="0">
              <a:lnSpc>
                <a:spcPct val="150000"/>
              </a:lnSpc>
              <a:buNone/>
            </a:pPr>
            <a:r>
              <a:rPr lang="en-US" sz="2000" b="0" i="0" u="none" strike="noStrike" baseline="0" dirty="0">
                <a:latin typeface="OpenSymbol"/>
              </a:rPr>
              <a:t>• </a:t>
            </a:r>
            <a:r>
              <a:rPr lang="en-US" sz="2000" b="0" i="0" u="none" strike="noStrike" baseline="0" dirty="0">
                <a:latin typeface="ArialMT"/>
              </a:rPr>
              <a:t>Alphanumeric characters</a:t>
            </a:r>
          </a:p>
          <a:p>
            <a:pPr marL="457200" lvl="1" indent="0">
              <a:lnSpc>
                <a:spcPct val="150000"/>
              </a:lnSpc>
              <a:buNone/>
            </a:pPr>
            <a:r>
              <a:rPr lang="en-US" sz="2000" b="0" i="0" u="none" strike="noStrike" baseline="0" dirty="0">
                <a:latin typeface="OpenSymbol"/>
              </a:rPr>
              <a:t>• </a:t>
            </a:r>
            <a:r>
              <a:rPr lang="en-US" sz="2000" b="0" i="0" u="none" strike="noStrike" baseline="0" dirty="0">
                <a:latin typeface="ArialMT"/>
              </a:rPr>
              <a:t>Alphabetic characters</a:t>
            </a:r>
          </a:p>
          <a:p>
            <a:pPr marL="457200" lvl="1" indent="0">
              <a:lnSpc>
                <a:spcPct val="150000"/>
              </a:lnSpc>
              <a:buNone/>
            </a:pPr>
            <a:r>
              <a:rPr lang="en-US" sz="2000" b="0" i="0" u="none" strike="noStrike" baseline="0" dirty="0">
                <a:latin typeface="OpenSymbol"/>
              </a:rPr>
              <a:t>• </a:t>
            </a:r>
            <a:r>
              <a:rPr lang="en-US" sz="2000" b="0" i="0" u="none" strike="noStrike" baseline="0" dirty="0">
                <a:latin typeface="ArialMT"/>
              </a:rPr>
              <a:t>Uppercase characters</a:t>
            </a:r>
          </a:p>
          <a:p>
            <a:pPr marL="457200" lvl="1" indent="0">
              <a:lnSpc>
                <a:spcPct val="150000"/>
              </a:lnSpc>
              <a:buNone/>
            </a:pPr>
            <a:r>
              <a:rPr lang="en-US" sz="2000" b="0" i="0" u="none" strike="noStrike" baseline="0" dirty="0">
                <a:latin typeface="OpenSymbol"/>
              </a:rPr>
              <a:t>• </a:t>
            </a:r>
            <a:r>
              <a:rPr lang="en-US" sz="2000" b="0" i="0" u="none" strike="noStrike" baseline="0" dirty="0">
                <a:latin typeface="ArialMT"/>
              </a:rPr>
              <a:t>Lowercase characters</a:t>
            </a:r>
          </a:p>
          <a:p>
            <a:pPr marL="457200" lvl="1" indent="0">
              <a:lnSpc>
                <a:spcPct val="150000"/>
              </a:lnSpc>
              <a:buNone/>
            </a:pPr>
            <a:r>
              <a:rPr lang="en-US" sz="2000" b="0" i="0" u="none" strike="noStrike" baseline="0" dirty="0">
                <a:latin typeface="OpenSymbol"/>
              </a:rPr>
              <a:t>• </a:t>
            </a:r>
            <a:r>
              <a:rPr lang="en-US" sz="2000" b="0" i="0" u="none" strike="noStrike" baseline="0" dirty="0">
                <a:latin typeface="ArialMT"/>
              </a:rPr>
              <a:t>Titlecase characters</a:t>
            </a:r>
          </a:p>
          <a:p>
            <a:pPr marL="457200" lvl="1" indent="0">
              <a:lnSpc>
                <a:spcPct val="150000"/>
              </a:lnSpc>
              <a:buNone/>
            </a:pPr>
            <a:r>
              <a:rPr lang="en-US" sz="2000" b="0" i="0" u="none" strike="noStrike" baseline="0" dirty="0">
                <a:latin typeface="OpenSymbol"/>
              </a:rPr>
              <a:t>• </a:t>
            </a:r>
            <a:r>
              <a:rPr lang="en-US" sz="2000" b="0" i="0" u="none" strike="noStrike" baseline="0" dirty="0">
                <a:latin typeface="ArialMT"/>
              </a:rPr>
              <a:t>Numeric characters</a:t>
            </a:r>
          </a:p>
          <a:p>
            <a:pPr marL="457200" lvl="1" indent="0">
              <a:lnSpc>
                <a:spcPct val="150000"/>
              </a:lnSpc>
              <a:buNone/>
            </a:pPr>
            <a:r>
              <a:rPr lang="en-US" sz="2000" b="0" i="0" u="none" strike="noStrike" baseline="0" dirty="0">
                <a:latin typeface="OpenSymbol"/>
              </a:rPr>
              <a:t>• </a:t>
            </a:r>
            <a:r>
              <a:rPr lang="en-US" sz="2000" b="0" i="0" u="none" strike="noStrike" baseline="0" dirty="0">
                <a:latin typeface="ArialMT"/>
              </a:rPr>
              <a:t>Whitespace characters</a:t>
            </a:r>
            <a:endParaRPr lang="fa-IR" sz="3600" dirty="0"/>
          </a:p>
        </p:txBody>
      </p:sp>
      <p:sp>
        <p:nvSpPr>
          <p:cNvPr id="4" name="Footer Placeholder 3">
            <a:extLst>
              <a:ext uri="{FF2B5EF4-FFF2-40B4-BE49-F238E27FC236}">
                <a16:creationId xmlns:a16="http://schemas.microsoft.com/office/drawing/2014/main" id="{DF1412BE-374A-4BF9-B1DE-9887726F925B}"/>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4159FCAE-CA8D-4BD9-A2EB-CDC1C91814BE}"/>
              </a:ext>
            </a:extLst>
          </p:cNvPr>
          <p:cNvSpPr>
            <a:spLocks noGrp="1"/>
          </p:cNvSpPr>
          <p:nvPr>
            <p:ph type="sldNum" sz="quarter" idx="12"/>
          </p:nvPr>
        </p:nvSpPr>
        <p:spPr/>
        <p:txBody>
          <a:bodyPr/>
          <a:lstStyle/>
          <a:p>
            <a:fld id="{E0A0371E-326A-479E-9360-BA9EEE9F4FA5}" type="slidenum">
              <a:rPr lang="en-US" altLang="en-US" smtClean="0"/>
              <a:pPr/>
              <a:t>23</a:t>
            </a:fld>
            <a:endParaRPr lang="en-US" altLang="en-US"/>
          </a:p>
        </p:txBody>
      </p:sp>
    </p:spTree>
    <p:extLst>
      <p:ext uri="{BB962C8B-B14F-4D97-AF65-F5344CB8AC3E}">
        <p14:creationId xmlns:p14="http://schemas.microsoft.com/office/powerpoint/2010/main" val="1633197221"/>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3A59-B0F4-494C-92A4-F41BD33F0BDD}"/>
              </a:ext>
            </a:extLst>
          </p:cNvPr>
          <p:cNvSpPr>
            <a:spLocks noGrp="1"/>
          </p:cNvSpPr>
          <p:nvPr>
            <p:ph type="title"/>
          </p:nvPr>
        </p:nvSpPr>
        <p:spPr/>
        <p:txBody>
          <a:bodyPr/>
          <a:lstStyle/>
          <a:p>
            <a:r>
              <a:rPr lang="en-US" dirty="0"/>
              <a:t>Nested if Statements - Example</a:t>
            </a:r>
            <a:endParaRPr lang="fa-IR" dirty="0"/>
          </a:p>
        </p:txBody>
      </p:sp>
      <p:pic>
        <p:nvPicPr>
          <p:cNvPr id="7" name="Content Placeholder 6">
            <a:extLst>
              <a:ext uri="{FF2B5EF4-FFF2-40B4-BE49-F238E27FC236}">
                <a16:creationId xmlns:a16="http://schemas.microsoft.com/office/drawing/2014/main" id="{E79D9E85-536F-412A-9E47-23C4F8262D50}"/>
              </a:ext>
            </a:extLst>
          </p:cNvPr>
          <p:cNvPicPr>
            <a:picLocks noGrp="1" noChangeAspect="1"/>
          </p:cNvPicPr>
          <p:nvPr>
            <p:ph idx="1"/>
          </p:nvPr>
        </p:nvPicPr>
        <p:blipFill>
          <a:blip r:embed="rId2"/>
          <a:stretch>
            <a:fillRect/>
          </a:stretch>
        </p:blipFill>
        <p:spPr>
          <a:xfrm>
            <a:off x="386303" y="1371600"/>
            <a:ext cx="8281447" cy="4800600"/>
          </a:xfrm>
        </p:spPr>
      </p:pic>
      <p:sp>
        <p:nvSpPr>
          <p:cNvPr id="4" name="Footer Placeholder 3">
            <a:extLst>
              <a:ext uri="{FF2B5EF4-FFF2-40B4-BE49-F238E27FC236}">
                <a16:creationId xmlns:a16="http://schemas.microsoft.com/office/drawing/2014/main" id="{DF151741-5C64-4816-BDA3-97AD340A322C}"/>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DE7BFF9F-10B0-4E9A-8E66-F3932FD2C911}"/>
              </a:ext>
            </a:extLst>
          </p:cNvPr>
          <p:cNvSpPr>
            <a:spLocks noGrp="1"/>
          </p:cNvSpPr>
          <p:nvPr>
            <p:ph type="sldNum" sz="quarter" idx="12"/>
          </p:nvPr>
        </p:nvSpPr>
        <p:spPr/>
        <p:txBody>
          <a:bodyPr/>
          <a:lstStyle/>
          <a:p>
            <a:fld id="{E0A0371E-326A-479E-9360-BA9EEE9F4FA5}" type="slidenum">
              <a:rPr lang="en-US" altLang="en-US" smtClean="0"/>
              <a:pPr/>
              <a:t>24</a:t>
            </a:fld>
            <a:endParaRPr lang="en-US" altLang="en-US"/>
          </a:p>
        </p:txBody>
      </p:sp>
    </p:spTree>
    <p:extLst>
      <p:ext uri="{BB962C8B-B14F-4D97-AF65-F5344CB8AC3E}">
        <p14:creationId xmlns:p14="http://schemas.microsoft.com/office/powerpoint/2010/main" val="212442351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5" y="1511399"/>
            <a:ext cx="8334375" cy="1487658"/>
          </a:xfrm>
          <a:prstGeom prst="rect">
            <a:avLst/>
          </a:prstGeom>
          <a:noFill/>
        </p:spPr>
        <p:txBody>
          <a:bodyPr wrap="square" rtlCol="0">
            <a:noAutofit/>
          </a:bodyPr>
          <a:lstStyle/>
          <a:p>
            <a:pPr algn="ctr" rtl="1"/>
            <a:endParaRPr lang="fa-IR" sz="3300" dirty="0">
              <a:cs typeface="B Titr" panose="00000700000000000000" pitchFamily="2" charset="-78"/>
            </a:endParaRPr>
          </a:p>
          <a:p>
            <a:pPr algn="ctr" rtl="1"/>
            <a:r>
              <a:rPr lang="en-US" sz="3300" b="1" dirty="0">
                <a:solidFill>
                  <a:srgbClr val="FF0000"/>
                </a:solidFill>
                <a:effectLst>
                  <a:outerShdw blurRad="50800" dist="38100" algn="l" rotWithShape="0">
                    <a:prstClr val="black">
                      <a:alpha val="40000"/>
                    </a:prstClr>
                  </a:outerShdw>
                  <a:reflection blurRad="6350" stA="50000" endA="300" endPos="50000" dist="29997" dir="5400000" sy="-100000" algn="bl" rotWithShape="0"/>
                </a:effectLst>
                <a:cs typeface="B Titr" panose="00000700000000000000" pitchFamily="2" charset="-78"/>
              </a:rPr>
              <a:t>Thank for your Attention</a:t>
            </a:r>
          </a:p>
        </p:txBody>
      </p:sp>
      <p:sp>
        <p:nvSpPr>
          <p:cNvPr id="8" name="TextBox 7"/>
          <p:cNvSpPr txBox="1"/>
          <p:nvPr/>
        </p:nvSpPr>
        <p:spPr>
          <a:xfrm>
            <a:off x="2353849" y="3750752"/>
            <a:ext cx="4254765"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Any</a:t>
            </a:r>
            <a:r>
              <a:rPr lang="en-US" sz="3300" b="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Question?</a:t>
            </a:r>
          </a:p>
        </p:txBody>
      </p:sp>
    </p:spTree>
    <p:extLst>
      <p:ext uri="{BB962C8B-B14F-4D97-AF65-F5344CB8AC3E}">
        <p14:creationId xmlns:p14="http://schemas.microsoft.com/office/powerpoint/2010/main" val="20223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a:t>
            </a:fld>
            <a:endParaRPr lang="en-US" altLang="en-US" sz="1400"/>
          </a:p>
        </p:txBody>
      </p:sp>
      <p:sp>
        <p:nvSpPr>
          <p:cNvPr id="5123" name="Rectangle 2"/>
          <p:cNvSpPr>
            <a:spLocks noGrp="1" noChangeArrowheads="1"/>
          </p:cNvSpPr>
          <p:nvPr>
            <p:ph type="title"/>
          </p:nvPr>
        </p:nvSpPr>
        <p:spPr>
          <a:xfrm>
            <a:off x="533400" y="304800"/>
            <a:ext cx="8382000" cy="685800"/>
          </a:xfrm>
          <a:noFill/>
        </p:spPr>
        <p:txBody>
          <a:bodyPr lIns="92075" tIns="46038" rIns="92075" bIns="46038" anchor="ctr"/>
          <a:lstStyle/>
          <a:p>
            <a:pPr eaLnBrk="1" hangingPunct="1"/>
            <a:r>
              <a:rPr lang="en-US" altLang="en-US" sz="3200" dirty="0"/>
              <a:t>Python Control Structures (Decisions)</a:t>
            </a:r>
          </a:p>
        </p:txBody>
      </p:sp>
      <p:sp>
        <p:nvSpPr>
          <p:cNvPr id="5124" name="Rectangle 3"/>
          <p:cNvSpPr>
            <a:spLocks noGrp="1" noChangeArrowheads="1"/>
          </p:cNvSpPr>
          <p:nvPr>
            <p:ph type="body" idx="1"/>
          </p:nvPr>
        </p:nvSpPr>
        <p:spPr>
          <a:xfrm>
            <a:off x="228600" y="1447800"/>
            <a:ext cx="8686800" cy="4572000"/>
          </a:xfrm>
          <a:noFill/>
        </p:spPr>
        <p:txBody>
          <a:bodyPr lIns="92075" tIns="46038" rIns="92075" bIns="46038"/>
          <a:lstStyle/>
          <a:p>
            <a:pPr algn="just" eaLnBrk="1" hangingPunct="1">
              <a:lnSpc>
                <a:spcPct val="150000"/>
              </a:lnSpc>
            </a:pPr>
            <a:r>
              <a:rPr lang="en-US" altLang="en-US" b="1" dirty="0"/>
              <a:t>In this session you will be able to:</a:t>
            </a:r>
          </a:p>
          <a:p>
            <a:pPr lvl="1" algn="just" eaLnBrk="1" hangingPunct="1">
              <a:lnSpc>
                <a:spcPct val="150000"/>
              </a:lnSpc>
            </a:pPr>
            <a:r>
              <a:rPr lang="en-US" altLang="en-US" sz="2200" dirty="0"/>
              <a:t>Write Python scripts to solve problems and manage the flow of control through it.</a:t>
            </a:r>
          </a:p>
          <a:p>
            <a:pPr lvl="1" algn="just" eaLnBrk="1" hangingPunct="1">
              <a:lnSpc>
                <a:spcPct val="150000"/>
              </a:lnSpc>
            </a:pPr>
            <a:r>
              <a:rPr lang="en-US" altLang="en-US" sz="2200" dirty="0"/>
              <a:t>Frame decision constructs to conditionally execute statements.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3220-0B4C-40EA-B3EA-80B23B3192D8}"/>
              </a:ext>
            </a:extLst>
          </p:cNvPr>
          <p:cNvSpPr>
            <a:spLocks noGrp="1"/>
          </p:cNvSpPr>
          <p:nvPr>
            <p:ph type="title"/>
          </p:nvPr>
        </p:nvSpPr>
        <p:spPr/>
        <p:txBody>
          <a:bodyPr/>
          <a:lstStyle/>
          <a:p>
            <a:r>
              <a:rPr lang="en-US" dirty="0"/>
              <a:t>Getting Started with Programs</a:t>
            </a:r>
            <a:endParaRPr lang="fa-IR" dirty="0"/>
          </a:p>
        </p:txBody>
      </p:sp>
      <p:sp>
        <p:nvSpPr>
          <p:cNvPr id="3" name="Content Placeholder 2">
            <a:extLst>
              <a:ext uri="{FF2B5EF4-FFF2-40B4-BE49-F238E27FC236}">
                <a16:creationId xmlns:a16="http://schemas.microsoft.com/office/drawing/2014/main" id="{7A2C9289-81DC-4F6A-96D7-AF9C16932D01}"/>
              </a:ext>
            </a:extLst>
          </p:cNvPr>
          <p:cNvSpPr>
            <a:spLocks noGrp="1"/>
          </p:cNvSpPr>
          <p:nvPr>
            <p:ph idx="1"/>
          </p:nvPr>
        </p:nvSpPr>
        <p:spPr>
          <a:xfrm>
            <a:off x="342900" y="1295400"/>
            <a:ext cx="8458200" cy="5105400"/>
          </a:xfrm>
        </p:spPr>
        <p:txBody>
          <a:bodyPr/>
          <a:lstStyle/>
          <a:p>
            <a:pPr algn="just">
              <a:lnSpc>
                <a:spcPct val="150000"/>
              </a:lnSpc>
            </a:pPr>
            <a:r>
              <a:rPr lang="en-US" sz="2000" dirty="0"/>
              <a:t>A program is a sequence of statements that are executed in a sequential fashion in order to take in some input, process it as required and produce desired output.</a:t>
            </a:r>
          </a:p>
          <a:p>
            <a:pPr algn="just">
              <a:lnSpc>
                <a:spcPct val="150000"/>
              </a:lnSpc>
            </a:pPr>
            <a:r>
              <a:rPr lang="en-US" sz="2000" dirty="0"/>
              <a:t>Sometimes, we would need to alter the flow of control through the program. We have decision constructs that help evaluate a condition and decide the path through which control should flow in the program.</a:t>
            </a:r>
          </a:p>
          <a:p>
            <a:pPr algn="just">
              <a:lnSpc>
                <a:spcPct val="150000"/>
              </a:lnSpc>
            </a:pPr>
            <a:r>
              <a:rPr lang="en-US" sz="2000" dirty="0"/>
              <a:t>Sometimes we might need to repeat a set of statements multiple times, and loops can help implement this flow of control.</a:t>
            </a:r>
            <a:endParaRPr lang="fa-IR" sz="2000" dirty="0"/>
          </a:p>
        </p:txBody>
      </p:sp>
      <p:sp>
        <p:nvSpPr>
          <p:cNvPr id="4" name="Footer Placeholder 3">
            <a:extLst>
              <a:ext uri="{FF2B5EF4-FFF2-40B4-BE49-F238E27FC236}">
                <a16:creationId xmlns:a16="http://schemas.microsoft.com/office/drawing/2014/main" id="{A5CCED77-4446-4F40-84F4-A3489D70CD72}"/>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5BABD86F-A5EE-42DC-B413-BB071AEFB3B3}"/>
              </a:ext>
            </a:extLst>
          </p:cNvPr>
          <p:cNvSpPr>
            <a:spLocks noGrp="1"/>
          </p:cNvSpPr>
          <p:nvPr>
            <p:ph type="sldNum" sz="quarter" idx="12"/>
          </p:nvPr>
        </p:nvSpPr>
        <p:spPr/>
        <p:txBody>
          <a:bodyPr/>
          <a:lstStyle/>
          <a:p>
            <a:fld id="{E0A0371E-326A-479E-9360-BA9EEE9F4FA5}" type="slidenum">
              <a:rPr lang="en-US" altLang="en-US" smtClean="0"/>
              <a:pPr/>
              <a:t>4</a:t>
            </a:fld>
            <a:endParaRPr lang="en-US" altLang="en-US"/>
          </a:p>
        </p:txBody>
      </p:sp>
    </p:spTree>
    <p:extLst>
      <p:ext uri="{BB962C8B-B14F-4D97-AF65-F5344CB8AC3E}">
        <p14:creationId xmlns:p14="http://schemas.microsoft.com/office/powerpoint/2010/main" val="325268242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3220-0B4C-40EA-B3EA-80B23B3192D8}"/>
              </a:ext>
            </a:extLst>
          </p:cNvPr>
          <p:cNvSpPr>
            <a:spLocks noGrp="1"/>
          </p:cNvSpPr>
          <p:nvPr>
            <p:ph type="title"/>
          </p:nvPr>
        </p:nvSpPr>
        <p:spPr/>
        <p:txBody>
          <a:bodyPr/>
          <a:lstStyle/>
          <a:p>
            <a:r>
              <a:rPr lang="en-US" dirty="0"/>
              <a:t>Getting Started with Programs</a:t>
            </a:r>
            <a:endParaRPr lang="fa-IR" dirty="0"/>
          </a:p>
        </p:txBody>
      </p:sp>
      <p:sp>
        <p:nvSpPr>
          <p:cNvPr id="3" name="Content Placeholder 2">
            <a:extLst>
              <a:ext uri="{FF2B5EF4-FFF2-40B4-BE49-F238E27FC236}">
                <a16:creationId xmlns:a16="http://schemas.microsoft.com/office/drawing/2014/main" id="{7A2C9289-81DC-4F6A-96D7-AF9C16932D01}"/>
              </a:ext>
            </a:extLst>
          </p:cNvPr>
          <p:cNvSpPr>
            <a:spLocks noGrp="1"/>
          </p:cNvSpPr>
          <p:nvPr>
            <p:ph idx="1"/>
          </p:nvPr>
        </p:nvSpPr>
        <p:spPr>
          <a:xfrm>
            <a:off x="342900" y="1295400"/>
            <a:ext cx="8458200" cy="5105400"/>
          </a:xfrm>
        </p:spPr>
        <p:txBody>
          <a:bodyPr/>
          <a:lstStyle/>
          <a:p>
            <a:pPr algn="just">
              <a:lnSpc>
                <a:spcPct val="150000"/>
              </a:lnSpc>
            </a:pPr>
            <a:r>
              <a:rPr lang="en-US" sz="1800" dirty="0"/>
              <a:t>Let us start with a program that asks the user to enter his/her name and age and prints it back in the form of a greeting.</a:t>
            </a:r>
            <a:endParaRPr lang="en-US" sz="1800" b="1" i="0" u="none" strike="noStrike" baseline="0" dirty="0">
              <a:latin typeface="CourierNewPS-BoldMT"/>
            </a:endParaRPr>
          </a:p>
        </p:txBody>
      </p:sp>
      <p:sp>
        <p:nvSpPr>
          <p:cNvPr id="4" name="Footer Placeholder 3">
            <a:extLst>
              <a:ext uri="{FF2B5EF4-FFF2-40B4-BE49-F238E27FC236}">
                <a16:creationId xmlns:a16="http://schemas.microsoft.com/office/drawing/2014/main" id="{A5CCED77-4446-4F40-84F4-A3489D70CD72}"/>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5BABD86F-A5EE-42DC-B413-BB071AEFB3B3}"/>
              </a:ext>
            </a:extLst>
          </p:cNvPr>
          <p:cNvSpPr>
            <a:spLocks noGrp="1"/>
          </p:cNvSpPr>
          <p:nvPr>
            <p:ph type="sldNum" sz="quarter" idx="12"/>
          </p:nvPr>
        </p:nvSpPr>
        <p:spPr/>
        <p:txBody>
          <a:bodyPr/>
          <a:lstStyle/>
          <a:p>
            <a:fld id="{E0A0371E-326A-479E-9360-BA9EEE9F4FA5}" type="slidenum">
              <a:rPr lang="en-US" altLang="en-US" smtClean="0"/>
              <a:pPr/>
              <a:t>5</a:t>
            </a:fld>
            <a:endParaRPr lang="en-US" altLang="en-US"/>
          </a:p>
        </p:txBody>
      </p:sp>
      <p:pic>
        <p:nvPicPr>
          <p:cNvPr id="8" name="Picture 7">
            <a:extLst>
              <a:ext uri="{FF2B5EF4-FFF2-40B4-BE49-F238E27FC236}">
                <a16:creationId xmlns:a16="http://schemas.microsoft.com/office/drawing/2014/main" id="{36A73A73-C094-4DE0-A567-B31185C3472F}"/>
              </a:ext>
            </a:extLst>
          </p:cNvPr>
          <p:cNvPicPr>
            <a:picLocks noChangeAspect="1"/>
          </p:cNvPicPr>
          <p:nvPr/>
        </p:nvPicPr>
        <p:blipFill>
          <a:blip r:embed="rId2"/>
          <a:stretch>
            <a:fillRect/>
          </a:stretch>
        </p:blipFill>
        <p:spPr>
          <a:xfrm>
            <a:off x="456687" y="2296328"/>
            <a:ext cx="8327464" cy="2576513"/>
          </a:xfrm>
          <a:prstGeom prst="rect">
            <a:avLst/>
          </a:prstGeom>
        </p:spPr>
      </p:pic>
      <p:sp>
        <p:nvSpPr>
          <p:cNvPr id="11" name="TextBox 10">
            <a:extLst>
              <a:ext uri="{FF2B5EF4-FFF2-40B4-BE49-F238E27FC236}">
                <a16:creationId xmlns:a16="http://schemas.microsoft.com/office/drawing/2014/main" id="{5972A9E3-58C0-4E9E-ABFA-72139D107DAA}"/>
              </a:ext>
            </a:extLst>
          </p:cNvPr>
          <p:cNvSpPr txBox="1"/>
          <p:nvPr/>
        </p:nvSpPr>
        <p:spPr>
          <a:xfrm>
            <a:off x="697476" y="4949041"/>
            <a:ext cx="8053848" cy="1286571"/>
          </a:xfrm>
          <a:prstGeom prst="rect">
            <a:avLst/>
          </a:prstGeom>
          <a:noFill/>
        </p:spPr>
        <p:txBody>
          <a:bodyPr wrap="square">
            <a:spAutoFit/>
          </a:bodyPr>
          <a:lstStyle/>
          <a:p>
            <a:pPr algn="just">
              <a:lnSpc>
                <a:spcPct val="150000"/>
              </a:lnSpc>
            </a:pPr>
            <a:r>
              <a:rPr lang="en-US" sz="1800" dirty="0"/>
              <a:t>In line 9, the “:d” format is being applied on age to print it in decimal (though that is the default for an int anyway and would have printed the same as a string too).</a:t>
            </a:r>
            <a:endParaRPr lang="fa-IR" sz="1800" dirty="0"/>
          </a:p>
        </p:txBody>
      </p:sp>
    </p:spTree>
    <p:extLst>
      <p:ext uri="{BB962C8B-B14F-4D97-AF65-F5344CB8AC3E}">
        <p14:creationId xmlns:p14="http://schemas.microsoft.com/office/powerpoint/2010/main" val="86019484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11C2-BEB2-4ADE-B63A-6DFFDDBEF497}"/>
              </a:ext>
            </a:extLst>
          </p:cNvPr>
          <p:cNvSpPr>
            <a:spLocks noGrp="1"/>
          </p:cNvSpPr>
          <p:nvPr>
            <p:ph type="title"/>
          </p:nvPr>
        </p:nvSpPr>
        <p:spPr/>
        <p:txBody>
          <a:bodyPr/>
          <a:lstStyle/>
          <a:p>
            <a:r>
              <a:rPr lang="en-US" dirty="0"/>
              <a:t>Getting Started with Programs</a:t>
            </a:r>
            <a:endParaRPr lang="fa-IR" dirty="0"/>
          </a:p>
        </p:txBody>
      </p:sp>
      <p:sp>
        <p:nvSpPr>
          <p:cNvPr id="3" name="Content Placeholder 2">
            <a:extLst>
              <a:ext uri="{FF2B5EF4-FFF2-40B4-BE49-F238E27FC236}">
                <a16:creationId xmlns:a16="http://schemas.microsoft.com/office/drawing/2014/main" id="{653F5FA3-E931-4665-A78F-30BB41CFB400}"/>
              </a:ext>
            </a:extLst>
          </p:cNvPr>
          <p:cNvSpPr>
            <a:spLocks noGrp="1"/>
          </p:cNvSpPr>
          <p:nvPr>
            <p:ph idx="1"/>
          </p:nvPr>
        </p:nvSpPr>
        <p:spPr>
          <a:xfrm>
            <a:off x="342900" y="1295400"/>
            <a:ext cx="8458200" cy="1219200"/>
          </a:xfrm>
        </p:spPr>
        <p:txBody>
          <a:bodyPr/>
          <a:lstStyle/>
          <a:p>
            <a:pPr algn="just">
              <a:lnSpc>
                <a:spcPct val="100000"/>
              </a:lnSpc>
            </a:pPr>
            <a:r>
              <a:rPr lang="en-US" sz="1600" dirty="0"/>
              <a:t>Let us now write a program that performs some basic operations on integers like:</a:t>
            </a:r>
          </a:p>
          <a:p>
            <a:pPr lvl="1" algn="just">
              <a:lnSpc>
                <a:spcPct val="100000"/>
              </a:lnSpc>
            </a:pPr>
            <a:r>
              <a:rPr lang="en-US" sz="1400" dirty="0"/>
              <a:t>Finding it's previous and next integer</a:t>
            </a:r>
          </a:p>
          <a:p>
            <a:pPr lvl="1" algn="just">
              <a:lnSpc>
                <a:spcPct val="100000"/>
              </a:lnSpc>
            </a:pPr>
            <a:r>
              <a:rPr lang="en-US" sz="1400" dirty="0"/>
              <a:t>Finding it's square and cube</a:t>
            </a:r>
          </a:p>
          <a:p>
            <a:pPr lvl="1" algn="just">
              <a:lnSpc>
                <a:spcPct val="100000"/>
              </a:lnSpc>
            </a:pPr>
            <a:r>
              <a:rPr lang="en-US" sz="1400" dirty="0"/>
              <a:t>Finding it's square root and factorial</a:t>
            </a:r>
            <a:endParaRPr lang="fa-IR" sz="1400" dirty="0"/>
          </a:p>
        </p:txBody>
      </p:sp>
      <p:sp>
        <p:nvSpPr>
          <p:cNvPr id="4" name="Footer Placeholder 3">
            <a:extLst>
              <a:ext uri="{FF2B5EF4-FFF2-40B4-BE49-F238E27FC236}">
                <a16:creationId xmlns:a16="http://schemas.microsoft.com/office/drawing/2014/main" id="{1209822C-626B-4BBC-9091-7F6F9352F0AE}"/>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C6398018-77C3-4122-9793-46E97B4DF7DE}"/>
              </a:ext>
            </a:extLst>
          </p:cNvPr>
          <p:cNvSpPr>
            <a:spLocks noGrp="1"/>
          </p:cNvSpPr>
          <p:nvPr>
            <p:ph type="sldNum" sz="quarter" idx="12"/>
          </p:nvPr>
        </p:nvSpPr>
        <p:spPr/>
        <p:txBody>
          <a:bodyPr/>
          <a:lstStyle/>
          <a:p>
            <a:fld id="{E0A0371E-326A-479E-9360-BA9EEE9F4FA5}" type="slidenum">
              <a:rPr lang="en-US" altLang="en-US" smtClean="0"/>
              <a:pPr/>
              <a:t>6</a:t>
            </a:fld>
            <a:endParaRPr lang="en-US" altLang="en-US"/>
          </a:p>
        </p:txBody>
      </p:sp>
      <p:sp>
        <p:nvSpPr>
          <p:cNvPr id="13" name="TextBox 12">
            <a:extLst>
              <a:ext uri="{FF2B5EF4-FFF2-40B4-BE49-F238E27FC236}">
                <a16:creationId xmlns:a16="http://schemas.microsoft.com/office/drawing/2014/main" id="{7B0A5E1D-0B38-47E8-B8CC-3A66A4F75317}"/>
              </a:ext>
            </a:extLst>
          </p:cNvPr>
          <p:cNvSpPr txBox="1"/>
          <p:nvPr/>
        </p:nvSpPr>
        <p:spPr>
          <a:xfrm>
            <a:off x="1374674" y="2514600"/>
            <a:ext cx="6838949" cy="2246769"/>
          </a:xfrm>
          <a:prstGeom prst="rect">
            <a:avLst/>
          </a:prstGeom>
          <a:noFill/>
        </p:spPr>
        <p:txBody>
          <a:bodyPr wrap="square">
            <a:spAutoFit/>
          </a:bodyPr>
          <a:lstStyle/>
          <a:p>
            <a:r>
              <a:rPr lang="en-US" sz="2000" dirty="0"/>
              <a:t>import math</a:t>
            </a:r>
          </a:p>
          <a:p>
            <a:r>
              <a:rPr lang="en-US" sz="2000" dirty="0"/>
              <a:t>x = int(input("Enter an integer: "))</a:t>
            </a:r>
          </a:p>
          <a:p>
            <a:r>
              <a:rPr lang="en-US" sz="2000" dirty="0"/>
              <a:t>print("x={}".format(x));</a:t>
            </a:r>
          </a:p>
          <a:p>
            <a:r>
              <a:rPr lang="en-US" sz="2000" dirty="0"/>
              <a:t>print("x lies between {} and {}".format(x-1,x+1))</a:t>
            </a:r>
          </a:p>
          <a:p>
            <a:r>
              <a:rPr lang="en-US" sz="2000" dirty="0"/>
              <a:t>print("square(x)={} cube(x)={}".format(x**2,pow(x,3)))</a:t>
            </a:r>
          </a:p>
          <a:p>
            <a:r>
              <a:rPr lang="en-US" sz="2000" dirty="0"/>
              <a:t>print("sqrt(x)={}".format(</a:t>
            </a:r>
            <a:r>
              <a:rPr lang="en-US" sz="2000" dirty="0" err="1"/>
              <a:t>math.sqrt</a:t>
            </a:r>
            <a:r>
              <a:rPr lang="en-US" sz="2000" dirty="0"/>
              <a:t>(x)))</a:t>
            </a:r>
          </a:p>
          <a:p>
            <a:r>
              <a:rPr lang="en-US" sz="2000" dirty="0"/>
              <a:t>print("factorial(x)={}".format(</a:t>
            </a:r>
            <a:r>
              <a:rPr lang="en-US" sz="2000" dirty="0" err="1"/>
              <a:t>math.factorial</a:t>
            </a:r>
            <a:r>
              <a:rPr lang="en-US" sz="2000" dirty="0"/>
              <a:t>(x)))</a:t>
            </a:r>
            <a:endParaRPr lang="fa-IR" sz="2000" dirty="0"/>
          </a:p>
        </p:txBody>
      </p:sp>
      <p:pic>
        <p:nvPicPr>
          <p:cNvPr id="15" name="Picture 14">
            <a:extLst>
              <a:ext uri="{FF2B5EF4-FFF2-40B4-BE49-F238E27FC236}">
                <a16:creationId xmlns:a16="http://schemas.microsoft.com/office/drawing/2014/main" id="{0699400F-3866-438A-A717-969152B3DBF4}"/>
              </a:ext>
            </a:extLst>
          </p:cNvPr>
          <p:cNvPicPr>
            <a:picLocks noChangeAspect="1"/>
          </p:cNvPicPr>
          <p:nvPr/>
        </p:nvPicPr>
        <p:blipFill>
          <a:blip r:embed="rId2"/>
          <a:stretch>
            <a:fillRect/>
          </a:stretch>
        </p:blipFill>
        <p:spPr>
          <a:xfrm>
            <a:off x="3276600" y="4847658"/>
            <a:ext cx="2895600" cy="1938377"/>
          </a:xfrm>
          <a:prstGeom prst="rect">
            <a:avLst/>
          </a:prstGeom>
        </p:spPr>
      </p:pic>
    </p:spTree>
    <p:extLst>
      <p:ext uri="{BB962C8B-B14F-4D97-AF65-F5344CB8AC3E}">
        <p14:creationId xmlns:p14="http://schemas.microsoft.com/office/powerpoint/2010/main" val="1484968958"/>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11C2-BEB2-4ADE-B63A-6DFFDDBEF497}"/>
              </a:ext>
            </a:extLst>
          </p:cNvPr>
          <p:cNvSpPr>
            <a:spLocks noGrp="1"/>
          </p:cNvSpPr>
          <p:nvPr>
            <p:ph type="title"/>
          </p:nvPr>
        </p:nvSpPr>
        <p:spPr/>
        <p:txBody>
          <a:bodyPr/>
          <a:lstStyle/>
          <a:p>
            <a:r>
              <a:rPr lang="en-US" sz="2800" dirty="0"/>
              <a:t>Getting Started with Programs</a:t>
            </a:r>
            <a:endParaRPr lang="fa-IR" sz="2800" dirty="0"/>
          </a:p>
        </p:txBody>
      </p:sp>
      <p:sp>
        <p:nvSpPr>
          <p:cNvPr id="3" name="Content Placeholder 2">
            <a:extLst>
              <a:ext uri="{FF2B5EF4-FFF2-40B4-BE49-F238E27FC236}">
                <a16:creationId xmlns:a16="http://schemas.microsoft.com/office/drawing/2014/main" id="{653F5FA3-E931-4665-A78F-30BB41CFB400}"/>
              </a:ext>
            </a:extLst>
          </p:cNvPr>
          <p:cNvSpPr>
            <a:spLocks noGrp="1"/>
          </p:cNvSpPr>
          <p:nvPr>
            <p:ph idx="1"/>
          </p:nvPr>
        </p:nvSpPr>
        <p:spPr>
          <a:xfrm>
            <a:off x="571500" y="1143000"/>
            <a:ext cx="8097838" cy="457200"/>
          </a:xfrm>
        </p:spPr>
        <p:txBody>
          <a:bodyPr/>
          <a:lstStyle/>
          <a:p>
            <a:pPr algn="just">
              <a:lnSpc>
                <a:spcPct val="150000"/>
              </a:lnSpc>
            </a:pPr>
            <a:r>
              <a:rPr lang="en-US" sz="1800" dirty="0"/>
              <a:t>The next program will deal with logarithms and anti-logarithms</a:t>
            </a:r>
            <a:endParaRPr lang="fa-IR" sz="2000" dirty="0"/>
          </a:p>
        </p:txBody>
      </p:sp>
      <p:sp>
        <p:nvSpPr>
          <p:cNvPr id="4" name="Footer Placeholder 3">
            <a:extLst>
              <a:ext uri="{FF2B5EF4-FFF2-40B4-BE49-F238E27FC236}">
                <a16:creationId xmlns:a16="http://schemas.microsoft.com/office/drawing/2014/main" id="{1209822C-626B-4BBC-9091-7F6F9352F0AE}"/>
              </a:ext>
            </a:extLst>
          </p:cNvPr>
          <p:cNvSpPr>
            <a:spLocks noGrp="1"/>
          </p:cNvSpPr>
          <p:nvPr>
            <p:ph type="ftr" sz="quarter" idx="11"/>
          </p:nvPr>
        </p:nvSpPr>
        <p:spPr/>
        <p:txBody>
          <a:bodyPr/>
          <a:lstStyle/>
          <a:p>
            <a:pPr>
              <a:defRPr/>
            </a:pPr>
            <a:r>
              <a:rPr lang="en-US"/>
              <a:t>By Dr.Sirous Salehnasab - Assistant Professor of Medical Informatics</a:t>
            </a:r>
            <a:endParaRPr lang="en-US" dirty="0"/>
          </a:p>
        </p:txBody>
      </p:sp>
      <p:sp>
        <p:nvSpPr>
          <p:cNvPr id="5" name="Slide Number Placeholder 4">
            <a:extLst>
              <a:ext uri="{FF2B5EF4-FFF2-40B4-BE49-F238E27FC236}">
                <a16:creationId xmlns:a16="http://schemas.microsoft.com/office/drawing/2014/main" id="{C6398018-77C3-4122-9793-46E97B4DF7DE}"/>
              </a:ext>
            </a:extLst>
          </p:cNvPr>
          <p:cNvSpPr>
            <a:spLocks noGrp="1"/>
          </p:cNvSpPr>
          <p:nvPr>
            <p:ph type="sldNum" sz="quarter" idx="12"/>
          </p:nvPr>
        </p:nvSpPr>
        <p:spPr/>
        <p:txBody>
          <a:bodyPr/>
          <a:lstStyle/>
          <a:p>
            <a:fld id="{E0A0371E-326A-479E-9360-BA9EEE9F4FA5}" type="slidenum">
              <a:rPr lang="en-US" altLang="en-US" smtClean="0"/>
              <a:pPr/>
              <a:t>7</a:t>
            </a:fld>
            <a:endParaRPr lang="en-US" altLang="en-US"/>
          </a:p>
        </p:txBody>
      </p:sp>
      <p:sp>
        <p:nvSpPr>
          <p:cNvPr id="9" name="TextBox 8">
            <a:extLst>
              <a:ext uri="{FF2B5EF4-FFF2-40B4-BE49-F238E27FC236}">
                <a16:creationId xmlns:a16="http://schemas.microsoft.com/office/drawing/2014/main" id="{2925124B-A452-4DED-A6A6-B0E2674EF271}"/>
              </a:ext>
            </a:extLst>
          </p:cNvPr>
          <p:cNvSpPr txBox="1"/>
          <p:nvPr/>
        </p:nvSpPr>
        <p:spPr>
          <a:xfrm>
            <a:off x="228600" y="1516885"/>
            <a:ext cx="8915400" cy="3369833"/>
          </a:xfrm>
          <a:prstGeom prst="rect">
            <a:avLst/>
          </a:prstGeom>
          <a:noFill/>
        </p:spPr>
        <p:txBody>
          <a:bodyPr wrap="square">
            <a:spAutoFit/>
          </a:bodyPr>
          <a:lstStyle/>
          <a:p>
            <a:pPr>
              <a:lnSpc>
                <a:spcPct val="150000"/>
              </a:lnSpc>
            </a:pPr>
            <a:r>
              <a:rPr lang="en-US" sz="1600" dirty="0"/>
              <a:t># Logarithms and anti-logarithms</a:t>
            </a:r>
          </a:p>
          <a:p>
            <a:pPr>
              <a:lnSpc>
                <a:spcPct val="150000"/>
              </a:lnSpc>
            </a:pPr>
            <a:r>
              <a:rPr lang="en-US" sz="1600" dirty="0"/>
              <a:t>import math</a:t>
            </a:r>
          </a:p>
          <a:p>
            <a:pPr>
              <a:lnSpc>
                <a:spcPct val="150000"/>
              </a:lnSpc>
            </a:pPr>
            <a:r>
              <a:rPr lang="en-US" sz="1600" dirty="0"/>
              <a:t>x = float(input("Enter a real number: "))</a:t>
            </a:r>
          </a:p>
          <a:p>
            <a:pPr>
              <a:lnSpc>
                <a:spcPct val="150000"/>
              </a:lnSpc>
            </a:pPr>
            <a:r>
              <a:rPr lang="en-US" sz="1600" dirty="0"/>
              <a:t>print("Natural logarithm and anti-logarithm")</a:t>
            </a:r>
          </a:p>
          <a:p>
            <a:pPr>
              <a:lnSpc>
                <a:spcPct val="150000"/>
              </a:lnSpc>
            </a:pPr>
            <a:r>
              <a:rPr lang="en-US" sz="1600" dirty="0"/>
              <a:t>print("ln(x)={} exp(ln(x))={}".format(math.log(x), </a:t>
            </a:r>
            <a:r>
              <a:rPr lang="en-US" sz="1600" dirty="0" err="1"/>
              <a:t>math.exp</a:t>
            </a:r>
            <a:r>
              <a:rPr lang="en-US" sz="1600" dirty="0"/>
              <a:t>(math.log(x))))</a:t>
            </a:r>
          </a:p>
          <a:p>
            <a:pPr>
              <a:lnSpc>
                <a:spcPct val="150000"/>
              </a:lnSpc>
            </a:pPr>
            <a:r>
              <a:rPr lang="en-US" sz="1600" dirty="0"/>
              <a:t>print("\</a:t>
            </a:r>
            <a:r>
              <a:rPr lang="en-US" sz="1600" dirty="0" err="1"/>
              <a:t>nCommon</a:t>
            </a:r>
            <a:r>
              <a:rPr lang="en-US" sz="1600" dirty="0"/>
              <a:t> logarithm and anti-logarithm")</a:t>
            </a:r>
          </a:p>
          <a:p>
            <a:pPr>
              <a:lnSpc>
                <a:spcPct val="150000"/>
              </a:lnSpc>
            </a:pPr>
            <a:r>
              <a:rPr lang="en-US" sz="1600" dirty="0"/>
              <a:t>print("log(x)={} antilog(log(x))={}".format(math.log10(x), pow(10,math.log10(x))))</a:t>
            </a:r>
          </a:p>
          <a:p>
            <a:pPr>
              <a:lnSpc>
                <a:spcPct val="150000"/>
              </a:lnSpc>
            </a:pPr>
            <a:r>
              <a:rPr lang="en-US" sz="1600" dirty="0"/>
              <a:t>print("\</a:t>
            </a:r>
            <a:r>
              <a:rPr lang="en-US" sz="1600" dirty="0" err="1"/>
              <a:t>nBase</a:t>
            </a:r>
            <a:r>
              <a:rPr lang="en-US" sz="1600" dirty="0"/>
              <a:t> 2 logarithm and anti-logarithm")</a:t>
            </a:r>
          </a:p>
          <a:p>
            <a:pPr>
              <a:lnSpc>
                <a:spcPct val="150000"/>
              </a:lnSpc>
            </a:pPr>
            <a:r>
              <a:rPr lang="en-US" sz="1600" dirty="0"/>
              <a:t>print("log2(x)={} antilog2(log2(x))={}".format(math.log(x,2), pow(2,math.log(x,2))))</a:t>
            </a:r>
            <a:endParaRPr lang="fa-IR" sz="1600" dirty="0"/>
          </a:p>
        </p:txBody>
      </p:sp>
      <p:pic>
        <p:nvPicPr>
          <p:cNvPr id="11" name="Picture 10">
            <a:extLst>
              <a:ext uri="{FF2B5EF4-FFF2-40B4-BE49-F238E27FC236}">
                <a16:creationId xmlns:a16="http://schemas.microsoft.com/office/drawing/2014/main" id="{8D454662-6BA7-47E9-85B5-9CB7A0850593}"/>
              </a:ext>
            </a:extLst>
          </p:cNvPr>
          <p:cNvPicPr>
            <a:picLocks noChangeAspect="1"/>
          </p:cNvPicPr>
          <p:nvPr/>
        </p:nvPicPr>
        <p:blipFill>
          <a:blip r:embed="rId2"/>
          <a:stretch>
            <a:fillRect/>
          </a:stretch>
        </p:blipFill>
        <p:spPr>
          <a:xfrm>
            <a:off x="33337" y="4838700"/>
            <a:ext cx="4352925" cy="2019300"/>
          </a:xfrm>
          <a:prstGeom prst="rect">
            <a:avLst/>
          </a:prstGeom>
        </p:spPr>
      </p:pic>
      <p:sp>
        <p:nvSpPr>
          <p:cNvPr id="13" name="TextBox 12">
            <a:extLst>
              <a:ext uri="{FF2B5EF4-FFF2-40B4-BE49-F238E27FC236}">
                <a16:creationId xmlns:a16="http://schemas.microsoft.com/office/drawing/2014/main" id="{4A626AB0-1E90-4BB5-95B8-03DDCA2A49DD}"/>
              </a:ext>
            </a:extLst>
          </p:cNvPr>
          <p:cNvSpPr txBox="1"/>
          <p:nvPr/>
        </p:nvSpPr>
        <p:spPr>
          <a:xfrm>
            <a:off x="4475444" y="5340518"/>
            <a:ext cx="4579374" cy="1015663"/>
          </a:xfrm>
          <a:prstGeom prst="rect">
            <a:avLst/>
          </a:prstGeom>
          <a:noFill/>
        </p:spPr>
        <p:txBody>
          <a:bodyPr wrap="square">
            <a:spAutoFit/>
          </a:bodyPr>
          <a:lstStyle/>
          <a:p>
            <a:r>
              <a:rPr lang="en-US" sz="2000" dirty="0"/>
              <a:t>The log() function gives the natural logarithm by default, and exp() is the</a:t>
            </a:r>
          </a:p>
          <a:p>
            <a:r>
              <a:rPr lang="en-US" sz="2000" dirty="0"/>
              <a:t>natural anti-logarithm</a:t>
            </a:r>
            <a:endParaRPr lang="fa-IR" sz="2000" dirty="0"/>
          </a:p>
        </p:txBody>
      </p:sp>
    </p:spTree>
    <p:extLst>
      <p:ext uri="{BB962C8B-B14F-4D97-AF65-F5344CB8AC3E}">
        <p14:creationId xmlns:p14="http://schemas.microsoft.com/office/powerpoint/2010/main" val="2672199663"/>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9BD0-F671-4B02-BEBA-FA7178C978DD}"/>
              </a:ext>
            </a:extLst>
          </p:cNvPr>
          <p:cNvSpPr>
            <a:spLocks noGrp="1"/>
          </p:cNvSpPr>
          <p:nvPr>
            <p:ph type="title"/>
          </p:nvPr>
        </p:nvSpPr>
        <p:spPr/>
        <p:txBody>
          <a:bodyPr/>
          <a:lstStyle/>
          <a:p>
            <a:r>
              <a:rPr lang="en-US" dirty="0"/>
              <a:t>Getting Started with Programs</a:t>
            </a:r>
            <a:endParaRPr lang="fa-IR" dirty="0"/>
          </a:p>
        </p:txBody>
      </p:sp>
      <p:sp>
        <p:nvSpPr>
          <p:cNvPr id="3" name="Content Placeholder 2">
            <a:extLst>
              <a:ext uri="{FF2B5EF4-FFF2-40B4-BE49-F238E27FC236}">
                <a16:creationId xmlns:a16="http://schemas.microsoft.com/office/drawing/2014/main" id="{DA4F2162-1312-4A1A-A326-2346E126EC54}"/>
              </a:ext>
            </a:extLst>
          </p:cNvPr>
          <p:cNvSpPr>
            <a:spLocks noGrp="1"/>
          </p:cNvSpPr>
          <p:nvPr>
            <p:ph idx="1"/>
          </p:nvPr>
        </p:nvSpPr>
        <p:spPr>
          <a:xfrm>
            <a:off x="391319" y="1201993"/>
            <a:ext cx="8458200" cy="457200"/>
          </a:xfrm>
        </p:spPr>
        <p:txBody>
          <a:bodyPr/>
          <a:lstStyle/>
          <a:p>
            <a:pPr algn="just">
              <a:lnSpc>
                <a:spcPct val="100000"/>
              </a:lnSpc>
            </a:pPr>
            <a:r>
              <a:rPr lang="en-US" sz="2000" dirty="0"/>
              <a:t>The next program deals with trigonometry:</a:t>
            </a:r>
          </a:p>
        </p:txBody>
      </p:sp>
      <p:sp>
        <p:nvSpPr>
          <p:cNvPr id="4" name="Footer Placeholder 3">
            <a:extLst>
              <a:ext uri="{FF2B5EF4-FFF2-40B4-BE49-F238E27FC236}">
                <a16:creationId xmlns:a16="http://schemas.microsoft.com/office/drawing/2014/main" id="{A91C1ED9-D4F1-4CB5-8A59-74CA340D8965}"/>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ABF6DB85-D136-4D31-9837-CB91A4E2A37D}"/>
              </a:ext>
            </a:extLst>
          </p:cNvPr>
          <p:cNvSpPr>
            <a:spLocks noGrp="1"/>
          </p:cNvSpPr>
          <p:nvPr>
            <p:ph type="sldNum" sz="quarter" idx="12"/>
          </p:nvPr>
        </p:nvSpPr>
        <p:spPr/>
        <p:txBody>
          <a:bodyPr/>
          <a:lstStyle/>
          <a:p>
            <a:fld id="{E0A0371E-326A-479E-9360-BA9EEE9F4FA5}" type="slidenum">
              <a:rPr lang="en-US" altLang="en-US" smtClean="0"/>
              <a:pPr/>
              <a:t>8</a:t>
            </a:fld>
            <a:endParaRPr lang="en-US" altLang="en-US"/>
          </a:p>
        </p:txBody>
      </p:sp>
      <p:sp>
        <p:nvSpPr>
          <p:cNvPr id="7" name="TextBox 6">
            <a:extLst>
              <a:ext uri="{FF2B5EF4-FFF2-40B4-BE49-F238E27FC236}">
                <a16:creationId xmlns:a16="http://schemas.microsoft.com/office/drawing/2014/main" id="{E9E09BCE-1787-4EA2-A96C-425AD8BEE2C5}"/>
              </a:ext>
            </a:extLst>
          </p:cNvPr>
          <p:cNvSpPr txBox="1"/>
          <p:nvPr/>
        </p:nvSpPr>
        <p:spPr>
          <a:xfrm>
            <a:off x="1066800" y="1566264"/>
            <a:ext cx="6551357" cy="2554545"/>
          </a:xfrm>
          <a:prstGeom prst="rect">
            <a:avLst/>
          </a:prstGeom>
          <a:noFill/>
        </p:spPr>
        <p:txBody>
          <a:bodyPr wrap="square">
            <a:spAutoFit/>
          </a:bodyPr>
          <a:lstStyle/>
          <a:p>
            <a:r>
              <a:rPr lang="en-US" sz="1600" dirty="0"/>
              <a:t># Trigonometry demo</a:t>
            </a:r>
          </a:p>
          <a:p>
            <a:r>
              <a:rPr lang="en-US" sz="1600" dirty="0"/>
              <a:t>import math</a:t>
            </a:r>
          </a:p>
          <a:p>
            <a:r>
              <a:rPr lang="en-US" sz="1600" dirty="0"/>
              <a:t>angle = float(input("Enter an angle in degrees: "))</a:t>
            </a:r>
          </a:p>
          <a:p>
            <a:r>
              <a:rPr lang="en-US" sz="1600" dirty="0"/>
              <a:t>angle = </a:t>
            </a:r>
            <a:r>
              <a:rPr lang="en-US" sz="1600" dirty="0" err="1"/>
              <a:t>math.radians</a:t>
            </a:r>
            <a:r>
              <a:rPr lang="en-US" sz="1600" dirty="0"/>
              <a:t>(angle) # Conversion from degrees to radians</a:t>
            </a:r>
          </a:p>
          <a:p>
            <a:r>
              <a:rPr lang="en-US" sz="1600" dirty="0"/>
              <a:t>print("sin(x) =",</a:t>
            </a:r>
            <a:r>
              <a:rPr lang="en-US" sz="1600" dirty="0" err="1"/>
              <a:t>math.sin</a:t>
            </a:r>
            <a:r>
              <a:rPr lang="en-US" sz="1600" dirty="0"/>
              <a:t>(angle))</a:t>
            </a:r>
          </a:p>
          <a:p>
            <a:r>
              <a:rPr lang="en-US" sz="1600" dirty="0"/>
              <a:t>print("cos(x) =",</a:t>
            </a:r>
            <a:r>
              <a:rPr lang="en-US" sz="1600" dirty="0" err="1"/>
              <a:t>math.cos</a:t>
            </a:r>
            <a:r>
              <a:rPr lang="en-US" sz="1600" dirty="0"/>
              <a:t>(angle))</a:t>
            </a:r>
          </a:p>
          <a:p>
            <a:r>
              <a:rPr lang="en-US" sz="1600" dirty="0"/>
              <a:t>print("tan(x) =",</a:t>
            </a:r>
            <a:r>
              <a:rPr lang="en-US" sz="1600" dirty="0" err="1"/>
              <a:t>math.tan</a:t>
            </a:r>
            <a:r>
              <a:rPr lang="en-US" sz="1600" dirty="0"/>
              <a:t>(angle))</a:t>
            </a:r>
          </a:p>
          <a:p>
            <a:r>
              <a:rPr lang="en-US" sz="1600" dirty="0"/>
              <a:t>print("cosec(x) =",1/</a:t>
            </a:r>
            <a:r>
              <a:rPr lang="en-US" sz="1600" dirty="0" err="1"/>
              <a:t>math.sin</a:t>
            </a:r>
            <a:r>
              <a:rPr lang="en-US" sz="1600" dirty="0"/>
              <a:t>(angle))</a:t>
            </a:r>
          </a:p>
          <a:p>
            <a:r>
              <a:rPr lang="en-US" sz="1600" dirty="0"/>
              <a:t>print("sec(x) =",1/</a:t>
            </a:r>
            <a:r>
              <a:rPr lang="en-US" sz="1600" dirty="0" err="1"/>
              <a:t>math.cos</a:t>
            </a:r>
            <a:r>
              <a:rPr lang="en-US" sz="1600" dirty="0"/>
              <a:t>(angle))</a:t>
            </a:r>
          </a:p>
          <a:p>
            <a:r>
              <a:rPr lang="en-US" sz="1600" dirty="0"/>
              <a:t>print("cot(x) =",1/</a:t>
            </a:r>
            <a:r>
              <a:rPr lang="en-US" sz="1600" dirty="0" err="1"/>
              <a:t>math.tan</a:t>
            </a:r>
            <a:r>
              <a:rPr lang="en-US" sz="1600" dirty="0"/>
              <a:t>(angle))</a:t>
            </a:r>
          </a:p>
        </p:txBody>
      </p:sp>
      <p:pic>
        <p:nvPicPr>
          <p:cNvPr id="9" name="Picture 8">
            <a:extLst>
              <a:ext uri="{FF2B5EF4-FFF2-40B4-BE49-F238E27FC236}">
                <a16:creationId xmlns:a16="http://schemas.microsoft.com/office/drawing/2014/main" id="{366992DD-B144-473C-BF60-BAAB46AE67A3}"/>
              </a:ext>
            </a:extLst>
          </p:cNvPr>
          <p:cNvPicPr>
            <a:picLocks noChangeAspect="1"/>
          </p:cNvPicPr>
          <p:nvPr/>
        </p:nvPicPr>
        <p:blipFill>
          <a:blip r:embed="rId2"/>
          <a:stretch>
            <a:fillRect/>
          </a:stretch>
        </p:blipFill>
        <p:spPr>
          <a:xfrm>
            <a:off x="2819400" y="4270003"/>
            <a:ext cx="4192844" cy="2587997"/>
          </a:xfrm>
          <a:prstGeom prst="rect">
            <a:avLst/>
          </a:prstGeom>
        </p:spPr>
      </p:pic>
    </p:spTree>
    <p:extLst>
      <p:ext uri="{BB962C8B-B14F-4D97-AF65-F5344CB8AC3E}">
        <p14:creationId xmlns:p14="http://schemas.microsoft.com/office/powerpoint/2010/main" val="4033783208"/>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31F8-D7FF-4DC4-BE30-57DE4F73E40C}"/>
              </a:ext>
            </a:extLst>
          </p:cNvPr>
          <p:cNvSpPr>
            <a:spLocks noGrp="1"/>
          </p:cNvSpPr>
          <p:nvPr>
            <p:ph type="title"/>
          </p:nvPr>
        </p:nvSpPr>
        <p:spPr/>
        <p:txBody>
          <a:bodyPr/>
          <a:lstStyle/>
          <a:p>
            <a:r>
              <a:rPr lang="en-US" dirty="0"/>
              <a:t>Getting Started with Programs</a:t>
            </a:r>
            <a:endParaRPr lang="fa-IR" dirty="0"/>
          </a:p>
        </p:txBody>
      </p:sp>
      <p:sp>
        <p:nvSpPr>
          <p:cNvPr id="4" name="Footer Placeholder 3">
            <a:extLst>
              <a:ext uri="{FF2B5EF4-FFF2-40B4-BE49-F238E27FC236}">
                <a16:creationId xmlns:a16="http://schemas.microsoft.com/office/drawing/2014/main" id="{BF196761-816C-4C5A-8461-95FCE82EA9F7}"/>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30C42C5F-0973-4E96-B424-BB5E4982DC19}"/>
              </a:ext>
            </a:extLst>
          </p:cNvPr>
          <p:cNvSpPr>
            <a:spLocks noGrp="1"/>
          </p:cNvSpPr>
          <p:nvPr>
            <p:ph type="sldNum" sz="quarter" idx="12"/>
          </p:nvPr>
        </p:nvSpPr>
        <p:spPr/>
        <p:txBody>
          <a:bodyPr/>
          <a:lstStyle/>
          <a:p>
            <a:fld id="{E0A0371E-326A-479E-9360-BA9EEE9F4FA5}" type="slidenum">
              <a:rPr lang="en-US" altLang="en-US" smtClean="0"/>
              <a:pPr/>
              <a:t>9</a:t>
            </a:fld>
            <a:endParaRPr lang="en-US" altLang="en-US"/>
          </a:p>
        </p:txBody>
      </p:sp>
      <p:sp>
        <p:nvSpPr>
          <p:cNvPr id="8" name="Content Placeholder 7">
            <a:extLst>
              <a:ext uri="{FF2B5EF4-FFF2-40B4-BE49-F238E27FC236}">
                <a16:creationId xmlns:a16="http://schemas.microsoft.com/office/drawing/2014/main" id="{B476E400-F01E-41A8-A9B9-B5BDAFC3B505}"/>
              </a:ext>
            </a:extLst>
          </p:cNvPr>
          <p:cNvSpPr>
            <a:spLocks noGrp="1"/>
          </p:cNvSpPr>
          <p:nvPr>
            <p:ph idx="1"/>
          </p:nvPr>
        </p:nvSpPr>
        <p:spPr>
          <a:xfrm>
            <a:off x="342900" y="1333500"/>
            <a:ext cx="8458200" cy="1485900"/>
          </a:xfrm>
        </p:spPr>
        <p:txBody>
          <a:bodyPr/>
          <a:lstStyle/>
          <a:p>
            <a:pPr algn="just">
              <a:lnSpc>
                <a:spcPct val="150000"/>
              </a:lnSpc>
            </a:pPr>
            <a:r>
              <a:rPr lang="en-US" sz="2000" b="1" dirty="0"/>
              <a:t>Problem</a:t>
            </a:r>
            <a:r>
              <a:rPr lang="en-US" sz="2000" dirty="0"/>
              <a:t>: Write a program to print the simple interest and amount, given the principal, the rate of interest (in percentage per annum) and the time (in years).</a:t>
            </a:r>
            <a:endParaRPr lang="fa-IR" sz="2000" dirty="0"/>
          </a:p>
        </p:txBody>
      </p:sp>
      <p:sp>
        <p:nvSpPr>
          <p:cNvPr id="10" name="TextBox 9">
            <a:extLst>
              <a:ext uri="{FF2B5EF4-FFF2-40B4-BE49-F238E27FC236}">
                <a16:creationId xmlns:a16="http://schemas.microsoft.com/office/drawing/2014/main" id="{745FBD70-9278-4865-805A-1A63F1BF3B85}"/>
              </a:ext>
            </a:extLst>
          </p:cNvPr>
          <p:cNvSpPr txBox="1"/>
          <p:nvPr/>
        </p:nvSpPr>
        <p:spPr>
          <a:xfrm>
            <a:off x="3048000" y="2514600"/>
            <a:ext cx="5553383" cy="2308324"/>
          </a:xfrm>
          <a:prstGeom prst="rect">
            <a:avLst/>
          </a:prstGeom>
          <a:noFill/>
        </p:spPr>
        <p:txBody>
          <a:bodyPr wrap="square">
            <a:spAutoFit/>
          </a:bodyPr>
          <a:lstStyle/>
          <a:p>
            <a:r>
              <a:rPr lang="en-US" sz="1800" dirty="0"/>
              <a:t># Program to find the simple interest and amount</a:t>
            </a:r>
          </a:p>
          <a:p>
            <a:r>
              <a:rPr lang="en-US" sz="1800" dirty="0"/>
              <a:t>p = float(input("Enter the principal: "))</a:t>
            </a:r>
          </a:p>
          <a:p>
            <a:r>
              <a:rPr lang="en-US" sz="1800" dirty="0"/>
              <a:t>r = float(input("Enter the rate of interest (%pa): "))</a:t>
            </a:r>
          </a:p>
          <a:p>
            <a:r>
              <a:rPr lang="en-US" sz="1800" dirty="0"/>
              <a:t>t = float(input("Enter the duration (years): "))</a:t>
            </a:r>
          </a:p>
          <a:p>
            <a:r>
              <a:rPr lang="en-US" sz="1800" dirty="0" err="1"/>
              <a:t>si</a:t>
            </a:r>
            <a:r>
              <a:rPr lang="en-US" sz="1800" dirty="0"/>
              <a:t> = (p*t*r)/100</a:t>
            </a:r>
          </a:p>
          <a:p>
            <a:r>
              <a:rPr lang="en-US" sz="1800" dirty="0"/>
              <a:t>amount = p + </a:t>
            </a:r>
            <a:r>
              <a:rPr lang="en-US" sz="1800" dirty="0" err="1"/>
              <a:t>si</a:t>
            </a:r>
            <a:endParaRPr lang="en-US" sz="1800" dirty="0"/>
          </a:p>
          <a:p>
            <a:r>
              <a:rPr lang="en-US" sz="1800" dirty="0"/>
              <a:t>print("Simple interest={}",</a:t>
            </a:r>
            <a:r>
              <a:rPr lang="en-US" sz="1800" dirty="0" err="1"/>
              <a:t>si</a:t>
            </a:r>
            <a:r>
              <a:rPr lang="en-US" sz="1800" dirty="0"/>
              <a:t>)</a:t>
            </a:r>
          </a:p>
          <a:p>
            <a:r>
              <a:rPr lang="en-US" sz="1800" dirty="0"/>
              <a:t>print("Amount={}",amount)</a:t>
            </a:r>
            <a:endParaRPr lang="fa-IR" sz="1800" dirty="0"/>
          </a:p>
        </p:txBody>
      </p:sp>
      <p:pic>
        <p:nvPicPr>
          <p:cNvPr id="12" name="Picture 11">
            <a:extLst>
              <a:ext uri="{FF2B5EF4-FFF2-40B4-BE49-F238E27FC236}">
                <a16:creationId xmlns:a16="http://schemas.microsoft.com/office/drawing/2014/main" id="{82BE3750-71FF-49A2-8549-3ACB15686F41}"/>
              </a:ext>
            </a:extLst>
          </p:cNvPr>
          <p:cNvPicPr>
            <a:picLocks noChangeAspect="1"/>
          </p:cNvPicPr>
          <p:nvPr/>
        </p:nvPicPr>
        <p:blipFill>
          <a:blip r:embed="rId2"/>
          <a:stretch>
            <a:fillRect/>
          </a:stretch>
        </p:blipFill>
        <p:spPr>
          <a:xfrm>
            <a:off x="3733800" y="4822924"/>
            <a:ext cx="4867583" cy="2044091"/>
          </a:xfrm>
          <a:prstGeom prst="rect">
            <a:avLst/>
          </a:prstGeom>
        </p:spPr>
      </p:pic>
    </p:spTree>
    <p:extLst>
      <p:ext uri="{BB962C8B-B14F-4D97-AF65-F5344CB8AC3E}">
        <p14:creationId xmlns:p14="http://schemas.microsoft.com/office/powerpoint/2010/main" val="1359657302"/>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6516</TotalTime>
  <Words>2043</Words>
  <Application>Microsoft Office PowerPoint</Application>
  <PresentationFormat>On-screen Show (4:3)</PresentationFormat>
  <Paragraphs>195</Paragraphs>
  <Slides>25</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Arial</vt:lpstr>
      <vt:lpstr>ArialMT</vt:lpstr>
      <vt:lpstr>CourierNewPS-BoldMT</vt:lpstr>
      <vt:lpstr>CourierNewPSMT</vt:lpstr>
      <vt:lpstr>OpenSymbol</vt:lpstr>
      <vt:lpstr>Tahoma</vt:lpstr>
      <vt:lpstr>Times New Roman</vt:lpstr>
      <vt:lpstr>Wingdings</vt:lpstr>
      <vt:lpstr>Blends</vt:lpstr>
      <vt:lpstr>Clip</vt:lpstr>
      <vt:lpstr>PowerPoint Presentation</vt:lpstr>
      <vt:lpstr>Basic programming    Session4: Python Control Structures (Decisions)</vt:lpstr>
      <vt:lpstr>Python Control Structures (Decisions)</vt:lpstr>
      <vt:lpstr>Getting Started with Programs</vt:lpstr>
      <vt:lpstr>Getting Started with Programs</vt:lpstr>
      <vt:lpstr>Getting Started with Programs</vt:lpstr>
      <vt:lpstr>Getting Started with Programs</vt:lpstr>
      <vt:lpstr>Getting Started with Programs</vt:lpstr>
      <vt:lpstr>Getting Started with Programs</vt:lpstr>
      <vt:lpstr>Decisions</vt:lpstr>
      <vt:lpstr>Decisions</vt:lpstr>
      <vt:lpstr>if Statement</vt:lpstr>
      <vt:lpstr>The if-else Statement</vt:lpstr>
      <vt:lpstr>The if-else Statement</vt:lpstr>
      <vt:lpstr>The if-elif-else Statement</vt:lpstr>
      <vt:lpstr>The if-elif-else Statement</vt:lpstr>
      <vt:lpstr>The if-elif-else Statement</vt:lpstr>
      <vt:lpstr>The if-elif-else Statement</vt:lpstr>
      <vt:lpstr>The if-elif-else Statement</vt:lpstr>
      <vt:lpstr>The if-elif-else Statement</vt:lpstr>
      <vt:lpstr>Empty Blocks and the pass Keyword</vt:lpstr>
      <vt:lpstr>Nested if Statements</vt:lpstr>
      <vt:lpstr>Nested if Statements - Example</vt:lpstr>
      <vt:lpstr>Nested if Statements - Example</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cirruse salehnasab</cp:lastModifiedBy>
  <cp:revision>764</cp:revision>
  <cp:lastPrinted>2021-04-30T11:21:22Z</cp:lastPrinted>
  <dcterms:created xsi:type="dcterms:W3CDTF">1999-12-01T22:01:55Z</dcterms:created>
  <dcterms:modified xsi:type="dcterms:W3CDTF">2023-03-04T09:42:33Z</dcterms:modified>
</cp:coreProperties>
</file>