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6"/>
  </p:notesMasterIdLst>
  <p:handoutMasterIdLst>
    <p:handoutMasterId r:id="rId47"/>
  </p:handoutMasterIdLst>
  <p:sldIdLst>
    <p:sldId id="816" r:id="rId2"/>
    <p:sldId id="1030" r:id="rId3"/>
    <p:sldId id="969" r:id="rId4"/>
    <p:sldId id="970" r:id="rId5"/>
    <p:sldId id="992" r:id="rId6"/>
    <p:sldId id="993" r:id="rId7"/>
    <p:sldId id="994" r:id="rId8"/>
    <p:sldId id="995" r:id="rId9"/>
    <p:sldId id="996" r:id="rId10"/>
    <p:sldId id="997" r:id="rId11"/>
    <p:sldId id="998" r:id="rId12"/>
    <p:sldId id="999" r:id="rId13"/>
    <p:sldId id="1000" r:id="rId14"/>
    <p:sldId id="1001" r:id="rId15"/>
    <p:sldId id="1002" r:id="rId16"/>
    <p:sldId id="1003" r:id="rId17"/>
    <p:sldId id="1004" r:id="rId18"/>
    <p:sldId id="1005" r:id="rId19"/>
    <p:sldId id="1006" r:id="rId20"/>
    <p:sldId id="1007" r:id="rId21"/>
    <p:sldId id="1008" r:id="rId22"/>
    <p:sldId id="1009" r:id="rId23"/>
    <p:sldId id="1010" r:id="rId24"/>
    <p:sldId id="1011" r:id="rId25"/>
    <p:sldId id="1012" r:id="rId26"/>
    <p:sldId id="1013" r:id="rId27"/>
    <p:sldId id="1014" r:id="rId28"/>
    <p:sldId id="1015" r:id="rId29"/>
    <p:sldId id="1016" r:id="rId30"/>
    <p:sldId id="1017" r:id="rId31"/>
    <p:sldId id="1018" r:id="rId32"/>
    <p:sldId id="1019" r:id="rId33"/>
    <p:sldId id="1020" r:id="rId34"/>
    <p:sldId id="1021" r:id="rId35"/>
    <p:sldId id="1022" r:id="rId36"/>
    <p:sldId id="1023" r:id="rId37"/>
    <p:sldId id="1024" r:id="rId38"/>
    <p:sldId id="1025" r:id="rId39"/>
    <p:sldId id="1026" r:id="rId40"/>
    <p:sldId id="1027" r:id="rId41"/>
    <p:sldId id="1029" r:id="rId42"/>
    <p:sldId id="1028" r:id="rId43"/>
    <p:sldId id="991" r:id="rId44"/>
    <p:sldId id="853" r:id="rId45"/>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521415D9-36F7-43E2-AB2F-B90AF26B5E84}">
      <p14:sectionLst xmlns:p14="http://schemas.microsoft.com/office/powerpoint/2010/main">
        <p14:section name="Default Section" id="{91E7BBD6-E24E-4339-9C79-5D752B1E443F}">
          <p14:sldIdLst>
            <p14:sldId id="816"/>
            <p14:sldId id="1030"/>
            <p14:sldId id="969"/>
            <p14:sldId id="970"/>
            <p14:sldId id="992"/>
            <p14:sldId id="993"/>
            <p14:sldId id="994"/>
            <p14:sldId id="995"/>
            <p14:sldId id="996"/>
            <p14:sldId id="997"/>
            <p14:sldId id="998"/>
            <p14:sldId id="999"/>
            <p14:sldId id="1000"/>
            <p14:sldId id="1001"/>
            <p14:sldId id="1002"/>
            <p14:sldId id="1003"/>
            <p14:sldId id="1004"/>
            <p14:sldId id="1005"/>
            <p14:sldId id="1006"/>
            <p14:sldId id="1007"/>
            <p14:sldId id="1008"/>
            <p14:sldId id="1009"/>
            <p14:sldId id="1010"/>
            <p14:sldId id="1011"/>
            <p14:sldId id="1012"/>
            <p14:sldId id="1013"/>
            <p14:sldId id="1014"/>
            <p14:sldId id="1015"/>
            <p14:sldId id="1016"/>
            <p14:sldId id="1017"/>
            <p14:sldId id="1018"/>
            <p14:sldId id="1019"/>
            <p14:sldId id="1020"/>
            <p14:sldId id="1021"/>
            <p14:sldId id="1022"/>
            <p14:sldId id="1023"/>
            <p14:sldId id="1024"/>
            <p14:sldId id="1025"/>
            <p14:sldId id="1026"/>
            <p14:sldId id="1027"/>
            <p14:sldId id="1029"/>
            <p14:sldId id="1028"/>
            <p14:sldId id="991"/>
            <p14:sldId id="853"/>
          </p14:sldIdLst>
        </p14:section>
      </p14:sectionLst>
    </p:ex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3E6A54"/>
    <a:srgbClr val="000099"/>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89134" autoAdjust="0"/>
  </p:normalViewPr>
  <p:slideViewPr>
    <p:cSldViewPr>
      <p:cViewPr varScale="1">
        <p:scale>
          <a:sx n="100" d="100"/>
          <a:sy n="100" d="100"/>
        </p:scale>
        <p:origin x="2130" y="72"/>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defTabSz="969915">
              <a:defRPr sz="1200"/>
            </a:lvl1pPr>
          </a:lstStyle>
          <a:p>
            <a:pPr>
              <a:defRPr/>
            </a:pPr>
            <a:endParaRPr lang="en-US"/>
          </a:p>
        </p:txBody>
      </p:sp>
      <p:sp>
        <p:nvSpPr>
          <p:cNvPr id="464899" name="Rectangle 3"/>
          <p:cNvSpPr>
            <a:spLocks noGrp="1" noChangeArrowheads="1"/>
          </p:cNvSpPr>
          <p:nvPr>
            <p:ph type="dt" sz="quarter" idx="1"/>
          </p:nvPr>
        </p:nvSpPr>
        <p:spPr bwMode="auto">
          <a:xfrm>
            <a:off x="4161183"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algn="r" defTabSz="969915">
              <a:defRPr sz="1200"/>
            </a:lvl1pPr>
          </a:lstStyle>
          <a:p>
            <a:pPr>
              <a:defRPr/>
            </a:pPr>
            <a:endParaRPr lang="en-US"/>
          </a:p>
        </p:txBody>
      </p:sp>
      <p:sp>
        <p:nvSpPr>
          <p:cNvPr id="464900" name="Rectangle 4"/>
          <p:cNvSpPr>
            <a:spLocks noGrp="1" noChangeArrowheads="1"/>
          </p:cNvSpPr>
          <p:nvPr>
            <p:ph type="ftr" sz="quarter" idx="2"/>
          </p:nvPr>
        </p:nvSpPr>
        <p:spPr bwMode="auto">
          <a:xfrm>
            <a:off x="0"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defTabSz="969915">
              <a:defRPr sz="1200"/>
            </a:lvl1pPr>
          </a:lstStyle>
          <a:p>
            <a:pPr>
              <a:defRPr/>
            </a:pPr>
            <a:endParaRPr lang="en-US"/>
          </a:p>
        </p:txBody>
      </p:sp>
      <p:sp>
        <p:nvSpPr>
          <p:cNvPr id="464901" name="Rectangle 5"/>
          <p:cNvSpPr>
            <a:spLocks noGrp="1" noChangeArrowheads="1"/>
          </p:cNvSpPr>
          <p:nvPr>
            <p:ph type="sldNum" sz="quarter" idx="3"/>
          </p:nvPr>
        </p:nvSpPr>
        <p:spPr bwMode="auto">
          <a:xfrm>
            <a:off x="4161183"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algn="r" defTabSz="969915">
              <a:defRPr sz="1200"/>
            </a:lvl1pPr>
          </a:lstStyle>
          <a:p>
            <a:fld id="{ECF3E056-CC70-4B12-8991-C52D159691F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defTabSz="966621">
              <a:defRPr sz="1200"/>
            </a:lvl1pPr>
          </a:lstStyle>
          <a:p>
            <a:pPr>
              <a:defRPr/>
            </a:pPr>
            <a:endParaRPr lang="en-US"/>
          </a:p>
        </p:txBody>
      </p:sp>
      <p:sp>
        <p:nvSpPr>
          <p:cNvPr id="43011"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algn="r" defTabSz="966621">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defTabSz="966621">
              <a:defRPr sz="1200"/>
            </a:lvl1pPr>
          </a:lstStyle>
          <a:p>
            <a:pPr>
              <a:defRPr/>
            </a:pPr>
            <a:endParaRPr lang="en-US"/>
          </a:p>
        </p:txBody>
      </p:sp>
      <p:sp>
        <p:nvSpPr>
          <p:cNvPr id="43015"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algn="r" defTabSz="966621">
              <a:defRPr sz="1200"/>
            </a:lvl1pPr>
          </a:lstStyle>
          <a:p>
            <a:fld id="{1B18DE9C-4610-4A6D-8FE7-0450BD95424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9E9C3-2976-49BF-9723-F90FFED0BBE1}" type="slidenum">
              <a:rPr lang="en-US" smtClean="0"/>
              <a:t>1</a:t>
            </a:fld>
            <a:endParaRPr lang="en-US"/>
          </a:p>
        </p:txBody>
      </p:sp>
    </p:spTree>
    <p:extLst>
      <p:ext uri="{BB962C8B-B14F-4D97-AF65-F5344CB8AC3E}">
        <p14:creationId xmlns:p14="http://schemas.microsoft.com/office/powerpoint/2010/main" val="92997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0A73AC4E-1DA8-4276-B23A-A1B2874775FF}" type="slidenum">
              <a:rPr lang="en-US" altLang="en-US" sz="1200"/>
              <a:pPr eaLnBrk="1" hangingPunct="1"/>
              <a:t>2</a:t>
            </a:fld>
            <a:endParaRPr lang="en-US" altLang="en-US" sz="1200"/>
          </a:p>
        </p:txBody>
      </p:sp>
      <p:sp>
        <p:nvSpPr>
          <p:cNvPr id="46083" name="Rectangle 7"/>
          <p:cNvSpPr txBox="1">
            <a:spLocks noGrp="1" noChangeArrowheads="1"/>
          </p:cNvSpPr>
          <p:nvPr/>
        </p:nvSpPr>
        <p:spPr bwMode="auto">
          <a:xfrm>
            <a:off x="4144619" y="9120815"/>
            <a:ext cx="3170583" cy="48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4" rIns="96645" bIns="48324" anchor="b"/>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algn="r"/>
            <a:fld id="{5059873F-FF97-438F-AEA8-C3B5267B45C2}" type="slidenum">
              <a:rPr lang="zh-CN" altLang="en-US" sz="1200">
                <a:latin typeface="Times New Roman" panose="02020603050405020304" pitchFamily="18" charset="0"/>
              </a:rPr>
              <a:pPr algn="r"/>
              <a:t>2</a:t>
            </a:fld>
            <a:endParaRPr lang="en-US" altLang="zh-CN" sz="1200">
              <a:latin typeface="Times New Roman" panose="02020603050405020304" pitchFamily="18" charset="0"/>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7845" indent="-177845" algn="r" rtl="1"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2080422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1B18DE9C-4610-4A6D-8FE7-0450BD95424A}" type="slidenum">
              <a:rPr lang="en-US" altLang="en-US" smtClean="0"/>
              <a:pPr/>
              <a:t>44</a:t>
            </a:fld>
            <a:endParaRPr lang="en-US" altLang="en-US"/>
          </a:p>
        </p:txBody>
      </p:sp>
    </p:spTree>
    <p:extLst>
      <p:ext uri="{BB962C8B-B14F-4D97-AF65-F5344CB8AC3E}">
        <p14:creationId xmlns:p14="http://schemas.microsoft.com/office/powerpoint/2010/main" val="251188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14" name="Rectangle 17"/>
          <p:cNvSpPr>
            <a:spLocks noChangeArrowheads="1"/>
          </p:cNvSpPr>
          <p:nvPr/>
        </p:nvSpPr>
        <p:spPr bwMode="auto">
          <a:xfrm>
            <a:off x="8694738" y="6553200"/>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98144077-EB76-431D-87F4-D7828BCB8627}" type="slidenum">
              <a:rPr lang="en-US" altLang="en-US" sz="1400">
                <a:solidFill>
                  <a:schemeClr val="bg2"/>
                </a:solidFill>
              </a:rPr>
              <a:pPr eaLnBrk="1" hangingPunct="1"/>
              <a:t>‹#›</a:t>
            </a:fld>
            <a:endParaRPr lang="en-US" alt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D9E3C571-FB8E-4B5B-A033-787A36603F20}" type="datetime4">
              <a:rPr lang="en-US" smtClean="0"/>
              <a:t>March 4, 2023</a:t>
            </a:fld>
            <a:endParaRPr lang="en-US"/>
          </a:p>
        </p:txBody>
      </p:sp>
      <p:sp>
        <p:nvSpPr>
          <p:cNvPr id="16" name="Footer Placeholder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By Dr.Sirous Salehnasab - Assistant Professor of Medical Informatics</a:t>
            </a:r>
          </a:p>
        </p:txBody>
      </p:sp>
      <p:sp>
        <p:nvSpPr>
          <p:cNvPr id="17" name="Slide Number Placeholder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4351BBC-EC1E-4E9F-92CD-0AC2CB31E8E4}" type="slidenum">
              <a:rPr lang="en-US" altLang="en-US"/>
              <a:pPr/>
              <a:t>‹#›</a:t>
            </a:fld>
            <a:endParaRPr lang="en-US" altLang="en-US"/>
          </a:p>
        </p:txBody>
      </p:sp>
    </p:spTree>
    <p:extLst>
      <p:ext uri="{BB962C8B-B14F-4D97-AF65-F5344CB8AC3E}">
        <p14:creationId xmlns:p14="http://schemas.microsoft.com/office/powerpoint/2010/main" val="219961224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FA9B9EFD-AF9D-4A0B-B6A8-564FB07664E0}"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8718F301-70CF-455F-B9CF-399BD508FC2A}" type="slidenum">
              <a:rPr lang="en-US" altLang="en-US"/>
              <a:pPr/>
              <a:t>‹#›</a:t>
            </a:fld>
            <a:endParaRPr lang="en-US" altLang="en-US"/>
          </a:p>
        </p:txBody>
      </p:sp>
    </p:spTree>
    <p:extLst>
      <p:ext uri="{BB962C8B-B14F-4D97-AF65-F5344CB8AC3E}">
        <p14:creationId xmlns:p14="http://schemas.microsoft.com/office/powerpoint/2010/main" val="2971861368"/>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A2621C5-9380-46AD-8F5D-53D72EA8CA63}"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0DAB2E93-F63C-432A-87F5-4511F4D83EFA}" type="slidenum">
              <a:rPr lang="en-US" altLang="en-US"/>
              <a:pPr/>
              <a:t>‹#›</a:t>
            </a:fld>
            <a:endParaRPr lang="en-US" altLang="en-US"/>
          </a:p>
        </p:txBody>
      </p:sp>
    </p:spTree>
    <p:extLst>
      <p:ext uri="{BB962C8B-B14F-4D97-AF65-F5344CB8AC3E}">
        <p14:creationId xmlns:p14="http://schemas.microsoft.com/office/powerpoint/2010/main" val="272767350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F70FCBB2-6025-4ABB-83EA-219CDCAEF7AF}"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E0A0371E-326A-479E-9360-BA9EEE9F4FA5}" type="slidenum">
              <a:rPr lang="en-US" altLang="en-US"/>
              <a:pPr/>
              <a:t>‹#›</a:t>
            </a:fld>
            <a:endParaRPr lang="en-US" altLang="en-US"/>
          </a:p>
        </p:txBody>
      </p:sp>
    </p:spTree>
    <p:extLst>
      <p:ext uri="{BB962C8B-B14F-4D97-AF65-F5344CB8AC3E}">
        <p14:creationId xmlns:p14="http://schemas.microsoft.com/office/powerpoint/2010/main" val="296744403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CB147E49-193B-4744-A14E-C8CB91C564C9}"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57595F11-8D58-4BA5-B2BB-D881946249FF}" type="slidenum">
              <a:rPr lang="en-US" altLang="en-US"/>
              <a:pPr/>
              <a:t>‹#›</a:t>
            </a:fld>
            <a:endParaRPr lang="en-US" altLang="en-US"/>
          </a:p>
        </p:txBody>
      </p:sp>
    </p:spTree>
    <p:extLst>
      <p:ext uri="{BB962C8B-B14F-4D97-AF65-F5344CB8AC3E}">
        <p14:creationId xmlns:p14="http://schemas.microsoft.com/office/powerpoint/2010/main" val="207809851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AC0A68A0-9626-4FE4-AE4A-B23462672BB2}"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08CDB36E-ED5E-4485-BFF5-32657A6381F4}" type="slidenum">
              <a:rPr lang="en-US" altLang="en-US"/>
              <a:pPr/>
              <a:t>‹#›</a:t>
            </a:fld>
            <a:endParaRPr lang="en-US" altLang="en-US"/>
          </a:p>
        </p:txBody>
      </p:sp>
    </p:spTree>
    <p:extLst>
      <p:ext uri="{BB962C8B-B14F-4D97-AF65-F5344CB8AC3E}">
        <p14:creationId xmlns:p14="http://schemas.microsoft.com/office/powerpoint/2010/main" val="3861498773"/>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12F8499E-D7D3-47EE-9A35-164FCB545789}" type="datetime4">
              <a:rPr lang="en-US" smtClean="0"/>
              <a:t>March 4, 2023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9" name="Rectangle 13"/>
          <p:cNvSpPr>
            <a:spLocks noGrp="1" noChangeArrowheads="1"/>
          </p:cNvSpPr>
          <p:nvPr>
            <p:ph type="sldNum" sz="quarter" idx="12"/>
          </p:nvPr>
        </p:nvSpPr>
        <p:spPr>
          <a:ln/>
        </p:spPr>
        <p:txBody>
          <a:bodyPr/>
          <a:lstStyle>
            <a:lvl1pPr>
              <a:defRPr/>
            </a:lvl1pPr>
          </a:lstStyle>
          <a:p>
            <a:fld id="{812C1DA5-F948-41A6-A980-166AF0B0F501}" type="slidenum">
              <a:rPr lang="en-US" altLang="en-US"/>
              <a:pPr/>
              <a:t>‹#›</a:t>
            </a:fld>
            <a:endParaRPr lang="en-US" altLang="en-US"/>
          </a:p>
        </p:txBody>
      </p:sp>
    </p:spTree>
    <p:extLst>
      <p:ext uri="{BB962C8B-B14F-4D97-AF65-F5344CB8AC3E}">
        <p14:creationId xmlns:p14="http://schemas.microsoft.com/office/powerpoint/2010/main" val="220372327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74190EB4-F4D6-476C-A422-268B3E45330F}" type="datetime4">
              <a:rPr lang="en-US" smtClean="0"/>
              <a:t>March 4, 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5" name="Rectangle 13"/>
          <p:cNvSpPr>
            <a:spLocks noGrp="1" noChangeArrowheads="1"/>
          </p:cNvSpPr>
          <p:nvPr>
            <p:ph type="sldNum" sz="quarter" idx="12"/>
          </p:nvPr>
        </p:nvSpPr>
        <p:spPr>
          <a:ln/>
        </p:spPr>
        <p:txBody>
          <a:bodyPr/>
          <a:lstStyle>
            <a:lvl1pPr>
              <a:defRPr/>
            </a:lvl1pPr>
          </a:lstStyle>
          <a:p>
            <a:fld id="{9D625ACA-72CF-4941-895D-6049D1B78C36}" type="slidenum">
              <a:rPr lang="en-US" altLang="en-US"/>
              <a:pPr/>
              <a:t>‹#›</a:t>
            </a:fld>
            <a:endParaRPr lang="en-US" altLang="en-US"/>
          </a:p>
        </p:txBody>
      </p:sp>
    </p:spTree>
    <p:extLst>
      <p:ext uri="{BB962C8B-B14F-4D97-AF65-F5344CB8AC3E}">
        <p14:creationId xmlns:p14="http://schemas.microsoft.com/office/powerpoint/2010/main" val="361602728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77D4799-47F7-4B93-9DAA-F3E4092640F3}" type="datetime4">
              <a:rPr lang="en-US" smtClean="0"/>
              <a:t>March 4, 2023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4" name="Rectangle 13"/>
          <p:cNvSpPr>
            <a:spLocks noGrp="1" noChangeArrowheads="1"/>
          </p:cNvSpPr>
          <p:nvPr>
            <p:ph type="sldNum" sz="quarter" idx="12"/>
          </p:nvPr>
        </p:nvSpPr>
        <p:spPr>
          <a:ln/>
        </p:spPr>
        <p:txBody>
          <a:bodyPr/>
          <a:lstStyle>
            <a:lvl1pPr>
              <a:defRPr/>
            </a:lvl1pPr>
          </a:lstStyle>
          <a:p>
            <a:fld id="{0F34596E-57F0-46BA-9D23-E61FFD623E70}" type="slidenum">
              <a:rPr lang="en-US" altLang="en-US"/>
              <a:pPr/>
              <a:t>‹#›</a:t>
            </a:fld>
            <a:endParaRPr lang="en-US" altLang="en-US"/>
          </a:p>
        </p:txBody>
      </p:sp>
    </p:spTree>
    <p:extLst>
      <p:ext uri="{BB962C8B-B14F-4D97-AF65-F5344CB8AC3E}">
        <p14:creationId xmlns:p14="http://schemas.microsoft.com/office/powerpoint/2010/main" val="229606040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4B51A336-BF40-4E46-BB6C-F6E357AD2E95}"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216ED7FF-2FEB-4971-84B4-26D8F05FFA8D}" type="slidenum">
              <a:rPr lang="en-US" altLang="en-US"/>
              <a:pPr/>
              <a:t>‹#›</a:t>
            </a:fld>
            <a:endParaRPr lang="en-US" altLang="en-US"/>
          </a:p>
        </p:txBody>
      </p:sp>
    </p:spTree>
    <p:extLst>
      <p:ext uri="{BB962C8B-B14F-4D97-AF65-F5344CB8AC3E}">
        <p14:creationId xmlns:p14="http://schemas.microsoft.com/office/powerpoint/2010/main" val="353176596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CEAC581E-1F0F-43E3-91AF-79BA4EFBBE75}"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3E9DB144-A77D-4935-B9F1-22452277EDD8}" type="slidenum">
              <a:rPr lang="en-US" altLang="en-US"/>
              <a:pPr/>
              <a:t>‹#›</a:t>
            </a:fld>
            <a:endParaRPr lang="en-US" altLang="en-US"/>
          </a:p>
        </p:txBody>
      </p:sp>
    </p:spTree>
    <p:extLst>
      <p:ext uri="{BB962C8B-B14F-4D97-AF65-F5344CB8AC3E}">
        <p14:creationId xmlns:p14="http://schemas.microsoft.com/office/powerpoint/2010/main" val="365104085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10"/>
          <p:cNvSpPr>
            <a:spLocks noGrp="1" noChangeArrowheads="1"/>
          </p:cNvSpPr>
          <p:nvPr>
            <p:ph type="body" idx="1"/>
          </p:nvPr>
        </p:nvSpPr>
        <p:spPr bwMode="auto">
          <a:xfrm>
            <a:off x="381000" y="14478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83F6C0E5-5844-4B82-9F55-A71F8AE5050C}" type="datetime4">
              <a:rPr lang="en-US" smtClean="0"/>
              <a:t>March 4, 2023</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By Dr.Sirous Salehnasab - Assistant Professor of Medical Informatics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2F93439-9176-479B-9E3D-0C6550D82E0F}" type="slidenum">
              <a:rPr lang="en-US" altLang="en-US"/>
              <a:pPr/>
              <a:t>‹#›</a:t>
            </a:fld>
            <a:endParaRPr lang="en-US" altLang="en-US"/>
          </a:p>
        </p:txBody>
      </p:sp>
      <p:graphicFrame>
        <p:nvGraphicFramePr>
          <p:cNvPr id="1031"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9"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zoom/>
  </p:transition>
  <p:hf hd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lum/>
          </a:blip>
          <a:srcRect/>
          <a:stretch>
            <a:fillRect l="-20000" r="-20000"/>
          </a:stretch>
        </a:blipFill>
        <a:effectLst/>
      </p:bgPr>
    </p:bg>
    <p:spTree>
      <p:nvGrpSpPr>
        <p:cNvPr id="1" name=""/>
        <p:cNvGrpSpPr/>
        <p:nvPr/>
      </p:nvGrpSpPr>
      <p:grpSpPr>
        <a:xfrm>
          <a:off x="0" y="0"/>
          <a:ext cx="0" cy="0"/>
          <a:chOff x="0" y="0"/>
          <a:chExt cx="0" cy="0"/>
        </a:xfrm>
      </p:grpSpPr>
      <p:sp>
        <p:nvSpPr>
          <p:cNvPr id="4" name="Freeform 2"/>
          <p:cNvSpPr>
            <a:spLocks/>
          </p:cNvSpPr>
          <p:nvPr/>
        </p:nvSpPr>
        <p:spPr bwMode="ltGray">
          <a:xfrm>
            <a:off x="4897048" y="1971675"/>
            <a:ext cx="2722959" cy="2466975"/>
          </a:xfrm>
          <a:custGeom>
            <a:avLst/>
            <a:gdLst>
              <a:gd name="T0" fmla="*/ 2282 w 2287"/>
              <a:gd name="T1" fmla="*/ 5 h 2072"/>
              <a:gd name="T2" fmla="*/ 2197 w 2287"/>
              <a:gd name="T3" fmla="*/ 203 h 2072"/>
              <a:gd name="T4" fmla="*/ 2027 w 2287"/>
              <a:gd name="T5" fmla="*/ 430 h 2072"/>
              <a:gd name="T6" fmla="*/ 1602 w 2287"/>
              <a:gd name="T7" fmla="*/ 714 h 2072"/>
              <a:gd name="T8" fmla="*/ 1063 w 2287"/>
              <a:gd name="T9" fmla="*/ 855 h 2072"/>
              <a:gd name="T10" fmla="*/ 638 w 2287"/>
              <a:gd name="T11" fmla="*/ 884 h 2072"/>
              <a:gd name="T12" fmla="*/ 382 w 2287"/>
              <a:gd name="T13" fmla="*/ 855 h 2072"/>
              <a:gd name="T14" fmla="*/ 326 w 2287"/>
              <a:gd name="T15" fmla="*/ 799 h 2072"/>
              <a:gd name="T16" fmla="*/ 269 w 2287"/>
              <a:gd name="T17" fmla="*/ 855 h 2072"/>
              <a:gd name="T18" fmla="*/ 156 w 2287"/>
              <a:gd name="T19" fmla="*/ 941 h 2072"/>
              <a:gd name="T20" fmla="*/ 71 w 2287"/>
              <a:gd name="T21" fmla="*/ 1082 h 2072"/>
              <a:gd name="T22" fmla="*/ 14 w 2287"/>
              <a:gd name="T23" fmla="*/ 1281 h 2072"/>
              <a:gd name="T24" fmla="*/ 3 w 2287"/>
              <a:gd name="T25" fmla="*/ 1516 h 2072"/>
              <a:gd name="T26" fmla="*/ 7 w 2287"/>
              <a:gd name="T27" fmla="*/ 2064 h 2072"/>
              <a:gd name="T28" fmla="*/ 42 w 2287"/>
              <a:gd name="T29" fmla="*/ 1564 h 2072"/>
              <a:gd name="T30" fmla="*/ 71 w 2287"/>
              <a:gd name="T31" fmla="*/ 1281 h 2072"/>
              <a:gd name="T32" fmla="*/ 99 w 2287"/>
              <a:gd name="T33" fmla="*/ 1111 h 2072"/>
              <a:gd name="T34" fmla="*/ 156 w 2287"/>
              <a:gd name="T35" fmla="*/ 1054 h 2072"/>
              <a:gd name="T36" fmla="*/ 241 w 2287"/>
              <a:gd name="T37" fmla="*/ 1026 h 2072"/>
              <a:gd name="T38" fmla="*/ 326 w 2287"/>
              <a:gd name="T39" fmla="*/ 1054 h 2072"/>
              <a:gd name="T40" fmla="*/ 354 w 2287"/>
              <a:gd name="T41" fmla="*/ 1082 h 2072"/>
              <a:gd name="T42" fmla="*/ 411 w 2287"/>
              <a:gd name="T43" fmla="*/ 1026 h 2072"/>
              <a:gd name="T44" fmla="*/ 524 w 2287"/>
              <a:gd name="T45" fmla="*/ 1054 h 2072"/>
              <a:gd name="T46" fmla="*/ 864 w 2287"/>
              <a:gd name="T47" fmla="*/ 1054 h 2072"/>
              <a:gd name="T48" fmla="*/ 1176 w 2287"/>
              <a:gd name="T49" fmla="*/ 997 h 2072"/>
              <a:gd name="T50" fmla="*/ 1630 w 2287"/>
              <a:gd name="T51" fmla="*/ 827 h 2072"/>
              <a:gd name="T52" fmla="*/ 1861 w 2287"/>
              <a:gd name="T53" fmla="*/ 677 h 2072"/>
              <a:gd name="T54" fmla="*/ 2027 w 2287"/>
              <a:gd name="T55" fmla="*/ 544 h 2072"/>
              <a:gd name="T56" fmla="*/ 2140 w 2287"/>
              <a:gd name="T57" fmla="*/ 402 h 2072"/>
              <a:gd name="T58" fmla="*/ 2225 w 2287"/>
              <a:gd name="T59" fmla="*/ 232 h 2072"/>
              <a:gd name="T60" fmla="*/ 2282 w 2287"/>
              <a:gd name="T61" fmla="*/ 5 h 20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87"/>
              <a:gd name="T94" fmla="*/ 0 h 2072"/>
              <a:gd name="T95" fmla="*/ 2287 w 2287"/>
              <a:gd name="T96" fmla="*/ 2072 h 20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87" h="2072">
                <a:moveTo>
                  <a:pt x="2282" y="5"/>
                </a:moveTo>
                <a:cubicBezTo>
                  <a:pt x="2277" y="0"/>
                  <a:pt x="2239" y="132"/>
                  <a:pt x="2197" y="203"/>
                </a:cubicBezTo>
                <a:cubicBezTo>
                  <a:pt x="2155" y="274"/>
                  <a:pt x="2126" y="345"/>
                  <a:pt x="2027" y="430"/>
                </a:cubicBezTo>
                <a:cubicBezTo>
                  <a:pt x="1928" y="515"/>
                  <a:pt x="1762" y="643"/>
                  <a:pt x="1602" y="714"/>
                </a:cubicBezTo>
                <a:cubicBezTo>
                  <a:pt x="1442" y="785"/>
                  <a:pt x="1224" y="827"/>
                  <a:pt x="1063" y="855"/>
                </a:cubicBezTo>
                <a:cubicBezTo>
                  <a:pt x="902" y="883"/>
                  <a:pt x="751" y="884"/>
                  <a:pt x="638" y="884"/>
                </a:cubicBezTo>
                <a:cubicBezTo>
                  <a:pt x="525" y="884"/>
                  <a:pt x="434" y="869"/>
                  <a:pt x="382" y="855"/>
                </a:cubicBezTo>
                <a:cubicBezTo>
                  <a:pt x="330" y="841"/>
                  <a:pt x="345" y="799"/>
                  <a:pt x="326" y="799"/>
                </a:cubicBezTo>
                <a:cubicBezTo>
                  <a:pt x="307" y="799"/>
                  <a:pt x="297" y="831"/>
                  <a:pt x="269" y="855"/>
                </a:cubicBezTo>
                <a:cubicBezTo>
                  <a:pt x="241" y="879"/>
                  <a:pt x="189" y="903"/>
                  <a:pt x="156" y="941"/>
                </a:cubicBezTo>
                <a:cubicBezTo>
                  <a:pt x="123" y="979"/>
                  <a:pt x="95" y="1025"/>
                  <a:pt x="71" y="1082"/>
                </a:cubicBezTo>
                <a:cubicBezTo>
                  <a:pt x="47" y="1139"/>
                  <a:pt x="25" y="1209"/>
                  <a:pt x="14" y="1281"/>
                </a:cubicBezTo>
                <a:cubicBezTo>
                  <a:pt x="3" y="1353"/>
                  <a:pt x="4" y="1386"/>
                  <a:pt x="3" y="1516"/>
                </a:cubicBezTo>
                <a:cubicBezTo>
                  <a:pt x="2" y="1646"/>
                  <a:pt x="0" y="2056"/>
                  <a:pt x="7" y="2064"/>
                </a:cubicBezTo>
                <a:cubicBezTo>
                  <a:pt x="14" y="2072"/>
                  <a:pt x="31" y="1694"/>
                  <a:pt x="42" y="1564"/>
                </a:cubicBezTo>
                <a:cubicBezTo>
                  <a:pt x="53" y="1434"/>
                  <a:pt x="62" y="1356"/>
                  <a:pt x="71" y="1281"/>
                </a:cubicBezTo>
                <a:cubicBezTo>
                  <a:pt x="80" y="1206"/>
                  <a:pt x="85" y="1149"/>
                  <a:pt x="99" y="1111"/>
                </a:cubicBezTo>
                <a:cubicBezTo>
                  <a:pt x="113" y="1073"/>
                  <a:pt x="132" y="1068"/>
                  <a:pt x="156" y="1054"/>
                </a:cubicBezTo>
                <a:cubicBezTo>
                  <a:pt x="180" y="1040"/>
                  <a:pt x="213" y="1026"/>
                  <a:pt x="241" y="1026"/>
                </a:cubicBezTo>
                <a:cubicBezTo>
                  <a:pt x="269" y="1026"/>
                  <a:pt x="307" y="1045"/>
                  <a:pt x="326" y="1054"/>
                </a:cubicBezTo>
                <a:cubicBezTo>
                  <a:pt x="345" y="1063"/>
                  <a:pt x="340" y="1087"/>
                  <a:pt x="354" y="1082"/>
                </a:cubicBezTo>
                <a:cubicBezTo>
                  <a:pt x="368" y="1077"/>
                  <a:pt x="383" y="1031"/>
                  <a:pt x="411" y="1026"/>
                </a:cubicBezTo>
                <a:cubicBezTo>
                  <a:pt x="439" y="1021"/>
                  <a:pt x="449" y="1049"/>
                  <a:pt x="524" y="1054"/>
                </a:cubicBezTo>
                <a:cubicBezTo>
                  <a:pt x="599" y="1059"/>
                  <a:pt x="755" y="1064"/>
                  <a:pt x="864" y="1054"/>
                </a:cubicBezTo>
                <a:cubicBezTo>
                  <a:pt x="973" y="1044"/>
                  <a:pt x="1048" y="1035"/>
                  <a:pt x="1176" y="997"/>
                </a:cubicBezTo>
                <a:cubicBezTo>
                  <a:pt x="1304" y="959"/>
                  <a:pt x="1516" y="880"/>
                  <a:pt x="1630" y="827"/>
                </a:cubicBezTo>
                <a:cubicBezTo>
                  <a:pt x="1744" y="774"/>
                  <a:pt x="1795" y="724"/>
                  <a:pt x="1861" y="677"/>
                </a:cubicBezTo>
                <a:cubicBezTo>
                  <a:pt x="1927" y="630"/>
                  <a:pt x="1981" y="590"/>
                  <a:pt x="2027" y="544"/>
                </a:cubicBezTo>
                <a:cubicBezTo>
                  <a:pt x="2073" y="498"/>
                  <a:pt x="2107" y="454"/>
                  <a:pt x="2140" y="402"/>
                </a:cubicBezTo>
                <a:cubicBezTo>
                  <a:pt x="2173" y="350"/>
                  <a:pt x="2201" y="298"/>
                  <a:pt x="2225" y="232"/>
                </a:cubicBezTo>
                <a:cubicBezTo>
                  <a:pt x="2249" y="166"/>
                  <a:pt x="2287" y="10"/>
                  <a:pt x="2282" y="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Freeform 3"/>
          <p:cNvSpPr>
            <a:spLocks/>
          </p:cNvSpPr>
          <p:nvPr/>
        </p:nvSpPr>
        <p:spPr bwMode="ltGray">
          <a:xfrm>
            <a:off x="7006835" y="2939654"/>
            <a:ext cx="213122" cy="264319"/>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6" name="Freeform 4"/>
          <p:cNvSpPr>
            <a:spLocks/>
          </p:cNvSpPr>
          <p:nvPr/>
        </p:nvSpPr>
        <p:spPr bwMode="ltGray">
          <a:xfrm>
            <a:off x="3760001" y="1584722"/>
            <a:ext cx="2371725" cy="2071688"/>
          </a:xfrm>
          <a:custGeom>
            <a:avLst/>
            <a:gdLst>
              <a:gd name="T0" fmla="*/ 1906 w 1992"/>
              <a:gd name="T1" fmla="*/ 205 h 1740"/>
              <a:gd name="T2" fmla="*/ 1990 w 1992"/>
              <a:gd name="T3" fmla="*/ 18 h 1740"/>
              <a:gd name="T4" fmla="*/ 1970 w 1992"/>
              <a:gd name="T5" fmla="*/ 357 h 1740"/>
              <a:gd name="T6" fmla="*/ 1948 w 1992"/>
              <a:gd name="T7" fmla="*/ 751 h 1740"/>
              <a:gd name="T8" fmla="*/ 1860 w 1992"/>
              <a:gd name="T9" fmla="*/ 961 h 1740"/>
              <a:gd name="T10" fmla="*/ 1734 w 1992"/>
              <a:gd name="T11" fmla="*/ 1095 h 1740"/>
              <a:gd name="T12" fmla="*/ 1570 w 1992"/>
              <a:gd name="T13" fmla="*/ 1057 h 1740"/>
              <a:gd name="T14" fmla="*/ 1498 w 1992"/>
              <a:gd name="T15" fmla="*/ 934 h 1740"/>
              <a:gd name="T16" fmla="*/ 1569 w 1992"/>
              <a:gd name="T17" fmla="*/ 656 h 1740"/>
              <a:gd name="T18" fmla="*/ 1791 w 1992"/>
              <a:gd name="T19" fmla="*/ 443 h 1740"/>
              <a:gd name="T20" fmla="*/ 1847 w 1992"/>
              <a:gd name="T21" fmla="*/ 548 h 1740"/>
              <a:gd name="T22" fmla="*/ 1819 w 1992"/>
              <a:gd name="T23" fmla="*/ 784 h 1740"/>
              <a:gd name="T24" fmla="*/ 1698 w 1992"/>
              <a:gd name="T25" fmla="*/ 1001 h 1740"/>
              <a:gd name="T26" fmla="*/ 1593 w 1992"/>
              <a:gd name="T27" fmla="*/ 982 h 1740"/>
              <a:gd name="T28" fmla="*/ 1479 w 1992"/>
              <a:gd name="T29" fmla="*/ 1095 h 1740"/>
              <a:gd name="T30" fmla="*/ 1366 w 1992"/>
              <a:gd name="T31" fmla="*/ 1067 h 1740"/>
              <a:gd name="T32" fmla="*/ 1182 w 1992"/>
              <a:gd name="T33" fmla="*/ 1085 h 1740"/>
              <a:gd name="T34" fmla="*/ 1034 w 1992"/>
              <a:gd name="T35" fmla="*/ 1217 h 1740"/>
              <a:gd name="T36" fmla="*/ 824 w 1992"/>
              <a:gd name="T37" fmla="*/ 1469 h 1740"/>
              <a:gd name="T38" fmla="*/ 544 w 1992"/>
              <a:gd name="T39" fmla="*/ 1691 h 1740"/>
              <a:gd name="T40" fmla="*/ 118 w 1992"/>
              <a:gd name="T41" fmla="*/ 1691 h 1740"/>
              <a:gd name="T42" fmla="*/ 5 w 1992"/>
              <a:gd name="T43" fmla="*/ 1407 h 1740"/>
              <a:gd name="T44" fmla="*/ 90 w 1992"/>
              <a:gd name="T45" fmla="*/ 1237 h 1740"/>
              <a:gd name="T46" fmla="*/ 33 w 1992"/>
              <a:gd name="T47" fmla="*/ 1464 h 1740"/>
              <a:gd name="T48" fmla="*/ 214 w 1992"/>
              <a:gd name="T49" fmla="*/ 1673 h 1740"/>
              <a:gd name="T50" fmla="*/ 394 w 1992"/>
              <a:gd name="T51" fmla="*/ 1693 h 1740"/>
              <a:gd name="T52" fmla="*/ 595 w 1992"/>
              <a:gd name="T53" fmla="*/ 1609 h 1740"/>
              <a:gd name="T54" fmla="*/ 790 w 1992"/>
              <a:gd name="T55" fmla="*/ 1435 h 1740"/>
              <a:gd name="T56" fmla="*/ 1054 w 1992"/>
              <a:gd name="T57" fmla="*/ 1095 h 1740"/>
              <a:gd name="T58" fmla="*/ 1234 w 1992"/>
              <a:gd name="T59" fmla="*/ 945 h 1740"/>
              <a:gd name="T60" fmla="*/ 1394 w 1992"/>
              <a:gd name="T61" fmla="*/ 913 h 1740"/>
              <a:gd name="T62" fmla="*/ 1564 w 1992"/>
              <a:gd name="T63" fmla="*/ 954 h 1740"/>
              <a:gd name="T64" fmla="*/ 1621 w 1992"/>
              <a:gd name="T65" fmla="*/ 840 h 1740"/>
              <a:gd name="T66" fmla="*/ 1678 w 1992"/>
              <a:gd name="T67" fmla="*/ 840 h 1740"/>
              <a:gd name="T68" fmla="*/ 1779 w 1992"/>
              <a:gd name="T69" fmla="*/ 805 h 1740"/>
              <a:gd name="T70" fmla="*/ 1794 w 1992"/>
              <a:gd name="T71" fmla="*/ 573 h 1740"/>
              <a:gd name="T72" fmla="*/ 1746 w 1992"/>
              <a:gd name="T73" fmla="*/ 505 h 1740"/>
              <a:gd name="T74" fmla="*/ 1536 w 1992"/>
              <a:gd name="T75" fmla="*/ 840 h 1740"/>
              <a:gd name="T76" fmla="*/ 1649 w 1992"/>
              <a:gd name="T77" fmla="*/ 1067 h 1740"/>
              <a:gd name="T78" fmla="*/ 1888 w 1992"/>
              <a:gd name="T79" fmla="*/ 819 h 1740"/>
              <a:gd name="T80" fmla="*/ 1922 w 1992"/>
              <a:gd name="T81" fmla="*/ 381 h 1740"/>
              <a:gd name="T82" fmla="*/ 1938 w 1992"/>
              <a:gd name="T83" fmla="*/ 213 h 1740"/>
              <a:gd name="T84" fmla="*/ 1848 w 1992"/>
              <a:gd name="T85" fmla="*/ 358 h 1740"/>
              <a:gd name="T86" fmla="*/ 1763 w 1992"/>
              <a:gd name="T87" fmla="*/ 358 h 17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92"/>
              <a:gd name="T133" fmla="*/ 0 h 1740"/>
              <a:gd name="T134" fmla="*/ 1992 w 1992"/>
              <a:gd name="T135" fmla="*/ 1740 h 174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92" h="1740">
                <a:moveTo>
                  <a:pt x="1763" y="358"/>
                </a:moveTo>
                <a:cubicBezTo>
                  <a:pt x="1782" y="337"/>
                  <a:pt x="1873" y="252"/>
                  <a:pt x="1906" y="205"/>
                </a:cubicBezTo>
                <a:cubicBezTo>
                  <a:pt x="1939" y="158"/>
                  <a:pt x="1947" y="106"/>
                  <a:pt x="1961" y="75"/>
                </a:cubicBezTo>
                <a:cubicBezTo>
                  <a:pt x="1975" y="44"/>
                  <a:pt x="1988" y="0"/>
                  <a:pt x="1990" y="18"/>
                </a:cubicBezTo>
                <a:cubicBezTo>
                  <a:pt x="1992" y="36"/>
                  <a:pt x="1973" y="125"/>
                  <a:pt x="1970" y="181"/>
                </a:cubicBezTo>
                <a:cubicBezTo>
                  <a:pt x="1967" y="237"/>
                  <a:pt x="1971" y="300"/>
                  <a:pt x="1970" y="357"/>
                </a:cubicBezTo>
                <a:cubicBezTo>
                  <a:pt x="1969" y="414"/>
                  <a:pt x="1966" y="455"/>
                  <a:pt x="1962" y="521"/>
                </a:cubicBezTo>
                <a:cubicBezTo>
                  <a:pt x="1958" y="587"/>
                  <a:pt x="1958" y="688"/>
                  <a:pt x="1948" y="751"/>
                </a:cubicBezTo>
                <a:cubicBezTo>
                  <a:pt x="1938" y="814"/>
                  <a:pt x="1919" y="862"/>
                  <a:pt x="1904" y="897"/>
                </a:cubicBezTo>
                <a:cubicBezTo>
                  <a:pt x="1889" y="932"/>
                  <a:pt x="1874" y="942"/>
                  <a:pt x="1860" y="961"/>
                </a:cubicBezTo>
                <a:cubicBezTo>
                  <a:pt x="1846" y="980"/>
                  <a:pt x="1840" y="988"/>
                  <a:pt x="1819" y="1010"/>
                </a:cubicBezTo>
                <a:cubicBezTo>
                  <a:pt x="1798" y="1032"/>
                  <a:pt x="1767" y="1081"/>
                  <a:pt x="1734" y="1095"/>
                </a:cubicBezTo>
                <a:cubicBezTo>
                  <a:pt x="1701" y="1109"/>
                  <a:pt x="1648" y="1101"/>
                  <a:pt x="1621" y="1095"/>
                </a:cubicBezTo>
                <a:cubicBezTo>
                  <a:pt x="1594" y="1089"/>
                  <a:pt x="1585" y="1071"/>
                  <a:pt x="1570" y="1057"/>
                </a:cubicBezTo>
                <a:cubicBezTo>
                  <a:pt x="1555" y="1043"/>
                  <a:pt x="1542" y="1033"/>
                  <a:pt x="1530" y="1013"/>
                </a:cubicBezTo>
                <a:cubicBezTo>
                  <a:pt x="1518" y="993"/>
                  <a:pt x="1503" y="960"/>
                  <a:pt x="1498" y="934"/>
                </a:cubicBezTo>
                <a:cubicBezTo>
                  <a:pt x="1493" y="908"/>
                  <a:pt x="1489" y="905"/>
                  <a:pt x="1501" y="859"/>
                </a:cubicBezTo>
                <a:cubicBezTo>
                  <a:pt x="1513" y="813"/>
                  <a:pt x="1540" y="714"/>
                  <a:pt x="1569" y="656"/>
                </a:cubicBezTo>
                <a:cubicBezTo>
                  <a:pt x="1598" y="598"/>
                  <a:pt x="1641" y="545"/>
                  <a:pt x="1678" y="509"/>
                </a:cubicBezTo>
                <a:cubicBezTo>
                  <a:pt x="1715" y="473"/>
                  <a:pt x="1763" y="459"/>
                  <a:pt x="1791" y="443"/>
                </a:cubicBezTo>
                <a:cubicBezTo>
                  <a:pt x="1819" y="427"/>
                  <a:pt x="1839" y="398"/>
                  <a:pt x="1848" y="415"/>
                </a:cubicBezTo>
                <a:cubicBezTo>
                  <a:pt x="1857" y="432"/>
                  <a:pt x="1847" y="515"/>
                  <a:pt x="1847" y="548"/>
                </a:cubicBezTo>
                <a:cubicBezTo>
                  <a:pt x="1847" y="581"/>
                  <a:pt x="1853" y="574"/>
                  <a:pt x="1848" y="613"/>
                </a:cubicBezTo>
                <a:cubicBezTo>
                  <a:pt x="1843" y="652"/>
                  <a:pt x="1833" y="727"/>
                  <a:pt x="1819" y="784"/>
                </a:cubicBezTo>
                <a:cubicBezTo>
                  <a:pt x="1805" y="841"/>
                  <a:pt x="1783" y="918"/>
                  <a:pt x="1763" y="954"/>
                </a:cubicBezTo>
                <a:cubicBezTo>
                  <a:pt x="1743" y="990"/>
                  <a:pt x="1718" y="992"/>
                  <a:pt x="1698" y="1001"/>
                </a:cubicBezTo>
                <a:cubicBezTo>
                  <a:pt x="1678" y="1010"/>
                  <a:pt x="1659" y="1012"/>
                  <a:pt x="1642" y="1009"/>
                </a:cubicBezTo>
                <a:cubicBezTo>
                  <a:pt x="1625" y="1006"/>
                  <a:pt x="1611" y="972"/>
                  <a:pt x="1593" y="982"/>
                </a:cubicBezTo>
                <a:cubicBezTo>
                  <a:pt x="1575" y="992"/>
                  <a:pt x="1555" y="1048"/>
                  <a:pt x="1536" y="1067"/>
                </a:cubicBezTo>
                <a:cubicBezTo>
                  <a:pt x="1517" y="1086"/>
                  <a:pt x="1498" y="1090"/>
                  <a:pt x="1479" y="1095"/>
                </a:cubicBezTo>
                <a:cubicBezTo>
                  <a:pt x="1460" y="1100"/>
                  <a:pt x="1442" y="1100"/>
                  <a:pt x="1423" y="1095"/>
                </a:cubicBezTo>
                <a:cubicBezTo>
                  <a:pt x="1404" y="1090"/>
                  <a:pt x="1387" y="1075"/>
                  <a:pt x="1366" y="1067"/>
                </a:cubicBezTo>
                <a:cubicBezTo>
                  <a:pt x="1345" y="1059"/>
                  <a:pt x="1329" y="1046"/>
                  <a:pt x="1298" y="1049"/>
                </a:cubicBezTo>
                <a:cubicBezTo>
                  <a:pt x="1267" y="1052"/>
                  <a:pt x="1213" y="1068"/>
                  <a:pt x="1182" y="1085"/>
                </a:cubicBezTo>
                <a:cubicBezTo>
                  <a:pt x="1151" y="1102"/>
                  <a:pt x="1136" y="1130"/>
                  <a:pt x="1111" y="1152"/>
                </a:cubicBezTo>
                <a:cubicBezTo>
                  <a:pt x="1086" y="1174"/>
                  <a:pt x="1062" y="1189"/>
                  <a:pt x="1034" y="1217"/>
                </a:cubicBezTo>
                <a:cubicBezTo>
                  <a:pt x="1006" y="1245"/>
                  <a:pt x="976" y="1280"/>
                  <a:pt x="941" y="1322"/>
                </a:cubicBezTo>
                <a:cubicBezTo>
                  <a:pt x="906" y="1364"/>
                  <a:pt x="862" y="1427"/>
                  <a:pt x="824" y="1469"/>
                </a:cubicBezTo>
                <a:cubicBezTo>
                  <a:pt x="786" y="1511"/>
                  <a:pt x="761" y="1540"/>
                  <a:pt x="714" y="1577"/>
                </a:cubicBezTo>
                <a:cubicBezTo>
                  <a:pt x="667" y="1614"/>
                  <a:pt x="609" y="1664"/>
                  <a:pt x="544" y="1691"/>
                </a:cubicBezTo>
                <a:cubicBezTo>
                  <a:pt x="479" y="1718"/>
                  <a:pt x="393" y="1740"/>
                  <a:pt x="322" y="1740"/>
                </a:cubicBezTo>
                <a:cubicBezTo>
                  <a:pt x="251" y="1740"/>
                  <a:pt x="166" y="1718"/>
                  <a:pt x="118" y="1691"/>
                </a:cubicBezTo>
                <a:cubicBezTo>
                  <a:pt x="70" y="1664"/>
                  <a:pt x="52" y="1624"/>
                  <a:pt x="33" y="1577"/>
                </a:cubicBezTo>
                <a:cubicBezTo>
                  <a:pt x="14" y="1530"/>
                  <a:pt x="0" y="1454"/>
                  <a:pt x="5" y="1407"/>
                </a:cubicBezTo>
                <a:cubicBezTo>
                  <a:pt x="10" y="1360"/>
                  <a:pt x="48" y="1322"/>
                  <a:pt x="62" y="1294"/>
                </a:cubicBezTo>
                <a:cubicBezTo>
                  <a:pt x="76" y="1266"/>
                  <a:pt x="95" y="1227"/>
                  <a:pt x="90" y="1237"/>
                </a:cubicBezTo>
                <a:cubicBezTo>
                  <a:pt x="85" y="1247"/>
                  <a:pt x="43" y="1315"/>
                  <a:pt x="34" y="1353"/>
                </a:cubicBezTo>
                <a:cubicBezTo>
                  <a:pt x="25" y="1391"/>
                  <a:pt x="24" y="1422"/>
                  <a:pt x="33" y="1464"/>
                </a:cubicBezTo>
                <a:cubicBezTo>
                  <a:pt x="42" y="1506"/>
                  <a:pt x="60" y="1571"/>
                  <a:pt x="90" y="1606"/>
                </a:cubicBezTo>
                <a:cubicBezTo>
                  <a:pt x="120" y="1641"/>
                  <a:pt x="176" y="1659"/>
                  <a:pt x="214" y="1673"/>
                </a:cubicBezTo>
                <a:cubicBezTo>
                  <a:pt x="252" y="1687"/>
                  <a:pt x="286" y="1687"/>
                  <a:pt x="316" y="1690"/>
                </a:cubicBezTo>
                <a:cubicBezTo>
                  <a:pt x="346" y="1693"/>
                  <a:pt x="371" y="1695"/>
                  <a:pt x="394" y="1693"/>
                </a:cubicBezTo>
                <a:cubicBezTo>
                  <a:pt x="417" y="1691"/>
                  <a:pt x="421" y="1695"/>
                  <a:pt x="454" y="1681"/>
                </a:cubicBezTo>
                <a:cubicBezTo>
                  <a:pt x="487" y="1667"/>
                  <a:pt x="550" y="1637"/>
                  <a:pt x="595" y="1609"/>
                </a:cubicBezTo>
                <a:cubicBezTo>
                  <a:pt x="640" y="1581"/>
                  <a:pt x="690" y="1539"/>
                  <a:pt x="722" y="1510"/>
                </a:cubicBezTo>
                <a:cubicBezTo>
                  <a:pt x="754" y="1481"/>
                  <a:pt x="754" y="1480"/>
                  <a:pt x="790" y="1435"/>
                </a:cubicBezTo>
                <a:cubicBezTo>
                  <a:pt x="826" y="1390"/>
                  <a:pt x="897" y="1294"/>
                  <a:pt x="941" y="1237"/>
                </a:cubicBezTo>
                <a:cubicBezTo>
                  <a:pt x="985" y="1180"/>
                  <a:pt x="1022" y="1134"/>
                  <a:pt x="1054" y="1095"/>
                </a:cubicBezTo>
                <a:cubicBezTo>
                  <a:pt x="1086" y="1056"/>
                  <a:pt x="1104" y="1026"/>
                  <a:pt x="1134" y="1001"/>
                </a:cubicBezTo>
                <a:cubicBezTo>
                  <a:pt x="1164" y="976"/>
                  <a:pt x="1210" y="958"/>
                  <a:pt x="1234" y="945"/>
                </a:cubicBezTo>
                <a:cubicBezTo>
                  <a:pt x="1258" y="932"/>
                  <a:pt x="1254" y="930"/>
                  <a:pt x="1281" y="925"/>
                </a:cubicBezTo>
                <a:cubicBezTo>
                  <a:pt x="1308" y="920"/>
                  <a:pt x="1356" y="908"/>
                  <a:pt x="1394" y="913"/>
                </a:cubicBezTo>
                <a:cubicBezTo>
                  <a:pt x="1432" y="918"/>
                  <a:pt x="1480" y="947"/>
                  <a:pt x="1508" y="954"/>
                </a:cubicBezTo>
                <a:cubicBezTo>
                  <a:pt x="1536" y="961"/>
                  <a:pt x="1550" y="963"/>
                  <a:pt x="1564" y="954"/>
                </a:cubicBezTo>
                <a:cubicBezTo>
                  <a:pt x="1578" y="945"/>
                  <a:pt x="1584" y="916"/>
                  <a:pt x="1593" y="897"/>
                </a:cubicBezTo>
                <a:cubicBezTo>
                  <a:pt x="1602" y="878"/>
                  <a:pt x="1612" y="854"/>
                  <a:pt x="1621" y="840"/>
                </a:cubicBezTo>
                <a:cubicBezTo>
                  <a:pt x="1630" y="826"/>
                  <a:pt x="1640" y="812"/>
                  <a:pt x="1649" y="812"/>
                </a:cubicBezTo>
                <a:cubicBezTo>
                  <a:pt x="1658" y="812"/>
                  <a:pt x="1664" y="831"/>
                  <a:pt x="1678" y="840"/>
                </a:cubicBezTo>
                <a:cubicBezTo>
                  <a:pt x="1692" y="849"/>
                  <a:pt x="1717" y="875"/>
                  <a:pt x="1734" y="869"/>
                </a:cubicBezTo>
                <a:cubicBezTo>
                  <a:pt x="1751" y="863"/>
                  <a:pt x="1772" y="837"/>
                  <a:pt x="1779" y="805"/>
                </a:cubicBezTo>
                <a:cubicBezTo>
                  <a:pt x="1786" y="773"/>
                  <a:pt x="1776" y="716"/>
                  <a:pt x="1779" y="677"/>
                </a:cubicBezTo>
                <a:cubicBezTo>
                  <a:pt x="1782" y="638"/>
                  <a:pt x="1787" y="607"/>
                  <a:pt x="1794" y="573"/>
                </a:cubicBezTo>
                <a:cubicBezTo>
                  <a:pt x="1801" y="539"/>
                  <a:pt x="1827" y="483"/>
                  <a:pt x="1819" y="472"/>
                </a:cubicBezTo>
                <a:cubicBezTo>
                  <a:pt x="1811" y="461"/>
                  <a:pt x="1779" y="478"/>
                  <a:pt x="1746" y="505"/>
                </a:cubicBezTo>
                <a:cubicBezTo>
                  <a:pt x="1713" y="532"/>
                  <a:pt x="1658" y="580"/>
                  <a:pt x="1623" y="636"/>
                </a:cubicBezTo>
                <a:cubicBezTo>
                  <a:pt x="1588" y="692"/>
                  <a:pt x="1548" y="780"/>
                  <a:pt x="1536" y="840"/>
                </a:cubicBezTo>
                <a:cubicBezTo>
                  <a:pt x="1524" y="900"/>
                  <a:pt x="1531" y="959"/>
                  <a:pt x="1550" y="997"/>
                </a:cubicBezTo>
                <a:cubicBezTo>
                  <a:pt x="1569" y="1035"/>
                  <a:pt x="1609" y="1069"/>
                  <a:pt x="1649" y="1067"/>
                </a:cubicBezTo>
                <a:cubicBezTo>
                  <a:pt x="1689" y="1065"/>
                  <a:pt x="1751" y="1023"/>
                  <a:pt x="1791" y="982"/>
                </a:cubicBezTo>
                <a:cubicBezTo>
                  <a:pt x="1831" y="941"/>
                  <a:pt x="1866" y="891"/>
                  <a:pt x="1888" y="819"/>
                </a:cubicBezTo>
                <a:cubicBezTo>
                  <a:pt x="1910" y="747"/>
                  <a:pt x="1915" y="621"/>
                  <a:pt x="1921" y="548"/>
                </a:cubicBezTo>
                <a:cubicBezTo>
                  <a:pt x="1927" y="475"/>
                  <a:pt x="1920" y="422"/>
                  <a:pt x="1922" y="381"/>
                </a:cubicBezTo>
                <a:cubicBezTo>
                  <a:pt x="1924" y="340"/>
                  <a:pt x="1930" y="330"/>
                  <a:pt x="1933" y="302"/>
                </a:cubicBezTo>
                <a:cubicBezTo>
                  <a:pt x="1936" y="274"/>
                  <a:pt x="1947" y="208"/>
                  <a:pt x="1938" y="213"/>
                </a:cubicBezTo>
                <a:cubicBezTo>
                  <a:pt x="1929" y="218"/>
                  <a:pt x="1891" y="306"/>
                  <a:pt x="1876" y="330"/>
                </a:cubicBezTo>
                <a:cubicBezTo>
                  <a:pt x="1861" y="354"/>
                  <a:pt x="1861" y="355"/>
                  <a:pt x="1848" y="358"/>
                </a:cubicBezTo>
                <a:cubicBezTo>
                  <a:pt x="1835" y="361"/>
                  <a:pt x="1811" y="346"/>
                  <a:pt x="1797" y="346"/>
                </a:cubicBezTo>
                <a:cubicBezTo>
                  <a:pt x="1783" y="346"/>
                  <a:pt x="1770" y="356"/>
                  <a:pt x="1763" y="358"/>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7" name="Freeform 5"/>
          <p:cNvSpPr>
            <a:spLocks/>
          </p:cNvSpPr>
          <p:nvPr/>
        </p:nvSpPr>
        <p:spPr bwMode="ltGray">
          <a:xfrm>
            <a:off x="5620948" y="1797844"/>
            <a:ext cx="75009" cy="221456"/>
          </a:xfrm>
          <a:custGeom>
            <a:avLst/>
            <a:gdLst>
              <a:gd name="T0" fmla="*/ 58 w 63"/>
              <a:gd name="T1" fmla="*/ 9 h 186"/>
              <a:gd name="T2" fmla="*/ 30 w 63"/>
              <a:gd name="T3" fmla="*/ 38 h 186"/>
              <a:gd name="T4" fmla="*/ 19 w 63"/>
              <a:gd name="T5" fmla="*/ 131 h 186"/>
              <a:gd name="T6" fmla="*/ 3 w 63"/>
              <a:gd name="T7" fmla="*/ 184 h 186"/>
              <a:gd name="T8" fmla="*/ 36 w 63"/>
              <a:gd name="T9" fmla="*/ 146 h 186"/>
              <a:gd name="T10" fmla="*/ 58 w 63"/>
              <a:gd name="T11" fmla="*/ 94 h 186"/>
              <a:gd name="T12" fmla="*/ 58 w 63"/>
              <a:gd name="T13" fmla="*/ 9 h 186"/>
              <a:gd name="T14" fmla="*/ 0 60000 65536"/>
              <a:gd name="T15" fmla="*/ 0 60000 65536"/>
              <a:gd name="T16" fmla="*/ 0 60000 65536"/>
              <a:gd name="T17" fmla="*/ 0 60000 65536"/>
              <a:gd name="T18" fmla="*/ 0 60000 65536"/>
              <a:gd name="T19" fmla="*/ 0 60000 65536"/>
              <a:gd name="T20" fmla="*/ 0 60000 65536"/>
              <a:gd name="T21" fmla="*/ 0 w 63"/>
              <a:gd name="T22" fmla="*/ 0 h 186"/>
              <a:gd name="T23" fmla="*/ 63 w 63"/>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86">
                <a:moveTo>
                  <a:pt x="58" y="9"/>
                </a:moveTo>
                <a:cubicBezTo>
                  <a:pt x="53" y="0"/>
                  <a:pt x="37" y="18"/>
                  <a:pt x="30" y="38"/>
                </a:cubicBezTo>
                <a:cubicBezTo>
                  <a:pt x="23" y="58"/>
                  <a:pt x="23" y="107"/>
                  <a:pt x="19" y="131"/>
                </a:cubicBezTo>
                <a:cubicBezTo>
                  <a:pt x="15" y="155"/>
                  <a:pt x="0" y="182"/>
                  <a:pt x="3" y="184"/>
                </a:cubicBezTo>
                <a:cubicBezTo>
                  <a:pt x="6" y="186"/>
                  <a:pt x="27" y="161"/>
                  <a:pt x="36" y="146"/>
                </a:cubicBezTo>
                <a:cubicBezTo>
                  <a:pt x="45" y="131"/>
                  <a:pt x="54" y="117"/>
                  <a:pt x="58" y="94"/>
                </a:cubicBezTo>
                <a:cubicBezTo>
                  <a:pt x="62" y="71"/>
                  <a:pt x="63" y="18"/>
                  <a:pt x="58" y="9"/>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8" name="Freeform 6"/>
          <p:cNvSpPr>
            <a:spLocks/>
          </p:cNvSpPr>
          <p:nvPr/>
        </p:nvSpPr>
        <p:spPr bwMode="ltGray">
          <a:xfrm>
            <a:off x="5586420" y="204311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9" name="Freeform 7"/>
          <p:cNvSpPr>
            <a:spLocks/>
          </p:cNvSpPr>
          <p:nvPr/>
        </p:nvSpPr>
        <p:spPr bwMode="ltGray">
          <a:xfrm>
            <a:off x="4454135" y="1551385"/>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0" name="Freeform 8"/>
          <p:cNvSpPr>
            <a:spLocks/>
          </p:cNvSpPr>
          <p:nvPr/>
        </p:nvSpPr>
        <p:spPr bwMode="ltGray">
          <a:xfrm>
            <a:off x="2552707" y="2174082"/>
            <a:ext cx="2439591" cy="3570685"/>
          </a:xfrm>
          <a:custGeom>
            <a:avLst/>
            <a:gdLst>
              <a:gd name="T0" fmla="*/ 1643 w 2049"/>
              <a:gd name="T1" fmla="*/ 147 h 2999"/>
              <a:gd name="T2" fmla="*/ 1671 w 2049"/>
              <a:gd name="T3" fmla="*/ 90 h 2999"/>
              <a:gd name="T4" fmla="*/ 1728 w 2049"/>
              <a:gd name="T5" fmla="*/ 33 h 2999"/>
              <a:gd name="T6" fmla="*/ 1813 w 2049"/>
              <a:gd name="T7" fmla="*/ 5 h 2999"/>
              <a:gd name="T8" fmla="*/ 1955 w 2049"/>
              <a:gd name="T9" fmla="*/ 5 h 2999"/>
              <a:gd name="T10" fmla="*/ 2040 w 2049"/>
              <a:gd name="T11" fmla="*/ 33 h 2999"/>
              <a:gd name="T12" fmla="*/ 2011 w 2049"/>
              <a:gd name="T13" fmla="*/ 90 h 2999"/>
              <a:gd name="T14" fmla="*/ 1955 w 2049"/>
              <a:gd name="T15" fmla="*/ 147 h 2999"/>
              <a:gd name="T16" fmla="*/ 1841 w 2049"/>
              <a:gd name="T17" fmla="*/ 204 h 2999"/>
              <a:gd name="T18" fmla="*/ 1756 w 2049"/>
              <a:gd name="T19" fmla="*/ 232 h 2999"/>
              <a:gd name="T20" fmla="*/ 1728 w 2049"/>
              <a:gd name="T21" fmla="*/ 289 h 2999"/>
              <a:gd name="T22" fmla="*/ 1785 w 2049"/>
              <a:gd name="T23" fmla="*/ 289 h 2999"/>
              <a:gd name="T24" fmla="*/ 1813 w 2049"/>
              <a:gd name="T25" fmla="*/ 345 h 2999"/>
              <a:gd name="T26" fmla="*/ 1784 w 2049"/>
              <a:gd name="T27" fmla="*/ 410 h 2999"/>
              <a:gd name="T28" fmla="*/ 1756 w 2049"/>
              <a:gd name="T29" fmla="*/ 459 h 2999"/>
              <a:gd name="T30" fmla="*/ 1699 w 2049"/>
              <a:gd name="T31" fmla="*/ 487 h 2999"/>
              <a:gd name="T32" fmla="*/ 1473 w 2049"/>
              <a:gd name="T33" fmla="*/ 572 h 2999"/>
              <a:gd name="T34" fmla="*/ 1274 w 2049"/>
              <a:gd name="T35" fmla="*/ 685 h 2999"/>
              <a:gd name="T36" fmla="*/ 1019 w 2049"/>
              <a:gd name="T37" fmla="*/ 827 h 2999"/>
              <a:gd name="T38" fmla="*/ 877 w 2049"/>
              <a:gd name="T39" fmla="*/ 912 h 2999"/>
              <a:gd name="T40" fmla="*/ 594 w 2049"/>
              <a:gd name="T41" fmla="*/ 1082 h 2999"/>
              <a:gd name="T42" fmla="*/ 320 w 2049"/>
              <a:gd name="T43" fmla="*/ 1354 h 2999"/>
              <a:gd name="T44" fmla="*/ 108 w 2049"/>
              <a:gd name="T45" fmla="*/ 1690 h 2999"/>
              <a:gd name="T46" fmla="*/ 72 w 2049"/>
              <a:gd name="T47" fmla="*/ 1814 h 2999"/>
              <a:gd name="T48" fmla="*/ 56 w 2049"/>
              <a:gd name="T49" fmla="*/ 1914 h 2999"/>
              <a:gd name="T50" fmla="*/ 55 w 2049"/>
              <a:gd name="T51" fmla="*/ 2075 h 2999"/>
              <a:gd name="T52" fmla="*/ 164 w 2049"/>
              <a:gd name="T53" fmla="*/ 2450 h 2999"/>
              <a:gd name="T54" fmla="*/ 396 w 2049"/>
              <a:gd name="T55" fmla="*/ 2738 h 2999"/>
              <a:gd name="T56" fmla="*/ 520 w 2049"/>
              <a:gd name="T57" fmla="*/ 2826 h 2999"/>
              <a:gd name="T58" fmla="*/ 536 w 2049"/>
              <a:gd name="T59" fmla="*/ 2926 h 2999"/>
              <a:gd name="T60" fmla="*/ 524 w 2049"/>
              <a:gd name="T61" fmla="*/ 2974 h 2999"/>
              <a:gd name="T62" fmla="*/ 240 w 2049"/>
              <a:gd name="T63" fmla="*/ 2774 h 2999"/>
              <a:gd name="T64" fmla="*/ 64 w 2049"/>
              <a:gd name="T65" fmla="*/ 2502 h 2999"/>
              <a:gd name="T66" fmla="*/ 8 w 2049"/>
              <a:gd name="T67" fmla="*/ 2134 h 2999"/>
              <a:gd name="T68" fmla="*/ 16 w 2049"/>
              <a:gd name="T69" fmla="*/ 1878 h 2999"/>
              <a:gd name="T70" fmla="*/ 72 w 2049"/>
              <a:gd name="T71" fmla="*/ 1650 h 2999"/>
              <a:gd name="T72" fmla="*/ 339 w 2049"/>
              <a:gd name="T73" fmla="*/ 1196 h 2999"/>
              <a:gd name="T74" fmla="*/ 821 w 2049"/>
              <a:gd name="T75" fmla="*/ 827 h 2999"/>
              <a:gd name="T76" fmla="*/ 1331 w 2049"/>
              <a:gd name="T77" fmla="*/ 544 h 2999"/>
              <a:gd name="T78" fmla="*/ 1556 w 2049"/>
              <a:gd name="T79" fmla="*/ 438 h 2999"/>
              <a:gd name="T80" fmla="*/ 1568 w 2049"/>
              <a:gd name="T81" fmla="*/ 402 h 2999"/>
              <a:gd name="T82" fmla="*/ 1614 w 2049"/>
              <a:gd name="T83" fmla="*/ 289 h 2999"/>
              <a:gd name="T84" fmla="*/ 1699 w 2049"/>
              <a:gd name="T85" fmla="*/ 204 h 2999"/>
              <a:gd name="T86" fmla="*/ 1898 w 2049"/>
              <a:gd name="T87" fmla="*/ 118 h 2999"/>
              <a:gd name="T88" fmla="*/ 1926 w 2049"/>
              <a:gd name="T89" fmla="*/ 90 h 2999"/>
              <a:gd name="T90" fmla="*/ 1870 w 2049"/>
              <a:gd name="T91" fmla="*/ 90 h 2999"/>
              <a:gd name="T92" fmla="*/ 1785 w 2049"/>
              <a:gd name="T93" fmla="*/ 62 h 2999"/>
              <a:gd name="T94" fmla="*/ 1728 w 2049"/>
              <a:gd name="T95" fmla="*/ 90 h 2999"/>
              <a:gd name="T96" fmla="*/ 1699 w 2049"/>
              <a:gd name="T97" fmla="*/ 118 h 2999"/>
              <a:gd name="T98" fmla="*/ 1643 w 2049"/>
              <a:gd name="T99" fmla="*/ 147 h 29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49"/>
              <a:gd name="T151" fmla="*/ 0 h 2999"/>
              <a:gd name="T152" fmla="*/ 2049 w 2049"/>
              <a:gd name="T153" fmla="*/ 2999 h 29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49" h="2999">
                <a:moveTo>
                  <a:pt x="1643" y="147"/>
                </a:moveTo>
                <a:cubicBezTo>
                  <a:pt x="1638" y="142"/>
                  <a:pt x="1657" y="109"/>
                  <a:pt x="1671" y="90"/>
                </a:cubicBezTo>
                <a:cubicBezTo>
                  <a:pt x="1685" y="71"/>
                  <a:pt x="1704" y="47"/>
                  <a:pt x="1728" y="33"/>
                </a:cubicBezTo>
                <a:cubicBezTo>
                  <a:pt x="1752" y="19"/>
                  <a:pt x="1775" y="10"/>
                  <a:pt x="1813" y="5"/>
                </a:cubicBezTo>
                <a:cubicBezTo>
                  <a:pt x="1851" y="0"/>
                  <a:pt x="1917" y="0"/>
                  <a:pt x="1955" y="5"/>
                </a:cubicBezTo>
                <a:cubicBezTo>
                  <a:pt x="1993" y="10"/>
                  <a:pt x="2031" y="19"/>
                  <a:pt x="2040" y="33"/>
                </a:cubicBezTo>
                <a:cubicBezTo>
                  <a:pt x="2049" y="47"/>
                  <a:pt x="2025" y="71"/>
                  <a:pt x="2011" y="90"/>
                </a:cubicBezTo>
                <a:cubicBezTo>
                  <a:pt x="1997" y="109"/>
                  <a:pt x="1983" y="128"/>
                  <a:pt x="1955" y="147"/>
                </a:cubicBezTo>
                <a:cubicBezTo>
                  <a:pt x="1927" y="166"/>
                  <a:pt x="1874" y="190"/>
                  <a:pt x="1841" y="204"/>
                </a:cubicBezTo>
                <a:cubicBezTo>
                  <a:pt x="1808" y="218"/>
                  <a:pt x="1775" y="218"/>
                  <a:pt x="1756" y="232"/>
                </a:cubicBezTo>
                <a:cubicBezTo>
                  <a:pt x="1737" y="246"/>
                  <a:pt x="1723" y="280"/>
                  <a:pt x="1728" y="289"/>
                </a:cubicBezTo>
                <a:cubicBezTo>
                  <a:pt x="1733" y="298"/>
                  <a:pt x="1771" y="280"/>
                  <a:pt x="1785" y="289"/>
                </a:cubicBezTo>
                <a:cubicBezTo>
                  <a:pt x="1799" y="298"/>
                  <a:pt x="1813" y="325"/>
                  <a:pt x="1813" y="345"/>
                </a:cubicBezTo>
                <a:cubicBezTo>
                  <a:pt x="1813" y="365"/>
                  <a:pt x="1794" y="391"/>
                  <a:pt x="1784" y="410"/>
                </a:cubicBezTo>
                <a:cubicBezTo>
                  <a:pt x="1774" y="429"/>
                  <a:pt x="1770" y="446"/>
                  <a:pt x="1756" y="459"/>
                </a:cubicBezTo>
                <a:cubicBezTo>
                  <a:pt x="1742" y="472"/>
                  <a:pt x="1746" y="468"/>
                  <a:pt x="1699" y="487"/>
                </a:cubicBezTo>
                <a:cubicBezTo>
                  <a:pt x="1652" y="506"/>
                  <a:pt x="1544" y="539"/>
                  <a:pt x="1473" y="572"/>
                </a:cubicBezTo>
                <a:cubicBezTo>
                  <a:pt x="1402" y="605"/>
                  <a:pt x="1350" y="642"/>
                  <a:pt x="1274" y="685"/>
                </a:cubicBezTo>
                <a:cubicBezTo>
                  <a:pt x="1198" y="728"/>
                  <a:pt x="1085" y="789"/>
                  <a:pt x="1019" y="827"/>
                </a:cubicBezTo>
                <a:cubicBezTo>
                  <a:pt x="953" y="865"/>
                  <a:pt x="948" y="870"/>
                  <a:pt x="877" y="912"/>
                </a:cubicBezTo>
                <a:cubicBezTo>
                  <a:pt x="806" y="954"/>
                  <a:pt x="687" y="1008"/>
                  <a:pt x="594" y="1082"/>
                </a:cubicBezTo>
                <a:cubicBezTo>
                  <a:pt x="501" y="1156"/>
                  <a:pt x="401" y="1253"/>
                  <a:pt x="320" y="1354"/>
                </a:cubicBezTo>
                <a:cubicBezTo>
                  <a:pt x="239" y="1455"/>
                  <a:pt x="149" y="1613"/>
                  <a:pt x="108" y="1690"/>
                </a:cubicBezTo>
                <a:cubicBezTo>
                  <a:pt x="67" y="1767"/>
                  <a:pt x="81" y="1777"/>
                  <a:pt x="72" y="1814"/>
                </a:cubicBezTo>
                <a:cubicBezTo>
                  <a:pt x="63" y="1851"/>
                  <a:pt x="59" y="1871"/>
                  <a:pt x="56" y="1914"/>
                </a:cubicBezTo>
                <a:cubicBezTo>
                  <a:pt x="53" y="1957"/>
                  <a:pt x="37" y="1986"/>
                  <a:pt x="55" y="2075"/>
                </a:cubicBezTo>
                <a:cubicBezTo>
                  <a:pt x="73" y="2164"/>
                  <a:pt x="107" y="2340"/>
                  <a:pt x="164" y="2450"/>
                </a:cubicBezTo>
                <a:cubicBezTo>
                  <a:pt x="221" y="2560"/>
                  <a:pt x="337" y="2675"/>
                  <a:pt x="396" y="2738"/>
                </a:cubicBezTo>
                <a:cubicBezTo>
                  <a:pt x="455" y="2801"/>
                  <a:pt x="497" y="2795"/>
                  <a:pt x="520" y="2826"/>
                </a:cubicBezTo>
                <a:cubicBezTo>
                  <a:pt x="543" y="2857"/>
                  <a:pt x="535" y="2901"/>
                  <a:pt x="536" y="2926"/>
                </a:cubicBezTo>
                <a:cubicBezTo>
                  <a:pt x="537" y="2951"/>
                  <a:pt x="573" y="2999"/>
                  <a:pt x="524" y="2974"/>
                </a:cubicBezTo>
                <a:cubicBezTo>
                  <a:pt x="475" y="2949"/>
                  <a:pt x="317" y="2853"/>
                  <a:pt x="240" y="2774"/>
                </a:cubicBezTo>
                <a:cubicBezTo>
                  <a:pt x="163" y="2695"/>
                  <a:pt x="103" y="2609"/>
                  <a:pt x="64" y="2502"/>
                </a:cubicBezTo>
                <a:cubicBezTo>
                  <a:pt x="25" y="2395"/>
                  <a:pt x="16" y="2238"/>
                  <a:pt x="8" y="2134"/>
                </a:cubicBezTo>
                <a:cubicBezTo>
                  <a:pt x="0" y="2030"/>
                  <a:pt x="5" y="1959"/>
                  <a:pt x="16" y="1878"/>
                </a:cubicBezTo>
                <a:cubicBezTo>
                  <a:pt x="27" y="1797"/>
                  <a:pt x="18" y="1764"/>
                  <a:pt x="72" y="1650"/>
                </a:cubicBezTo>
                <a:cubicBezTo>
                  <a:pt x="126" y="1536"/>
                  <a:pt x="214" y="1333"/>
                  <a:pt x="339" y="1196"/>
                </a:cubicBezTo>
                <a:cubicBezTo>
                  <a:pt x="464" y="1059"/>
                  <a:pt x="656" y="936"/>
                  <a:pt x="821" y="827"/>
                </a:cubicBezTo>
                <a:cubicBezTo>
                  <a:pt x="986" y="718"/>
                  <a:pt x="1209" y="609"/>
                  <a:pt x="1331" y="544"/>
                </a:cubicBezTo>
                <a:cubicBezTo>
                  <a:pt x="1453" y="479"/>
                  <a:pt x="1516" y="462"/>
                  <a:pt x="1556" y="438"/>
                </a:cubicBezTo>
                <a:cubicBezTo>
                  <a:pt x="1596" y="414"/>
                  <a:pt x="1558" y="427"/>
                  <a:pt x="1568" y="402"/>
                </a:cubicBezTo>
                <a:cubicBezTo>
                  <a:pt x="1578" y="377"/>
                  <a:pt x="1592" y="322"/>
                  <a:pt x="1614" y="289"/>
                </a:cubicBezTo>
                <a:cubicBezTo>
                  <a:pt x="1636" y="256"/>
                  <a:pt x="1652" y="232"/>
                  <a:pt x="1699" y="204"/>
                </a:cubicBezTo>
                <a:cubicBezTo>
                  <a:pt x="1746" y="176"/>
                  <a:pt x="1860" y="137"/>
                  <a:pt x="1898" y="118"/>
                </a:cubicBezTo>
                <a:cubicBezTo>
                  <a:pt x="1936" y="99"/>
                  <a:pt x="1931" y="95"/>
                  <a:pt x="1926" y="90"/>
                </a:cubicBezTo>
                <a:cubicBezTo>
                  <a:pt x="1921" y="85"/>
                  <a:pt x="1893" y="95"/>
                  <a:pt x="1870" y="90"/>
                </a:cubicBezTo>
                <a:cubicBezTo>
                  <a:pt x="1847" y="85"/>
                  <a:pt x="1809" y="62"/>
                  <a:pt x="1785" y="62"/>
                </a:cubicBezTo>
                <a:cubicBezTo>
                  <a:pt x="1761" y="62"/>
                  <a:pt x="1742" y="81"/>
                  <a:pt x="1728" y="90"/>
                </a:cubicBezTo>
                <a:cubicBezTo>
                  <a:pt x="1714" y="99"/>
                  <a:pt x="1713" y="108"/>
                  <a:pt x="1699" y="118"/>
                </a:cubicBezTo>
                <a:cubicBezTo>
                  <a:pt x="1685" y="128"/>
                  <a:pt x="1648" y="152"/>
                  <a:pt x="1643" y="147"/>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1" name="Freeform 9"/>
          <p:cNvSpPr>
            <a:spLocks/>
          </p:cNvSpPr>
          <p:nvPr/>
        </p:nvSpPr>
        <p:spPr bwMode="ltGray">
          <a:xfrm>
            <a:off x="4069564" y="2483644"/>
            <a:ext cx="202406" cy="235744"/>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Freeform 10"/>
          <p:cNvSpPr>
            <a:spLocks/>
          </p:cNvSpPr>
          <p:nvPr/>
        </p:nvSpPr>
        <p:spPr bwMode="ltGray">
          <a:xfrm>
            <a:off x="2618192" y="1285876"/>
            <a:ext cx="3000375" cy="2413397"/>
          </a:xfrm>
          <a:custGeom>
            <a:avLst/>
            <a:gdLst>
              <a:gd name="T0" fmla="*/ 2077 w 2520"/>
              <a:gd name="T1" fmla="*/ 90 h 2027"/>
              <a:gd name="T2" fmla="*/ 2105 w 2520"/>
              <a:gd name="T3" fmla="*/ 62 h 2027"/>
              <a:gd name="T4" fmla="*/ 2133 w 2520"/>
              <a:gd name="T5" fmla="*/ 33 h 2027"/>
              <a:gd name="T6" fmla="*/ 2162 w 2520"/>
              <a:gd name="T7" fmla="*/ 5 h 2027"/>
              <a:gd name="T8" fmla="*/ 2247 w 2520"/>
              <a:gd name="T9" fmla="*/ 5 h 2027"/>
              <a:gd name="T10" fmla="*/ 2358 w 2520"/>
              <a:gd name="T11" fmla="*/ 35 h 2027"/>
              <a:gd name="T12" fmla="*/ 2412 w 2520"/>
              <a:gd name="T13" fmla="*/ 60 h 2027"/>
              <a:gd name="T14" fmla="*/ 2480 w 2520"/>
              <a:gd name="T15" fmla="*/ 79 h 2027"/>
              <a:gd name="T16" fmla="*/ 2516 w 2520"/>
              <a:gd name="T17" fmla="*/ 67 h 2027"/>
              <a:gd name="T18" fmla="*/ 2504 w 2520"/>
              <a:gd name="T19" fmla="*/ 123 h 2027"/>
              <a:gd name="T20" fmla="*/ 2445 w 2520"/>
              <a:gd name="T21" fmla="*/ 175 h 2027"/>
              <a:gd name="T22" fmla="*/ 2389 w 2520"/>
              <a:gd name="T23" fmla="*/ 203 h 2027"/>
              <a:gd name="T24" fmla="*/ 2168 w 2520"/>
              <a:gd name="T25" fmla="*/ 347 h 2027"/>
              <a:gd name="T26" fmla="*/ 2100 w 2520"/>
              <a:gd name="T27" fmla="*/ 399 h 2027"/>
              <a:gd name="T28" fmla="*/ 2028 w 2520"/>
              <a:gd name="T29" fmla="*/ 447 h 2027"/>
              <a:gd name="T30" fmla="*/ 1822 w 2520"/>
              <a:gd name="T31" fmla="*/ 572 h 2027"/>
              <a:gd name="T32" fmla="*/ 1510 w 2520"/>
              <a:gd name="T33" fmla="*/ 714 h 2027"/>
              <a:gd name="T34" fmla="*/ 1028 w 2520"/>
              <a:gd name="T35" fmla="*/ 799 h 2027"/>
              <a:gd name="T36" fmla="*/ 744 w 2520"/>
              <a:gd name="T37" fmla="*/ 770 h 2027"/>
              <a:gd name="T38" fmla="*/ 624 w 2520"/>
              <a:gd name="T39" fmla="*/ 692 h 2027"/>
              <a:gd name="T40" fmla="*/ 600 w 2520"/>
              <a:gd name="T41" fmla="*/ 651 h 2027"/>
              <a:gd name="T42" fmla="*/ 536 w 2520"/>
              <a:gd name="T43" fmla="*/ 659 h 2027"/>
              <a:gd name="T44" fmla="*/ 484 w 2520"/>
              <a:gd name="T45" fmla="*/ 675 h 2027"/>
              <a:gd name="T46" fmla="*/ 461 w 2520"/>
              <a:gd name="T47" fmla="*/ 714 h 2027"/>
              <a:gd name="T48" fmla="*/ 489 w 2520"/>
              <a:gd name="T49" fmla="*/ 742 h 2027"/>
              <a:gd name="T50" fmla="*/ 546 w 2520"/>
              <a:gd name="T51" fmla="*/ 770 h 2027"/>
              <a:gd name="T52" fmla="*/ 574 w 2520"/>
              <a:gd name="T53" fmla="*/ 799 h 2027"/>
              <a:gd name="T54" fmla="*/ 517 w 2520"/>
              <a:gd name="T55" fmla="*/ 884 h 2027"/>
              <a:gd name="T56" fmla="*/ 472 w 2520"/>
              <a:gd name="T57" fmla="*/ 939 h 2027"/>
              <a:gd name="T58" fmla="*/ 400 w 2520"/>
              <a:gd name="T59" fmla="*/ 963 h 2027"/>
              <a:gd name="T60" fmla="*/ 264 w 2520"/>
              <a:gd name="T61" fmla="*/ 983 h 2027"/>
              <a:gd name="T62" fmla="*/ 149 w 2520"/>
              <a:gd name="T63" fmla="*/ 1054 h 2027"/>
              <a:gd name="T64" fmla="*/ 64 w 2520"/>
              <a:gd name="T65" fmla="*/ 1207 h 2027"/>
              <a:gd name="T66" fmla="*/ 36 w 2520"/>
              <a:gd name="T67" fmla="*/ 1479 h 2027"/>
              <a:gd name="T68" fmla="*/ 20 w 2520"/>
              <a:gd name="T69" fmla="*/ 1975 h 2027"/>
              <a:gd name="T70" fmla="*/ 7 w 2520"/>
              <a:gd name="T71" fmla="*/ 1791 h 2027"/>
              <a:gd name="T72" fmla="*/ 0 w 2520"/>
              <a:gd name="T73" fmla="*/ 1475 h 2027"/>
              <a:gd name="T74" fmla="*/ 7 w 2520"/>
              <a:gd name="T75" fmla="*/ 1337 h 2027"/>
              <a:gd name="T76" fmla="*/ 28 w 2520"/>
              <a:gd name="T77" fmla="*/ 1220 h 2027"/>
              <a:gd name="T78" fmla="*/ 64 w 2520"/>
              <a:gd name="T79" fmla="*/ 1107 h 2027"/>
              <a:gd name="T80" fmla="*/ 149 w 2520"/>
              <a:gd name="T81" fmla="*/ 969 h 2027"/>
              <a:gd name="T82" fmla="*/ 262 w 2520"/>
              <a:gd name="T83" fmla="*/ 884 h 2027"/>
              <a:gd name="T84" fmla="*/ 340 w 2520"/>
              <a:gd name="T85" fmla="*/ 855 h 2027"/>
              <a:gd name="T86" fmla="*/ 372 w 2520"/>
              <a:gd name="T87" fmla="*/ 799 h 2027"/>
              <a:gd name="T88" fmla="*/ 404 w 2520"/>
              <a:gd name="T89" fmla="*/ 714 h 2027"/>
              <a:gd name="T90" fmla="*/ 480 w 2520"/>
              <a:gd name="T91" fmla="*/ 623 h 2027"/>
              <a:gd name="T92" fmla="*/ 516 w 2520"/>
              <a:gd name="T93" fmla="*/ 595 h 2027"/>
              <a:gd name="T94" fmla="*/ 631 w 2520"/>
              <a:gd name="T95" fmla="*/ 544 h 2027"/>
              <a:gd name="T96" fmla="*/ 664 w 2520"/>
              <a:gd name="T97" fmla="*/ 563 h 2027"/>
              <a:gd name="T98" fmla="*/ 943 w 2520"/>
              <a:gd name="T99" fmla="*/ 629 h 2027"/>
              <a:gd name="T100" fmla="*/ 1425 w 2520"/>
              <a:gd name="T101" fmla="*/ 600 h 2027"/>
              <a:gd name="T102" fmla="*/ 1892 w 2520"/>
              <a:gd name="T103" fmla="*/ 427 h 2027"/>
              <a:gd name="T104" fmla="*/ 2077 w 2520"/>
              <a:gd name="T105" fmla="*/ 318 h 2027"/>
              <a:gd name="T106" fmla="*/ 2190 w 2520"/>
              <a:gd name="T107" fmla="*/ 232 h 2027"/>
              <a:gd name="T108" fmla="*/ 2332 w 2520"/>
              <a:gd name="T109" fmla="*/ 147 h 2027"/>
              <a:gd name="T110" fmla="*/ 2303 w 2520"/>
              <a:gd name="T111" fmla="*/ 118 h 2027"/>
              <a:gd name="T112" fmla="*/ 2190 w 2520"/>
              <a:gd name="T113" fmla="*/ 62 h 2027"/>
              <a:gd name="T114" fmla="*/ 2162 w 2520"/>
              <a:gd name="T115" fmla="*/ 62 h 2027"/>
              <a:gd name="T116" fmla="*/ 2107 w 2520"/>
              <a:gd name="T117" fmla="*/ 92 h 2027"/>
              <a:gd name="T118" fmla="*/ 2077 w 2520"/>
              <a:gd name="T119" fmla="*/ 118 h 2027"/>
              <a:gd name="T120" fmla="*/ 2077 w 2520"/>
              <a:gd name="T121" fmla="*/ 90 h 20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0"/>
              <a:gd name="T184" fmla="*/ 0 h 2027"/>
              <a:gd name="T185" fmla="*/ 2520 w 2520"/>
              <a:gd name="T186" fmla="*/ 2027 h 20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0" h="2027">
                <a:moveTo>
                  <a:pt x="2077" y="90"/>
                </a:moveTo>
                <a:cubicBezTo>
                  <a:pt x="2082" y="81"/>
                  <a:pt x="2096" y="71"/>
                  <a:pt x="2105" y="62"/>
                </a:cubicBezTo>
                <a:cubicBezTo>
                  <a:pt x="2114" y="53"/>
                  <a:pt x="2124" y="42"/>
                  <a:pt x="2133" y="33"/>
                </a:cubicBezTo>
                <a:cubicBezTo>
                  <a:pt x="2142" y="24"/>
                  <a:pt x="2143" y="10"/>
                  <a:pt x="2162" y="5"/>
                </a:cubicBezTo>
                <a:cubicBezTo>
                  <a:pt x="2181" y="0"/>
                  <a:pt x="2214" y="0"/>
                  <a:pt x="2247" y="5"/>
                </a:cubicBezTo>
                <a:cubicBezTo>
                  <a:pt x="2280" y="10"/>
                  <a:pt x="2331" y="26"/>
                  <a:pt x="2358" y="35"/>
                </a:cubicBezTo>
                <a:cubicBezTo>
                  <a:pt x="2385" y="44"/>
                  <a:pt x="2392" y="53"/>
                  <a:pt x="2412" y="60"/>
                </a:cubicBezTo>
                <a:cubicBezTo>
                  <a:pt x="2432" y="67"/>
                  <a:pt x="2463" y="78"/>
                  <a:pt x="2480" y="79"/>
                </a:cubicBezTo>
                <a:cubicBezTo>
                  <a:pt x="2497" y="80"/>
                  <a:pt x="2512" y="60"/>
                  <a:pt x="2516" y="67"/>
                </a:cubicBezTo>
                <a:cubicBezTo>
                  <a:pt x="2520" y="74"/>
                  <a:pt x="2516" y="105"/>
                  <a:pt x="2504" y="123"/>
                </a:cubicBezTo>
                <a:cubicBezTo>
                  <a:pt x="2492" y="141"/>
                  <a:pt x="2464" y="162"/>
                  <a:pt x="2445" y="175"/>
                </a:cubicBezTo>
                <a:cubicBezTo>
                  <a:pt x="2426" y="188"/>
                  <a:pt x="2435" y="174"/>
                  <a:pt x="2389" y="203"/>
                </a:cubicBezTo>
                <a:cubicBezTo>
                  <a:pt x="2343" y="232"/>
                  <a:pt x="2216" y="314"/>
                  <a:pt x="2168" y="347"/>
                </a:cubicBezTo>
                <a:cubicBezTo>
                  <a:pt x="2120" y="380"/>
                  <a:pt x="2123" y="382"/>
                  <a:pt x="2100" y="399"/>
                </a:cubicBezTo>
                <a:cubicBezTo>
                  <a:pt x="2077" y="416"/>
                  <a:pt x="2074" y="418"/>
                  <a:pt x="2028" y="447"/>
                </a:cubicBezTo>
                <a:cubicBezTo>
                  <a:pt x="1982" y="476"/>
                  <a:pt x="1908" y="528"/>
                  <a:pt x="1822" y="572"/>
                </a:cubicBezTo>
                <a:cubicBezTo>
                  <a:pt x="1736" y="616"/>
                  <a:pt x="1642" y="676"/>
                  <a:pt x="1510" y="714"/>
                </a:cubicBezTo>
                <a:cubicBezTo>
                  <a:pt x="1378" y="752"/>
                  <a:pt x="1156" y="790"/>
                  <a:pt x="1028" y="799"/>
                </a:cubicBezTo>
                <a:cubicBezTo>
                  <a:pt x="900" y="808"/>
                  <a:pt x="811" y="788"/>
                  <a:pt x="744" y="770"/>
                </a:cubicBezTo>
                <a:cubicBezTo>
                  <a:pt x="677" y="752"/>
                  <a:pt x="648" y="712"/>
                  <a:pt x="624" y="692"/>
                </a:cubicBezTo>
                <a:cubicBezTo>
                  <a:pt x="600" y="672"/>
                  <a:pt x="615" y="657"/>
                  <a:pt x="600" y="651"/>
                </a:cubicBezTo>
                <a:cubicBezTo>
                  <a:pt x="585" y="645"/>
                  <a:pt x="555" y="655"/>
                  <a:pt x="536" y="659"/>
                </a:cubicBezTo>
                <a:cubicBezTo>
                  <a:pt x="517" y="663"/>
                  <a:pt x="496" y="666"/>
                  <a:pt x="484" y="675"/>
                </a:cubicBezTo>
                <a:cubicBezTo>
                  <a:pt x="472" y="684"/>
                  <a:pt x="460" y="703"/>
                  <a:pt x="461" y="714"/>
                </a:cubicBezTo>
                <a:cubicBezTo>
                  <a:pt x="462" y="725"/>
                  <a:pt x="475" y="733"/>
                  <a:pt x="489" y="742"/>
                </a:cubicBezTo>
                <a:cubicBezTo>
                  <a:pt x="503" y="751"/>
                  <a:pt x="532" y="761"/>
                  <a:pt x="546" y="770"/>
                </a:cubicBezTo>
                <a:cubicBezTo>
                  <a:pt x="560" y="779"/>
                  <a:pt x="579" y="780"/>
                  <a:pt x="574" y="799"/>
                </a:cubicBezTo>
                <a:cubicBezTo>
                  <a:pt x="569" y="818"/>
                  <a:pt x="534" y="861"/>
                  <a:pt x="517" y="884"/>
                </a:cubicBezTo>
                <a:cubicBezTo>
                  <a:pt x="500" y="907"/>
                  <a:pt x="492" y="926"/>
                  <a:pt x="472" y="939"/>
                </a:cubicBezTo>
                <a:cubicBezTo>
                  <a:pt x="452" y="952"/>
                  <a:pt x="435" y="956"/>
                  <a:pt x="400" y="963"/>
                </a:cubicBezTo>
                <a:cubicBezTo>
                  <a:pt x="365" y="970"/>
                  <a:pt x="306" y="968"/>
                  <a:pt x="264" y="983"/>
                </a:cubicBezTo>
                <a:cubicBezTo>
                  <a:pt x="222" y="998"/>
                  <a:pt x="182" y="1017"/>
                  <a:pt x="149" y="1054"/>
                </a:cubicBezTo>
                <a:cubicBezTo>
                  <a:pt x="116" y="1091"/>
                  <a:pt x="83" y="1136"/>
                  <a:pt x="64" y="1207"/>
                </a:cubicBezTo>
                <a:cubicBezTo>
                  <a:pt x="45" y="1278"/>
                  <a:pt x="43" y="1351"/>
                  <a:pt x="36" y="1479"/>
                </a:cubicBezTo>
                <a:cubicBezTo>
                  <a:pt x="29" y="1607"/>
                  <a:pt x="25" y="1923"/>
                  <a:pt x="20" y="1975"/>
                </a:cubicBezTo>
                <a:cubicBezTo>
                  <a:pt x="15" y="2027"/>
                  <a:pt x="10" y="1874"/>
                  <a:pt x="7" y="1791"/>
                </a:cubicBezTo>
                <a:cubicBezTo>
                  <a:pt x="4" y="1708"/>
                  <a:pt x="0" y="1551"/>
                  <a:pt x="0" y="1475"/>
                </a:cubicBezTo>
                <a:cubicBezTo>
                  <a:pt x="0" y="1399"/>
                  <a:pt x="2" y="1379"/>
                  <a:pt x="7" y="1337"/>
                </a:cubicBezTo>
                <a:cubicBezTo>
                  <a:pt x="12" y="1295"/>
                  <a:pt x="19" y="1258"/>
                  <a:pt x="28" y="1220"/>
                </a:cubicBezTo>
                <a:cubicBezTo>
                  <a:pt x="37" y="1182"/>
                  <a:pt x="44" y="1149"/>
                  <a:pt x="64" y="1107"/>
                </a:cubicBezTo>
                <a:cubicBezTo>
                  <a:pt x="84" y="1065"/>
                  <a:pt x="116" y="1006"/>
                  <a:pt x="149" y="969"/>
                </a:cubicBezTo>
                <a:cubicBezTo>
                  <a:pt x="182" y="932"/>
                  <a:pt x="230" y="903"/>
                  <a:pt x="262" y="884"/>
                </a:cubicBezTo>
                <a:cubicBezTo>
                  <a:pt x="294" y="865"/>
                  <a:pt x="322" y="869"/>
                  <a:pt x="340" y="855"/>
                </a:cubicBezTo>
                <a:cubicBezTo>
                  <a:pt x="358" y="841"/>
                  <a:pt x="361" y="822"/>
                  <a:pt x="372" y="799"/>
                </a:cubicBezTo>
                <a:cubicBezTo>
                  <a:pt x="383" y="776"/>
                  <a:pt x="386" y="743"/>
                  <a:pt x="404" y="714"/>
                </a:cubicBezTo>
                <a:cubicBezTo>
                  <a:pt x="422" y="685"/>
                  <a:pt x="461" y="643"/>
                  <a:pt x="480" y="623"/>
                </a:cubicBezTo>
                <a:cubicBezTo>
                  <a:pt x="499" y="603"/>
                  <a:pt x="491" y="608"/>
                  <a:pt x="516" y="595"/>
                </a:cubicBezTo>
                <a:cubicBezTo>
                  <a:pt x="541" y="582"/>
                  <a:pt x="606" y="549"/>
                  <a:pt x="631" y="544"/>
                </a:cubicBezTo>
                <a:cubicBezTo>
                  <a:pt x="656" y="539"/>
                  <a:pt x="612" y="549"/>
                  <a:pt x="664" y="563"/>
                </a:cubicBezTo>
                <a:cubicBezTo>
                  <a:pt x="716" y="577"/>
                  <a:pt x="816" y="623"/>
                  <a:pt x="943" y="629"/>
                </a:cubicBezTo>
                <a:cubicBezTo>
                  <a:pt x="1070" y="635"/>
                  <a:pt x="1267" y="634"/>
                  <a:pt x="1425" y="600"/>
                </a:cubicBezTo>
                <a:cubicBezTo>
                  <a:pt x="1583" y="566"/>
                  <a:pt x="1783" y="474"/>
                  <a:pt x="1892" y="427"/>
                </a:cubicBezTo>
                <a:cubicBezTo>
                  <a:pt x="2001" y="380"/>
                  <a:pt x="2027" y="350"/>
                  <a:pt x="2077" y="318"/>
                </a:cubicBezTo>
                <a:cubicBezTo>
                  <a:pt x="2127" y="286"/>
                  <a:pt x="2148" y="260"/>
                  <a:pt x="2190" y="232"/>
                </a:cubicBezTo>
                <a:cubicBezTo>
                  <a:pt x="2232" y="204"/>
                  <a:pt x="2313" y="166"/>
                  <a:pt x="2332" y="147"/>
                </a:cubicBezTo>
                <a:cubicBezTo>
                  <a:pt x="2351" y="128"/>
                  <a:pt x="2327" y="132"/>
                  <a:pt x="2303" y="118"/>
                </a:cubicBezTo>
                <a:cubicBezTo>
                  <a:pt x="2279" y="104"/>
                  <a:pt x="2213" y="71"/>
                  <a:pt x="2190" y="62"/>
                </a:cubicBezTo>
                <a:cubicBezTo>
                  <a:pt x="2167" y="53"/>
                  <a:pt x="2176" y="57"/>
                  <a:pt x="2162" y="62"/>
                </a:cubicBezTo>
                <a:cubicBezTo>
                  <a:pt x="2148" y="67"/>
                  <a:pt x="2121" y="83"/>
                  <a:pt x="2107" y="92"/>
                </a:cubicBezTo>
                <a:cubicBezTo>
                  <a:pt x="2093" y="101"/>
                  <a:pt x="2082" y="118"/>
                  <a:pt x="2077" y="118"/>
                </a:cubicBezTo>
                <a:cubicBezTo>
                  <a:pt x="2072" y="118"/>
                  <a:pt x="2072" y="99"/>
                  <a:pt x="2077" y="90"/>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4" name="Freeform 11"/>
          <p:cNvSpPr>
            <a:spLocks/>
          </p:cNvSpPr>
          <p:nvPr/>
        </p:nvSpPr>
        <p:spPr bwMode="ltGray">
          <a:xfrm>
            <a:off x="3282560" y="2411016"/>
            <a:ext cx="398859" cy="242888"/>
          </a:xfrm>
          <a:custGeom>
            <a:avLst/>
            <a:gdLst>
              <a:gd name="T0" fmla="*/ 9 w 335"/>
              <a:gd name="T1" fmla="*/ 175 h 204"/>
              <a:gd name="T2" fmla="*/ 66 w 335"/>
              <a:gd name="T3" fmla="*/ 203 h 204"/>
              <a:gd name="T4" fmla="*/ 103 w 335"/>
              <a:gd name="T5" fmla="*/ 179 h 204"/>
              <a:gd name="T6" fmla="*/ 139 w 335"/>
              <a:gd name="T7" fmla="*/ 147 h 204"/>
              <a:gd name="T8" fmla="*/ 171 w 335"/>
              <a:gd name="T9" fmla="*/ 139 h 204"/>
              <a:gd name="T10" fmla="*/ 236 w 335"/>
              <a:gd name="T11" fmla="*/ 175 h 204"/>
              <a:gd name="T12" fmla="*/ 321 w 335"/>
              <a:gd name="T13" fmla="*/ 61 h 204"/>
              <a:gd name="T14" fmla="*/ 321 w 335"/>
              <a:gd name="T15" fmla="*/ 33 h 204"/>
              <a:gd name="T16" fmla="*/ 236 w 335"/>
              <a:gd name="T17" fmla="*/ 5 h 204"/>
              <a:gd name="T18" fmla="*/ 179 w 335"/>
              <a:gd name="T19" fmla="*/ 61 h 204"/>
              <a:gd name="T20" fmla="*/ 94 w 335"/>
              <a:gd name="T21" fmla="*/ 33 h 204"/>
              <a:gd name="T22" fmla="*/ 9 w 335"/>
              <a:gd name="T23" fmla="*/ 146 h 204"/>
              <a:gd name="T24" fmla="*/ 38 w 335"/>
              <a:gd name="T25" fmla="*/ 203 h 2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5"/>
              <a:gd name="T40" fmla="*/ 0 h 204"/>
              <a:gd name="T41" fmla="*/ 335 w 335"/>
              <a:gd name="T42" fmla="*/ 204 h 2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5" h="204">
                <a:moveTo>
                  <a:pt x="9" y="175"/>
                </a:moveTo>
                <a:cubicBezTo>
                  <a:pt x="28" y="189"/>
                  <a:pt x="50" y="202"/>
                  <a:pt x="66" y="203"/>
                </a:cubicBezTo>
                <a:cubicBezTo>
                  <a:pt x="82" y="204"/>
                  <a:pt x="91" y="188"/>
                  <a:pt x="103" y="179"/>
                </a:cubicBezTo>
                <a:cubicBezTo>
                  <a:pt x="115" y="170"/>
                  <a:pt x="128" y="154"/>
                  <a:pt x="139" y="147"/>
                </a:cubicBezTo>
                <a:cubicBezTo>
                  <a:pt x="150" y="140"/>
                  <a:pt x="155" y="134"/>
                  <a:pt x="171" y="139"/>
                </a:cubicBezTo>
                <a:cubicBezTo>
                  <a:pt x="187" y="144"/>
                  <a:pt x="211" y="188"/>
                  <a:pt x="236" y="175"/>
                </a:cubicBezTo>
                <a:cubicBezTo>
                  <a:pt x="261" y="162"/>
                  <a:pt x="307" y="85"/>
                  <a:pt x="321" y="61"/>
                </a:cubicBezTo>
                <a:cubicBezTo>
                  <a:pt x="335" y="37"/>
                  <a:pt x="335" y="42"/>
                  <a:pt x="321" y="33"/>
                </a:cubicBezTo>
                <a:cubicBezTo>
                  <a:pt x="307" y="24"/>
                  <a:pt x="260" y="0"/>
                  <a:pt x="236" y="5"/>
                </a:cubicBezTo>
                <a:cubicBezTo>
                  <a:pt x="212" y="10"/>
                  <a:pt x="203" y="56"/>
                  <a:pt x="179" y="61"/>
                </a:cubicBezTo>
                <a:cubicBezTo>
                  <a:pt x="155" y="66"/>
                  <a:pt x="122" y="19"/>
                  <a:pt x="94" y="33"/>
                </a:cubicBezTo>
                <a:cubicBezTo>
                  <a:pt x="66" y="47"/>
                  <a:pt x="18" y="118"/>
                  <a:pt x="9" y="146"/>
                </a:cubicBezTo>
                <a:cubicBezTo>
                  <a:pt x="0" y="174"/>
                  <a:pt x="19" y="188"/>
                  <a:pt x="38" y="203"/>
                </a:cubicBezTo>
              </a:path>
            </a:pathLst>
          </a:custGeom>
          <a:solidFill>
            <a:srgbClr val="FFFF00"/>
          </a:solidFill>
          <a:ln>
            <a:solidFill>
              <a:srgbClr val="7030A0"/>
            </a:solidFill>
          </a:ln>
          <a:effectLst>
            <a:prstShdw prst="shdw13" dist="53882" dir="13500000">
              <a:srgbClr val="808080">
                <a:alpha val="50000"/>
              </a:srgbClr>
            </a:prstShdw>
          </a:effectLst>
        </p:spPr>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5" name="Freeform 12"/>
          <p:cNvSpPr>
            <a:spLocks/>
          </p:cNvSpPr>
          <p:nvPr/>
        </p:nvSpPr>
        <p:spPr bwMode="ltGray">
          <a:xfrm>
            <a:off x="3563548" y="1269206"/>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6" name="Freeform 13"/>
          <p:cNvSpPr>
            <a:spLocks/>
          </p:cNvSpPr>
          <p:nvPr/>
        </p:nvSpPr>
        <p:spPr bwMode="ltGray">
          <a:xfrm>
            <a:off x="4913716" y="190976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7" name="Freeform 14"/>
          <p:cNvSpPr>
            <a:spLocks/>
          </p:cNvSpPr>
          <p:nvPr/>
        </p:nvSpPr>
        <p:spPr bwMode="ltGray">
          <a:xfrm>
            <a:off x="4170766" y="1335881"/>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8" name="Freeform 15"/>
          <p:cNvSpPr>
            <a:spLocks/>
          </p:cNvSpPr>
          <p:nvPr/>
        </p:nvSpPr>
        <p:spPr bwMode="ltGray">
          <a:xfrm>
            <a:off x="3444485" y="2662237"/>
            <a:ext cx="55959" cy="376238"/>
          </a:xfrm>
          <a:custGeom>
            <a:avLst/>
            <a:gdLst>
              <a:gd name="T0" fmla="*/ 15 w 47"/>
              <a:gd name="T1" fmla="*/ 20 h 316"/>
              <a:gd name="T2" fmla="*/ 40 w 47"/>
              <a:gd name="T3" fmla="*/ 148 h 316"/>
              <a:gd name="T4" fmla="*/ 43 w 47"/>
              <a:gd name="T5" fmla="*/ 219 h 316"/>
              <a:gd name="T6" fmla="*/ 13 w 47"/>
              <a:gd name="T7" fmla="*/ 316 h 316"/>
              <a:gd name="T8" fmla="*/ 25 w 47"/>
              <a:gd name="T9" fmla="*/ 221 h 316"/>
              <a:gd name="T10" fmla="*/ 22 w 47"/>
              <a:gd name="T11" fmla="*/ 164 h 316"/>
              <a:gd name="T12" fmla="*/ 1 w 47"/>
              <a:gd name="T13" fmla="*/ 49 h 316"/>
              <a:gd name="T14" fmla="*/ 15 w 47"/>
              <a:gd name="T15" fmla="*/ 20 h 316"/>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316"/>
              <a:gd name="T26" fmla="*/ 47 w 47"/>
              <a:gd name="T27" fmla="*/ 316 h 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316">
                <a:moveTo>
                  <a:pt x="15" y="20"/>
                </a:moveTo>
                <a:cubicBezTo>
                  <a:pt x="21" y="36"/>
                  <a:pt x="35" y="115"/>
                  <a:pt x="40" y="148"/>
                </a:cubicBezTo>
                <a:cubicBezTo>
                  <a:pt x="45" y="181"/>
                  <a:pt x="47" y="191"/>
                  <a:pt x="43" y="219"/>
                </a:cubicBezTo>
                <a:cubicBezTo>
                  <a:pt x="39" y="247"/>
                  <a:pt x="16" y="316"/>
                  <a:pt x="13" y="316"/>
                </a:cubicBezTo>
                <a:cubicBezTo>
                  <a:pt x="10" y="316"/>
                  <a:pt x="23" y="246"/>
                  <a:pt x="25" y="221"/>
                </a:cubicBezTo>
                <a:cubicBezTo>
                  <a:pt x="27" y="196"/>
                  <a:pt x="26" y="193"/>
                  <a:pt x="22" y="164"/>
                </a:cubicBezTo>
                <a:cubicBezTo>
                  <a:pt x="18" y="135"/>
                  <a:pt x="2" y="73"/>
                  <a:pt x="1" y="49"/>
                </a:cubicBezTo>
                <a:cubicBezTo>
                  <a:pt x="0" y="25"/>
                  <a:pt x="9" y="0"/>
                  <a:pt x="15" y="20"/>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nvGrpSpPr>
          <p:cNvPr id="19" name="Group 16"/>
          <p:cNvGrpSpPr>
            <a:grpSpLocks/>
          </p:cNvGrpSpPr>
          <p:nvPr/>
        </p:nvGrpSpPr>
        <p:grpSpPr bwMode="auto">
          <a:xfrm>
            <a:off x="4812513" y="4306491"/>
            <a:ext cx="798910" cy="665559"/>
            <a:chOff x="493" y="1555"/>
            <a:chExt cx="525" cy="480"/>
          </a:xfrm>
          <a:solidFill>
            <a:srgbClr val="7030A0"/>
          </a:solidFill>
        </p:grpSpPr>
        <p:sp>
          <p:nvSpPr>
            <p:cNvPr id="20" name="Freeform 1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1" name="Freeform 1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2" name="Freeform 1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3" name="Freeform 2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4" name="Group 21"/>
          <p:cNvGrpSpPr>
            <a:grpSpLocks/>
          </p:cNvGrpSpPr>
          <p:nvPr/>
        </p:nvGrpSpPr>
        <p:grpSpPr bwMode="auto">
          <a:xfrm>
            <a:off x="1977635" y="2787254"/>
            <a:ext cx="798909" cy="665559"/>
            <a:chOff x="493" y="1555"/>
            <a:chExt cx="525" cy="480"/>
          </a:xfrm>
          <a:solidFill>
            <a:srgbClr val="7030A0"/>
          </a:solidFill>
        </p:grpSpPr>
        <p:sp>
          <p:nvSpPr>
            <p:cNvPr id="25" name="Freeform 22"/>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6" name="Freeform 23"/>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7" name="Freeform 24"/>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8" name="Freeform 25"/>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9" name="Group 26"/>
          <p:cNvGrpSpPr>
            <a:grpSpLocks/>
          </p:cNvGrpSpPr>
          <p:nvPr/>
        </p:nvGrpSpPr>
        <p:grpSpPr bwMode="auto">
          <a:xfrm>
            <a:off x="6129345" y="2078832"/>
            <a:ext cx="798910" cy="665560"/>
            <a:chOff x="493" y="1555"/>
            <a:chExt cx="525" cy="480"/>
          </a:xfrm>
          <a:solidFill>
            <a:srgbClr val="7030A0"/>
          </a:solidFill>
        </p:grpSpPr>
        <p:sp>
          <p:nvSpPr>
            <p:cNvPr id="30" name="Freeform 2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1" name="Freeform 2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2" name="Freeform 2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3" name="Freeform 3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spTree>
    <p:extLst>
      <p:ext uri="{BB962C8B-B14F-4D97-AF65-F5344CB8AC3E}">
        <p14:creationId xmlns:p14="http://schemas.microsoft.com/office/powerpoint/2010/main" val="69562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0" presetClass="path" presetSubtype="0" accel="50000" decel="50000" fill="remove" nodeType="withEffect">
                                  <p:stCondLst>
                                    <p:cond delay="0"/>
                                  </p:stCondLst>
                                  <p:iterate type="lt">
                                    <p:tmPct val="0"/>
                                  </p:iterate>
                                  <p:childTnLst>
                                    <p:animMotion origin="layout" path="M 0.1599 -0.07615 C 0.15538 -0.03449 0.15087 0.00718 0.12101 0.04236 C 0.09115 0.07755 0.03281 0.11991 -0.01927 0.13496 C -0.07135 0.15 -0.15625 0.12107 -0.19149 0.13311 C -0.22674 0.14514 -0.22292 0.17176 -0.23038 0.20718 C -0.23785 0.24236 -0.23472 0.31459 -0.23594 0.34422 C -0.23715 0.37385 -0.23715 0.37963 -0.23733 0.38496 " pathEditMode="relative" ptsTypes="aaaaaaA">
                                      <p:cBhvr>
                                        <p:cTn id="9" dur="1000" fill="hold"/>
                                        <p:tgtEl>
                                          <p:spTgt spid="29"/>
                                        </p:tgtEl>
                                        <p:attrNameLst>
                                          <p:attrName>ppt_x</p:attrName>
                                          <p:attrName>ppt_y</p:attrName>
                                        </p:attrNameLst>
                                      </p:cBhvr>
                                    </p:animMotion>
                                  </p:childTnLst>
                                </p:cTn>
                              </p:par>
                            </p:childTnLst>
                          </p:cTn>
                        </p:par>
                        <p:par>
                          <p:cTn id="10" fill="hold">
                            <p:stCondLst>
                              <p:cond delay="1000"/>
                            </p:stCondLst>
                            <p:childTnLst>
                              <p:par>
                                <p:cTn id="11" presetID="18" presetClass="entr" presetSubtype="1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Left)">
                                      <p:cBhvr>
                                        <p:cTn id="13" dur="500"/>
                                        <p:tgtEl>
                                          <p:spTgt spid="5"/>
                                        </p:tgtEl>
                                      </p:cBhvr>
                                    </p:animEffect>
                                  </p:childTnLst>
                                </p:cTn>
                              </p:par>
                              <p:par>
                                <p:cTn id="14" presetID="42" presetClass="path" presetSubtype="0" accel="50000" decel="50000" fill="remove" nodeType="withEffect">
                                  <p:stCondLst>
                                    <p:cond delay="0"/>
                                  </p:stCondLst>
                                  <p:iterate type="lt">
                                    <p:tmPct val="0"/>
                                  </p:iterate>
                                  <p:childTnLst>
                                    <p:animMotion origin="layout" path="M 0.08455 0.11922 L 0.08455 0.15857 " pathEditMode="relative" rAng="0" ptsTypes="AA">
                                      <p:cBhvr>
                                        <p:cTn id="15" dur="500" fill="hold"/>
                                        <p:tgtEl>
                                          <p:spTgt spid="29"/>
                                        </p:tgtEl>
                                        <p:attrNameLst>
                                          <p:attrName>ppt_x</p:attrName>
                                          <p:attrName>ppt_y</p:attrName>
                                        </p:attrNameLst>
                                      </p:cBhvr>
                                      <p:rCtr x="0" y="1968"/>
                                    </p:animMotion>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1000"/>
                                        <p:tgtEl>
                                          <p:spTgt spid="6"/>
                                        </p:tgtEl>
                                      </p:cBhvr>
                                    </p:animEffect>
                                  </p:childTnLst>
                                </p:cTn>
                              </p:par>
                              <p:par>
                                <p:cTn id="20" presetID="0" presetClass="path" presetSubtype="0" accel="50000" decel="50000" fill="remove" nodeType="withEffect">
                                  <p:stCondLst>
                                    <p:cond delay="0"/>
                                  </p:stCondLst>
                                  <p:iterate type="lt">
                                    <p:tmPct val="0"/>
                                  </p:iterate>
                                  <p:childTnLst>
                                    <p:animMotion origin="layout" path="M -0.06233 -0.14097 C -0.06406 -0.08564 -0.06563 -0.03009 -0.07205 -0.00023 C -0.07847 0.02963 -0.08177 0.02639 -0.10122 0.03866 C -0.12066 0.05093 -0.16042 0.04861 -0.18872 0.07385 C -0.21701 0.09908 -0.2408 0.16389 -0.27066 0.19051 C -0.30052 0.21713 -0.34688 0.23102 -0.36788 0.23311 C -0.38889 0.23519 -0.39167 0.21621 -0.39705 0.20348 C -0.40243 0.19074 -0.39931 0.16482 -0.39983 0.15718 " pathEditMode="fixed" ptsTypes="aaaaaaaA">
                                      <p:cBhvr>
                                        <p:cTn id="21" dur="1000" fill="hold"/>
                                        <p:tgtEl>
                                          <p:spTgt spid="29"/>
                                        </p:tgtEl>
                                        <p:attrNameLst>
                                          <p:attrName>ppt_x</p:attrName>
                                          <p:attrName>ppt_y</p:attrName>
                                        </p:attrNameLst>
                                      </p:cBhvr>
                                    </p:animMotion>
                                  </p:childTnLst>
                                </p:cTn>
                              </p:par>
                            </p:childTnLst>
                          </p:cTn>
                        </p:par>
                        <p:par>
                          <p:cTn id="22" fill="hold">
                            <p:stCondLst>
                              <p:cond delay="2500"/>
                            </p:stCondLst>
                            <p:childTnLst>
                              <p:par>
                                <p:cTn id="23" presetID="18" presetClass="entr" presetSubtype="1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500"/>
                                        <p:tgtEl>
                                          <p:spTgt spid="8"/>
                                        </p:tgtEl>
                                      </p:cBhvr>
                                    </p:animEffect>
                                  </p:childTnLst>
                                </p:cTn>
                              </p:par>
                              <p:par>
                                <p:cTn id="26" presetID="0" presetClass="path" presetSubtype="0" accel="50000" decel="50000" fill="remove" nodeType="withEffect">
                                  <p:stCondLst>
                                    <p:cond delay="0"/>
                                  </p:stCondLst>
                                  <p:iterate type="lt">
                                    <p:tmPct val="0"/>
                                  </p:iterate>
                                  <p:childTnLst>
                                    <p:animMotion origin="layout" path="M -0.11927 -0.05949 C -0.12622 -0.05301 -0.13299 -0.04652 -0.13455 -0.04467 " pathEditMode="relative" ptsTypes="aA">
                                      <p:cBhvr>
                                        <p:cTn id="27" dur="500" fill="hold"/>
                                        <p:tgtEl>
                                          <p:spTgt spid="29"/>
                                        </p:tgtEl>
                                        <p:attrNameLst>
                                          <p:attrName>ppt_x</p:attrName>
                                          <p:attrName>ppt_y</p:attrName>
                                        </p:attrNameLst>
                                      </p:cBhvr>
                                    </p:animMotion>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Left)">
                                      <p:cBhvr>
                                        <p:cTn id="31" dur="500"/>
                                        <p:tgtEl>
                                          <p:spTgt spid="7"/>
                                        </p:tgtEl>
                                      </p:cBhvr>
                                    </p:animEffect>
                                  </p:childTnLst>
                                </p:cTn>
                              </p:par>
                              <p:par>
                                <p:cTn id="32" presetID="42" presetClass="path" presetSubtype="0" accel="50000" decel="50000" fill="remove" nodeType="withEffect">
                                  <p:stCondLst>
                                    <p:cond delay="0"/>
                                  </p:stCondLst>
                                  <p:iterate type="lt">
                                    <p:tmPct val="0"/>
                                  </p:iterate>
                                  <p:childTnLst>
                                    <p:animMotion origin="layout" path="M -0.12708 -0.10416 L -0.12708 -0.07777 " pathEditMode="relative" rAng="0" ptsTypes="AA">
                                      <p:cBhvr>
                                        <p:cTn id="33" dur="500" fill="hold"/>
                                        <p:tgtEl>
                                          <p:spTgt spid="29"/>
                                        </p:tgtEl>
                                        <p:attrNameLst>
                                          <p:attrName>ppt_x</p:attrName>
                                          <p:attrName>ppt_y</p:attrName>
                                        </p:attrNameLst>
                                      </p:cBhvr>
                                      <p:rCtr x="0" y="1319"/>
                                    </p:animMotion>
                                  </p:childTnLst>
                                </p:cTn>
                              </p:par>
                            </p:childTnLst>
                          </p:cTn>
                        </p:par>
                        <p:par>
                          <p:cTn id="34" fill="hold">
                            <p:stCondLst>
                              <p:cond delay="3500"/>
                            </p:stCondLst>
                            <p:childTnLst>
                              <p:par>
                                <p:cTn id="35" presetID="18" presetClass="entr" presetSubtype="12"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1000"/>
                                        <p:tgtEl>
                                          <p:spTgt spid="9"/>
                                        </p:tgtEl>
                                      </p:cBhvr>
                                    </p:animEffect>
                                  </p:childTnLst>
                                </p:cTn>
                              </p:par>
                              <p:par>
                                <p:cTn id="38" presetID="0" presetClass="path" presetSubtype="0" accel="50000" decel="50000" fill="remove" nodeType="withEffect">
                                  <p:stCondLst>
                                    <p:cond delay="0"/>
                                  </p:stCondLst>
                                  <p:iterate type="lt">
                                    <p:tmPct val="0"/>
                                  </p:iterate>
                                  <p:childTnLst>
                                    <p:animMotion origin="layout" path="M -0.15399 -0.15578 C -0.15573 -0.11736 -0.15729 -0.0787 -0.16094 -0.05393 C -0.16458 -0.02916 -0.1651 -0.02129 -0.17622 -0.00764 C -0.18733 0.00602 -0.21424 0.01389 -0.2276 0.02755 C -0.24097 0.04121 -0.24722 0.05926 -0.25677 0.07385 C -0.26632 0.0882 -0.2776 0.10764 -0.28455 0.11459 C -0.29149 0.1213 -0.29497 0.11783 -0.29844 0.11459 " pathEditMode="relative" ptsTypes="aaaaaaA">
                                      <p:cBhvr>
                                        <p:cTn id="39" dur="1000" fill="hold"/>
                                        <p:tgtEl>
                                          <p:spTgt spid="29"/>
                                        </p:tgtEl>
                                        <p:attrNameLst>
                                          <p:attrName>ppt_x</p:attrName>
                                          <p:attrName>ppt_y</p:attrName>
                                        </p:attrNameLst>
                                      </p:cBhvr>
                                    </p:animMotion>
                                  </p:childTnLst>
                                </p:cTn>
                              </p:par>
                            </p:childTnLst>
                          </p:cTn>
                        </p:par>
                        <p:par>
                          <p:cTn id="40" fill="hold">
                            <p:stCondLst>
                              <p:cond delay="4500"/>
                            </p:stCondLst>
                            <p:childTnLst>
                              <p:par>
                                <p:cTn id="41" presetID="18" presetClass="entr" presetSubtype="12"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strips(downLeft)">
                                      <p:cBhvr>
                                        <p:cTn id="43" dur="500"/>
                                        <p:tgtEl>
                                          <p:spTgt spid="16"/>
                                        </p:tgtEl>
                                      </p:cBhvr>
                                    </p:animEffect>
                                  </p:childTnLst>
                                </p:cTn>
                              </p:par>
                              <p:par>
                                <p:cTn id="44" presetID="35" presetClass="path" presetSubtype="0" accel="50000" decel="50000" fill="remove" nodeType="withEffect">
                                  <p:stCondLst>
                                    <p:cond delay="0"/>
                                  </p:stCondLst>
                                  <p:iterate type="lt">
                                    <p:tmPct val="0"/>
                                  </p:iterate>
                                  <p:childTnLst>
                                    <p:animMotion origin="layout" path="M -0.21649 -0.07777 L -0.23542 -0.07662 " pathEditMode="relative" rAng="0" ptsTypes="AA">
                                      <p:cBhvr>
                                        <p:cTn id="45" dur="500" fill="hold"/>
                                        <p:tgtEl>
                                          <p:spTgt spid="29"/>
                                        </p:tgtEl>
                                        <p:attrNameLst>
                                          <p:attrName>ppt_x</p:attrName>
                                          <p:attrName>ppt_y</p:attrName>
                                        </p:attrNameLst>
                                      </p:cBhvr>
                                      <p:rCtr x="-955" y="46"/>
                                    </p:animMotion>
                                  </p:childTnLst>
                                </p:cTn>
                              </p:par>
                            </p:childTnLst>
                          </p:cTn>
                        </p:par>
                        <p:par>
                          <p:cTn id="46" fill="hold">
                            <p:stCondLst>
                              <p:cond delay="5000"/>
                            </p:stCondLst>
                            <p:childTnLst>
                              <p:par>
                                <p:cTn id="47" presetID="18" presetClass="entr" presetSubtype="12"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strips(downLeft)">
                                      <p:cBhvr>
                                        <p:cTn id="49" dur="1000"/>
                                        <p:tgtEl>
                                          <p:spTgt spid="10"/>
                                        </p:tgtEl>
                                      </p:cBhvr>
                                    </p:animEffect>
                                  </p:childTnLst>
                                </p:cTn>
                              </p:par>
                              <p:par>
                                <p:cTn id="50" presetID="0" presetClass="path" presetSubtype="0" accel="50000" decel="50000" fill="remove" nodeType="withEffect">
                                  <p:stCondLst>
                                    <p:cond delay="0"/>
                                  </p:stCondLst>
                                  <p:iterate type="lt">
                                    <p:tmPct val="0"/>
                                  </p:iterate>
                                  <p:childTnLst>
                                    <p:animMotion origin="layout" path="M -0.29358 -0.01319 C -0.28628 -0.02477 -0.27899 -0.03611 -0.26927 -0.03912 C -0.25955 -0.04213 -0.23333 -0.03935 -0.23524 -0.03171 C -0.23715 -0.02407 -0.27118 -0.00648 -0.28108 0.00625 C -0.29097 0.01898 -0.29306 0.03658 -0.29497 0.04422 C -0.29688 0.05186 -0.29375 0.05047 -0.29219 0.05162 C -0.29063 0.05278 -0.26858 0.04005 -0.28524 0.05162 C -0.30191 0.0632 -0.35295 0.08959 -0.39219 0.12107 C -0.43142 0.15255 -0.49028 0.19769 -0.52066 0.24051 C -0.55104 0.28334 -0.56684 0.33172 -0.57413 0.37848 C -0.58142 0.42523 -0.57865 0.4801 -0.56441 0.52107 C -0.55017 0.56204 -0.50104 0.60718 -0.48872 0.62477 " pathEditMode="relative" ptsTypes="aaaaaaaaaaaA">
                                      <p:cBhvr>
                                        <p:cTn id="51" dur="1000" fill="hold"/>
                                        <p:tgtEl>
                                          <p:spTgt spid="29"/>
                                        </p:tgtEl>
                                        <p:attrNameLst>
                                          <p:attrName>ppt_x</p:attrName>
                                          <p:attrName>ppt_y</p:attrName>
                                        </p:attrNameLst>
                                      </p:cBhvr>
                                    </p:animMotion>
                                  </p:childTnLst>
                                </p:cTn>
                              </p:par>
                            </p:childTnLst>
                          </p:cTn>
                        </p:par>
                        <p:par>
                          <p:cTn id="52" fill="hold">
                            <p:stCondLst>
                              <p:cond delay="6000"/>
                            </p:stCondLst>
                            <p:childTnLst>
                              <p:par>
                                <p:cTn id="53" presetID="18" presetClass="entr" presetSubtype="12"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strips(downLeft)">
                                      <p:cBhvr>
                                        <p:cTn id="55" dur="500"/>
                                        <p:tgtEl>
                                          <p:spTgt spid="11"/>
                                        </p:tgtEl>
                                      </p:cBhvr>
                                    </p:animEffect>
                                  </p:childTnLst>
                                </p:cTn>
                              </p:par>
                              <p:par>
                                <p:cTn id="56" presetID="0" presetClass="path" presetSubtype="0" accel="50000" decel="50000" fill="remove" nodeType="withEffect">
                                  <p:stCondLst>
                                    <p:cond delay="0"/>
                                  </p:stCondLst>
                                  <p:iterate type="lt">
                                    <p:tmPct val="0"/>
                                  </p:iterate>
                                  <p:childTnLst>
                                    <p:animMotion origin="layout" path="M -0.3276 0.04051 C -0.33663 0.03773 -0.34531 0.03473 -0.34861 0.0338 " pathEditMode="relative" rAng="0" ptsTypes="aA">
                                      <p:cBhvr>
                                        <p:cTn id="57" dur="500" fill="hold"/>
                                        <p:tgtEl>
                                          <p:spTgt spid="29"/>
                                        </p:tgtEl>
                                        <p:attrNameLst>
                                          <p:attrName>ppt_x</p:attrName>
                                          <p:attrName>ppt_y</p:attrName>
                                        </p:attrNameLst>
                                      </p:cBhvr>
                                      <p:rCtr x="-1059" y="-347"/>
                                    </p:animMotion>
                                  </p:childTnLst>
                                </p:cTn>
                              </p:par>
                            </p:childTnLst>
                          </p:cTn>
                        </p:par>
                        <p:par>
                          <p:cTn id="58" fill="hold">
                            <p:stCondLst>
                              <p:cond delay="6500"/>
                            </p:stCondLst>
                            <p:childTnLst>
                              <p:par>
                                <p:cTn id="59" presetID="18" presetClass="entr" presetSubtype="12"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trips(downLeft)">
                                      <p:cBhvr>
                                        <p:cTn id="61" dur="1000"/>
                                        <p:tgtEl>
                                          <p:spTgt spid="15"/>
                                        </p:tgtEl>
                                      </p:cBhvr>
                                    </p:animEffect>
                                  </p:childTnLst>
                                </p:cTn>
                              </p:par>
                              <p:par>
                                <p:cTn id="62" presetID="0" presetClass="path" presetSubtype="0" accel="50000" decel="50000" fill="remove" nodeType="withEffect">
                                  <p:stCondLst>
                                    <p:cond delay="0"/>
                                  </p:stCondLst>
                                  <p:iterate type="lt">
                                    <p:tmPct val="0"/>
                                  </p:iterate>
                                  <p:childTnLst>
                                    <p:animMotion origin="layout" path="M -0.30816 -0.18541 C -0.31111 -0.16412 -0.31441 -0.08796 -0.32622 -0.05625 C -0.33802 -0.02453 -0.36563 -0.01319 -0.37899 0.00486 C -0.39236 0.02292 -0.39896 0.04352 -0.40608 0.05209 C -0.41319 0.06065 -0.4184 0.05533 -0.4217 0.05625 " pathEditMode="relative" rAng="0" ptsTypes="aaaaa">
                                      <p:cBhvr>
                                        <p:cTn id="63" dur="1000" fill="hold"/>
                                        <p:tgtEl>
                                          <p:spTgt spid="29"/>
                                        </p:tgtEl>
                                        <p:attrNameLst>
                                          <p:attrName>ppt_x</p:attrName>
                                          <p:attrName>ppt_y</p:attrName>
                                        </p:attrNameLst>
                                      </p:cBhvr>
                                      <p:rCtr x="-5677" y="12292"/>
                                    </p:animMotion>
                                  </p:childTnLst>
                                </p:cTn>
                              </p:par>
                            </p:childTnLst>
                          </p:cTn>
                        </p:par>
                        <p:par>
                          <p:cTn id="64" fill="hold">
                            <p:stCondLst>
                              <p:cond delay="7500"/>
                            </p:stCondLst>
                            <p:childTnLst>
                              <p:par>
                                <p:cTn id="65" presetID="18" presetClass="entr" presetSubtype="12"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strips(downLeft)">
                                      <p:cBhvr>
                                        <p:cTn id="67" dur="500"/>
                                        <p:tgtEl>
                                          <p:spTgt spid="17"/>
                                        </p:tgtEl>
                                      </p:cBhvr>
                                    </p:animEffect>
                                  </p:childTnLst>
                                </p:cTn>
                              </p:par>
                              <p:par>
                                <p:cTn id="68" presetID="0" presetClass="path" presetSubtype="0" accel="50000" decel="50000" fill="remove" nodeType="withEffect">
                                  <p:stCondLst>
                                    <p:cond delay="0"/>
                                  </p:stCondLst>
                                  <p:iterate type="lt">
                                    <p:tmPct val="0"/>
                                  </p:iterate>
                                  <p:childTnLst>
                                    <p:animMotion origin="layout" path="M -0.32795 -0.20069 C -0.33021 -0.19953 -0.33924 -0.1949 -0.34149 -0.19375 " pathEditMode="relative" rAng="0" ptsTypes="aa">
                                      <p:cBhvr>
                                        <p:cTn id="69" dur="500" fill="hold"/>
                                        <p:tgtEl>
                                          <p:spTgt spid="29"/>
                                        </p:tgtEl>
                                        <p:attrNameLst>
                                          <p:attrName>ppt_x</p:attrName>
                                          <p:attrName>ppt_y</p:attrName>
                                        </p:attrNameLst>
                                      </p:cBhvr>
                                      <p:rCtr x="-677" y="347"/>
                                    </p:animMotion>
                                  </p:childTnLst>
                                </p:cTn>
                              </p:par>
                            </p:childTnLst>
                          </p:cTn>
                        </p:par>
                        <p:par>
                          <p:cTn id="70" fill="hold">
                            <p:stCondLst>
                              <p:cond delay="8000"/>
                            </p:stCondLst>
                            <p:childTnLst>
                              <p:par>
                                <p:cTn id="71" presetID="18" presetClass="entr" presetSubtype="12"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strips(downLeft)">
                                      <p:cBhvr>
                                        <p:cTn id="73" dur="1000"/>
                                        <p:tgtEl>
                                          <p:spTgt spid="12"/>
                                        </p:tgtEl>
                                      </p:cBhvr>
                                    </p:animEffect>
                                  </p:childTnLst>
                                </p:cTn>
                              </p:par>
                              <p:par>
                                <p:cTn id="74" presetID="0" presetClass="path" presetSubtype="0" accel="50000" decel="50000" fill="remove" nodeType="withEffect">
                                  <p:stCondLst>
                                    <p:cond delay="0"/>
                                  </p:stCondLst>
                                  <p:iterate type="lt">
                                    <p:tmPct val="0"/>
                                  </p:iterate>
                                  <p:childTnLst>
                                    <p:animMotion origin="layout" path="M -0.2092 -0.19375 C -0.20382 -0.2037 -0.19844 -0.21365 -0.18733 -0.21319 C -0.17622 -0.21273 -0.12292 -0.21551 -0.14253 -0.19097 C -0.16215 -0.16643 -0.25122 -0.08588 -0.30503 -0.06597 C -0.35885 -0.04606 -0.4349 -0.07152 -0.46545 -0.07176 C -0.49601 -0.07199 -0.48333 -0.07662 -0.48837 -0.06736 C -0.4934 -0.0581 -0.48576 -0.02916 -0.49566 -0.01597 C -0.50556 -0.00277 -0.53542 -0.02986 -0.54774 0.01181 C -0.56007 0.05324 -0.56493 0.14375 -0.56962 0.23403 " pathEditMode="relative" ptsTypes="aaaaaaaaA">
                                      <p:cBhvr>
                                        <p:cTn id="75" dur="1000" fill="hold"/>
                                        <p:tgtEl>
                                          <p:spTgt spid="29"/>
                                        </p:tgtEl>
                                        <p:attrNameLst>
                                          <p:attrName>ppt_x</p:attrName>
                                          <p:attrName>ppt_y</p:attrName>
                                        </p:attrNameLst>
                                      </p:cBhvr>
                                    </p:animMotion>
                                  </p:childTnLst>
                                </p:cTn>
                              </p:par>
                            </p:childTnLst>
                          </p:cTn>
                        </p:par>
                        <p:par>
                          <p:cTn id="76" fill="hold">
                            <p:stCondLst>
                              <p:cond delay="9000"/>
                            </p:stCondLst>
                            <p:childTnLst>
                              <p:par>
                                <p:cTn id="77" presetID="18" presetClass="entr" presetSubtype="12"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strips(downLeft)">
                                      <p:cBhvr>
                                        <p:cTn id="79" dur="500"/>
                                        <p:tgtEl>
                                          <p:spTgt spid="14"/>
                                        </p:tgtEl>
                                      </p:cBhvr>
                                    </p:animEffect>
                                  </p:childTnLst>
                                </p:cTn>
                              </p:par>
                              <p:par>
                                <p:cTn id="80" presetID="0" presetClass="path" presetSubtype="0" accel="50000" decel="50000" fill="remove" nodeType="withEffect">
                                  <p:stCondLst>
                                    <p:cond delay="0"/>
                                  </p:stCondLst>
                                  <p:iterate type="lt">
                                    <p:tmPct val="0"/>
                                  </p:iterate>
                                  <p:childTnLst>
                                    <p:animMotion origin="layout" path="M -0.42483 0.0132 C -0.44045 0.01945 -0.45608 0.02593 -0.46233 0.02848 " pathEditMode="relative" ptsTypes="aA">
                                      <p:cBhvr>
                                        <p:cTn id="81" dur="500" fill="hold"/>
                                        <p:tgtEl>
                                          <p:spTgt spid="29"/>
                                        </p:tgtEl>
                                        <p:attrNameLst>
                                          <p:attrName>ppt_x</p:attrName>
                                          <p:attrName>ppt_y</p:attrName>
                                        </p:attrNameLst>
                                      </p:cBhvr>
                                    </p:animMotion>
                                  </p:childTnLst>
                                </p:cTn>
                              </p:par>
                            </p:childTnLst>
                          </p:cTn>
                        </p:par>
                        <p:par>
                          <p:cTn id="82" fill="hold">
                            <p:stCondLst>
                              <p:cond delay="9500"/>
                            </p:stCondLst>
                            <p:childTnLst>
                              <p:par>
                                <p:cTn id="83" presetID="18" presetClass="entr" presetSubtype="12"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strips(downLeft)">
                                      <p:cBhvr>
                                        <p:cTn id="85" dur="500"/>
                                        <p:tgtEl>
                                          <p:spTgt spid="18"/>
                                        </p:tgtEl>
                                      </p:cBhvr>
                                    </p:animEffect>
                                  </p:childTnLst>
                                </p:cTn>
                              </p:par>
                              <p:par>
                                <p:cTn id="86" presetID="0" presetClass="path" presetSubtype="0" accel="50000" decel="50000" fill="remove" nodeType="withEffect">
                                  <p:stCondLst>
                                    <p:cond delay="0"/>
                                  </p:stCondLst>
                                  <p:iterate type="lt">
                                    <p:tmPct val="0"/>
                                  </p:iterate>
                                  <p:childTnLst>
                                    <p:animMotion origin="layout" path="M -0.44705 0.06459 C -0.44705 0.08264 -0.44688 0.10093 -0.44705 0.10903 " pathEditMode="relative" rAng="0" ptsTypes="aA">
                                      <p:cBhvr>
                                        <p:cTn id="87" dur="500" fill="hold"/>
                                        <p:tgtEl>
                                          <p:spTgt spid="29"/>
                                        </p:tgtEl>
                                        <p:attrNameLst>
                                          <p:attrName>ppt_x</p:attrName>
                                          <p:attrName>ppt_y</p:attrName>
                                        </p:attrNameLst>
                                      </p:cBhvr>
                                      <p:rCtr x="0" y="2222"/>
                                    </p:animMotion>
                                  </p:childTnLst>
                                </p:cTn>
                              </p:par>
                            </p:childTnLst>
                          </p:cTn>
                        </p:par>
                        <p:par>
                          <p:cTn id="88" fill="hold">
                            <p:stCondLst>
                              <p:cond delay="10000"/>
                            </p:stCondLst>
                            <p:childTnLst>
                              <p:par>
                                <p:cTn id="89" presetID="31" presetClass="entr" presetSubtype="0" fill="remove" nodeType="afterEffect">
                                  <p:stCondLst>
                                    <p:cond delay="0"/>
                                  </p:stCondLst>
                                  <p:iterate type="lt">
                                    <p:tmPct val="5000"/>
                                  </p:iterate>
                                  <p:childTnLst>
                                    <p:set>
                                      <p:cBhvr>
                                        <p:cTn id="90" dur="1" fill="hold">
                                          <p:stCondLst>
                                            <p:cond delay="0"/>
                                          </p:stCondLst>
                                        </p:cTn>
                                        <p:tgtEl>
                                          <p:spTgt spid="29"/>
                                        </p:tgtEl>
                                        <p:attrNameLst>
                                          <p:attrName>style.visibility</p:attrName>
                                        </p:attrNameLst>
                                      </p:cBhvr>
                                      <p:to>
                                        <p:strVal val="visible"/>
                                      </p:to>
                                    </p:set>
                                    <p:anim calcmode="lin" valueType="num">
                                      <p:cBhvr>
                                        <p:cTn id="91" dur="1000" fill="hold"/>
                                        <p:tgtEl>
                                          <p:spTgt spid="29"/>
                                        </p:tgtEl>
                                        <p:attrNameLst>
                                          <p:attrName>ppt_w</p:attrName>
                                        </p:attrNameLst>
                                      </p:cBhvr>
                                      <p:tavLst>
                                        <p:tav tm="0">
                                          <p:val>
                                            <p:fltVal val="0"/>
                                          </p:val>
                                        </p:tav>
                                        <p:tav tm="100000">
                                          <p:val>
                                            <p:strVal val="#ppt_w"/>
                                          </p:val>
                                        </p:tav>
                                      </p:tavLst>
                                    </p:anim>
                                    <p:anim calcmode="lin" valueType="num">
                                      <p:cBhvr>
                                        <p:cTn id="92" dur="1000" fill="hold"/>
                                        <p:tgtEl>
                                          <p:spTgt spid="29"/>
                                        </p:tgtEl>
                                        <p:attrNameLst>
                                          <p:attrName>ppt_h</p:attrName>
                                        </p:attrNameLst>
                                      </p:cBhvr>
                                      <p:tavLst>
                                        <p:tav tm="0">
                                          <p:val>
                                            <p:fltVal val="0"/>
                                          </p:val>
                                        </p:tav>
                                        <p:tav tm="100000">
                                          <p:val>
                                            <p:strVal val="#ppt_h"/>
                                          </p:val>
                                        </p:tav>
                                      </p:tavLst>
                                    </p:anim>
                                    <p:anim calcmode="lin" valueType="num">
                                      <p:cBhvr>
                                        <p:cTn id="93" dur="1000" fill="hold"/>
                                        <p:tgtEl>
                                          <p:spTgt spid="29"/>
                                        </p:tgtEl>
                                        <p:attrNameLst>
                                          <p:attrName>style.rotation</p:attrName>
                                        </p:attrNameLst>
                                      </p:cBhvr>
                                      <p:tavLst>
                                        <p:tav tm="0">
                                          <p:val>
                                            <p:fltVal val="90"/>
                                          </p:val>
                                        </p:tav>
                                        <p:tav tm="100000">
                                          <p:val>
                                            <p:fltVal val="0"/>
                                          </p:val>
                                        </p:tav>
                                      </p:tavLst>
                                    </p:anim>
                                    <p:animEffect transition="in" filter="fade">
                                      <p:cBhvr>
                                        <p:cTn id="94" dur="1000"/>
                                        <p:tgtEl>
                                          <p:spTgt spid="29"/>
                                        </p:tgtEl>
                                      </p:cBhvr>
                                    </p:animEffect>
                                  </p:childTnLst>
                                  <p:subTnLst>
                                    <p:set>
                                      <p:cBhvr override="childStyle">
                                        <p:cTn dur="1" fill="hold" display="0" masterRel="sameClick" afterEffect="1">
                                          <p:stCondLst>
                                            <p:cond evt="end" delay="0">
                                              <p:tn val="89"/>
                                            </p:cond>
                                          </p:stCondLst>
                                        </p:cTn>
                                        <p:tgtEl>
                                          <p:spTgt spid="29"/>
                                        </p:tgtEl>
                                        <p:attrNameLst>
                                          <p:attrName>style.visibility</p:attrName>
                                        </p:attrNameLst>
                                      </p:cBhvr>
                                      <p:to>
                                        <p:strVal val="hidden"/>
                                      </p:to>
                                    </p:set>
                                  </p:subTnLst>
                                </p:cTn>
                              </p:par>
                            </p:childTnLst>
                          </p:cTn>
                        </p:par>
                        <p:par>
                          <p:cTn id="95" fill="hold">
                            <p:stCondLst>
                              <p:cond delay="11000"/>
                            </p:stCondLst>
                            <p:childTnLst>
                              <p:par>
                                <p:cTn id="96" presetID="31" presetClass="entr" presetSubtype="0" fill="hold" nodeType="afterEffect">
                                  <p:stCondLst>
                                    <p:cond delay="0"/>
                                  </p:stCondLst>
                                  <p:iterate type="lt">
                                    <p:tmPct val="5000"/>
                                  </p:iterate>
                                  <p:childTnLst>
                                    <p:set>
                                      <p:cBhvr>
                                        <p:cTn id="97" dur="1" fill="hold">
                                          <p:stCondLst>
                                            <p:cond delay="0"/>
                                          </p:stCondLst>
                                        </p:cTn>
                                        <p:tgtEl>
                                          <p:spTgt spid="24"/>
                                        </p:tgtEl>
                                        <p:attrNameLst>
                                          <p:attrName>style.visibility</p:attrName>
                                        </p:attrNameLst>
                                      </p:cBhvr>
                                      <p:to>
                                        <p:strVal val="visible"/>
                                      </p:to>
                                    </p:set>
                                    <p:anim calcmode="lin" valueType="num">
                                      <p:cBhvr>
                                        <p:cTn id="98" dur="1000" fill="hold"/>
                                        <p:tgtEl>
                                          <p:spTgt spid="24"/>
                                        </p:tgtEl>
                                        <p:attrNameLst>
                                          <p:attrName>ppt_w</p:attrName>
                                        </p:attrNameLst>
                                      </p:cBhvr>
                                      <p:tavLst>
                                        <p:tav tm="0">
                                          <p:val>
                                            <p:fltVal val="0"/>
                                          </p:val>
                                        </p:tav>
                                        <p:tav tm="100000">
                                          <p:val>
                                            <p:strVal val="#ppt_w"/>
                                          </p:val>
                                        </p:tav>
                                      </p:tavLst>
                                    </p:anim>
                                    <p:anim calcmode="lin" valueType="num">
                                      <p:cBhvr>
                                        <p:cTn id="99" dur="1000" fill="hold"/>
                                        <p:tgtEl>
                                          <p:spTgt spid="24"/>
                                        </p:tgtEl>
                                        <p:attrNameLst>
                                          <p:attrName>ppt_h</p:attrName>
                                        </p:attrNameLst>
                                      </p:cBhvr>
                                      <p:tavLst>
                                        <p:tav tm="0">
                                          <p:val>
                                            <p:fltVal val="0"/>
                                          </p:val>
                                        </p:tav>
                                        <p:tav tm="100000">
                                          <p:val>
                                            <p:strVal val="#ppt_h"/>
                                          </p:val>
                                        </p:tav>
                                      </p:tavLst>
                                    </p:anim>
                                    <p:anim calcmode="lin" valueType="num">
                                      <p:cBhvr>
                                        <p:cTn id="100" dur="1000" fill="hold"/>
                                        <p:tgtEl>
                                          <p:spTgt spid="24"/>
                                        </p:tgtEl>
                                        <p:attrNameLst>
                                          <p:attrName>style.rotation</p:attrName>
                                        </p:attrNameLst>
                                      </p:cBhvr>
                                      <p:tavLst>
                                        <p:tav tm="0">
                                          <p:val>
                                            <p:fltVal val="90"/>
                                          </p:val>
                                        </p:tav>
                                        <p:tav tm="100000">
                                          <p:val>
                                            <p:fltVal val="0"/>
                                          </p:val>
                                        </p:tav>
                                      </p:tavLst>
                                    </p:anim>
                                    <p:animEffect transition="in" filter="fade">
                                      <p:cBhvr>
                                        <p:cTn id="101" dur="1000"/>
                                        <p:tgtEl>
                                          <p:spTgt spid="24"/>
                                        </p:tgtEl>
                                      </p:cBhvr>
                                    </p:animEffect>
                                  </p:childTnLst>
                                  <p:subTnLst>
                                    <p:set>
                                      <p:cBhvr override="childStyle">
                                        <p:cTn dur="1" fill="hold" display="0" masterRel="sameClick" afterEffect="1">
                                          <p:stCondLst>
                                            <p:cond evt="end" delay="0">
                                              <p:tn val="96"/>
                                            </p:cond>
                                          </p:stCondLst>
                                        </p:cTn>
                                        <p:tgtEl>
                                          <p:spTgt spid="24"/>
                                        </p:tgtEl>
                                        <p:attrNameLst>
                                          <p:attrName>style.visibility</p:attrName>
                                        </p:attrNameLst>
                                      </p:cBhvr>
                                      <p:to>
                                        <p:strVal val="hidden"/>
                                      </p:to>
                                    </p:set>
                                  </p:subTnLst>
                                </p:cTn>
                              </p:par>
                            </p:childTnLst>
                          </p:cTn>
                        </p:par>
                        <p:par>
                          <p:cTn id="102" fill="hold">
                            <p:stCondLst>
                              <p:cond delay="12000"/>
                            </p:stCondLst>
                            <p:childTnLst>
                              <p:par>
                                <p:cTn id="103" presetID="31" presetClass="entr" presetSubtype="0" fill="hold" nodeType="afterEffect">
                                  <p:stCondLst>
                                    <p:cond delay="0"/>
                                  </p:stCondLst>
                                  <p:iterate type="lt">
                                    <p:tmPct val="5000"/>
                                  </p:iterate>
                                  <p:childTnLst>
                                    <p:set>
                                      <p:cBhvr>
                                        <p:cTn id="104" dur="1" fill="hold">
                                          <p:stCondLst>
                                            <p:cond delay="0"/>
                                          </p:stCondLst>
                                        </p:cTn>
                                        <p:tgtEl>
                                          <p:spTgt spid="19"/>
                                        </p:tgtEl>
                                        <p:attrNameLst>
                                          <p:attrName>style.visibility</p:attrName>
                                        </p:attrNameLst>
                                      </p:cBhvr>
                                      <p:to>
                                        <p:strVal val="visible"/>
                                      </p:to>
                                    </p:set>
                                    <p:anim calcmode="lin" valueType="num">
                                      <p:cBhvr>
                                        <p:cTn id="105" dur="1000" fill="hold"/>
                                        <p:tgtEl>
                                          <p:spTgt spid="19"/>
                                        </p:tgtEl>
                                        <p:attrNameLst>
                                          <p:attrName>ppt_w</p:attrName>
                                        </p:attrNameLst>
                                      </p:cBhvr>
                                      <p:tavLst>
                                        <p:tav tm="0">
                                          <p:val>
                                            <p:fltVal val="0"/>
                                          </p:val>
                                        </p:tav>
                                        <p:tav tm="100000">
                                          <p:val>
                                            <p:strVal val="#ppt_w"/>
                                          </p:val>
                                        </p:tav>
                                      </p:tavLst>
                                    </p:anim>
                                    <p:anim calcmode="lin" valueType="num">
                                      <p:cBhvr>
                                        <p:cTn id="106" dur="1000" fill="hold"/>
                                        <p:tgtEl>
                                          <p:spTgt spid="19"/>
                                        </p:tgtEl>
                                        <p:attrNameLst>
                                          <p:attrName>ppt_h</p:attrName>
                                        </p:attrNameLst>
                                      </p:cBhvr>
                                      <p:tavLst>
                                        <p:tav tm="0">
                                          <p:val>
                                            <p:fltVal val="0"/>
                                          </p:val>
                                        </p:tav>
                                        <p:tav tm="100000">
                                          <p:val>
                                            <p:strVal val="#ppt_h"/>
                                          </p:val>
                                        </p:tav>
                                      </p:tavLst>
                                    </p:anim>
                                    <p:anim calcmode="lin" valueType="num">
                                      <p:cBhvr>
                                        <p:cTn id="107" dur="1000" fill="hold"/>
                                        <p:tgtEl>
                                          <p:spTgt spid="19"/>
                                        </p:tgtEl>
                                        <p:attrNameLst>
                                          <p:attrName>style.rotation</p:attrName>
                                        </p:attrNameLst>
                                      </p:cBhvr>
                                      <p:tavLst>
                                        <p:tav tm="0">
                                          <p:val>
                                            <p:fltVal val="90"/>
                                          </p:val>
                                        </p:tav>
                                        <p:tav tm="100000">
                                          <p:val>
                                            <p:fltVal val="0"/>
                                          </p:val>
                                        </p:tav>
                                      </p:tavLst>
                                    </p:anim>
                                    <p:animEffect transition="in" filter="fade">
                                      <p:cBhvr>
                                        <p:cTn id="108" dur="1000"/>
                                        <p:tgtEl>
                                          <p:spTgt spid="19"/>
                                        </p:tgtEl>
                                      </p:cBhvr>
                                    </p:animEffect>
                                  </p:childTnLst>
                                  <p:subTnLst>
                                    <p:set>
                                      <p:cBhvr override="childStyle">
                                        <p:cTn dur="1" fill="hold" display="0" masterRel="sameClick" afterEffect="1">
                                          <p:stCondLst>
                                            <p:cond evt="end" delay="0">
                                              <p:tn val="103"/>
                                            </p:cond>
                                          </p:stCondLst>
                                        </p:cTn>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p:txBody>
          <a:bodyPr/>
          <a:lstStyle/>
          <a:p>
            <a:r>
              <a:rPr lang="en-US" dirty="0"/>
              <a:t>Default Arguments</a:t>
            </a:r>
            <a:endParaRPr lang="fa-IR"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800" dirty="0">
                <a:latin typeface="ArialMT"/>
              </a:rPr>
              <a:t>Ideally, the number of parameters in the function definition and the number of arguments in the function call would be the same.</a:t>
            </a:r>
          </a:p>
          <a:p>
            <a:pPr algn="just">
              <a:lnSpc>
                <a:spcPct val="150000"/>
              </a:lnSpc>
            </a:pPr>
            <a:r>
              <a:rPr lang="en-US" sz="1800" dirty="0">
                <a:latin typeface="ArialMT"/>
              </a:rPr>
              <a:t>Default argument values are values that are assumed to be present if not provided explicitly. This makes the argument optional at the place of call, but the parameter compulsory.</a:t>
            </a:r>
          </a:p>
          <a:p>
            <a:pPr lvl="1" algn="just">
              <a:lnSpc>
                <a:spcPct val="150000"/>
              </a:lnSpc>
            </a:pPr>
            <a:r>
              <a:rPr lang="en-US" sz="1100" dirty="0"/>
              <a:t>If the programmer is happy with the default value for the parameter, the programmer saves the effort of having to provide it manually at the place of call.</a:t>
            </a:r>
          </a:p>
          <a:p>
            <a:pPr lvl="1" algn="just">
              <a:lnSpc>
                <a:spcPct val="150000"/>
              </a:lnSpc>
            </a:pPr>
            <a:r>
              <a:rPr lang="en-US" sz="1100" dirty="0"/>
              <a:t>On the other hand, if the programmer is not happy with the default value, it can be overridden by providing it explicitly like any other argument.</a:t>
            </a: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10</a:t>
            </a:fld>
            <a:endParaRPr lang="en-US" altLang="en-US"/>
          </a:p>
        </p:txBody>
      </p:sp>
    </p:spTree>
    <p:extLst>
      <p:ext uri="{BB962C8B-B14F-4D97-AF65-F5344CB8AC3E}">
        <p14:creationId xmlns:p14="http://schemas.microsoft.com/office/powerpoint/2010/main" val="2363104708"/>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p:txBody>
          <a:bodyPr/>
          <a:lstStyle/>
          <a:p>
            <a:r>
              <a:rPr lang="en-US" dirty="0"/>
              <a:t>Default Arguments</a:t>
            </a:r>
            <a:endParaRPr lang="fa-IR"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500" dirty="0"/>
              <a:t>Here is an example of a function that receives 4 parameters – 2 of them are compulsory, like the previous example, while 2 of them are optional with default values:</a:t>
            </a:r>
            <a:endParaRPr lang="fa-IR" sz="15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11</a:t>
            </a:fld>
            <a:endParaRPr lang="en-US" altLang="en-US"/>
          </a:p>
        </p:txBody>
      </p:sp>
      <p:pic>
        <p:nvPicPr>
          <p:cNvPr id="7" name="Picture 6">
            <a:extLst>
              <a:ext uri="{FF2B5EF4-FFF2-40B4-BE49-F238E27FC236}">
                <a16:creationId xmlns:a16="http://schemas.microsoft.com/office/drawing/2014/main" id="{B306F195-8487-40C3-81E6-4469C94A7E89}"/>
              </a:ext>
            </a:extLst>
          </p:cNvPr>
          <p:cNvPicPr>
            <a:picLocks noChangeAspect="1"/>
          </p:cNvPicPr>
          <p:nvPr/>
        </p:nvPicPr>
        <p:blipFill>
          <a:blip r:embed="rId2"/>
          <a:stretch>
            <a:fillRect/>
          </a:stretch>
        </p:blipFill>
        <p:spPr>
          <a:xfrm>
            <a:off x="762000" y="2438400"/>
            <a:ext cx="7688719" cy="3583466"/>
          </a:xfrm>
          <a:prstGeom prst="rect">
            <a:avLst/>
          </a:prstGeom>
        </p:spPr>
      </p:pic>
    </p:spTree>
    <p:extLst>
      <p:ext uri="{BB962C8B-B14F-4D97-AF65-F5344CB8AC3E}">
        <p14:creationId xmlns:p14="http://schemas.microsoft.com/office/powerpoint/2010/main" val="2138145823"/>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174038" cy="762000"/>
          </a:xfrm>
        </p:spPr>
        <p:txBody>
          <a:bodyPr/>
          <a:lstStyle/>
          <a:p>
            <a:r>
              <a:rPr lang="en-US" sz="2800" dirty="0"/>
              <a:t>Keyword Arguments for Default Arguments</a:t>
            </a:r>
            <a:endParaRPr lang="fa-IR" sz="28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500" dirty="0"/>
              <a:t>One of the problems in using default arguments is that the order has to be retained.</a:t>
            </a:r>
          </a:p>
          <a:p>
            <a:pPr algn="just">
              <a:lnSpc>
                <a:spcPct val="150000"/>
              </a:lnSpc>
            </a:pPr>
            <a:r>
              <a:rPr lang="en-US" sz="1500" dirty="0"/>
              <a:t>Thus, given 2 default consecutive arguments, it is not possible to skip the first one while providing an explicit value for the second one. But this becomes possible now using keyword arguments as shown below:</a:t>
            </a:r>
            <a:endParaRPr lang="fa-IR" sz="15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12</a:t>
            </a:fld>
            <a:endParaRPr lang="en-US" altLang="en-US"/>
          </a:p>
        </p:txBody>
      </p:sp>
      <p:pic>
        <p:nvPicPr>
          <p:cNvPr id="8" name="Picture 7">
            <a:extLst>
              <a:ext uri="{FF2B5EF4-FFF2-40B4-BE49-F238E27FC236}">
                <a16:creationId xmlns:a16="http://schemas.microsoft.com/office/drawing/2014/main" id="{BA78DEA7-6CAF-42C6-840F-3B462C0D1482}"/>
              </a:ext>
            </a:extLst>
          </p:cNvPr>
          <p:cNvPicPr>
            <a:picLocks noChangeAspect="1"/>
          </p:cNvPicPr>
          <p:nvPr/>
        </p:nvPicPr>
        <p:blipFill>
          <a:blip r:embed="rId2"/>
          <a:stretch>
            <a:fillRect/>
          </a:stretch>
        </p:blipFill>
        <p:spPr>
          <a:xfrm>
            <a:off x="5172045" y="2590800"/>
            <a:ext cx="3134148" cy="2105025"/>
          </a:xfrm>
          <a:prstGeom prst="rect">
            <a:avLst/>
          </a:prstGeom>
        </p:spPr>
      </p:pic>
      <p:pic>
        <p:nvPicPr>
          <p:cNvPr id="10" name="Picture 9">
            <a:extLst>
              <a:ext uri="{FF2B5EF4-FFF2-40B4-BE49-F238E27FC236}">
                <a16:creationId xmlns:a16="http://schemas.microsoft.com/office/drawing/2014/main" id="{49240BB0-336E-44BD-A0EE-767071C4CA6A}"/>
              </a:ext>
            </a:extLst>
          </p:cNvPr>
          <p:cNvPicPr>
            <a:picLocks noChangeAspect="1"/>
          </p:cNvPicPr>
          <p:nvPr/>
        </p:nvPicPr>
        <p:blipFill>
          <a:blip r:embed="rId3"/>
          <a:stretch>
            <a:fillRect/>
          </a:stretch>
        </p:blipFill>
        <p:spPr>
          <a:xfrm>
            <a:off x="609993" y="4771139"/>
            <a:ext cx="7543800" cy="1858261"/>
          </a:xfrm>
          <a:prstGeom prst="rect">
            <a:avLst/>
          </a:prstGeom>
        </p:spPr>
      </p:pic>
      <p:pic>
        <p:nvPicPr>
          <p:cNvPr id="12" name="Picture 11">
            <a:extLst>
              <a:ext uri="{FF2B5EF4-FFF2-40B4-BE49-F238E27FC236}">
                <a16:creationId xmlns:a16="http://schemas.microsoft.com/office/drawing/2014/main" id="{84BB2037-E0C5-4B98-8724-EA741F8F3A58}"/>
              </a:ext>
            </a:extLst>
          </p:cNvPr>
          <p:cNvPicPr>
            <a:picLocks noChangeAspect="1"/>
          </p:cNvPicPr>
          <p:nvPr/>
        </p:nvPicPr>
        <p:blipFill>
          <a:blip r:embed="rId4"/>
          <a:stretch>
            <a:fillRect/>
          </a:stretch>
        </p:blipFill>
        <p:spPr>
          <a:xfrm>
            <a:off x="298515" y="3317309"/>
            <a:ext cx="4821924" cy="652006"/>
          </a:xfrm>
          <a:prstGeom prst="rect">
            <a:avLst/>
          </a:prstGeom>
        </p:spPr>
      </p:pic>
    </p:spTree>
    <p:extLst>
      <p:ext uri="{BB962C8B-B14F-4D97-AF65-F5344CB8AC3E}">
        <p14:creationId xmlns:p14="http://schemas.microsoft.com/office/powerpoint/2010/main" val="2809721164"/>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174038" cy="762000"/>
          </a:xfrm>
        </p:spPr>
        <p:txBody>
          <a:bodyPr/>
          <a:lstStyle/>
          <a:p>
            <a:r>
              <a:rPr lang="en-US" sz="2400" dirty="0"/>
              <a:t>Keyword Arguments for Additional Arguments</a:t>
            </a:r>
            <a:endParaRPr lang="fa-IR" sz="24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500" dirty="0"/>
              <a:t>When keyword arguments are to replace positional parameters or default arguments, as shown in the previous sections, it is an offence to provide a keyword argument for a parameter that does not exist in the parameter list, as shown in the example below:</a:t>
            </a:r>
            <a:endParaRPr lang="fa-IR" sz="15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13</a:t>
            </a:fld>
            <a:endParaRPr lang="en-US" altLang="en-US"/>
          </a:p>
        </p:txBody>
      </p:sp>
      <p:pic>
        <p:nvPicPr>
          <p:cNvPr id="7" name="Picture 6">
            <a:extLst>
              <a:ext uri="{FF2B5EF4-FFF2-40B4-BE49-F238E27FC236}">
                <a16:creationId xmlns:a16="http://schemas.microsoft.com/office/drawing/2014/main" id="{E3B4ABD0-D217-48CB-927F-87E2C6B83000}"/>
              </a:ext>
            </a:extLst>
          </p:cNvPr>
          <p:cNvPicPr>
            <a:picLocks noChangeAspect="1"/>
          </p:cNvPicPr>
          <p:nvPr/>
        </p:nvPicPr>
        <p:blipFill>
          <a:blip r:embed="rId2"/>
          <a:stretch>
            <a:fillRect/>
          </a:stretch>
        </p:blipFill>
        <p:spPr>
          <a:xfrm>
            <a:off x="294588" y="2438400"/>
            <a:ext cx="8677275" cy="2590800"/>
          </a:xfrm>
          <a:prstGeom prst="rect">
            <a:avLst/>
          </a:prstGeom>
        </p:spPr>
      </p:pic>
    </p:spTree>
    <p:extLst>
      <p:ext uri="{BB962C8B-B14F-4D97-AF65-F5344CB8AC3E}">
        <p14:creationId xmlns:p14="http://schemas.microsoft.com/office/powerpoint/2010/main" val="391871623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174038" cy="762000"/>
          </a:xfrm>
        </p:spPr>
        <p:txBody>
          <a:bodyPr/>
          <a:lstStyle/>
          <a:p>
            <a:r>
              <a:rPr lang="en-US" sz="2400" dirty="0"/>
              <a:t>Keyword Arguments for Additional Arguments</a:t>
            </a:r>
            <a:endParaRPr lang="fa-IR" sz="24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2400" b="0" i="0" u="none" strike="noStrike" baseline="0" dirty="0">
                <a:latin typeface="ArialMT"/>
              </a:rPr>
              <a:t>It is however possible to invent additional keyword arguments that are not even present in the formal parameter list! These additional keyword arguments can then be received as a dictionary, the keys of which are parameter names and values are argument values. The special syntax </a:t>
            </a:r>
            <a:r>
              <a:rPr lang="en-US" sz="2400" b="0" i="0" u="none" strike="noStrike" baseline="0" dirty="0">
                <a:latin typeface="CourierNewPSMT"/>
              </a:rPr>
              <a:t>** </a:t>
            </a:r>
            <a:r>
              <a:rPr lang="en-US" sz="2400" b="0" i="0" u="none" strike="noStrike" baseline="0" dirty="0">
                <a:latin typeface="ArialMT"/>
              </a:rPr>
              <a:t>prefix is used for this purpose as shown in the example in the next slide.</a:t>
            </a:r>
            <a:endParaRPr lang="fa-IR" sz="20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14</a:t>
            </a:fld>
            <a:endParaRPr lang="en-US" altLang="en-US"/>
          </a:p>
        </p:txBody>
      </p:sp>
    </p:spTree>
    <p:extLst>
      <p:ext uri="{BB962C8B-B14F-4D97-AF65-F5344CB8AC3E}">
        <p14:creationId xmlns:p14="http://schemas.microsoft.com/office/powerpoint/2010/main" val="182524655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174038" cy="762000"/>
          </a:xfrm>
        </p:spPr>
        <p:txBody>
          <a:bodyPr/>
          <a:lstStyle/>
          <a:p>
            <a:r>
              <a:rPr lang="en-US" sz="2400" dirty="0"/>
              <a:t>Keyword Arguments for Additional Arguments</a:t>
            </a:r>
            <a:endParaRPr lang="fa-IR" sz="24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15</a:t>
            </a:fld>
            <a:endParaRPr lang="en-US" altLang="en-US"/>
          </a:p>
        </p:txBody>
      </p:sp>
      <p:pic>
        <p:nvPicPr>
          <p:cNvPr id="8" name="Picture 7">
            <a:extLst>
              <a:ext uri="{FF2B5EF4-FFF2-40B4-BE49-F238E27FC236}">
                <a16:creationId xmlns:a16="http://schemas.microsoft.com/office/drawing/2014/main" id="{086BF26B-E875-4C8A-B5D5-C89DFB965605}"/>
              </a:ext>
            </a:extLst>
          </p:cNvPr>
          <p:cNvPicPr>
            <a:picLocks noChangeAspect="1"/>
          </p:cNvPicPr>
          <p:nvPr/>
        </p:nvPicPr>
        <p:blipFill>
          <a:blip r:embed="rId2"/>
          <a:stretch>
            <a:fillRect/>
          </a:stretch>
        </p:blipFill>
        <p:spPr>
          <a:xfrm>
            <a:off x="1752600" y="1295400"/>
            <a:ext cx="4267200" cy="2133600"/>
          </a:xfrm>
          <a:prstGeom prst="rect">
            <a:avLst/>
          </a:prstGeom>
        </p:spPr>
      </p:pic>
      <p:pic>
        <p:nvPicPr>
          <p:cNvPr id="10" name="Picture 9">
            <a:extLst>
              <a:ext uri="{FF2B5EF4-FFF2-40B4-BE49-F238E27FC236}">
                <a16:creationId xmlns:a16="http://schemas.microsoft.com/office/drawing/2014/main" id="{F2FF93B3-6FC5-41EB-94A3-167496FBF383}"/>
              </a:ext>
            </a:extLst>
          </p:cNvPr>
          <p:cNvPicPr>
            <a:picLocks noChangeAspect="1"/>
          </p:cNvPicPr>
          <p:nvPr/>
        </p:nvPicPr>
        <p:blipFill>
          <a:blip r:embed="rId3"/>
          <a:stretch>
            <a:fillRect/>
          </a:stretch>
        </p:blipFill>
        <p:spPr>
          <a:xfrm>
            <a:off x="914400" y="3509168"/>
            <a:ext cx="7010400" cy="3288473"/>
          </a:xfrm>
          <a:prstGeom prst="rect">
            <a:avLst/>
          </a:prstGeom>
        </p:spPr>
      </p:pic>
    </p:spTree>
    <p:extLst>
      <p:ext uri="{BB962C8B-B14F-4D97-AF65-F5344CB8AC3E}">
        <p14:creationId xmlns:p14="http://schemas.microsoft.com/office/powerpoint/2010/main" val="3955099602"/>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174038" cy="762000"/>
          </a:xfrm>
        </p:spPr>
        <p:txBody>
          <a:bodyPr/>
          <a:lstStyle/>
          <a:p>
            <a:r>
              <a:rPr lang="en-US" sz="3200" dirty="0"/>
              <a:t>Variable Arguments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400" b="0" i="0" u="none" strike="noStrike" baseline="0" dirty="0">
                <a:latin typeface="ArialMT"/>
              </a:rPr>
              <a:t>A function in Python can be designed to receive any number of arguments. In other words, the number of arguments can vary from call to call.</a:t>
            </a:r>
          </a:p>
          <a:p>
            <a:pPr algn="just">
              <a:lnSpc>
                <a:spcPct val="150000"/>
              </a:lnSpc>
            </a:pPr>
            <a:r>
              <a:rPr lang="en-US" sz="1400" b="0" i="0" u="none" strike="noStrike" baseline="0" dirty="0">
                <a:latin typeface="ArialMT"/>
              </a:rPr>
              <a:t>For example, consider a function </a:t>
            </a:r>
            <a:r>
              <a:rPr lang="en-US" sz="1400" b="0" i="0" u="none" strike="noStrike" baseline="0" dirty="0">
                <a:latin typeface="CourierNewPSMT"/>
              </a:rPr>
              <a:t>sum </a:t>
            </a:r>
            <a:r>
              <a:rPr lang="en-US" sz="1400" b="0" i="0" u="none" strike="noStrike" baseline="0" dirty="0">
                <a:latin typeface="ArialMT"/>
              </a:rPr>
              <a:t>that is supposed to add multiple values. We do not know how many values will be provided – in some calls there may be only 2 values, but some other calls may provide 5 values for example. Here is an example of how we could write the function </a:t>
            </a:r>
            <a:r>
              <a:rPr lang="en-US" sz="1400" b="0" i="0" u="none" strike="noStrike" baseline="0" dirty="0">
                <a:latin typeface="CourierNewPSMT"/>
              </a:rPr>
              <a:t>sum </a:t>
            </a:r>
            <a:r>
              <a:rPr lang="en-US" sz="1400" b="0" i="0" u="none" strike="noStrike" baseline="0" dirty="0">
                <a:latin typeface="ArialMT"/>
              </a:rPr>
              <a:t>using the concept of variable arguments:</a:t>
            </a:r>
            <a:endParaRPr lang="fa-IR" sz="12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16</a:t>
            </a:fld>
            <a:endParaRPr lang="en-US" altLang="en-US"/>
          </a:p>
        </p:txBody>
      </p:sp>
      <p:pic>
        <p:nvPicPr>
          <p:cNvPr id="7" name="Picture 6">
            <a:extLst>
              <a:ext uri="{FF2B5EF4-FFF2-40B4-BE49-F238E27FC236}">
                <a16:creationId xmlns:a16="http://schemas.microsoft.com/office/drawing/2014/main" id="{73510708-7193-4548-8434-68B0E1083348}"/>
              </a:ext>
            </a:extLst>
          </p:cNvPr>
          <p:cNvPicPr>
            <a:picLocks noChangeAspect="1"/>
          </p:cNvPicPr>
          <p:nvPr/>
        </p:nvPicPr>
        <p:blipFill>
          <a:blip r:embed="rId2"/>
          <a:stretch>
            <a:fillRect/>
          </a:stretch>
        </p:blipFill>
        <p:spPr>
          <a:xfrm>
            <a:off x="584952" y="3505200"/>
            <a:ext cx="2671763" cy="2443460"/>
          </a:xfrm>
          <a:prstGeom prst="rect">
            <a:avLst/>
          </a:prstGeom>
        </p:spPr>
      </p:pic>
      <p:pic>
        <p:nvPicPr>
          <p:cNvPr id="9" name="Picture 8">
            <a:extLst>
              <a:ext uri="{FF2B5EF4-FFF2-40B4-BE49-F238E27FC236}">
                <a16:creationId xmlns:a16="http://schemas.microsoft.com/office/drawing/2014/main" id="{4A3F6E76-215A-4EBB-807A-C6F429A75ED2}"/>
              </a:ext>
            </a:extLst>
          </p:cNvPr>
          <p:cNvPicPr>
            <a:picLocks noChangeAspect="1"/>
          </p:cNvPicPr>
          <p:nvPr/>
        </p:nvPicPr>
        <p:blipFill>
          <a:blip r:embed="rId3"/>
          <a:stretch>
            <a:fillRect/>
          </a:stretch>
        </p:blipFill>
        <p:spPr>
          <a:xfrm>
            <a:off x="3348021" y="3924300"/>
            <a:ext cx="5689978" cy="1409700"/>
          </a:xfrm>
          <a:prstGeom prst="rect">
            <a:avLst/>
          </a:prstGeom>
        </p:spPr>
      </p:pic>
    </p:spTree>
    <p:extLst>
      <p:ext uri="{BB962C8B-B14F-4D97-AF65-F5344CB8AC3E}">
        <p14:creationId xmlns:p14="http://schemas.microsoft.com/office/powerpoint/2010/main" val="225969141"/>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174038" cy="762000"/>
          </a:xfrm>
        </p:spPr>
        <p:txBody>
          <a:bodyPr/>
          <a:lstStyle/>
          <a:p>
            <a:r>
              <a:rPr lang="en-US" sz="2400" dirty="0"/>
              <a:t>Variable Arguments With Positional Parameters</a:t>
            </a:r>
            <a:endParaRPr lang="fa-IR" sz="24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400" b="0" i="0" u="none" strike="noStrike" baseline="0" dirty="0">
                <a:latin typeface="ArialMT"/>
              </a:rPr>
              <a:t>It is possible to combine positional parameters with variable arguments. These are helpful in cases where we expect a known number of values followed by an optional sequence of additional values. Let us redesign the </a:t>
            </a:r>
            <a:r>
              <a:rPr lang="en-US" sz="1400" b="0" i="0" u="none" strike="noStrike" baseline="0" dirty="0">
                <a:latin typeface="CourierNewPSMT"/>
              </a:rPr>
              <a:t>sum </a:t>
            </a:r>
            <a:r>
              <a:rPr lang="en-US" sz="1400" b="0" i="0" u="none" strike="noStrike" baseline="0" dirty="0">
                <a:latin typeface="ArialMT"/>
              </a:rPr>
              <a:t>function to add at least 2 values when called:</a:t>
            </a:r>
          </a:p>
          <a:p>
            <a:pPr algn="just">
              <a:lnSpc>
                <a:spcPct val="150000"/>
              </a:lnSpc>
            </a:pPr>
            <a:endParaRPr lang="fa-IR" sz="105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17</a:t>
            </a:fld>
            <a:endParaRPr lang="en-US" altLang="en-US"/>
          </a:p>
        </p:txBody>
      </p:sp>
      <p:pic>
        <p:nvPicPr>
          <p:cNvPr id="8" name="Picture 7">
            <a:extLst>
              <a:ext uri="{FF2B5EF4-FFF2-40B4-BE49-F238E27FC236}">
                <a16:creationId xmlns:a16="http://schemas.microsoft.com/office/drawing/2014/main" id="{15F7EEAC-3A65-4C94-8271-2FC279002F3F}"/>
              </a:ext>
            </a:extLst>
          </p:cNvPr>
          <p:cNvPicPr>
            <a:picLocks noChangeAspect="1"/>
          </p:cNvPicPr>
          <p:nvPr/>
        </p:nvPicPr>
        <p:blipFill>
          <a:blip r:embed="rId2"/>
          <a:stretch>
            <a:fillRect/>
          </a:stretch>
        </p:blipFill>
        <p:spPr>
          <a:xfrm>
            <a:off x="1061650" y="2286000"/>
            <a:ext cx="7020700" cy="2749283"/>
          </a:xfrm>
          <a:prstGeom prst="rect">
            <a:avLst/>
          </a:prstGeom>
        </p:spPr>
      </p:pic>
      <p:pic>
        <p:nvPicPr>
          <p:cNvPr id="11" name="Picture 10">
            <a:extLst>
              <a:ext uri="{FF2B5EF4-FFF2-40B4-BE49-F238E27FC236}">
                <a16:creationId xmlns:a16="http://schemas.microsoft.com/office/drawing/2014/main" id="{E1D5CAB5-6085-45B5-BABC-C06669BED600}"/>
              </a:ext>
            </a:extLst>
          </p:cNvPr>
          <p:cNvPicPr>
            <a:picLocks noChangeAspect="1"/>
          </p:cNvPicPr>
          <p:nvPr/>
        </p:nvPicPr>
        <p:blipFill>
          <a:blip r:embed="rId3"/>
          <a:stretch>
            <a:fillRect/>
          </a:stretch>
        </p:blipFill>
        <p:spPr>
          <a:xfrm>
            <a:off x="1033370" y="5221696"/>
            <a:ext cx="6553200" cy="1434020"/>
          </a:xfrm>
          <a:prstGeom prst="rect">
            <a:avLst/>
          </a:prstGeom>
        </p:spPr>
      </p:pic>
    </p:spTree>
    <p:extLst>
      <p:ext uri="{BB962C8B-B14F-4D97-AF65-F5344CB8AC3E}">
        <p14:creationId xmlns:p14="http://schemas.microsoft.com/office/powerpoint/2010/main" val="3559086570"/>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174038" cy="762000"/>
          </a:xfrm>
        </p:spPr>
        <p:txBody>
          <a:bodyPr/>
          <a:lstStyle/>
          <a:p>
            <a:r>
              <a:rPr lang="en-US" sz="2400" dirty="0"/>
              <a:t>Variable Arguments With Positional Parameters</a:t>
            </a:r>
            <a:endParaRPr lang="fa-IR" sz="24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600" b="0" i="0" u="none" strike="noStrike" baseline="0" dirty="0">
                <a:latin typeface="ArialMT"/>
              </a:rPr>
              <a:t>The </a:t>
            </a:r>
            <a:r>
              <a:rPr lang="en-US" sz="1600" b="0" i="0" u="none" strike="noStrike" baseline="0" dirty="0">
                <a:latin typeface="CourierNewPSMT"/>
              </a:rPr>
              <a:t>* </a:t>
            </a:r>
            <a:r>
              <a:rPr lang="en-US" sz="1600" b="0" i="0" u="none" strike="noStrike" baseline="0" dirty="0">
                <a:latin typeface="ArialMT"/>
              </a:rPr>
              <a:t>parameter (</a:t>
            </a:r>
            <a:r>
              <a:rPr lang="en-US" sz="1600" b="0" i="0" u="none" strike="noStrike" baseline="0" dirty="0">
                <a:latin typeface="CourierNewPSMT"/>
              </a:rPr>
              <a:t>x </a:t>
            </a:r>
            <a:r>
              <a:rPr lang="en-US" sz="1600" b="0" i="0" u="none" strike="noStrike" baseline="0" dirty="0">
                <a:latin typeface="ArialMT"/>
              </a:rPr>
              <a:t>in our previous example) is greedy and will take up all remaining arguments. Therefore, we will never provide positional parameters after variable arguments, as demonstrated by this example:</a:t>
            </a:r>
            <a:endParaRPr lang="fa-IR" sz="10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18</a:t>
            </a:fld>
            <a:endParaRPr lang="en-US" altLang="en-US"/>
          </a:p>
        </p:txBody>
      </p:sp>
      <p:pic>
        <p:nvPicPr>
          <p:cNvPr id="7" name="Picture 6">
            <a:extLst>
              <a:ext uri="{FF2B5EF4-FFF2-40B4-BE49-F238E27FC236}">
                <a16:creationId xmlns:a16="http://schemas.microsoft.com/office/drawing/2014/main" id="{DBB1E2F4-4371-421F-90D0-643F24B89766}"/>
              </a:ext>
            </a:extLst>
          </p:cNvPr>
          <p:cNvPicPr>
            <a:picLocks noChangeAspect="1"/>
          </p:cNvPicPr>
          <p:nvPr/>
        </p:nvPicPr>
        <p:blipFill>
          <a:blip r:embed="rId2"/>
          <a:stretch>
            <a:fillRect/>
          </a:stretch>
        </p:blipFill>
        <p:spPr>
          <a:xfrm>
            <a:off x="800100" y="2438400"/>
            <a:ext cx="7391400" cy="3418447"/>
          </a:xfrm>
          <a:prstGeom prst="rect">
            <a:avLst/>
          </a:prstGeom>
        </p:spPr>
      </p:pic>
      <p:pic>
        <p:nvPicPr>
          <p:cNvPr id="10" name="Picture 9">
            <a:extLst>
              <a:ext uri="{FF2B5EF4-FFF2-40B4-BE49-F238E27FC236}">
                <a16:creationId xmlns:a16="http://schemas.microsoft.com/office/drawing/2014/main" id="{EC56036B-CCA4-414A-8D68-5AD3C898BC75}"/>
              </a:ext>
            </a:extLst>
          </p:cNvPr>
          <p:cNvPicPr>
            <a:picLocks noChangeAspect="1"/>
          </p:cNvPicPr>
          <p:nvPr/>
        </p:nvPicPr>
        <p:blipFill>
          <a:blip r:embed="rId3"/>
          <a:stretch>
            <a:fillRect/>
          </a:stretch>
        </p:blipFill>
        <p:spPr>
          <a:xfrm>
            <a:off x="939145" y="5913409"/>
            <a:ext cx="6705600" cy="896326"/>
          </a:xfrm>
          <a:prstGeom prst="rect">
            <a:avLst/>
          </a:prstGeom>
        </p:spPr>
      </p:pic>
    </p:spTree>
    <p:extLst>
      <p:ext uri="{BB962C8B-B14F-4D97-AF65-F5344CB8AC3E}">
        <p14:creationId xmlns:p14="http://schemas.microsoft.com/office/powerpoint/2010/main" val="3170485682"/>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174038" cy="762000"/>
          </a:xfrm>
        </p:spPr>
        <p:txBody>
          <a:bodyPr/>
          <a:lstStyle/>
          <a:p>
            <a:r>
              <a:rPr lang="en-US" sz="2400" dirty="0"/>
              <a:t>Variable Arguments With Default Arguments</a:t>
            </a:r>
            <a:endParaRPr lang="fa-IR" sz="24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143000"/>
            <a:ext cx="8534400" cy="5410200"/>
          </a:xfrm>
        </p:spPr>
        <p:txBody>
          <a:bodyPr/>
          <a:lstStyle/>
          <a:p>
            <a:pPr algn="just">
              <a:lnSpc>
                <a:spcPct val="150000"/>
              </a:lnSpc>
            </a:pPr>
            <a:r>
              <a:rPr lang="en-US" sz="1400" b="0" i="0" u="none" strike="noStrike" baseline="0" dirty="0">
                <a:latin typeface="ArialMT"/>
              </a:rPr>
              <a:t>Default arguments are optional and variable arguments are greedy! Here is an example to show how the combination behaves:</a:t>
            </a:r>
            <a:endParaRPr lang="fa-IR" sz="8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19</a:t>
            </a:fld>
            <a:endParaRPr lang="en-US" altLang="en-US"/>
          </a:p>
        </p:txBody>
      </p:sp>
      <p:pic>
        <p:nvPicPr>
          <p:cNvPr id="8" name="Picture 7">
            <a:extLst>
              <a:ext uri="{FF2B5EF4-FFF2-40B4-BE49-F238E27FC236}">
                <a16:creationId xmlns:a16="http://schemas.microsoft.com/office/drawing/2014/main" id="{826A6DD7-328E-4F0A-96D1-844A86DCA8B6}"/>
              </a:ext>
            </a:extLst>
          </p:cNvPr>
          <p:cNvPicPr>
            <a:picLocks noChangeAspect="1"/>
          </p:cNvPicPr>
          <p:nvPr/>
        </p:nvPicPr>
        <p:blipFill>
          <a:blip r:embed="rId2"/>
          <a:stretch>
            <a:fillRect/>
          </a:stretch>
        </p:blipFill>
        <p:spPr>
          <a:xfrm>
            <a:off x="164184" y="1828800"/>
            <a:ext cx="3068043" cy="2895600"/>
          </a:xfrm>
          <a:prstGeom prst="rect">
            <a:avLst/>
          </a:prstGeom>
        </p:spPr>
      </p:pic>
      <p:pic>
        <p:nvPicPr>
          <p:cNvPr id="11" name="Picture 10">
            <a:extLst>
              <a:ext uri="{FF2B5EF4-FFF2-40B4-BE49-F238E27FC236}">
                <a16:creationId xmlns:a16="http://schemas.microsoft.com/office/drawing/2014/main" id="{ED5EA828-9D25-46D5-8A85-A2409C1E19E9}"/>
              </a:ext>
            </a:extLst>
          </p:cNvPr>
          <p:cNvPicPr>
            <a:picLocks noChangeAspect="1"/>
          </p:cNvPicPr>
          <p:nvPr/>
        </p:nvPicPr>
        <p:blipFill>
          <a:blip r:embed="rId3"/>
          <a:stretch>
            <a:fillRect/>
          </a:stretch>
        </p:blipFill>
        <p:spPr>
          <a:xfrm>
            <a:off x="3352800" y="2043723"/>
            <a:ext cx="5638800" cy="2313354"/>
          </a:xfrm>
          <a:prstGeom prst="rect">
            <a:avLst/>
          </a:prstGeom>
        </p:spPr>
      </p:pic>
    </p:spTree>
    <p:extLst>
      <p:ext uri="{BB962C8B-B14F-4D97-AF65-F5344CB8AC3E}">
        <p14:creationId xmlns:p14="http://schemas.microsoft.com/office/powerpoint/2010/main" val="81376285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6AB9DAB-1DE0-450B-93F4-17E243A06C59}" type="slidenum">
              <a:rPr lang="en-US" altLang="en-US" sz="1400"/>
              <a:pPr eaLnBrk="1" hangingPunct="1"/>
              <a:t>2</a:t>
            </a:fld>
            <a:endParaRPr lang="en-US" altLang="en-US" sz="1400"/>
          </a:p>
        </p:txBody>
      </p:sp>
      <p:sp>
        <p:nvSpPr>
          <p:cNvPr id="3075"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eaLnBrk="1" hangingPunct="1"/>
            <a:fld id="{EC8B6168-E0DE-42EC-8B7F-6D2E74732451}" type="slidenum">
              <a:rPr lang="zh-CN" altLang="en-US" sz="1200">
                <a:ea typeface="SimSun" panose="02010600030101010101" pitchFamily="2" charset="-122"/>
              </a:rPr>
              <a:pPr algn="r" eaLnBrk="1" hangingPunct="1"/>
              <a:t>2</a:t>
            </a:fld>
            <a:endParaRPr lang="en-US" altLang="zh-CN" sz="1200">
              <a:ea typeface="SimSun" panose="02010600030101010101" pitchFamily="2" charset="-122"/>
            </a:endParaRPr>
          </a:p>
        </p:txBody>
      </p:sp>
      <p:sp>
        <p:nvSpPr>
          <p:cNvPr id="3076" name="Rectangle 2"/>
          <p:cNvSpPr>
            <a:spLocks noGrp="1" noChangeArrowheads="1"/>
          </p:cNvSpPr>
          <p:nvPr>
            <p:ph type="title" idx="4294967295"/>
          </p:nvPr>
        </p:nvSpPr>
        <p:spPr>
          <a:xfrm>
            <a:off x="1143000" y="2495429"/>
            <a:ext cx="6400800" cy="1828800"/>
          </a:xfrm>
        </p:spPr>
        <p:txBody>
          <a:bodyPr/>
          <a:lstStyle/>
          <a:p>
            <a:pPr eaLnBrk="1" hangingPunct="1"/>
            <a:r>
              <a:rPr lang="en-US" altLang="en-US" sz="4800" dirty="0"/>
              <a:t>Basic programming</a:t>
            </a:r>
            <a:br>
              <a:rPr lang="en-US" altLang="en-US" sz="6000" dirty="0"/>
            </a:br>
            <a:br>
              <a:rPr lang="en-US" altLang="en-US" sz="6000" dirty="0"/>
            </a:br>
            <a:br>
              <a:rPr lang="en-US" altLang="en-US" sz="6000" dirty="0"/>
            </a:br>
            <a:r>
              <a:rPr lang="en-US" altLang="en-US" sz="6000" dirty="0"/>
              <a:t> </a:t>
            </a:r>
            <a:r>
              <a:rPr lang="en-US" altLang="en-US" sz="2400" dirty="0"/>
              <a:t>Session10:</a:t>
            </a:r>
            <a:br>
              <a:rPr lang="en-US" altLang="en-US" sz="2400" dirty="0"/>
            </a:br>
            <a:r>
              <a:rPr lang="en-US" altLang="en-US" sz="2400" dirty="0"/>
              <a:t>FUNCTIONS</a:t>
            </a:r>
            <a:endParaRPr lang="en-US" altLang="en-US" sz="2000" dirty="0"/>
          </a:p>
        </p:txBody>
      </p:sp>
      <p:sp>
        <p:nvSpPr>
          <p:cNvPr id="3" name="Footer Placeholder 2"/>
          <p:cNvSpPr>
            <a:spLocks noGrp="1"/>
          </p:cNvSpPr>
          <p:nvPr>
            <p:ph type="ftr" sz="quarter" idx="11"/>
          </p:nvPr>
        </p:nvSpPr>
        <p:spPr/>
        <p:txBody>
          <a:bodyPr/>
          <a:lstStyle/>
          <a:p>
            <a:pPr>
              <a:defRPr/>
            </a:pPr>
            <a:r>
              <a:rPr lang="en-US" dirty="0"/>
              <a:t>By Dr.Sirous Salehnasab - Assistant Professor of Medical Informatics</a:t>
            </a:r>
          </a:p>
        </p:txBody>
      </p:sp>
      <p:sp>
        <p:nvSpPr>
          <p:cNvPr id="4" name="TextBox 3"/>
          <p:cNvSpPr txBox="1"/>
          <p:nvPr/>
        </p:nvSpPr>
        <p:spPr>
          <a:xfrm>
            <a:off x="3429000" y="5130531"/>
            <a:ext cx="2133600" cy="523220"/>
          </a:xfrm>
          <a:prstGeom prst="rect">
            <a:avLst/>
          </a:prstGeom>
          <a:noFill/>
        </p:spPr>
        <p:txBody>
          <a:bodyPr wrap="square" rtlCol="0">
            <a:spAutoFit/>
          </a:bodyPr>
          <a:lstStyle/>
          <a:p>
            <a:pPr algn="ctr"/>
            <a:r>
              <a:rPr lang="en-US"/>
              <a:t>CS1401-2</a:t>
            </a:r>
            <a:endParaRPr lang="en-US" dirty="0"/>
          </a:p>
        </p:txBody>
      </p:sp>
      <p:pic>
        <p:nvPicPr>
          <p:cNvPr id="7" name="Picture 6">
            <a:extLst>
              <a:ext uri="{FF2B5EF4-FFF2-40B4-BE49-F238E27FC236}">
                <a16:creationId xmlns:a16="http://schemas.microsoft.com/office/drawing/2014/main" id="{39B664CD-2B13-4DC6-BC9E-E600F6833B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396" y="1447800"/>
            <a:ext cx="1199804" cy="1545815"/>
          </a:xfrm>
          <a:prstGeom prst="rect">
            <a:avLst/>
          </a:prstGeom>
        </p:spPr>
      </p:pic>
      <p:pic>
        <p:nvPicPr>
          <p:cNvPr id="5" name="Picture 4">
            <a:extLst>
              <a:ext uri="{FF2B5EF4-FFF2-40B4-BE49-F238E27FC236}">
                <a16:creationId xmlns:a16="http://schemas.microsoft.com/office/drawing/2014/main" id="{A1BE4CF9-F963-42E5-BA53-F9423497C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622" y="1447800"/>
            <a:ext cx="1762069" cy="1545815"/>
          </a:xfrm>
          <a:prstGeom prst="rect">
            <a:avLst/>
          </a:prstGeom>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174038" cy="762000"/>
          </a:xfrm>
        </p:spPr>
        <p:txBody>
          <a:bodyPr/>
          <a:lstStyle/>
          <a:p>
            <a:r>
              <a:rPr lang="en-US" sz="2400" dirty="0"/>
              <a:t>Variable Arguments With Default Arguments</a:t>
            </a:r>
            <a:endParaRPr lang="fa-IR" sz="2400" dirty="0"/>
          </a:p>
        </p:txBody>
      </p:sp>
      <p:pic>
        <p:nvPicPr>
          <p:cNvPr id="7" name="Content Placeholder 6">
            <a:extLst>
              <a:ext uri="{FF2B5EF4-FFF2-40B4-BE49-F238E27FC236}">
                <a16:creationId xmlns:a16="http://schemas.microsoft.com/office/drawing/2014/main" id="{78B57A6B-F5EF-4594-A3A4-6E583FFFEA4F}"/>
              </a:ext>
            </a:extLst>
          </p:cNvPr>
          <p:cNvPicPr>
            <a:picLocks noGrp="1" noChangeAspect="1"/>
          </p:cNvPicPr>
          <p:nvPr>
            <p:ph idx="1"/>
          </p:nvPr>
        </p:nvPicPr>
        <p:blipFill>
          <a:blip r:embed="rId2"/>
          <a:stretch>
            <a:fillRect/>
          </a:stretch>
        </p:blipFill>
        <p:spPr>
          <a:xfrm>
            <a:off x="3562324" y="1435806"/>
            <a:ext cx="5535062" cy="2450394"/>
          </a:xfrm>
        </p:spPr>
      </p:pic>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20</a:t>
            </a:fld>
            <a:endParaRPr lang="en-US" altLang="en-US"/>
          </a:p>
        </p:txBody>
      </p:sp>
      <p:pic>
        <p:nvPicPr>
          <p:cNvPr id="8" name="Picture 7">
            <a:extLst>
              <a:ext uri="{FF2B5EF4-FFF2-40B4-BE49-F238E27FC236}">
                <a16:creationId xmlns:a16="http://schemas.microsoft.com/office/drawing/2014/main" id="{826A6DD7-328E-4F0A-96D1-844A86DCA8B6}"/>
              </a:ext>
            </a:extLst>
          </p:cNvPr>
          <p:cNvPicPr>
            <a:picLocks noChangeAspect="1"/>
          </p:cNvPicPr>
          <p:nvPr/>
        </p:nvPicPr>
        <p:blipFill>
          <a:blip r:embed="rId3"/>
          <a:stretch>
            <a:fillRect/>
          </a:stretch>
        </p:blipFill>
        <p:spPr>
          <a:xfrm>
            <a:off x="46614" y="2590800"/>
            <a:ext cx="3382385" cy="3192274"/>
          </a:xfrm>
          <a:prstGeom prst="rect">
            <a:avLst/>
          </a:prstGeom>
        </p:spPr>
      </p:pic>
      <p:pic>
        <p:nvPicPr>
          <p:cNvPr id="10" name="Picture 9">
            <a:extLst>
              <a:ext uri="{FF2B5EF4-FFF2-40B4-BE49-F238E27FC236}">
                <a16:creationId xmlns:a16="http://schemas.microsoft.com/office/drawing/2014/main" id="{C13F968E-30BE-4993-98EF-C77CF48D787B}"/>
              </a:ext>
            </a:extLst>
          </p:cNvPr>
          <p:cNvPicPr>
            <a:picLocks noChangeAspect="1"/>
          </p:cNvPicPr>
          <p:nvPr/>
        </p:nvPicPr>
        <p:blipFill>
          <a:blip r:embed="rId4"/>
          <a:stretch>
            <a:fillRect/>
          </a:stretch>
        </p:blipFill>
        <p:spPr>
          <a:xfrm>
            <a:off x="3562324" y="3939898"/>
            <a:ext cx="5324796" cy="2491259"/>
          </a:xfrm>
          <a:prstGeom prst="rect">
            <a:avLst/>
          </a:prstGeom>
        </p:spPr>
      </p:pic>
    </p:spTree>
    <p:extLst>
      <p:ext uri="{BB962C8B-B14F-4D97-AF65-F5344CB8AC3E}">
        <p14:creationId xmlns:p14="http://schemas.microsoft.com/office/powerpoint/2010/main" val="3045562742"/>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174038" cy="762000"/>
          </a:xfrm>
        </p:spPr>
        <p:txBody>
          <a:bodyPr/>
          <a:lstStyle/>
          <a:p>
            <a:r>
              <a:rPr lang="en-US" sz="2400" dirty="0"/>
              <a:t>Variable Arguments Followed by Default Arguments</a:t>
            </a:r>
            <a:endParaRPr lang="fa-IR" sz="24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200" b="0" i="0" u="none" strike="noStrike" baseline="0" dirty="0">
                <a:latin typeface="ArialMT"/>
              </a:rPr>
              <a:t>As a special case, if variable arguments are followed by default arguments, the result is that the value for the default argument can only be explicitly provided using keyword arguments.</a:t>
            </a:r>
          </a:p>
          <a:p>
            <a:pPr algn="just">
              <a:lnSpc>
                <a:spcPct val="150000"/>
              </a:lnSpc>
            </a:pPr>
            <a:r>
              <a:rPr lang="en-US" sz="1200" dirty="0">
                <a:latin typeface="ArialMT"/>
              </a:rPr>
              <a:t>Recollect the built-in print() function: it obviously supports variable arguments since it can print any number of values. It also uses a separator with a default value of space and a terminator with a default value of newline. The only way to specify a custom separator or terminator is by using keyword arguments:</a:t>
            </a:r>
          </a:p>
          <a:p>
            <a:pPr algn="just">
              <a:lnSpc>
                <a:spcPct val="150000"/>
              </a:lnSpc>
            </a:pPr>
            <a:endParaRPr lang="en-US" sz="1200" dirty="0">
              <a:latin typeface="ArialMT"/>
            </a:endParaRPr>
          </a:p>
          <a:p>
            <a:pPr algn="just">
              <a:lnSpc>
                <a:spcPct val="150000"/>
              </a:lnSpc>
            </a:pPr>
            <a:r>
              <a:rPr lang="en-US" sz="1200" dirty="0">
                <a:latin typeface="ArialMT"/>
              </a:rPr>
              <a:t>Here is a function sum that receives variable arguments along with a default argument following it:</a:t>
            </a:r>
          </a:p>
          <a:p>
            <a:pPr algn="just">
              <a:lnSpc>
                <a:spcPct val="150000"/>
              </a:lnSpc>
            </a:pPr>
            <a:endParaRPr lang="fa-IR" sz="12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21</a:t>
            </a:fld>
            <a:endParaRPr lang="en-US" altLang="en-US"/>
          </a:p>
        </p:txBody>
      </p:sp>
      <p:pic>
        <p:nvPicPr>
          <p:cNvPr id="13" name="Picture 12">
            <a:extLst>
              <a:ext uri="{FF2B5EF4-FFF2-40B4-BE49-F238E27FC236}">
                <a16:creationId xmlns:a16="http://schemas.microsoft.com/office/drawing/2014/main" id="{0EDBCA98-E1CC-4A8C-9687-1BC167EA890F}"/>
              </a:ext>
            </a:extLst>
          </p:cNvPr>
          <p:cNvPicPr>
            <a:picLocks noChangeAspect="1"/>
          </p:cNvPicPr>
          <p:nvPr/>
        </p:nvPicPr>
        <p:blipFill>
          <a:blip r:embed="rId2"/>
          <a:stretch>
            <a:fillRect/>
          </a:stretch>
        </p:blipFill>
        <p:spPr>
          <a:xfrm>
            <a:off x="5753100" y="2451102"/>
            <a:ext cx="2971800" cy="632482"/>
          </a:xfrm>
          <a:prstGeom prst="rect">
            <a:avLst/>
          </a:prstGeom>
        </p:spPr>
      </p:pic>
      <p:pic>
        <p:nvPicPr>
          <p:cNvPr id="15" name="Picture 14">
            <a:extLst>
              <a:ext uri="{FF2B5EF4-FFF2-40B4-BE49-F238E27FC236}">
                <a16:creationId xmlns:a16="http://schemas.microsoft.com/office/drawing/2014/main" id="{8FD941ED-B12A-4441-9691-8BD884ED86DA}"/>
              </a:ext>
            </a:extLst>
          </p:cNvPr>
          <p:cNvPicPr>
            <a:picLocks noChangeAspect="1"/>
          </p:cNvPicPr>
          <p:nvPr/>
        </p:nvPicPr>
        <p:blipFill>
          <a:blip r:embed="rId3"/>
          <a:stretch>
            <a:fillRect/>
          </a:stretch>
        </p:blipFill>
        <p:spPr>
          <a:xfrm>
            <a:off x="323654" y="3562350"/>
            <a:ext cx="3268124" cy="2838450"/>
          </a:xfrm>
          <a:prstGeom prst="rect">
            <a:avLst/>
          </a:prstGeom>
        </p:spPr>
      </p:pic>
      <p:pic>
        <p:nvPicPr>
          <p:cNvPr id="17" name="Picture 16">
            <a:extLst>
              <a:ext uri="{FF2B5EF4-FFF2-40B4-BE49-F238E27FC236}">
                <a16:creationId xmlns:a16="http://schemas.microsoft.com/office/drawing/2014/main" id="{ABAA5E09-10B3-4A48-A7C7-0DEA31DB7135}"/>
              </a:ext>
            </a:extLst>
          </p:cNvPr>
          <p:cNvPicPr>
            <a:picLocks noChangeAspect="1"/>
          </p:cNvPicPr>
          <p:nvPr/>
        </p:nvPicPr>
        <p:blipFill>
          <a:blip r:embed="rId4"/>
          <a:stretch>
            <a:fillRect/>
          </a:stretch>
        </p:blipFill>
        <p:spPr>
          <a:xfrm>
            <a:off x="3646484" y="3943849"/>
            <a:ext cx="5207025" cy="1764293"/>
          </a:xfrm>
          <a:prstGeom prst="rect">
            <a:avLst/>
          </a:prstGeom>
        </p:spPr>
      </p:pic>
    </p:spTree>
    <p:extLst>
      <p:ext uri="{BB962C8B-B14F-4D97-AF65-F5344CB8AC3E}">
        <p14:creationId xmlns:p14="http://schemas.microsoft.com/office/powerpoint/2010/main" val="2497653852"/>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dirty="0"/>
              <a:t>Returning From Functions</a:t>
            </a:r>
            <a:endParaRPr lang="fa-IR"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800" b="0" i="0" u="none" strike="noStrike" baseline="0" dirty="0">
                <a:latin typeface="ArialMT"/>
              </a:rPr>
              <a:t>When a function is called, it returns automatically after it's entire body executes by default. It is possible to ensure that the function returns immediately, whenever required, using the </a:t>
            </a:r>
            <a:r>
              <a:rPr lang="en-US" sz="1800" b="0" i="0" u="none" strike="noStrike" baseline="0" dirty="0">
                <a:latin typeface="CourierNewPSMT"/>
              </a:rPr>
              <a:t>return </a:t>
            </a:r>
            <a:r>
              <a:rPr lang="en-US" sz="1800" b="0" i="0" u="none" strike="noStrike" baseline="0" dirty="0">
                <a:latin typeface="ArialMT"/>
              </a:rPr>
              <a:t>statement. On execution, the </a:t>
            </a:r>
            <a:r>
              <a:rPr lang="en-US" sz="1800" b="0" i="0" u="none" strike="noStrike" baseline="0" dirty="0">
                <a:latin typeface="CourierNewPSMT"/>
              </a:rPr>
              <a:t>return </a:t>
            </a:r>
            <a:r>
              <a:rPr lang="en-US" sz="1800" b="0" i="0" u="none" strike="noStrike" baseline="0" dirty="0">
                <a:latin typeface="ArialMT"/>
              </a:rPr>
              <a:t>statement immediately transfers control back to the caller.</a:t>
            </a:r>
            <a:endParaRPr lang="fa-IR" sz="12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22</a:t>
            </a:fld>
            <a:endParaRPr lang="en-US" altLang="en-US"/>
          </a:p>
        </p:txBody>
      </p:sp>
      <p:pic>
        <p:nvPicPr>
          <p:cNvPr id="7" name="Picture 6">
            <a:extLst>
              <a:ext uri="{FF2B5EF4-FFF2-40B4-BE49-F238E27FC236}">
                <a16:creationId xmlns:a16="http://schemas.microsoft.com/office/drawing/2014/main" id="{82337D72-B990-41A2-9250-947F4F810011}"/>
              </a:ext>
            </a:extLst>
          </p:cNvPr>
          <p:cNvPicPr>
            <a:picLocks noChangeAspect="1"/>
          </p:cNvPicPr>
          <p:nvPr/>
        </p:nvPicPr>
        <p:blipFill>
          <a:blip r:embed="rId2"/>
          <a:stretch>
            <a:fillRect/>
          </a:stretch>
        </p:blipFill>
        <p:spPr>
          <a:xfrm>
            <a:off x="1831181" y="3358046"/>
            <a:ext cx="5407819" cy="3195154"/>
          </a:xfrm>
          <a:prstGeom prst="rect">
            <a:avLst/>
          </a:prstGeom>
        </p:spPr>
      </p:pic>
    </p:spTree>
    <p:extLst>
      <p:ext uri="{BB962C8B-B14F-4D97-AF65-F5344CB8AC3E}">
        <p14:creationId xmlns:p14="http://schemas.microsoft.com/office/powerpoint/2010/main" val="403652797"/>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dirty="0"/>
              <a:t>Returning From Functions – Form1</a:t>
            </a:r>
            <a:endParaRPr lang="fa-IR"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23</a:t>
            </a:fld>
            <a:endParaRPr lang="en-US" altLang="en-US"/>
          </a:p>
        </p:txBody>
      </p:sp>
      <p:pic>
        <p:nvPicPr>
          <p:cNvPr id="11" name="Picture 10">
            <a:extLst>
              <a:ext uri="{FF2B5EF4-FFF2-40B4-BE49-F238E27FC236}">
                <a16:creationId xmlns:a16="http://schemas.microsoft.com/office/drawing/2014/main" id="{15BA3F8F-4C7F-403C-9729-702F3BD4EC1D}"/>
              </a:ext>
            </a:extLst>
          </p:cNvPr>
          <p:cNvPicPr>
            <a:picLocks noChangeAspect="1"/>
          </p:cNvPicPr>
          <p:nvPr/>
        </p:nvPicPr>
        <p:blipFill>
          <a:blip r:embed="rId2"/>
          <a:stretch>
            <a:fillRect/>
          </a:stretch>
        </p:blipFill>
        <p:spPr>
          <a:xfrm>
            <a:off x="263496" y="1371600"/>
            <a:ext cx="8617007" cy="4800600"/>
          </a:xfrm>
          <a:prstGeom prst="rect">
            <a:avLst/>
          </a:prstGeom>
        </p:spPr>
      </p:pic>
    </p:spTree>
    <p:extLst>
      <p:ext uri="{BB962C8B-B14F-4D97-AF65-F5344CB8AC3E}">
        <p14:creationId xmlns:p14="http://schemas.microsoft.com/office/powerpoint/2010/main" val="940029907"/>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Returning Single Values From Functions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400" b="0" i="0" u="none" strike="noStrike" baseline="0" dirty="0">
                <a:latin typeface="ArialMT"/>
              </a:rPr>
              <a:t>The previous function did not return any value back to the caller.</a:t>
            </a:r>
          </a:p>
          <a:p>
            <a:pPr algn="just">
              <a:lnSpc>
                <a:spcPct val="150000"/>
              </a:lnSpc>
            </a:pPr>
            <a:r>
              <a:rPr lang="en-US" sz="1400" b="0" i="0" u="none" strike="noStrike" baseline="0" dirty="0">
                <a:latin typeface="ArialMT"/>
              </a:rPr>
              <a:t>As per the definition of functions in classical computer science, a function must return a value. </a:t>
            </a:r>
          </a:p>
          <a:p>
            <a:pPr algn="just">
              <a:lnSpc>
                <a:spcPct val="150000"/>
              </a:lnSpc>
            </a:pPr>
            <a:r>
              <a:rPr lang="en-US" sz="1400" b="0" i="0" u="none" strike="noStrike" baseline="0" dirty="0">
                <a:latin typeface="ArialMT"/>
              </a:rPr>
              <a:t>Python acknowledges this rule by ensuring that functions that return nothing end up returning None by default! This can be verified by assigning the function call to a variable and examining it's value or directly printing the value returned by the function call, both of which are shown below:</a:t>
            </a:r>
            <a:endParaRPr lang="fa-IR" sz="105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24</a:t>
            </a:fld>
            <a:endParaRPr lang="en-US" altLang="en-US"/>
          </a:p>
        </p:txBody>
      </p:sp>
      <p:pic>
        <p:nvPicPr>
          <p:cNvPr id="8" name="Picture 7">
            <a:extLst>
              <a:ext uri="{FF2B5EF4-FFF2-40B4-BE49-F238E27FC236}">
                <a16:creationId xmlns:a16="http://schemas.microsoft.com/office/drawing/2014/main" id="{5C72DD34-2E63-4238-9890-0E5529229CB8}"/>
              </a:ext>
            </a:extLst>
          </p:cNvPr>
          <p:cNvPicPr>
            <a:picLocks noChangeAspect="1"/>
          </p:cNvPicPr>
          <p:nvPr/>
        </p:nvPicPr>
        <p:blipFill>
          <a:blip r:embed="rId2"/>
          <a:stretch>
            <a:fillRect/>
          </a:stretch>
        </p:blipFill>
        <p:spPr>
          <a:xfrm>
            <a:off x="1571579" y="3061578"/>
            <a:ext cx="6096339" cy="3481411"/>
          </a:xfrm>
          <a:prstGeom prst="rect">
            <a:avLst/>
          </a:prstGeom>
        </p:spPr>
      </p:pic>
    </p:spTree>
    <p:extLst>
      <p:ext uri="{BB962C8B-B14F-4D97-AF65-F5344CB8AC3E}">
        <p14:creationId xmlns:p14="http://schemas.microsoft.com/office/powerpoint/2010/main" val="2846321026"/>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Returning Single Values From Functions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400" b="0" i="0" u="none" strike="noStrike" baseline="0" dirty="0">
                <a:latin typeface="ArialMT"/>
              </a:rPr>
              <a:t>But what is practically more useful however is that we can return values from functions. The return statement also permits the optional return of a single value that will be substituted at the place of call.</a:t>
            </a:r>
          </a:p>
          <a:p>
            <a:pPr algn="l">
              <a:lnSpc>
                <a:spcPct val="150000"/>
              </a:lnSpc>
            </a:pPr>
            <a:r>
              <a:rPr lang="en-US" sz="1400" dirty="0">
                <a:latin typeface="ArialMT"/>
              </a:rPr>
              <a:t>We have dealt with the sum function many times before, but each time it was printing the result on the standard output. This time, we will modify it to return the sum instead of printing it:</a:t>
            </a:r>
            <a:endParaRPr lang="fa-IR" sz="14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25</a:t>
            </a:fld>
            <a:endParaRPr lang="en-US" altLang="en-US"/>
          </a:p>
        </p:txBody>
      </p:sp>
      <p:pic>
        <p:nvPicPr>
          <p:cNvPr id="7" name="Picture 6">
            <a:extLst>
              <a:ext uri="{FF2B5EF4-FFF2-40B4-BE49-F238E27FC236}">
                <a16:creationId xmlns:a16="http://schemas.microsoft.com/office/drawing/2014/main" id="{EEED72CE-F949-445F-8E62-66056E07A9E4}"/>
              </a:ext>
            </a:extLst>
          </p:cNvPr>
          <p:cNvPicPr>
            <a:picLocks noChangeAspect="1"/>
          </p:cNvPicPr>
          <p:nvPr/>
        </p:nvPicPr>
        <p:blipFill>
          <a:blip r:embed="rId2"/>
          <a:stretch>
            <a:fillRect/>
          </a:stretch>
        </p:blipFill>
        <p:spPr>
          <a:xfrm>
            <a:off x="2743200" y="2971800"/>
            <a:ext cx="3514725" cy="2752725"/>
          </a:xfrm>
          <a:prstGeom prst="rect">
            <a:avLst/>
          </a:prstGeom>
        </p:spPr>
      </p:pic>
    </p:spTree>
    <p:extLst>
      <p:ext uri="{BB962C8B-B14F-4D97-AF65-F5344CB8AC3E}">
        <p14:creationId xmlns:p14="http://schemas.microsoft.com/office/powerpoint/2010/main" val="1686742430"/>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2400" dirty="0"/>
              <a:t>Program to find the GCD of 2 integers using functions</a:t>
            </a:r>
            <a:endParaRPr lang="fa-IR" sz="24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26</a:t>
            </a:fld>
            <a:endParaRPr lang="en-US" altLang="en-US"/>
          </a:p>
        </p:txBody>
      </p:sp>
      <p:sp>
        <p:nvSpPr>
          <p:cNvPr id="9" name="TextBox 8">
            <a:extLst>
              <a:ext uri="{FF2B5EF4-FFF2-40B4-BE49-F238E27FC236}">
                <a16:creationId xmlns:a16="http://schemas.microsoft.com/office/drawing/2014/main" id="{1DB512A4-B5D8-4C33-A713-D35B29044A86}"/>
              </a:ext>
            </a:extLst>
          </p:cNvPr>
          <p:cNvSpPr txBox="1"/>
          <p:nvPr/>
        </p:nvSpPr>
        <p:spPr>
          <a:xfrm>
            <a:off x="419100" y="1254275"/>
            <a:ext cx="8305800" cy="37805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en-US" sz="1800" dirty="0">
                <a:latin typeface="Arial" panose="020B0604020202020204" pitchFamily="34" charset="0"/>
                <a:cs typeface="Arial" panose="020B0604020202020204" pitchFamily="34" charset="0"/>
              </a:rPr>
              <a:t># Program to find the GCD of 2 integers using functions</a:t>
            </a:r>
          </a:p>
          <a:p>
            <a:pPr>
              <a:lnSpc>
                <a:spcPct val="150000"/>
              </a:lnSpc>
            </a:pPr>
            <a:r>
              <a:rPr lang="en-US" sz="1800" dirty="0">
                <a:latin typeface="Arial" panose="020B0604020202020204" pitchFamily="34" charset="0"/>
                <a:cs typeface="Arial" panose="020B0604020202020204" pitchFamily="34" charset="0"/>
              </a:rPr>
              <a:t>def </a:t>
            </a:r>
            <a:r>
              <a:rPr lang="en-US" sz="1800" dirty="0" err="1">
                <a:latin typeface="Arial" panose="020B0604020202020204" pitchFamily="34" charset="0"/>
                <a:cs typeface="Arial" panose="020B0604020202020204" pitchFamily="34" charset="0"/>
              </a:rPr>
              <a:t>gcd</a:t>
            </a:r>
            <a:r>
              <a:rPr lang="en-US" sz="1800" dirty="0">
                <a:latin typeface="Arial" panose="020B0604020202020204" pitchFamily="34" charset="0"/>
                <a:cs typeface="Arial" panose="020B0604020202020204" pitchFamily="34" charset="0"/>
              </a:rPr>
              <a:t>(x,y):</a:t>
            </a:r>
          </a:p>
          <a:p>
            <a:pPr>
              <a:lnSpc>
                <a:spcPct val="150000"/>
              </a:lnSpc>
            </a:pPr>
            <a:r>
              <a:rPr lang="en-US" sz="1800" dirty="0">
                <a:latin typeface="Arial" panose="020B0604020202020204" pitchFamily="34" charset="0"/>
                <a:cs typeface="Arial" panose="020B0604020202020204" pitchFamily="34" charset="0"/>
              </a:rPr>
              <a:t>    if x==y: return x</a:t>
            </a:r>
          </a:p>
          <a:p>
            <a:pPr>
              <a:lnSpc>
                <a:spcPct val="150000"/>
              </a:lnSpc>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elif</a:t>
            </a:r>
            <a:r>
              <a:rPr lang="en-US" sz="1800" dirty="0">
                <a:latin typeface="Arial" panose="020B0604020202020204" pitchFamily="34" charset="0"/>
                <a:cs typeface="Arial" panose="020B0604020202020204" pitchFamily="34" charset="0"/>
              </a:rPr>
              <a:t> x&gt;y: return </a:t>
            </a:r>
            <a:r>
              <a:rPr lang="en-US" sz="1800" dirty="0" err="1">
                <a:latin typeface="Arial" panose="020B0604020202020204" pitchFamily="34" charset="0"/>
                <a:cs typeface="Arial" panose="020B0604020202020204" pitchFamily="34" charset="0"/>
              </a:rPr>
              <a:t>gcd</a:t>
            </a:r>
            <a:r>
              <a:rPr lang="en-US" sz="1800" dirty="0">
                <a:latin typeface="Arial" panose="020B0604020202020204" pitchFamily="34" charset="0"/>
                <a:cs typeface="Arial" panose="020B0604020202020204" pitchFamily="34" charset="0"/>
              </a:rPr>
              <a:t>(x-</a:t>
            </a:r>
            <a:r>
              <a:rPr lang="en-US" sz="1800" dirty="0" err="1">
                <a:latin typeface="Arial" panose="020B0604020202020204" pitchFamily="34" charset="0"/>
                <a:cs typeface="Arial" panose="020B0604020202020204" pitchFamily="34" charset="0"/>
              </a:rPr>
              <a:t>y,y</a:t>
            </a:r>
            <a:r>
              <a:rPr lang="en-US" sz="1800" dirty="0">
                <a:latin typeface="Arial" panose="020B0604020202020204" pitchFamily="34" charset="0"/>
                <a:cs typeface="Arial" panose="020B0604020202020204" pitchFamily="34" charset="0"/>
              </a:rPr>
              <a:t>)</a:t>
            </a:r>
          </a:p>
          <a:p>
            <a:pPr>
              <a:lnSpc>
                <a:spcPct val="150000"/>
              </a:lnSpc>
            </a:pPr>
            <a:r>
              <a:rPr lang="en-US" sz="1800" dirty="0">
                <a:latin typeface="Arial" panose="020B0604020202020204" pitchFamily="34" charset="0"/>
                <a:cs typeface="Arial" panose="020B0604020202020204" pitchFamily="34" charset="0"/>
              </a:rPr>
              <a:t>    else: return </a:t>
            </a:r>
            <a:r>
              <a:rPr lang="en-US" sz="1800" dirty="0" err="1">
                <a:latin typeface="Arial" panose="020B0604020202020204" pitchFamily="34" charset="0"/>
                <a:cs typeface="Arial" panose="020B0604020202020204" pitchFamily="34" charset="0"/>
              </a:rPr>
              <a:t>gcd</a:t>
            </a:r>
            <a:r>
              <a:rPr lang="en-US" sz="1800" dirty="0">
                <a:latin typeface="Arial" panose="020B0604020202020204" pitchFamily="34" charset="0"/>
                <a:cs typeface="Arial" panose="020B0604020202020204" pitchFamily="34" charset="0"/>
              </a:rPr>
              <a:t>(x,y-x)</a:t>
            </a: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r>
              <a:rPr lang="en-US" sz="1800" dirty="0">
                <a:latin typeface="Arial" panose="020B0604020202020204" pitchFamily="34" charset="0"/>
                <a:cs typeface="Arial" panose="020B0604020202020204" pitchFamily="34" charset="0"/>
              </a:rPr>
              <a:t>x,y = input("Enter 2 integers:").split(' ')</a:t>
            </a:r>
          </a:p>
          <a:p>
            <a:pPr>
              <a:lnSpc>
                <a:spcPct val="150000"/>
              </a:lnSpc>
            </a:pPr>
            <a:r>
              <a:rPr lang="en-US" sz="1800" dirty="0">
                <a:latin typeface="Arial" panose="020B0604020202020204" pitchFamily="34" charset="0"/>
                <a:cs typeface="Arial" panose="020B0604020202020204" pitchFamily="34" charset="0"/>
              </a:rPr>
              <a:t>x,y = int(x),int(y)</a:t>
            </a:r>
          </a:p>
          <a:p>
            <a:pPr>
              <a:lnSpc>
                <a:spcPct val="150000"/>
              </a:lnSpc>
            </a:pPr>
            <a:r>
              <a:rPr lang="en-US" sz="1800" dirty="0">
                <a:latin typeface="Arial" panose="020B0604020202020204" pitchFamily="34" charset="0"/>
                <a:cs typeface="Arial" panose="020B0604020202020204" pitchFamily="34" charset="0"/>
              </a:rPr>
              <a:t>print("The GCD of {} and {} is {}".format(</a:t>
            </a:r>
            <a:r>
              <a:rPr lang="en-US" sz="1800" dirty="0" err="1">
                <a:latin typeface="Arial" panose="020B0604020202020204" pitchFamily="34" charset="0"/>
                <a:cs typeface="Arial" panose="020B0604020202020204" pitchFamily="34" charset="0"/>
              </a:rPr>
              <a:t>x,y,gcd</a:t>
            </a:r>
            <a:r>
              <a:rPr lang="en-US" sz="1800" dirty="0">
                <a:latin typeface="Arial" panose="020B0604020202020204" pitchFamily="34" charset="0"/>
                <a:cs typeface="Arial" panose="020B0604020202020204" pitchFamily="34" charset="0"/>
              </a:rPr>
              <a:t>(x,y)))</a:t>
            </a:r>
          </a:p>
        </p:txBody>
      </p:sp>
      <p:pic>
        <p:nvPicPr>
          <p:cNvPr id="11" name="Picture 10">
            <a:extLst>
              <a:ext uri="{FF2B5EF4-FFF2-40B4-BE49-F238E27FC236}">
                <a16:creationId xmlns:a16="http://schemas.microsoft.com/office/drawing/2014/main" id="{D3357DD3-1B40-475B-A05B-D7CB74D9DF47}"/>
              </a:ext>
            </a:extLst>
          </p:cNvPr>
          <p:cNvPicPr>
            <a:picLocks noChangeAspect="1"/>
          </p:cNvPicPr>
          <p:nvPr/>
        </p:nvPicPr>
        <p:blipFill>
          <a:blip r:embed="rId2"/>
          <a:stretch>
            <a:fillRect/>
          </a:stretch>
        </p:blipFill>
        <p:spPr>
          <a:xfrm>
            <a:off x="2432214" y="5279618"/>
            <a:ext cx="4791075" cy="1514475"/>
          </a:xfrm>
          <a:prstGeom prst="rect">
            <a:avLst/>
          </a:prstGeom>
        </p:spPr>
      </p:pic>
    </p:spTree>
    <p:extLst>
      <p:ext uri="{BB962C8B-B14F-4D97-AF65-F5344CB8AC3E}">
        <p14:creationId xmlns:p14="http://schemas.microsoft.com/office/powerpoint/2010/main" val="1690222327"/>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2000" dirty="0"/>
              <a:t>Program to classify a given number as prime or composite</a:t>
            </a:r>
            <a:endParaRPr lang="fa-IR" sz="20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27</a:t>
            </a:fld>
            <a:endParaRPr lang="en-US" altLang="en-US"/>
          </a:p>
        </p:txBody>
      </p:sp>
      <p:sp>
        <p:nvSpPr>
          <p:cNvPr id="9" name="TextBox 8">
            <a:extLst>
              <a:ext uri="{FF2B5EF4-FFF2-40B4-BE49-F238E27FC236}">
                <a16:creationId xmlns:a16="http://schemas.microsoft.com/office/drawing/2014/main" id="{1DB512A4-B5D8-4C33-A713-D35B29044A86}"/>
              </a:ext>
            </a:extLst>
          </p:cNvPr>
          <p:cNvSpPr txBox="1"/>
          <p:nvPr/>
        </p:nvSpPr>
        <p:spPr>
          <a:xfrm>
            <a:off x="416743" y="1648932"/>
            <a:ext cx="8305800" cy="29495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en-US" sz="1800" dirty="0">
                <a:latin typeface="Arial" panose="020B0604020202020204" pitchFamily="34" charset="0"/>
                <a:cs typeface="Arial" panose="020B0604020202020204" pitchFamily="34" charset="0"/>
              </a:rPr>
              <a:t>3. # Program to classify a given number as prime or composite using functions.</a:t>
            </a:r>
          </a:p>
          <a:p>
            <a:pPr>
              <a:lnSpc>
                <a:spcPct val="150000"/>
              </a:lnSpc>
            </a:pPr>
            <a:r>
              <a:rPr lang="en-US" sz="1800" dirty="0">
                <a:latin typeface="Arial" panose="020B0604020202020204" pitchFamily="34" charset="0"/>
                <a:cs typeface="Arial" panose="020B0604020202020204" pitchFamily="34" charset="0"/>
              </a:rPr>
              <a:t>def </a:t>
            </a:r>
            <a:r>
              <a:rPr lang="en-US" sz="1800" dirty="0" err="1">
                <a:latin typeface="Arial" panose="020B0604020202020204" pitchFamily="34" charset="0"/>
                <a:cs typeface="Arial" panose="020B0604020202020204" pitchFamily="34" charset="0"/>
              </a:rPr>
              <a:t>isPrime</a:t>
            </a:r>
            <a:r>
              <a:rPr lang="en-US" sz="1800" dirty="0">
                <a:latin typeface="Arial" panose="020B0604020202020204" pitchFamily="34" charset="0"/>
                <a:cs typeface="Arial" panose="020B0604020202020204" pitchFamily="34" charset="0"/>
              </a:rPr>
              <a:t>(n):</a:t>
            </a:r>
          </a:p>
          <a:p>
            <a:pPr>
              <a:lnSpc>
                <a:spcPct val="150000"/>
              </a:lnSpc>
            </a:pPr>
            <a:r>
              <a:rPr lang="en-US" sz="1800" dirty="0">
                <a:latin typeface="Arial" panose="020B0604020202020204" pitchFamily="34" charset="0"/>
                <a:cs typeface="Arial" panose="020B0604020202020204" pitchFamily="34" charset="0"/>
              </a:rPr>
              <a:t>	for i in range(2,int(n/2)+1):</a:t>
            </a:r>
          </a:p>
          <a:p>
            <a:pPr>
              <a:lnSpc>
                <a:spcPct val="150000"/>
              </a:lnSpc>
            </a:pPr>
            <a:r>
              <a:rPr lang="en-US" sz="1800" dirty="0">
                <a:latin typeface="Arial" panose="020B0604020202020204" pitchFamily="34" charset="0"/>
                <a:cs typeface="Arial" panose="020B0604020202020204" pitchFamily="34" charset="0"/>
              </a:rPr>
              <a:t>	        if </a:t>
            </a:r>
            <a:r>
              <a:rPr lang="en-US" sz="1800" dirty="0" err="1">
                <a:latin typeface="Arial" panose="020B0604020202020204" pitchFamily="34" charset="0"/>
                <a:cs typeface="Arial" panose="020B0604020202020204" pitchFamily="34" charset="0"/>
              </a:rPr>
              <a:t>n%i</a:t>
            </a:r>
            <a:r>
              <a:rPr lang="en-US" sz="1800" dirty="0">
                <a:latin typeface="Arial" panose="020B0604020202020204" pitchFamily="34" charset="0"/>
                <a:cs typeface="Arial" panose="020B0604020202020204" pitchFamily="34" charset="0"/>
              </a:rPr>
              <a:t>==0: return False    </a:t>
            </a:r>
          </a:p>
          <a:p>
            <a:pPr>
              <a:lnSpc>
                <a:spcPct val="150000"/>
              </a:lnSpc>
            </a:pPr>
            <a:r>
              <a:rPr lang="en-US" sz="1800" dirty="0">
                <a:latin typeface="Arial" panose="020B0604020202020204" pitchFamily="34" charset="0"/>
                <a:cs typeface="Arial" panose="020B0604020202020204" pitchFamily="34" charset="0"/>
              </a:rPr>
              <a:t>	return True</a:t>
            </a:r>
          </a:p>
          <a:p>
            <a:pPr>
              <a:lnSpc>
                <a:spcPct val="150000"/>
              </a:lnSpc>
            </a:pPr>
            <a:r>
              <a:rPr lang="en-US" sz="1800" dirty="0">
                <a:latin typeface="Arial" panose="020B0604020202020204" pitchFamily="34" charset="0"/>
                <a:cs typeface="Arial" panose="020B0604020202020204" pitchFamily="34" charset="0"/>
              </a:rPr>
              <a:t>n = int(input("Enter a positive integer: "))</a:t>
            </a:r>
          </a:p>
          <a:p>
            <a:pPr>
              <a:lnSpc>
                <a:spcPct val="150000"/>
              </a:lnSpc>
            </a:pPr>
            <a:r>
              <a:rPr lang="en-US" sz="1800" dirty="0">
                <a:latin typeface="Arial" panose="020B0604020202020204" pitchFamily="34" charset="0"/>
                <a:cs typeface="Arial" panose="020B0604020202020204" pitchFamily="34" charset="0"/>
              </a:rPr>
              <a:t>if </a:t>
            </a:r>
            <a:r>
              <a:rPr lang="en-US" sz="1800" dirty="0" err="1">
                <a:latin typeface="Arial" panose="020B0604020202020204" pitchFamily="34" charset="0"/>
                <a:cs typeface="Arial" panose="020B0604020202020204" pitchFamily="34" charset="0"/>
              </a:rPr>
              <a:t>isPrime</a:t>
            </a:r>
            <a:r>
              <a:rPr lang="en-US" sz="1800" dirty="0">
                <a:latin typeface="Arial" panose="020B0604020202020204" pitchFamily="34" charset="0"/>
                <a:cs typeface="Arial" panose="020B0604020202020204" pitchFamily="34" charset="0"/>
              </a:rPr>
              <a:t>(n): print("Prime")else: print("Composite")</a:t>
            </a:r>
          </a:p>
        </p:txBody>
      </p:sp>
      <p:pic>
        <p:nvPicPr>
          <p:cNvPr id="6" name="Picture 5">
            <a:extLst>
              <a:ext uri="{FF2B5EF4-FFF2-40B4-BE49-F238E27FC236}">
                <a16:creationId xmlns:a16="http://schemas.microsoft.com/office/drawing/2014/main" id="{2AF6B329-955B-40C4-8730-1E70024DEEE3}"/>
              </a:ext>
            </a:extLst>
          </p:cNvPr>
          <p:cNvPicPr>
            <a:picLocks noChangeAspect="1"/>
          </p:cNvPicPr>
          <p:nvPr/>
        </p:nvPicPr>
        <p:blipFill>
          <a:blip r:embed="rId2"/>
          <a:stretch>
            <a:fillRect/>
          </a:stretch>
        </p:blipFill>
        <p:spPr>
          <a:xfrm>
            <a:off x="420671" y="5162647"/>
            <a:ext cx="3915858" cy="612787"/>
          </a:xfrm>
          <a:prstGeom prst="rect">
            <a:avLst/>
          </a:prstGeom>
        </p:spPr>
      </p:pic>
      <p:pic>
        <p:nvPicPr>
          <p:cNvPr id="8" name="Picture 7">
            <a:extLst>
              <a:ext uri="{FF2B5EF4-FFF2-40B4-BE49-F238E27FC236}">
                <a16:creationId xmlns:a16="http://schemas.microsoft.com/office/drawing/2014/main" id="{12EA344B-3ADC-42CE-8305-855407037CCA}"/>
              </a:ext>
            </a:extLst>
          </p:cNvPr>
          <p:cNvPicPr>
            <a:picLocks noChangeAspect="1"/>
          </p:cNvPicPr>
          <p:nvPr/>
        </p:nvPicPr>
        <p:blipFill>
          <a:blip r:embed="rId3"/>
          <a:stretch>
            <a:fillRect/>
          </a:stretch>
        </p:blipFill>
        <p:spPr>
          <a:xfrm>
            <a:off x="4490686" y="5162647"/>
            <a:ext cx="4016609" cy="628553"/>
          </a:xfrm>
          <a:prstGeom prst="rect">
            <a:avLst/>
          </a:prstGeom>
        </p:spPr>
      </p:pic>
    </p:spTree>
    <p:extLst>
      <p:ext uri="{BB962C8B-B14F-4D97-AF65-F5344CB8AC3E}">
        <p14:creationId xmlns:p14="http://schemas.microsoft.com/office/powerpoint/2010/main" val="2985998159"/>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Returning Collections From Functions</a:t>
            </a:r>
            <a:endParaRPr lang="fa-IR" sz="32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28</a:t>
            </a:fld>
            <a:endParaRPr lang="en-US" altLang="en-US"/>
          </a:p>
        </p:txBody>
      </p:sp>
      <p:sp>
        <p:nvSpPr>
          <p:cNvPr id="10" name="Content Placeholder 2">
            <a:extLst>
              <a:ext uri="{FF2B5EF4-FFF2-40B4-BE49-F238E27FC236}">
                <a16:creationId xmlns:a16="http://schemas.microsoft.com/office/drawing/2014/main" id="{30FBC50B-AAC9-4D9E-B804-AD3078D4E1E0}"/>
              </a:ext>
            </a:extLst>
          </p:cNvPr>
          <p:cNvSpPr>
            <a:spLocks noGrp="1"/>
          </p:cNvSpPr>
          <p:nvPr>
            <p:ph idx="1"/>
          </p:nvPr>
        </p:nvSpPr>
        <p:spPr>
          <a:xfrm>
            <a:off x="304800" y="1295400"/>
            <a:ext cx="8534400" cy="5257800"/>
          </a:xfrm>
        </p:spPr>
        <p:txBody>
          <a:bodyPr/>
          <a:lstStyle/>
          <a:p>
            <a:pPr algn="just">
              <a:lnSpc>
                <a:spcPct val="150000"/>
              </a:lnSpc>
            </a:pPr>
            <a:r>
              <a:rPr lang="en-US" sz="3200" b="0" i="0" u="none" strike="noStrike" baseline="0" dirty="0">
                <a:latin typeface="ArialMT"/>
              </a:rPr>
              <a:t>There is a restriction that only a single value can be returned from a function. What if we want a function to return multiple values? An intelligent solution is to return a single collection instead! The collection could be a list, a tuple or a dictionary.</a:t>
            </a:r>
            <a:endParaRPr lang="fa-IR" sz="2000" dirty="0">
              <a:latin typeface="ArialMT"/>
            </a:endParaRPr>
          </a:p>
        </p:txBody>
      </p:sp>
    </p:spTree>
    <p:extLst>
      <p:ext uri="{BB962C8B-B14F-4D97-AF65-F5344CB8AC3E}">
        <p14:creationId xmlns:p14="http://schemas.microsoft.com/office/powerpoint/2010/main" val="3073955067"/>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Returning Tuples From Functions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400" b="0" i="0" u="none" strike="noStrike" baseline="0" dirty="0">
                <a:latin typeface="ArialMT"/>
              </a:rPr>
              <a:t>Here is a function called </a:t>
            </a:r>
            <a:r>
              <a:rPr lang="en-US" sz="1400" b="0" i="0" u="none" strike="noStrike" baseline="0" dirty="0">
                <a:latin typeface="CourierNewPSMT"/>
              </a:rPr>
              <a:t>calc </a:t>
            </a:r>
            <a:r>
              <a:rPr lang="en-US" sz="1400" b="0" i="0" u="none" strike="noStrike" baseline="0" dirty="0">
                <a:latin typeface="ArialMT"/>
              </a:rPr>
              <a:t>that returns a tuple containing the sum, difference, product and quotient after division, given 2 inputs </a:t>
            </a:r>
            <a:r>
              <a:rPr lang="en-US" sz="1400" b="0" i="0" u="none" strike="noStrike" baseline="0" dirty="0">
                <a:latin typeface="CourierNewPSMT"/>
              </a:rPr>
              <a:t>x </a:t>
            </a:r>
            <a:r>
              <a:rPr lang="en-US" sz="1400" b="0" i="0" u="none" strike="noStrike" baseline="0" dirty="0">
                <a:latin typeface="ArialMT"/>
              </a:rPr>
              <a:t>and </a:t>
            </a:r>
            <a:r>
              <a:rPr lang="en-US" sz="1400" b="0" i="0" u="none" strike="noStrike" baseline="0" dirty="0">
                <a:latin typeface="CourierNewPSMT"/>
              </a:rPr>
              <a:t>y</a:t>
            </a:r>
            <a:r>
              <a:rPr lang="en-US" sz="1400" b="0" i="0" u="none" strike="noStrike" baseline="0" dirty="0">
                <a:latin typeface="ArialMT"/>
              </a:rPr>
              <a:t>:</a:t>
            </a: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r>
              <a:rPr lang="en-US" sz="1400" dirty="0">
                <a:latin typeface="ArialMT"/>
              </a:rPr>
              <a:t>Of course, we do not necessarily need the temporary variable t in the function, and the function can as well be defined as follows:</a:t>
            </a: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29</a:t>
            </a:fld>
            <a:endParaRPr lang="en-US" altLang="en-US"/>
          </a:p>
        </p:txBody>
      </p:sp>
      <p:pic>
        <p:nvPicPr>
          <p:cNvPr id="7" name="Picture 6">
            <a:extLst>
              <a:ext uri="{FF2B5EF4-FFF2-40B4-BE49-F238E27FC236}">
                <a16:creationId xmlns:a16="http://schemas.microsoft.com/office/drawing/2014/main" id="{EEBE859A-1068-4D93-8676-D2D17FC8A8A8}"/>
              </a:ext>
            </a:extLst>
          </p:cNvPr>
          <p:cNvPicPr>
            <a:picLocks noChangeAspect="1"/>
          </p:cNvPicPr>
          <p:nvPr/>
        </p:nvPicPr>
        <p:blipFill>
          <a:blip r:embed="rId2"/>
          <a:stretch>
            <a:fillRect/>
          </a:stretch>
        </p:blipFill>
        <p:spPr>
          <a:xfrm>
            <a:off x="1828800" y="2057400"/>
            <a:ext cx="5267594" cy="2051263"/>
          </a:xfrm>
          <a:prstGeom prst="rect">
            <a:avLst/>
          </a:prstGeom>
        </p:spPr>
      </p:pic>
      <p:pic>
        <p:nvPicPr>
          <p:cNvPr id="9" name="Picture 8">
            <a:extLst>
              <a:ext uri="{FF2B5EF4-FFF2-40B4-BE49-F238E27FC236}">
                <a16:creationId xmlns:a16="http://schemas.microsoft.com/office/drawing/2014/main" id="{1A35CEED-73B7-4421-BF6E-3D72DF992032}"/>
              </a:ext>
            </a:extLst>
          </p:cNvPr>
          <p:cNvPicPr>
            <a:picLocks noChangeAspect="1"/>
          </p:cNvPicPr>
          <p:nvPr/>
        </p:nvPicPr>
        <p:blipFill>
          <a:blip r:embed="rId3"/>
          <a:stretch>
            <a:fillRect/>
          </a:stretch>
        </p:blipFill>
        <p:spPr>
          <a:xfrm>
            <a:off x="2850988" y="4667454"/>
            <a:ext cx="4678526" cy="1809546"/>
          </a:xfrm>
          <a:prstGeom prst="rect">
            <a:avLst/>
          </a:prstGeom>
        </p:spPr>
      </p:pic>
    </p:spTree>
    <p:extLst>
      <p:ext uri="{BB962C8B-B14F-4D97-AF65-F5344CB8AC3E}">
        <p14:creationId xmlns:p14="http://schemas.microsoft.com/office/powerpoint/2010/main" val="208049046"/>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a:t>
            </a:fld>
            <a:endParaRPr lang="en-US" altLang="en-US" sz="1400"/>
          </a:p>
        </p:txBody>
      </p:sp>
      <p:sp>
        <p:nvSpPr>
          <p:cNvPr id="5123" name="Rectangle 2"/>
          <p:cNvSpPr>
            <a:spLocks noGrp="1" noChangeArrowheads="1"/>
          </p:cNvSpPr>
          <p:nvPr>
            <p:ph type="title"/>
          </p:nvPr>
        </p:nvSpPr>
        <p:spPr>
          <a:xfrm>
            <a:off x="533400" y="304800"/>
            <a:ext cx="8382000" cy="685800"/>
          </a:xfrm>
          <a:noFill/>
        </p:spPr>
        <p:txBody>
          <a:bodyPr lIns="92075" tIns="46038" rIns="92075" bIns="46038" anchor="ctr"/>
          <a:lstStyle/>
          <a:p>
            <a:pPr eaLnBrk="1" hangingPunct="1"/>
            <a:r>
              <a:rPr lang="en-US" altLang="en-US" sz="2800" dirty="0"/>
              <a:t>Functions</a:t>
            </a:r>
          </a:p>
        </p:txBody>
      </p:sp>
      <p:sp>
        <p:nvSpPr>
          <p:cNvPr id="5124" name="Rectangle 3"/>
          <p:cNvSpPr>
            <a:spLocks noGrp="1" noChangeArrowheads="1"/>
          </p:cNvSpPr>
          <p:nvPr>
            <p:ph type="body" idx="1"/>
          </p:nvPr>
        </p:nvSpPr>
        <p:spPr>
          <a:xfrm>
            <a:off x="228600" y="1371600"/>
            <a:ext cx="8686800" cy="4572000"/>
          </a:xfrm>
          <a:noFill/>
        </p:spPr>
        <p:txBody>
          <a:bodyPr lIns="92075" tIns="46038" rIns="92075" bIns="46038"/>
          <a:lstStyle/>
          <a:p>
            <a:pPr algn="just" eaLnBrk="1" hangingPunct="1">
              <a:lnSpc>
                <a:spcPct val="150000"/>
              </a:lnSpc>
            </a:pPr>
            <a:r>
              <a:rPr lang="en-US" altLang="en-US" b="1" dirty="0"/>
              <a:t>In this session you will be able to:</a:t>
            </a:r>
            <a:endParaRPr lang="en-US" altLang="en-US" b="1" dirty="0">
              <a:solidFill>
                <a:srgbClr val="FF0000"/>
              </a:solidFill>
            </a:endParaRPr>
          </a:p>
          <a:p>
            <a:pPr lvl="1" algn="just" eaLnBrk="1" hangingPunct="1">
              <a:lnSpc>
                <a:spcPct val="150000"/>
              </a:lnSpc>
            </a:pPr>
            <a:r>
              <a:rPr lang="en-US" altLang="en-US" sz="2200" dirty="0"/>
              <a:t>Define Functions and call them.</a:t>
            </a:r>
          </a:p>
          <a:p>
            <a:pPr lvl="1" algn="just" eaLnBrk="1" hangingPunct="1">
              <a:lnSpc>
                <a:spcPct val="150000"/>
              </a:lnSpc>
            </a:pPr>
            <a:r>
              <a:rPr lang="en-US" altLang="en-US" sz="2200" dirty="0"/>
              <a:t>Pass and Receive Positional Arguments, Default Arguments, Keyword Arguments and Variable Arguments.</a:t>
            </a:r>
          </a:p>
          <a:p>
            <a:pPr lvl="1" algn="just" eaLnBrk="1" hangingPunct="1">
              <a:lnSpc>
                <a:spcPct val="150000"/>
              </a:lnSpc>
            </a:pPr>
            <a:r>
              <a:rPr lang="en-US" altLang="en-US" sz="2100" dirty="0"/>
              <a:t>Return single values as well as collections from functions.</a:t>
            </a:r>
          </a:p>
          <a:p>
            <a:pPr lvl="1" algn="just" eaLnBrk="1" hangingPunct="1">
              <a:lnSpc>
                <a:spcPct val="150000"/>
              </a:lnSpc>
            </a:pPr>
            <a:r>
              <a:rPr lang="en-US" altLang="en-US" sz="2100" dirty="0"/>
              <a:t>Define and use nested functions and lambda expressions.</a:t>
            </a:r>
          </a:p>
          <a:p>
            <a:pPr lvl="1" algn="just" eaLnBrk="1" hangingPunct="1">
              <a:lnSpc>
                <a:spcPct val="150000"/>
              </a:lnSpc>
            </a:pPr>
            <a:r>
              <a:rPr lang="en-US" altLang="en-US" sz="2100" dirty="0"/>
              <a:t>Unpack arguments from collections and pass them as function arguments.</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endParaRPr lang="en-US" dirty="0"/>
          </a:p>
        </p:txBody>
      </p:sp>
    </p:spTree>
    <p:extLst>
      <p:ext uri="{BB962C8B-B14F-4D97-AF65-F5344CB8AC3E}">
        <p14:creationId xmlns:p14="http://schemas.microsoft.com/office/powerpoint/2010/main" val="326841889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anim calcmode="lin" valueType="num">
                                      <p:cBhvr additive="base">
                                        <p:cTn id="11"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Returning Lists From Functions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152400" y="1295400"/>
            <a:ext cx="8915400" cy="5257800"/>
          </a:xfrm>
        </p:spPr>
        <p:txBody>
          <a:bodyPr/>
          <a:lstStyle/>
          <a:p>
            <a:pPr algn="just">
              <a:lnSpc>
                <a:spcPct val="150000"/>
              </a:lnSpc>
            </a:pPr>
            <a:r>
              <a:rPr lang="en-US" sz="1400" b="0" i="0" u="none" strike="noStrike" baseline="0" dirty="0">
                <a:latin typeface="ArialMT"/>
              </a:rPr>
              <a:t>Here is a function called </a:t>
            </a:r>
            <a:r>
              <a:rPr lang="en-US" sz="1400" b="0" i="0" u="none" strike="noStrike" baseline="0" dirty="0">
                <a:latin typeface="CourierNewPSMT"/>
              </a:rPr>
              <a:t>calc </a:t>
            </a:r>
            <a:r>
              <a:rPr lang="en-US" sz="1400" b="0" i="0" u="none" strike="noStrike" baseline="0" dirty="0">
                <a:latin typeface="ArialMT"/>
              </a:rPr>
              <a:t>that returns a list containing the sum, difference, product and quotient after division, given 2 inputs </a:t>
            </a:r>
            <a:r>
              <a:rPr lang="en-US" sz="1400" b="0" i="0" u="none" strike="noStrike" baseline="0" dirty="0">
                <a:latin typeface="CourierNewPSMT"/>
              </a:rPr>
              <a:t>x </a:t>
            </a:r>
            <a:r>
              <a:rPr lang="en-US" sz="1400" b="0" i="0" u="none" strike="noStrike" baseline="0" dirty="0">
                <a:latin typeface="ArialMT"/>
              </a:rPr>
              <a:t>and </a:t>
            </a:r>
            <a:r>
              <a:rPr lang="en-US" sz="1400" b="0" i="0" u="none" strike="noStrike" baseline="0" dirty="0">
                <a:latin typeface="CourierNewPSMT"/>
              </a:rPr>
              <a:t>y</a:t>
            </a:r>
            <a:r>
              <a:rPr lang="en-US" sz="1400" b="0" i="0" u="none" strike="noStrike" baseline="0" dirty="0">
                <a:latin typeface="ArialMT"/>
              </a:rPr>
              <a:t>:</a:t>
            </a:r>
          </a:p>
          <a:p>
            <a:pPr algn="just">
              <a:lnSpc>
                <a:spcPct val="150000"/>
              </a:lnSpc>
            </a:pPr>
            <a:endParaRPr lang="en-US" sz="1200" dirty="0">
              <a:latin typeface="ArialMT"/>
            </a:endParaRPr>
          </a:p>
          <a:p>
            <a:pPr algn="just">
              <a:lnSpc>
                <a:spcPct val="150000"/>
              </a:lnSpc>
            </a:pPr>
            <a:endParaRPr lang="en-US" sz="1200" dirty="0">
              <a:latin typeface="ArialMT"/>
            </a:endParaRPr>
          </a:p>
          <a:p>
            <a:pPr algn="just">
              <a:lnSpc>
                <a:spcPct val="150000"/>
              </a:lnSpc>
            </a:pPr>
            <a:endParaRPr lang="en-US" sz="1200" dirty="0">
              <a:latin typeface="ArialMT"/>
            </a:endParaRPr>
          </a:p>
          <a:p>
            <a:pPr algn="just">
              <a:lnSpc>
                <a:spcPct val="150000"/>
              </a:lnSpc>
            </a:pPr>
            <a:endParaRPr lang="en-US" sz="1200" dirty="0">
              <a:latin typeface="ArialMT"/>
            </a:endParaRPr>
          </a:p>
          <a:p>
            <a:pPr algn="just">
              <a:lnSpc>
                <a:spcPct val="150000"/>
              </a:lnSpc>
            </a:pPr>
            <a:endParaRPr lang="en-US" sz="1200" dirty="0">
              <a:latin typeface="ArialMT"/>
            </a:endParaRPr>
          </a:p>
          <a:p>
            <a:pPr algn="just">
              <a:lnSpc>
                <a:spcPct val="150000"/>
              </a:lnSpc>
            </a:pPr>
            <a:endParaRPr lang="en-US" sz="1200" dirty="0">
              <a:latin typeface="ArialMT"/>
            </a:endParaRPr>
          </a:p>
          <a:p>
            <a:pPr algn="just">
              <a:lnSpc>
                <a:spcPct val="150000"/>
              </a:lnSpc>
            </a:pPr>
            <a:r>
              <a:rPr lang="en-US" sz="1400" b="0" i="0" u="none" strike="noStrike" baseline="0" dirty="0">
                <a:latin typeface="ArialMT"/>
              </a:rPr>
              <a:t>Of course, we do not necessarily need the temporary variable </a:t>
            </a:r>
            <a:r>
              <a:rPr lang="en-US" sz="1400" b="0" i="0" u="none" strike="noStrike" baseline="0" dirty="0">
                <a:latin typeface="CourierNewPSMT"/>
              </a:rPr>
              <a:t>l </a:t>
            </a:r>
            <a:r>
              <a:rPr lang="en-US" sz="1400" b="0" i="0" u="none" strike="noStrike" baseline="0" dirty="0">
                <a:latin typeface="ArialMT"/>
              </a:rPr>
              <a:t>in the function, and the function can as well be defined as follows:</a:t>
            </a:r>
            <a:endParaRPr lang="fa-IR" sz="6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30</a:t>
            </a:fld>
            <a:endParaRPr lang="en-US" altLang="en-US"/>
          </a:p>
        </p:txBody>
      </p:sp>
      <p:pic>
        <p:nvPicPr>
          <p:cNvPr id="10" name="Picture 9">
            <a:extLst>
              <a:ext uri="{FF2B5EF4-FFF2-40B4-BE49-F238E27FC236}">
                <a16:creationId xmlns:a16="http://schemas.microsoft.com/office/drawing/2014/main" id="{4B5E29D3-C762-41FB-9EA3-DAB28F4652BE}"/>
              </a:ext>
            </a:extLst>
          </p:cNvPr>
          <p:cNvPicPr>
            <a:picLocks noChangeAspect="1"/>
          </p:cNvPicPr>
          <p:nvPr/>
        </p:nvPicPr>
        <p:blipFill>
          <a:blip r:embed="rId2"/>
          <a:stretch>
            <a:fillRect/>
          </a:stretch>
        </p:blipFill>
        <p:spPr>
          <a:xfrm>
            <a:off x="3519487" y="1755881"/>
            <a:ext cx="5305425" cy="2054119"/>
          </a:xfrm>
          <a:prstGeom prst="rect">
            <a:avLst/>
          </a:prstGeom>
        </p:spPr>
      </p:pic>
      <p:pic>
        <p:nvPicPr>
          <p:cNvPr id="12" name="Picture 11">
            <a:extLst>
              <a:ext uri="{FF2B5EF4-FFF2-40B4-BE49-F238E27FC236}">
                <a16:creationId xmlns:a16="http://schemas.microsoft.com/office/drawing/2014/main" id="{C5BB6918-10A2-4C3D-83A0-3C1A70468087}"/>
              </a:ext>
            </a:extLst>
          </p:cNvPr>
          <p:cNvPicPr>
            <a:picLocks noChangeAspect="1"/>
          </p:cNvPicPr>
          <p:nvPr/>
        </p:nvPicPr>
        <p:blipFill>
          <a:blip r:embed="rId3"/>
          <a:stretch>
            <a:fillRect/>
          </a:stretch>
        </p:blipFill>
        <p:spPr>
          <a:xfrm>
            <a:off x="3048000" y="4283050"/>
            <a:ext cx="5529263" cy="1926366"/>
          </a:xfrm>
          <a:prstGeom prst="rect">
            <a:avLst/>
          </a:prstGeom>
        </p:spPr>
      </p:pic>
    </p:spTree>
    <p:extLst>
      <p:ext uri="{BB962C8B-B14F-4D97-AF65-F5344CB8AC3E}">
        <p14:creationId xmlns:p14="http://schemas.microsoft.com/office/powerpoint/2010/main" val="1632156462"/>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Returning Dictionaries From Functions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152400" y="1295400"/>
            <a:ext cx="8915400" cy="5257800"/>
          </a:xfrm>
        </p:spPr>
        <p:txBody>
          <a:bodyPr/>
          <a:lstStyle/>
          <a:p>
            <a:pPr algn="just">
              <a:lnSpc>
                <a:spcPct val="150000"/>
              </a:lnSpc>
            </a:pPr>
            <a:r>
              <a:rPr lang="en-US" sz="1400" b="0" i="0" u="none" strike="noStrike" baseline="0" dirty="0">
                <a:latin typeface="ArialMT"/>
              </a:rPr>
              <a:t>Here is a function called </a:t>
            </a:r>
            <a:r>
              <a:rPr lang="en-US" sz="1400" b="0" i="0" u="none" strike="noStrike" baseline="0" dirty="0">
                <a:latin typeface="CourierNewPSMT"/>
              </a:rPr>
              <a:t>calc </a:t>
            </a:r>
            <a:r>
              <a:rPr lang="en-US" sz="1400" b="0" i="0" u="none" strike="noStrike" baseline="0" dirty="0">
                <a:latin typeface="ArialMT"/>
              </a:rPr>
              <a:t>that returns a dictionary containing the sum, difference, product and quotient after division, given 2 inputs </a:t>
            </a:r>
            <a:r>
              <a:rPr lang="en-US" sz="1400" b="0" i="0" u="none" strike="noStrike" baseline="0" dirty="0">
                <a:latin typeface="CourierNewPSMT"/>
              </a:rPr>
              <a:t>x </a:t>
            </a:r>
            <a:r>
              <a:rPr lang="en-US" sz="1400" b="0" i="0" u="none" strike="noStrike" baseline="0" dirty="0">
                <a:latin typeface="ArialMT"/>
              </a:rPr>
              <a:t>and </a:t>
            </a:r>
            <a:r>
              <a:rPr lang="en-US" sz="1400" b="0" i="0" u="none" strike="noStrike" baseline="0" dirty="0">
                <a:latin typeface="CourierNewPSMT"/>
              </a:rPr>
              <a:t>y</a:t>
            </a:r>
            <a:r>
              <a:rPr lang="en-US" sz="1400" b="0" i="0" u="none" strike="noStrike" baseline="0" dirty="0">
                <a:latin typeface="ArialMT"/>
              </a:rPr>
              <a:t>:</a:t>
            </a:r>
          </a:p>
          <a:p>
            <a:pPr algn="just">
              <a:lnSpc>
                <a:spcPct val="150000"/>
              </a:lnSpc>
            </a:pPr>
            <a:endParaRPr lang="en-US" sz="1200" dirty="0">
              <a:latin typeface="ArialMT"/>
            </a:endParaRPr>
          </a:p>
          <a:p>
            <a:pPr algn="just">
              <a:lnSpc>
                <a:spcPct val="150000"/>
              </a:lnSpc>
            </a:pPr>
            <a:endParaRPr lang="en-US" sz="1200" dirty="0">
              <a:latin typeface="ArialMT"/>
            </a:endParaRPr>
          </a:p>
          <a:p>
            <a:pPr algn="just">
              <a:lnSpc>
                <a:spcPct val="150000"/>
              </a:lnSpc>
            </a:pPr>
            <a:endParaRPr lang="en-US" sz="1200" dirty="0">
              <a:latin typeface="ArialMT"/>
            </a:endParaRPr>
          </a:p>
          <a:p>
            <a:pPr algn="just">
              <a:lnSpc>
                <a:spcPct val="150000"/>
              </a:lnSpc>
            </a:pPr>
            <a:endParaRPr lang="en-US" sz="1200" dirty="0">
              <a:latin typeface="ArialMT"/>
            </a:endParaRPr>
          </a:p>
          <a:p>
            <a:pPr algn="just">
              <a:lnSpc>
                <a:spcPct val="150000"/>
              </a:lnSpc>
            </a:pPr>
            <a:endParaRPr lang="en-US" sz="1200" dirty="0">
              <a:latin typeface="ArialMT"/>
            </a:endParaRPr>
          </a:p>
          <a:p>
            <a:pPr algn="just">
              <a:lnSpc>
                <a:spcPct val="150000"/>
              </a:lnSpc>
            </a:pPr>
            <a:endParaRPr lang="en-US" sz="1200" dirty="0">
              <a:latin typeface="ArialMT"/>
            </a:endParaRPr>
          </a:p>
          <a:p>
            <a:pPr algn="just">
              <a:lnSpc>
                <a:spcPct val="150000"/>
              </a:lnSpc>
            </a:pPr>
            <a:r>
              <a:rPr lang="en-US" sz="1400" b="0" i="0" u="none" strike="noStrike" baseline="0" dirty="0">
                <a:latin typeface="ArialMT"/>
              </a:rPr>
              <a:t>Of course, we do not necessarily need the temporary variable </a:t>
            </a:r>
            <a:r>
              <a:rPr lang="en-US" sz="1400" b="0" i="0" u="none" strike="noStrike" baseline="0" dirty="0">
                <a:latin typeface="CourierNewPSMT"/>
              </a:rPr>
              <a:t>d </a:t>
            </a:r>
            <a:r>
              <a:rPr lang="en-US" sz="1400" b="0" i="0" u="none" strike="noStrike" baseline="0" dirty="0">
                <a:latin typeface="ArialMT"/>
              </a:rPr>
              <a:t>in the function, and the function can as well be defined as follows:</a:t>
            </a:r>
            <a:endParaRPr lang="fa-IR" sz="6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31</a:t>
            </a:fld>
            <a:endParaRPr lang="en-US" altLang="en-US"/>
          </a:p>
        </p:txBody>
      </p:sp>
      <p:pic>
        <p:nvPicPr>
          <p:cNvPr id="7" name="Picture 6">
            <a:extLst>
              <a:ext uri="{FF2B5EF4-FFF2-40B4-BE49-F238E27FC236}">
                <a16:creationId xmlns:a16="http://schemas.microsoft.com/office/drawing/2014/main" id="{4401F9BE-6B73-41EB-B1F4-015E74DF10DC}"/>
              </a:ext>
            </a:extLst>
          </p:cNvPr>
          <p:cNvPicPr>
            <a:picLocks noChangeAspect="1"/>
          </p:cNvPicPr>
          <p:nvPr/>
        </p:nvPicPr>
        <p:blipFill>
          <a:blip r:embed="rId2"/>
          <a:stretch>
            <a:fillRect/>
          </a:stretch>
        </p:blipFill>
        <p:spPr>
          <a:xfrm>
            <a:off x="2971800" y="2057400"/>
            <a:ext cx="5791200" cy="1808342"/>
          </a:xfrm>
          <a:prstGeom prst="rect">
            <a:avLst/>
          </a:prstGeom>
        </p:spPr>
      </p:pic>
      <p:pic>
        <p:nvPicPr>
          <p:cNvPr id="9" name="Picture 8">
            <a:extLst>
              <a:ext uri="{FF2B5EF4-FFF2-40B4-BE49-F238E27FC236}">
                <a16:creationId xmlns:a16="http://schemas.microsoft.com/office/drawing/2014/main" id="{429CC071-B53D-4A06-BB06-04E6E8B1529F}"/>
              </a:ext>
            </a:extLst>
          </p:cNvPr>
          <p:cNvPicPr>
            <a:picLocks noChangeAspect="1"/>
          </p:cNvPicPr>
          <p:nvPr/>
        </p:nvPicPr>
        <p:blipFill>
          <a:blip r:embed="rId3"/>
          <a:stretch>
            <a:fillRect/>
          </a:stretch>
        </p:blipFill>
        <p:spPr>
          <a:xfrm>
            <a:off x="2209800" y="4540690"/>
            <a:ext cx="6629400" cy="1936310"/>
          </a:xfrm>
          <a:prstGeom prst="rect">
            <a:avLst/>
          </a:prstGeom>
        </p:spPr>
      </p:pic>
    </p:spTree>
    <p:extLst>
      <p:ext uri="{BB962C8B-B14F-4D97-AF65-F5344CB8AC3E}">
        <p14:creationId xmlns:p14="http://schemas.microsoft.com/office/powerpoint/2010/main" val="511769472"/>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Global Variables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600" b="0" i="1" u="none" strike="noStrike" baseline="0" dirty="0">
                <a:latin typeface="Arial-ItalicMT"/>
              </a:rPr>
              <a:t>Global variables </a:t>
            </a:r>
            <a:r>
              <a:rPr lang="en-US" sz="1600" b="0" i="0" u="none" strike="noStrike" baseline="0" dirty="0">
                <a:latin typeface="ArialMT"/>
              </a:rPr>
              <a:t>are variables that are accessible throughout the script – including inside functions as well as outside of all functions. While this makes it convenient for multiple functions to share the same variable(s), it is frowned upon as being an unprofessional practice for the following reasons:</a:t>
            </a:r>
          </a:p>
          <a:p>
            <a:pPr lvl="1" algn="just">
              <a:lnSpc>
                <a:spcPct val="150000"/>
              </a:lnSpc>
              <a:buFont typeface="+mj-lt"/>
              <a:buAutoNum type="arabicPeriod"/>
            </a:pPr>
            <a:r>
              <a:rPr lang="en-US" sz="1400" dirty="0">
                <a:latin typeface="ArialMT"/>
              </a:rPr>
              <a:t>Global variables are invisibly tied to the function.</a:t>
            </a:r>
          </a:p>
          <a:p>
            <a:pPr lvl="1" algn="just">
              <a:lnSpc>
                <a:spcPct val="150000"/>
              </a:lnSpc>
              <a:buFont typeface="+mj-lt"/>
              <a:buAutoNum type="arabicPeriod"/>
            </a:pPr>
            <a:r>
              <a:rPr lang="en-US" sz="1400" dirty="0">
                <a:latin typeface="ArialMT"/>
              </a:rPr>
              <a:t>Global variables are shared by all functions</a:t>
            </a:r>
          </a:p>
          <a:p>
            <a:pPr lvl="1" algn="just">
              <a:lnSpc>
                <a:spcPct val="150000"/>
              </a:lnSpc>
              <a:buFont typeface="+mj-lt"/>
              <a:buAutoNum type="arabicPeriod"/>
            </a:pPr>
            <a:r>
              <a:rPr lang="en-US" sz="1400" dirty="0">
                <a:latin typeface="ArialMT"/>
              </a:rPr>
              <a:t>The dependency of the function on the global variable makes it more difficult to reuse the function across programs</a:t>
            </a:r>
          </a:p>
          <a:p>
            <a:pPr lvl="1" algn="just">
              <a:lnSpc>
                <a:spcPct val="150000"/>
              </a:lnSpc>
              <a:buFont typeface="+mj-lt"/>
              <a:buAutoNum type="arabicPeriod"/>
            </a:pPr>
            <a:r>
              <a:rPr lang="en-US" sz="1400" dirty="0">
                <a:latin typeface="ArialMT"/>
              </a:rPr>
              <a:t>When multiple such functions co-exist within the same program, there can be confusion related to which globals are used by which functions.</a:t>
            </a:r>
          </a:p>
          <a:p>
            <a:pPr lvl="1" algn="just">
              <a:lnSpc>
                <a:spcPct val="150000"/>
              </a:lnSpc>
              <a:buFont typeface="+mj-lt"/>
              <a:buAutoNum type="arabicPeriod"/>
            </a:pPr>
            <a:r>
              <a:rPr lang="en-US" sz="1400" dirty="0">
                <a:latin typeface="ArialMT"/>
              </a:rPr>
              <a:t>Global variables continue to exist till the end of the program</a:t>
            </a:r>
          </a:p>
          <a:p>
            <a:pPr lvl="1" algn="just">
              <a:lnSpc>
                <a:spcPct val="150000"/>
              </a:lnSpc>
              <a:buFont typeface="+mj-lt"/>
              <a:buAutoNum type="arabicPeriod"/>
            </a:pPr>
            <a:endParaRPr lang="en-US" sz="1400" dirty="0">
              <a:latin typeface="ArialMT"/>
            </a:endParaRPr>
          </a:p>
          <a:p>
            <a:pPr algn="just">
              <a:lnSpc>
                <a:spcPct val="150000"/>
              </a:lnSpc>
            </a:pPr>
            <a:r>
              <a:rPr lang="en-US" sz="1600" dirty="0">
                <a:latin typeface="ArialMT"/>
              </a:rPr>
              <a:t>Thus, it is a bad idea to use global variables. But for now, we will continue with this topic and see how to make it possible to use globals in functions nevertheless.</a:t>
            </a:r>
            <a:endParaRPr lang="fa-IR" sz="16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32</a:t>
            </a:fld>
            <a:endParaRPr lang="en-US" altLang="en-US"/>
          </a:p>
        </p:txBody>
      </p:sp>
    </p:spTree>
    <p:extLst>
      <p:ext uri="{BB962C8B-B14F-4D97-AF65-F5344CB8AC3E}">
        <p14:creationId xmlns:p14="http://schemas.microsoft.com/office/powerpoint/2010/main" val="800712683"/>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Global Variables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800" b="0" i="0" u="none" strike="noStrike" baseline="0" dirty="0">
                <a:latin typeface="ArialMT"/>
              </a:rPr>
              <a:t>All variables used inside functions are local to the function by default. In other words, Python helps you by assuming you always want locals instead of globals. This is illustrated in the example below:</a:t>
            </a:r>
          </a:p>
          <a:p>
            <a:pPr algn="just">
              <a:lnSpc>
                <a:spcPct val="150000"/>
              </a:lnSpc>
            </a:pPr>
            <a:endParaRPr lang="fa-IR" sz="16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33</a:t>
            </a:fld>
            <a:endParaRPr lang="en-US" altLang="en-US"/>
          </a:p>
        </p:txBody>
      </p:sp>
      <p:sp>
        <p:nvSpPr>
          <p:cNvPr id="9" name="TextBox 8">
            <a:extLst>
              <a:ext uri="{FF2B5EF4-FFF2-40B4-BE49-F238E27FC236}">
                <a16:creationId xmlns:a16="http://schemas.microsoft.com/office/drawing/2014/main" id="{4468C5B8-07EE-4D87-9A77-1E646818C820}"/>
              </a:ext>
            </a:extLst>
          </p:cNvPr>
          <p:cNvSpPr txBox="1"/>
          <p:nvPr/>
        </p:nvSpPr>
        <p:spPr>
          <a:xfrm>
            <a:off x="381000" y="2743200"/>
            <a:ext cx="1828800"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800" dirty="0"/>
              <a:t>&gt;&gt;&gt; x=2</a:t>
            </a:r>
          </a:p>
          <a:p>
            <a:r>
              <a:rPr lang="en-US" sz="1800" dirty="0"/>
              <a:t>&gt;&gt;&gt; def f():</a:t>
            </a:r>
          </a:p>
          <a:p>
            <a:r>
              <a:rPr lang="en-US" sz="1800" dirty="0"/>
              <a:t>... x=3</a:t>
            </a:r>
          </a:p>
          <a:p>
            <a:r>
              <a:rPr lang="en-US" sz="1800" dirty="0"/>
              <a:t>... print(x)</a:t>
            </a:r>
          </a:p>
          <a:p>
            <a:r>
              <a:rPr lang="en-US" sz="1800" dirty="0"/>
              <a:t>...</a:t>
            </a:r>
          </a:p>
          <a:p>
            <a:r>
              <a:rPr lang="en-US" sz="1800" dirty="0"/>
              <a:t>&gt;&gt;&gt; print(x)</a:t>
            </a:r>
          </a:p>
          <a:p>
            <a:r>
              <a:rPr lang="en-US" sz="1800" dirty="0"/>
              <a:t>2</a:t>
            </a:r>
          </a:p>
          <a:p>
            <a:r>
              <a:rPr lang="en-US" sz="1800" dirty="0"/>
              <a:t>&gt;&gt;&gt; f()</a:t>
            </a:r>
          </a:p>
          <a:p>
            <a:r>
              <a:rPr lang="en-US" sz="1800" dirty="0"/>
              <a:t>3</a:t>
            </a:r>
          </a:p>
          <a:p>
            <a:pPr algn="l"/>
            <a:r>
              <a:rPr lang="en-US" sz="1800" b="0" i="0" u="none" strike="noStrike" baseline="0" dirty="0">
                <a:latin typeface="CourierNewPSMT"/>
              </a:rPr>
              <a:t>&gt;&gt;&gt; </a:t>
            </a:r>
            <a:r>
              <a:rPr lang="en-US" sz="1800" b="1" i="0" u="none" strike="noStrike" baseline="0" dirty="0">
                <a:latin typeface="CourierNewPS-BoldMT"/>
              </a:rPr>
              <a:t>print(x)</a:t>
            </a:r>
          </a:p>
          <a:p>
            <a:pPr algn="l"/>
            <a:r>
              <a:rPr lang="en-US" sz="1800" b="0" i="0" u="none" strike="noStrike" baseline="0" dirty="0">
                <a:latin typeface="CourierNewPSMT"/>
              </a:rPr>
              <a:t>2</a:t>
            </a:r>
            <a:endParaRPr lang="en-US" sz="1800" dirty="0"/>
          </a:p>
        </p:txBody>
      </p:sp>
      <p:pic>
        <p:nvPicPr>
          <p:cNvPr id="11" name="Picture 10">
            <a:extLst>
              <a:ext uri="{FF2B5EF4-FFF2-40B4-BE49-F238E27FC236}">
                <a16:creationId xmlns:a16="http://schemas.microsoft.com/office/drawing/2014/main" id="{DB5F0D22-E71E-4FA7-9C7E-1F86C081B3C9}"/>
              </a:ext>
            </a:extLst>
          </p:cNvPr>
          <p:cNvPicPr>
            <a:picLocks noChangeAspect="1"/>
          </p:cNvPicPr>
          <p:nvPr/>
        </p:nvPicPr>
        <p:blipFill>
          <a:blip r:embed="rId2"/>
          <a:stretch>
            <a:fillRect/>
          </a:stretch>
        </p:blipFill>
        <p:spPr>
          <a:xfrm>
            <a:off x="2475207" y="2944586"/>
            <a:ext cx="6120581" cy="2710543"/>
          </a:xfrm>
          <a:prstGeom prst="rect">
            <a:avLst/>
          </a:prstGeom>
        </p:spPr>
      </p:pic>
    </p:spTree>
    <p:extLst>
      <p:ext uri="{BB962C8B-B14F-4D97-AF65-F5344CB8AC3E}">
        <p14:creationId xmlns:p14="http://schemas.microsoft.com/office/powerpoint/2010/main" val="1005183118"/>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Global Variables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600" b="0" i="0" u="none" strike="noStrike" baseline="0" dirty="0">
                <a:latin typeface="ArialMT"/>
              </a:rPr>
              <a:t>What if in the previous example, we want the function to use the global variable </a:t>
            </a:r>
            <a:r>
              <a:rPr lang="en-US" sz="1600" b="0" i="0" u="none" strike="noStrike" baseline="0" dirty="0">
                <a:latin typeface="CourierNewPSMT"/>
              </a:rPr>
              <a:t>x </a:t>
            </a:r>
            <a:r>
              <a:rPr lang="en-US" sz="1600" b="0" i="0" u="none" strike="noStrike" baseline="0" dirty="0">
                <a:latin typeface="ArialMT"/>
              </a:rPr>
              <a:t>instead of creating a new local variable? We make this intention known to Python using the keyword </a:t>
            </a:r>
            <a:r>
              <a:rPr lang="en-US" sz="1600" b="0" i="0" u="none" strike="noStrike" baseline="0" dirty="0">
                <a:latin typeface="CourierNewPSMT"/>
              </a:rPr>
              <a:t>global </a:t>
            </a:r>
            <a:r>
              <a:rPr lang="en-US" sz="1600" b="0" i="0" u="none" strike="noStrike" baseline="0" dirty="0">
                <a:latin typeface="ArialMT"/>
              </a:rPr>
              <a:t>to seek access to one or more global variables as shown in the syntax below:</a:t>
            </a:r>
            <a:endParaRPr lang="fa-IR" sz="14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34</a:t>
            </a:fld>
            <a:endParaRPr lang="en-US" altLang="en-US"/>
          </a:p>
        </p:txBody>
      </p:sp>
      <p:pic>
        <p:nvPicPr>
          <p:cNvPr id="7" name="Picture 6">
            <a:extLst>
              <a:ext uri="{FF2B5EF4-FFF2-40B4-BE49-F238E27FC236}">
                <a16:creationId xmlns:a16="http://schemas.microsoft.com/office/drawing/2014/main" id="{CB9BEFA2-1110-45E5-96E7-A40E8A5F558C}"/>
              </a:ext>
            </a:extLst>
          </p:cNvPr>
          <p:cNvPicPr>
            <a:picLocks noChangeAspect="1"/>
          </p:cNvPicPr>
          <p:nvPr/>
        </p:nvPicPr>
        <p:blipFill>
          <a:blip r:embed="rId2"/>
          <a:stretch>
            <a:fillRect/>
          </a:stretch>
        </p:blipFill>
        <p:spPr>
          <a:xfrm>
            <a:off x="2209800" y="2438400"/>
            <a:ext cx="4405312" cy="718351"/>
          </a:xfrm>
          <a:prstGeom prst="rect">
            <a:avLst/>
          </a:prstGeom>
        </p:spPr>
      </p:pic>
      <p:pic>
        <p:nvPicPr>
          <p:cNvPr id="10" name="Picture 9">
            <a:extLst>
              <a:ext uri="{FF2B5EF4-FFF2-40B4-BE49-F238E27FC236}">
                <a16:creationId xmlns:a16="http://schemas.microsoft.com/office/drawing/2014/main" id="{1E7048ED-8564-4ED8-BF14-E396027A3BEF}"/>
              </a:ext>
            </a:extLst>
          </p:cNvPr>
          <p:cNvPicPr>
            <a:picLocks noChangeAspect="1"/>
          </p:cNvPicPr>
          <p:nvPr/>
        </p:nvPicPr>
        <p:blipFill>
          <a:blip r:embed="rId3"/>
          <a:stretch>
            <a:fillRect/>
          </a:stretch>
        </p:blipFill>
        <p:spPr>
          <a:xfrm>
            <a:off x="0" y="3418002"/>
            <a:ext cx="3535325" cy="2754198"/>
          </a:xfrm>
          <a:prstGeom prst="rect">
            <a:avLst/>
          </a:prstGeom>
        </p:spPr>
      </p:pic>
      <p:pic>
        <p:nvPicPr>
          <p:cNvPr id="13" name="Picture 12">
            <a:extLst>
              <a:ext uri="{FF2B5EF4-FFF2-40B4-BE49-F238E27FC236}">
                <a16:creationId xmlns:a16="http://schemas.microsoft.com/office/drawing/2014/main" id="{D7CA5BD7-6FC0-4F6F-87F2-8651031F44DE}"/>
              </a:ext>
            </a:extLst>
          </p:cNvPr>
          <p:cNvPicPr>
            <a:picLocks noChangeAspect="1"/>
          </p:cNvPicPr>
          <p:nvPr/>
        </p:nvPicPr>
        <p:blipFill>
          <a:blip r:embed="rId4"/>
          <a:stretch>
            <a:fillRect/>
          </a:stretch>
        </p:blipFill>
        <p:spPr>
          <a:xfrm>
            <a:off x="3657600" y="3810000"/>
            <a:ext cx="5391475" cy="2219483"/>
          </a:xfrm>
          <a:prstGeom prst="rect">
            <a:avLst/>
          </a:prstGeom>
        </p:spPr>
      </p:pic>
    </p:spTree>
    <p:extLst>
      <p:ext uri="{BB962C8B-B14F-4D97-AF65-F5344CB8AC3E}">
        <p14:creationId xmlns:p14="http://schemas.microsoft.com/office/powerpoint/2010/main" val="3007723500"/>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Nested Functions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600" b="0" i="0" u="none" strike="noStrike" baseline="0" dirty="0">
                <a:latin typeface="ArialMT"/>
              </a:rPr>
              <a:t>A function defined within another function is called a nested function. In such cases, we differentiate between these functions using the terminology of outer function and inner function. Thus, the inner function is the one that is defined inside of the outer function, is local to the outer function, and accessible only to the outer function.</a:t>
            </a:r>
            <a:endParaRPr lang="fa-IR" sz="14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35</a:t>
            </a:fld>
            <a:endParaRPr lang="en-US" altLang="en-US"/>
          </a:p>
        </p:txBody>
      </p:sp>
      <p:pic>
        <p:nvPicPr>
          <p:cNvPr id="7" name="Picture 6">
            <a:extLst>
              <a:ext uri="{FF2B5EF4-FFF2-40B4-BE49-F238E27FC236}">
                <a16:creationId xmlns:a16="http://schemas.microsoft.com/office/drawing/2014/main" id="{769A4D52-5F6A-4CF6-8E2A-0E79E4ECD89C}"/>
              </a:ext>
            </a:extLst>
          </p:cNvPr>
          <p:cNvPicPr>
            <a:picLocks noChangeAspect="1"/>
          </p:cNvPicPr>
          <p:nvPr/>
        </p:nvPicPr>
        <p:blipFill>
          <a:blip r:embed="rId2"/>
          <a:stretch>
            <a:fillRect/>
          </a:stretch>
        </p:blipFill>
        <p:spPr>
          <a:xfrm>
            <a:off x="152400" y="3352800"/>
            <a:ext cx="3614738" cy="2650808"/>
          </a:xfrm>
          <a:prstGeom prst="rect">
            <a:avLst/>
          </a:prstGeom>
        </p:spPr>
      </p:pic>
      <p:pic>
        <p:nvPicPr>
          <p:cNvPr id="10" name="Picture 9">
            <a:extLst>
              <a:ext uri="{FF2B5EF4-FFF2-40B4-BE49-F238E27FC236}">
                <a16:creationId xmlns:a16="http://schemas.microsoft.com/office/drawing/2014/main" id="{673D5FB5-22EA-4138-95EF-EE325E5F6D34}"/>
              </a:ext>
            </a:extLst>
          </p:cNvPr>
          <p:cNvPicPr>
            <a:picLocks noChangeAspect="1"/>
          </p:cNvPicPr>
          <p:nvPr/>
        </p:nvPicPr>
        <p:blipFill>
          <a:blip r:embed="rId3"/>
          <a:stretch>
            <a:fillRect/>
          </a:stretch>
        </p:blipFill>
        <p:spPr>
          <a:xfrm>
            <a:off x="3815674" y="3799674"/>
            <a:ext cx="5257800" cy="1757059"/>
          </a:xfrm>
          <a:prstGeom prst="rect">
            <a:avLst/>
          </a:prstGeom>
        </p:spPr>
      </p:pic>
    </p:spTree>
    <p:extLst>
      <p:ext uri="{BB962C8B-B14F-4D97-AF65-F5344CB8AC3E}">
        <p14:creationId xmlns:p14="http://schemas.microsoft.com/office/powerpoint/2010/main" val="1048515522"/>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Lambda Expressions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600" b="0" i="0" u="none" strike="noStrike" baseline="0" dirty="0">
                <a:latin typeface="ArialMT"/>
              </a:rPr>
              <a:t>Python provides a convenient mechanism for creating anonymous functions called Lambda Expressions and permits invoking them using their reference.</a:t>
            </a:r>
          </a:p>
          <a:p>
            <a:pPr algn="just">
              <a:lnSpc>
                <a:spcPct val="150000"/>
              </a:lnSpc>
            </a:pPr>
            <a:r>
              <a:rPr lang="en-US" sz="1600" dirty="0">
                <a:latin typeface="ArialMT"/>
              </a:rPr>
              <a:t>Lambda expressions are ideally used when we have something simple to be done (something that can fit within a single expression), and we are more interested in quickly getting the job done rather than formally naming the function.</a:t>
            </a:r>
          </a:p>
          <a:p>
            <a:pPr algn="just">
              <a:lnSpc>
                <a:spcPct val="150000"/>
              </a:lnSpc>
            </a:pPr>
            <a:r>
              <a:rPr lang="en-US" sz="1600" dirty="0">
                <a:latin typeface="ArialMT"/>
              </a:rPr>
              <a:t>Before we go on to powerful examples, let us consider some simple ones. But first, here is the syntax of a lambda expression:</a:t>
            </a:r>
            <a:endParaRPr lang="fa-IR" sz="16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36</a:t>
            </a:fld>
            <a:endParaRPr lang="en-US" altLang="en-US"/>
          </a:p>
        </p:txBody>
      </p:sp>
      <p:pic>
        <p:nvPicPr>
          <p:cNvPr id="8" name="Picture 7">
            <a:extLst>
              <a:ext uri="{FF2B5EF4-FFF2-40B4-BE49-F238E27FC236}">
                <a16:creationId xmlns:a16="http://schemas.microsoft.com/office/drawing/2014/main" id="{C3DB0666-F138-418D-A864-B31AE6D3B6D2}"/>
              </a:ext>
            </a:extLst>
          </p:cNvPr>
          <p:cNvPicPr>
            <a:picLocks noChangeAspect="1"/>
          </p:cNvPicPr>
          <p:nvPr/>
        </p:nvPicPr>
        <p:blipFill>
          <a:blip r:embed="rId2"/>
          <a:stretch>
            <a:fillRect/>
          </a:stretch>
        </p:blipFill>
        <p:spPr>
          <a:xfrm>
            <a:off x="2514600" y="4114800"/>
            <a:ext cx="5438775" cy="800100"/>
          </a:xfrm>
          <a:prstGeom prst="rect">
            <a:avLst/>
          </a:prstGeom>
        </p:spPr>
      </p:pic>
    </p:spTree>
    <p:extLst>
      <p:ext uri="{BB962C8B-B14F-4D97-AF65-F5344CB8AC3E}">
        <p14:creationId xmlns:p14="http://schemas.microsoft.com/office/powerpoint/2010/main" val="3187683493"/>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Lambda Expressions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600" b="0" i="0" u="none" strike="noStrike" baseline="0" dirty="0">
                <a:latin typeface="ArialMT"/>
              </a:rPr>
              <a:t>A lambda can receive 0 or more parameters (just like functions) and end up returning the value of the expression on execution. Here is the first example:</a:t>
            </a:r>
            <a:endParaRPr lang="fa-IR" sz="16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37</a:t>
            </a:fld>
            <a:endParaRPr lang="en-US" altLang="en-US"/>
          </a:p>
        </p:txBody>
      </p:sp>
      <p:pic>
        <p:nvPicPr>
          <p:cNvPr id="7" name="Picture 6">
            <a:extLst>
              <a:ext uri="{FF2B5EF4-FFF2-40B4-BE49-F238E27FC236}">
                <a16:creationId xmlns:a16="http://schemas.microsoft.com/office/drawing/2014/main" id="{E204A9DE-2B1E-4901-AC29-1AFFB416E87C}"/>
              </a:ext>
            </a:extLst>
          </p:cNvPr>
          <p:cNvPicPr>
            <a:picLocks noChangeAspect="1"/>
          </p:cNvPicPr>
          <p:nvPr/>
        </p:nvPicPr>
        <p:blipFill>
          <a:blip r:embed="rId2"/>
          <a:stretch>
            <a:fillRect/>
          </a:stretch>
        </p:blipFill>
        <p:spPr>
          <a:xfrm>
            <a:off x="430098" y="2286000"/>
            <a:ext cx="7772400" cy="3649076"/>
          </a:xfrm>
          <a:prstGeom prst="rect">
            <a:avLst/>
          </a:prstGeom>
        </p:spPr>
      </p:pic>
    </p:spTree>
    <p:extLst>
      <p:ext uri="{BB962C8B-B14F-4D97-AF65-F5344CB8AC3E}">
        <p14:creationId xmlns:p14="http://schemas.microsoft.com/office/powerpoint/2010/main" val="2207765153"/>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Lambda Expressions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400" b="0" i="0" u="none" strike="noStrike" baseline="0" dirty="0">
                <a:latin typeface="ArialMT"/>
              </a:rPr>
              <a:t>Since the keyword lambda manufactures a function and returns it's reference, we can store the function reference in any variable and then use that variable like a function. This is illustrated below:</a:t>
            </a: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r>
              <a:rPr lang="en-US" sz="1400" i="1" dirty="0">
                <a:solidFill>
                  <a:srgbClr val="FF0000"/>
                </a:solidFill>
                <a:latin typeface="ArialMT"/>
              </a:rPr>
              <a:t>Lambda</a:t>
            </a:r>
            <a:r>
              <a:rPr lang="en-US" sz="1400" dirty="0">
                <a:latin typeface="ArialMT"/>
              </a:rPr>
              <a:t> expressions are especially useful when function objects are required. A function object is a reference to a function that can be stored (in variables), passed around in the script (as arguments to functions and return values from functions) and can be invoked whenever required.</a:t>
            </a:r>
            <a:endParaRPr lang="fa-IR" sz="14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38</a:t>
            </a:fld>
            <a:endParaRPr lang="en-US" altLang="en-US"/>
          </a:p>
        </p:txBody>
      </p:sp>
      <p:pic>
        <p:nvPicPr>
          <p:cNvPr id="8" name="Picture 7">
            <a:extLst>
              <a:ext uri="{FF2B5EF4-FFF2-40B4-BE49-F238E27FC236}">
                <a16:creationId xmlns:a16="http://schemas.microsoft.com/office/drawing/2014/main" id="{A8514981-4D7E-4EF5-B820-9F1E2BEB4E8D}"/>
              </a:ext>
            </a:extLst>
          </p:cNvPr>
          <p:cNvPicPr>
            <a:picLocks noChangeAspect="1"/>
          </p:cNvPicPr>
          <p:nvPr/>
        </p:nvPicPr>
        <p:blipFill>
          <a:blip r:embed="rId2"/>
          <a:stretch>
            <a:fillRect/>
          </a:stretch>
        </p:blipFill>
        <p:spPr>
          <a:xfrm>
            <a:off x="1066800" y="2057400"/>
            <a:ext cx="6732568" cy="3127863"/>
          </a:xfrm>
          <a:prstGeom prst="rect">
            <a:avLst/>
          </a:prstGeom>
        </p:spPr>
      </p:pic>
    </p:spTree>
    <p:extLst>
      <p:ext uri="{BB962C8B-B14F-4D97-AF65-F5344CB8AC3E}">
        <p14:creationId xmlns:p14="http://schemas.microsoft.com/office/powerpoint/2010/main" val="648853647"/>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Unpacking Argument Lists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400" b="0" i="0" u="none" strike="noStrike" baseline="0" dirty="0">
                <a:latin typeface="ArialMT"/>
              </a:rPr>
              <a:t>When a collection is passed as an argument to a function, it is received as a collection object only and not as individual elements of the collection. To illustrate, consider the following example:</a:t>
            </a: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39</a:t>
            </a:fld>
            <a:endParaRPr lang="en-US" altLang="en-US"/>
          </a:p>
        </p:txBody>
      </p:sp>
      <p:pic>
        <p:nvPicPr>
          <p:cNvPr id="7" name="Picture 6">
            <a:extLst>
              <a:ext uri="{FF2B5EF4-FFF2-40B4-BE49-F238E27FC236}">
                <a16:creationId xmlns:a16="http://schemas.microsoft.com/office/drawing/2014/main" id="{8DC58A1E-30D9-479F-9DD7-074AFA5FB985}"/>
              </a:ext>
            </a:extLst>
          </p:cNvPr>
          <p:cNvPicPr>
            <a:picLocks noChangeAspect="1"/>
          </p:cNvPicPr>
          <p:nvPr/>
        </p:nvPicPr>
        <p:blipFill>
          <a:blip r:embed="rId2"/>
          <a:stretch>
            <a:fillRect/>
          </a:stretch>
        </p:blipFill>
        <p:spPr>
          <a:xfrm>
            <a:off x="762000" y="2057400"/>
            <a:ext cx="7391400" cy="3010362"/>
          </a:xfrm>
          <a:prstGeom prst="rect">
            <a:avLst/>
          </a:prstGeom>
        </p:spPr>
      </p:pic>
    </p:spTree>
    <p:extLst>
      <p:ext uri="{BB962C8B-B14F-4D97-AF65-F5344CB8AC3E}">
        <p14:creationId xmlns:p14="http://schemas.microsoft.com/office/powerpoint/2010/main" val="1550841293"/>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Introduction to Functions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91319" y="1283110"/>
            <a:ext cx="8458200" cy="5105400"/>
          </a:xfrm>
        </p:spPr>
        <p:txBody>
          <a:bodyPr/>
          <a:lstStyle/>
          <a:p>
            <a:pPr algn="just">
              <a:lnSpc>
                <a:spcPct val="150000"/>
              </a:lnSpc>
            </a:pPr>
            <a:r>
              <a:rPr lang="en-US" sz="2400" i="1" dirty="0"/>
              <a:t>Functions</a:t>
            </a:r>
            <a:r>
              <a:rPr lang="en-US" sz="2400" dirty="0"/>
              <a:t> are self-contained blocks of code to perform a specific task. Functions are used for the following reasons:</a:t>
            </a:r>
          </a:p>
          <a:p>
            <a:pPr lvl="1" algn="just">
              <a:lnSpc>
                <a:spcPct val="150000"/>
              </a:lnSpc>
            </a:pPr>
            <a:r>
              <a:rPr lang="en-US" sz="1800" dirty="0"/>
              <a:t>They help reduce code redundancy: </a:t>
            </a:r>
            <a:r>
              <a:rPr lang="en-US" sz="1600" dirty="0"/>
              <a:t>when the same piece of code is required in multiple places within a program, the piece of code can be converted into a function, which can then be called whenever and wherever required within the program.</a:t>
            </a:r>
          </a:p>
          <a:p>
            <a:pPr lvl="1" algn="just">
              <a:lnSpc>
                <a:spcPct val="150000"/>
              </a:lnSpc>
            </a:pPr>
            <a:r>
              <a:rPr lang="en-US" sz="1800" dirty="0"/>
              <a:t>They help increase code reusability: </a:t>
            </a:r>
            <a:r>
              <a:rPr lang="en-US" sz="1600" dirty="0"/>
              <a:t>a function once defined can be called any number of times and can even be called from other programs</a:t>
            </a:r>
          </a:p>
          <a:p>
            <a:pPr lvl="1" algn="just">
              <a:lnSpc>
                <a:spcPct val="150000"/>
              </a:lnSpc>
            </a:pPr>
            <a:r>
              <a:rPr lang="en-US" sz="1800" dirty="0"/>
              <a:t>They help improve program clarity: </a:t>
            </a:r>
            <a:r>
              <a:rPr lang="en-US" sz="1600" dirty="0"/>
              <a:t>putting all instructions in one place results in cluttering, making the program difficult to read, understand and maintain.</a:t>
            </a:r>
            <a:endParaRPr lang="fa-IR" sz="16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4</a:t>
            </a:fld>
            <a:endParaRPr lang="en-US" altLang="en-US"/>
          </a:p>
        </p:txBody>
      </p:sp>
    </p:spTree>
    <p:extLst>
      <p:ext uri="{BB962C8B-B14F-4D97-AF65-F5344CB8AC3E}">
        <p14:creationId xmlns:p14="http://schemas.microsoft.com/office/powerpoint/2010/main" val="1427305875"/>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Unpacking Argument Lists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400" b="0" i="0" u="none" strike="noStrike" baseline="0" dirty="0">
                <a:latin typeface="ArialMT"/>
              </a:rPr>
              <a:t>This behavior is useful when we specifically want a function to receive collections like tuples, lists, sets and dictionaries. But what if we have multiple values already stored in a collection and we wish to send them as individual arguments to a function?</a:t>
            </a: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r>
              <a:rPr lang="en-US" sz="1400" dirty="0">
                <a:latin typeface="ArialMT"/>
              </a:rPr>
              <a:t>Given 2 values, this function will return as tuple containing their sum, difference, product and quotient.</a:t>
            </a:r>
          </a:p>
          <a:p>
            <a:pPr algn="just">
              <a:lnSpc>
                <a:spcPct val="150000"/>
              </a:lnSpc>
            </a:pPr>
            <a:r>
              <a:rPr lang="en-US" sz="1400" dirty="0">
                <a:latin typeface="ArialMT"/>
              </a:rPr>
              <a:t>If we have the 2 input values already in a list, we will not be able to directly pass the list as an argument as it will be considered to be a single list argument, as illustrated below:</a:t>
            </a: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a:p>
            <a:pPr algn="just">
              <a:lnSpc>
                <a:spcPct val="150000"/>
              </a:lnSpc>
            </a:pPr>
            <a:endParaRPr lang="en-US" sz="14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40</a:t>
            </a:fld>
            <a:endParaRPr lang="en-US" altLang="en-US"/>
          </a:p>
        </p:txBody>
      </p:sp>
      <p:pic>
        <p:nvPicPr>
          <p:cNvPr id="8" name="Picture 7">
            <a:extLst>
              <a:ext uri="{FF2B5EF4-FFF2-40B4-BE49-F238E27FC236}">
                <a16:creationId xmlns:a16="http://schemas.microsoft.com/office/drawing/2014/main" id="{0043B730-097F-47AE-B38F-3AF1698AF5BE}"/>
              </a:ext>
            </a:extLst>
          </p:cNvPr>
          <p:cNvPicPr>
            <a:picLocks noChangeAspect="1"/>
          </p:cNvPicPr>
          <p:nvPr/>
        </p:nvPicPr>
        <p:blipFill>
          <a:blip r:embed="rId2"/>
          <a:stretch>
            <a:fillRect/>
          </a:stretch>
        </p:blipFill>
        <p:spPr>
          <a:xfrm>
            <a:off x="2000250" y="2284723"/>
            <a:ext cx="5143500" cy="1114425"/>
          </a:xfrm>
          <a:prstGeom prst="rect">
            <a:avLst/>
          </a:prstGeom>
        </p:spPr>
      </p:pic>
      <p:pic>
        <p:nvPicPr>
          <p:cNvPr id="10" name="Picture 9">
            <a:extLst>
              <a:ext uri="{FF2B5EF4-FFF2-40B4-BE49-F238E27FC236}">
                <a16:creationId xmlns:a16="http://schemas.microsoft.com/office/drawing/2014/main" id="{197F1098-40B2-4700-8083-914DAC3B08A2}"/>
              </a:ext>
            </a:extLst>
          </p:cNvPr>
          <p:cNvPicPr>
            <a:picLocks noChangeAspect="1"/>
          </p:cNvPicPr>
          <p:nvPr/>
        </p:nvPicPr>
        <p:blipFill>
          <a:blip r:embed="rId3"/>
          <a:stretch>
            <a:fillRect/>
          </a:stretch>
        </p:blipFill>
        <p:spPr>
          <a:xfrm>
            <a:off x="1143000" y="4511744"/>
            <a:ext cx="6781800" cy="1965256"/>
          </a:xfrm>
          <a:prstGeom prst="rect">
            <a:avLst/>
          </a:prstGeom>
        </p:spPr>
      </p:pic>
    </p:spTree>
    <p:extLst>
      <p:ext uri="{BB962C8B-B14F-4D97-AF65-F5344CB8AC3E}">
        <p14:creationId xmlns:p14="http://schemas.microsoft.com/office/powerpoint/2010/main" val="2271028824"/>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Unpacking Argument Lists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2400" b="0" i="0" u="none" strike="noStrike" baseline="0" dirty="0">
                <a:latin typeface="ArialMT"/>
              </a:rPr>
              <a:t>The solution is argument unpacking: extracting individual elements from a collection and considering them to be individual arguments. The syntax for argument unpacking is shown below:</a:t>
            </a:r>
          </a:p>
          <a:p>
            <a:pPr algn="just">
              <a:lnSpc>
                <a:spcPct val="150000"/>
              </a:lnSpc>
            </a:pPr>
            <a:endParaRPr lang="en-US" sz="2400" dirty="0">
              <a:latin typeface="ArialMT"/>
            </a:endParaRPr>
          </a:p>
          <a:p>
            <a:pPr algn="just">
              <a:lnSpc>
                <a:spcPct val="150000"/>
              </a:lnSpc>
            </a:pPr>
            <a:endParaRPr lang="en-US" sz="24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41</a:t>
            </a:fld>
            <a:endParaRPr lang="en-US" altLang="en-US"/>
          </a:p>
        </p:txBody>
      </p:sp>
      <p:pic>
        <p:nvPicPr>
          <p:cNvPr id="7" name="Picture 6">
            <a:extLst>
              <a:ext uri="{FF2B5EF4-FFF2-40B4-BE49-F238E27FC236}">
                <a16:creationId xmlns:a16="http://schemas.microsoft.com/office/drawing/2014/main" id="{5C1689D1-9FE4-4755-B949-93E5BFA5D9BA}"/>
              </a:ext>
            </a:extLst>
          </p:cNvPr>
          <p:cNvPicPr>
            <a:picLocks noChangeAspect="1"/>
          </p:cNvPicPr>
          <p:nvPr/>
        </p:nvPicPr>
        <p:blipFill>
          <a:blip r:embed="rId2"/>
          <a:stretch>
            <a:fillRect/>
          </a:stretch>
        </p:blipFill>
        <p:spPr>
          <a:xfrm>
            <a:off x="3962400" y="3534065"/>
            <a:ext cx="4269164" cy="1923470"/>
          </a:xfrm>
          <a:prstGeom prst="rect">
            <a:avLst/>
          </a:prstGeom>
        </p:spPr>
      </p:pic>
    </p:spTree>
    <p:extLst>
      <p:ext uri="{BB962C8B-B14F-4D97-AF65-F5344CB8AC3E}">
        <p14:creationId xmlns:p14="http://schemas.microsoft.com/office/powerpoint/2010/main" val="2769865504"/>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a:xfrm>
            <a:off x="304800" y="228600"/>
            <a:ext cx="8686800" cy="762000"/>
          </a:xfrm>
        </p:spPr>
        <p:txBody>
          <a:bodyPr/>
          <a:lstStyle/>
          <a:p>
            <a:r>
              <a:rPr lang="en-US" sz="3200" dirty="0"/>
              <a:t>Unpacking Argument Lists</a:t>
            </a:r>
            <a:endParaRPr lang="fa-IR" sz="3200"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00000"/>
              </a:lnSpc>
            </a:pPr>
            <a:r>
              <a:rPr lang="en-US" sz="1800" dirty="0">
                <a:latin typeface="ArialMT"/>
              </a:rPr>
              <a:t>Note</a:t>
            </a:r>
            <a:r>
              <a:rPr lang="en-US" sz="1400" dirty="0">
                <a:latin typeface="ArialMT"/>
              </a:rPr>
              <a:t>:</a:t>
            </a:r>
          </a:p>
          <a:p>
            <a:pPr lvl="1" algn="just">
              <a:lnSpc>
                <a:spcPct val="100000"/>
              </a:lnSpc>
            </a:pPr>
            <a:r>
              <a:rPr lang="en-US" sz="1400" b="0" i="0" u="none" strike="noStrike" baseline="0" dirty="0">
                <a:latin typeface="ArialMT"/>
              </a:rPr>
              <a:t>The </a:t>
            </a:r>
            <a:r>
              <a:rPr lang="en-US" sz="1400" b="0" i="0" u="none" strike="noStrike" baseline="0" dirty="0">
                <a:latin typeface="CourierNewPSMT"/>
              </a:rPr>
              <a:t>*collection </a:t>
            </a:r>
            <a:r>
              <a:rPr lang="en-US" sz="1400" b="0" i="0" u="none" strike="noStrike" baseline="0" dirty="0">
                <a:latin typeface="ArialMT"/>
              </a:rPr>
              <a:t>syntax is used for tuples, lists and sets whereas the </a:t>
            </a:r>
            <a:r>
              <a:rPr lang="en-US" sz="1400" b="0" i="0" u="none" strike="noStrike" baseline="0" dirty="0">
                <a:latin typeface="CourierNewPSMT"/>
              </a:rPr>
              <a:t>**dictionary </a:t>
            </a:r>
            <a:r>
              <a:rPr lang="en-US" sz="1400" b="0" i="0" u="none" strike="noStrike" baseline="0" dirty="0">
                <a:latin typeface="ArialMT"/>
              </a:rPr>
              <a:t>syntax is used specifically for dictionaries.</a:t>
            </a:r>
          </a:p>
          <a:p>
            <a:pPr lvl="1" algn="just">
              <a:lnSpc>
                <a:spcPct val="100000"/>
              </a:lnSpc>
            </a:pPr>
            <a:r>
              <a:rPr lang="en-US" sz="1400" b="0" i="0" u="none" strike="noStrike" baseline="0" dirty="0">
                <a:latin typeface="ArialMT"/>
              </a:rPr>
              <a:t>The </a:t>
            </a:r>
            <a:r>
              <a:rPr lang="en-US" sz="1400" b="0" i="0" u="none" strike="noStrike" baseline="0" dirty="0">
                <a:latin typeface="CourierNewPSMT"/>
              </a:rPr>
              <a:t>*collection </a:t>
            </a:r>
            <a:r>
              <a:rPr lang="en-US" sz="1400" b="0" i="0" u="none" strike="noStrike" baseline="0" dirty="0">
                <a:latin typeface="ArialMT"/>
              </a:rPr>
              <a:t>syntax expands the collection into arguments that can either map on to corresponding parameters of a function or can be received as variable arguments using the </a:t>
            </a:r>
            <a:r>
              <a:rPr lang="en-US" sz="1400" b="0" i="0" u="none" strike="noStrike" baseline="0" dirty="0">
                <a:latin typeface="CourierNewPSMT"/>
              </a:rPr>
              <a:t>*</a:t>
            </a:r>
            <a:r>
              <a:rPr lang="en-US" sz="1400" b="0" i="0" u="none" strike="noStrike" baseline="0" dirty="0" err="1">
                <a:latin typeface="CourierNewPSMT"/>
              </a:rPr>
              <a:t>args</a:t>
            </a:r>
            <a:r>
              <a:rPr lang="en-US" sz="1400" b="0" i="0" u="none" strike="noStrike" baseline="0" dirty="0">
                <a:latin typeface="CourierNewPSMT"/>
              </a:rPr>
              <a:t> </a:t>
            </a:r>
            <a:r>
              <a:rPr lang="en-US" sz="1400" b="0" i="0" u="none" strike="noStrike" baseline="0" dirty="0">
                <a:latin typeface="ArialMT"/>
              </a:rPr>
              <a:t>syntax.</a:t>
            </a:r>
          </a:p>
          <a:p>
            <a:pPr lvl="1" algn="just">
              <a:lnSpc>
                <a:spcPct val="100000"/>
              </a:lnSpc>
            </a:pPr>
            <a:r>
              <a:rPr lang="en-US" sz="1400" b="0" i="0" u="none" strike="noStrike" baseline="0" dirty="0">
                <a:latin typeface="ArialMT"/>
              </a:rPr>
              <a:t>The </a:t>
            </a:r>
            <a:r>
              <a:rPr lang="en-US" sz="1400" b="0" i="0" u="none" strike="noStrike" baseline="0" dirty="0">
                <a:latin typeface="CourierNewPSMT"/>
              </a:rPr>
              <a:t>**dictionary </a:t>
            </a:r>
            <a:r>
              <a:rPr lang="en-US" sz="1400" b="0" i="0" u="none" strike="noStrike" baseline="0" dirty="0">
                <a:latin typeface="ArialMT"/>
              </a:rPr>
              <a:t>syntax expands the dictionary into keyword arguments that can either map on to corresponding named parameters of a function or can be received as additional keyword arguments using the </a:t>
            </a:r>
            <a:r>
              <a:rPr lang="en-US" sz="1400" b="0" i="0" u="none" strike="noStrike" baseline="0" dirty="0">
                <a:latin typeface="CourierNewPSMT"/>
              </a:rPr>
              <a:t>**</a:t>
            </a:r>
            <a:r>
              <a:rPr lang="en-US" sz="1400" b="0" i="0" u="none" strike="noStrike" baseline="0" dirty="0" err="1">
                <a:latin typeface="CourierNewPSMT"/>
              </a:rPr>
              <a:t>kargs</a:t>
            </a:r>
            <a:r>
              <a:rPr lang="en-US" sz="1400" b="0" i="0" u="none" strike="noStrike" baseline="0" dirty="0">
                <a:latin typeface="CourierNewPSMT"/>
              </a:rPr>
              <a:t> </a:t>
            </a:r>
            <a:r>
              <a:rPr lang="en-US" sz="1400" b="0" i="0" u="none" strike="noStrike" baseline="0" dirty="0">
                <a:latin typeface="ArialMT"/>
              </a:rPr>
              <a:t>syntax.</a:t>
            </a:r>
            <a:endParaRPr lang="en-US" sz="100" dirty="0">
              <a:latin typeface="ArialMT"/>
            </a:endParaRP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42</a:t>
            </a:fld>
            <a:endParaRPr lang="en-US" altLang="en-US"/>
          </a:p>
        </p:txBody>
      </p:sp>
      <p:pic>
        <p:nvPicPr>
          <p:cNvPr id="11" name="Picture 10">
            <a:extLst>
              <a:ext uri="{FF2B5EF4-FFF2-40B4-BE49-F238E27FC236}">
                <a16:creationId xmlns:a16="http://schemas.microsoft.com/office/drawing/2014/main" id="{523B2A80-A5A4-464D-B1AB-D2A54E1FE98E}"/>
              </a:ext>
            </a:extLst>
          </p:cNvPr>
          <p:cNvPicPr>
            <a:picLocks noChangeAspect="1"/>
          </p:cNvPicPr>
          <p:nvPr/>
        </p:nvPicPr>
        <p:blipFill>
          <a:blip r:embed="rId2"/>
          <a:stretch>
            <a:fillRect/>
          </a:stretch>
        </p:blipFill>
        <p:spPr>
          <a:xfrm>
            <a:off x="3352801" y="3581400"/>
            <a:ext cx="4090988" cy="3272752"/>
          </a:xfrm>
          <a:prstGeom prst="rect">
            <a:avLst/>
          </a:prstGeom>
        </p:spPr>
      </p:pic>
    </p:spTree>
    <p:extLst>
      <p:ext uri="{BB962C8B-B14F-4D97-AF65-F5344CB8AC3E}">
        <p14:creationId xmlns:p14="http://schemas.microsoft.com/office/powerpoint/2010/main" val="4015342665"/>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BF14-841C-4B34-B1C7-CF4BA39E5ECA}"/>
              </a:ext>
            </a:extLst>
          </p:cNvPr>
          <p:cNvSpPr>
            <a:spLocks noGrp="1"/>
          </p:cNvSpPr>
          <p:nvPr>
            <p:ph type="title"/>
          </p:nvPr>
        </p:nvSpPr>
        <p:spPr/>
        <p:txBody>
          <a:bodyPr/>
          <a:lstStyle/>
          <a:p>
            <a:r>
              <a:rPr lang="en-US" dirty="0"/>
              <a:t>HomeWork6</a:t>
            </a:r>
            <a:endParaRPr lang="fa-IR" dirty="0"/>
          </a:p>
        </p:txBody>
      </p:sp>
      <p:sp>
        <p:nvSpPr>
          <p:cNvPr id="3" name="Content Placeholder 2">
            <a:extLst>
              <a:ext uri="{FF2B5EF4-FFF2-40B4-BE49-F238E27FC236}">
                <a16:creationId xmlns:a16="http://schemas.microsoft.com/office/drawing/2014/main" id="{1E65CABB-3B7E-4B0F-A157-53884ACFA7B1}"/>
              </a:ext>
            </a:extLst>
          </p:cNvPr>
          <p:cNvSpPr>
            <a:spLocks noGrp="1"/>
          </p:cNvSpPr>
          <p:nvPr>
            <p:ph idx="1"/>
          </p:nvPr>
        </p:nvSpPr>
        <p:spPr>
          <a:xfrm>
            <a:off x="391319" y="1371600"/>
            <a:ext cx="8458200" cy="5105400"/>
          </a:xfrm>
        </p:spPr>
        <p:txBody>
          <a:bodyPr/>
          <a:lstStyle/>
          <a:p>
            <a:pPr marL="457200" indent="-457200" algn="just">
              <a:lnSpc>
                <a:spcPct val="200000"/>
              </a:lnSpc>
              <a:buFont typeface="+mj-lt"/>
              <a:buAutoNum type="arabicPeriod"/>
            </a:pPr>
            <a:r>
              <a:rPr lang="en-US" sz="1800" dirty="0"/>
              <a:t>Write a program to find the combination of 2 integers using functions.</a:t>
            </a:r>
          </a:p>
          <a:p>
            <a:pPr marL="457200" indent="-457200" algn="just">
              <a:lnSpc>
                <a:spcPct val="200000"/>
              </a:lnSpc>
              <a:buFont typeface="+mj-lt"/>
              <a:buAutoNum type="arabicPeriod"/>
            </a:pPr>
            <a:r>
              <a:rPr lang="en-US" sz="1800" dirty="0"/>
              <a:t>Write a function in Python to calculate and return the average of a given list of integers.</a:t>
            </a:r>
          </a:p>
          <a:p>
            <a:pPr marL="457200" indent="-457200" algn="just">
              <a:lnSpc>
                <a:spcPct val="200000"/>
              </a:lnSpc>
              <a:buFont typeface="+mj-lt"/>
              <a:buAutoNum type="arabicPeriod"/>
            </a:pPr>
            <a:r>
              <a:rPr lang="en-US" sz="1800" dirty="0"/>
              <a:t>Write a script in Python to demonstrate nested functions.</a:t>
            </a:r>
          </a:p>
          <a:p>
            <a:pPr marL="457200" indent="-457200" algn="just">
              <a:lnSpc>
                <a:spcPct val="200000"/>
              </a:lnSpc>
              <a:buFont typeface="+mj-lt"/>
              <a:buAutoNum type="arabicPeriod"/>
            </a:pPr>
            <a:r>
              <a:rPr lang="en-US" sz="1800" dirty="0"/>
              <a:t>Write a lambda expression to convert a given angle from degrees to radians.</a:t>
            </a:r>
          </a:p>
          <a:p>
            <a:pPr marL="457200" indent="-457200" algn="just">
              <a:lnSpc>
                <a:spcPct val="200000"/>
              </a:lnSpc>
              <a:buFont typeface="+mj-lt"/>
              <a:buAutoNum type="arabicPeriod"/>
            </a:pPr>
            <a:r>
              <a:rPr lang="en-US" sz="1800" dirty="0"/>
              <a:t>Write a function to find the distance between 2 points, where each point is passed as a tuple to the function.</a:t>
            </a:r>
          </a:p>
        </p:txBody>
      </p:sp>
      <p:sp>
        <p:nvSpPr>
          <p:cNvPr id="4" name="Footer Placeholder 3">
            <a:extLst>
              <a:ext uri="{FF2B5EF4-FFF2-40B4-BE49-F238E27FC236}">
                <a16:creationId xmlns:a16="http://schemas.microsoft.com/office/drawing/2014/main" id="{4AE374B4-C339-4E11-A925-13790C6E3A1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C368453C-1C2D-4A7C-BC37-6FFAC41175B3}"/>
              </a:ext>
            </a:extLst>
          </p:cNvPr>
          <p:cNvSpPr>
            <a:spLocks noGrp="1"/>
          </p:cNvSpPr>
          <p:nvPr>
            <p:ph type="sldNum" sz="quarter" idx="12"/>
          </p:nvPr>
        </p:nvSpPr>
        <p:spPr/>
        <p:txBody>
          <a:bodyPr/>
          <a:lstStyle/>
          <a:p>
            <a:fld id="{E0A0371E-326A-479E-9360-BA9EEE9F4FA5}" type="slidenum">
              <a:rPr lang="en-US" altLang="en-US" smtClean="0"/>
              <a:pPr/>
              <a:t>43</a:t>
            </a:fld>
            <a:endParaRPr lang="en-US" altLang="en-US"/>
          </a:p>
        </p:txBody>
      </p:sp>
    </p:spTree>
    <p:extLst>
      <p:ext uri="{BB962C8B-B14F-4D97-AF65-F5344CB8AC3E}">
        <p14:creationId xmlns:p14="http://schemas.microsoft.com/office/powerpoint/2010/main" val="829399074"/>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525" y="1511399"/>
            <a:ext cx="8334375" cy="1487658"/>
          </a:xfrm>
          <a:prstGeom prst="rect">
            <a:avLst/>
          </a:prstGeom>
          <a:noFill/>
        </p:spPr>
        <p:txBody>
          <a:bodyPr wrap="square" rtlCol="0">
            <a:noAutofit/>
          </a:bodyPr>
          <a:lstStyle/>
          <a:p>
            <a:pPr algn="ctr" rtl="1"/>
            <a:endParaRPr lang="fa-IR" sz="3300" dirty="0">
              <a:cs typeface="B Titr" panose="00000700000000000000" pitchFamily="2" charset="-78"/>
            </a:endParaRPr>
          </a:p>
          <a:p>
            <a:pPr algn="ctr" rtl="1"/>
            <a:r>
              <a:rPr lang="en-US" sz="3300" b="1" dirty="0">
                <a:solidFill>
                  <a:srgbClr val="FF0000"/>
                </a:solidFill>
                <a:effectLst>
                  <a:outerShdw blurRad="50800" dist="38100" algn="l" rotWithShape="0">
                    <a:prstClr val="black">
                      <a:alpha val="40000"/>
                    </a:prstClr>
                  </a:outerShdw>
                  <a:reflection blurRad="6350" stA="50000" endA="300" endPos="50000" dist="29997" dir="5400000" sy="-100000" algn="bl" rotWithShape="0"/>
                </a:effectLst>
                <a:cs typeface="B Titr" panose="00000700000000000000" pitchFamily="2" charset="-78"/>
              </a:rPr>
              <a:t>Thank for your Attention</a:t>
            </a:r>
          </a:p>
        </p:txBody>
      </p:sp>
      <p:sp>
        <p:nvSpPr>
          <p:cNvPr id="8" name="TextBox 7"/>
          <p:cNvSpPr txBox="1"/>
          <p:nvPr/>
        </p:nvSpPr>
        <p:spPr>
          <a:xfrm>
            <a:off x="2353849" y="3750752"/>
            <a:ext cx="4254765"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Any</a:t>
            </a:r>
            <a:r>
              <a:rPr lang="en-US" sz="3300" b="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Question?</a:t>
            </a:r>
          </a:p>
        </p:txBody>
      </p:sp>
    </p:spTree>
    <p:extLst>
      <p:ext uri="{BB962C8B-B14F-4D97-AF65-F5344CB8AC3E}">
        <p14:creationId xmlns:p14="http://schemas.microsoft.com/office/powerpoint/2010/main" val="20223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Function Definition</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266700" y="1181100"/>
            <a:ext cx="8610600" cy="5448300"/>
          </a:xfrm>
        </p:spPr>
        <p:txBody>
          <a:bodyPr/>
          <a:lstStyle/>
          <a:p>
            <a:pPr algn="just">
              <a:lnSpc>
                <a:spcPct val="150000"/>
              </a:lnSpc>
            </a:pPr>
            <a:r>
              <a:rPr lang="en-US" sz="2400" i="1" dirty="0"/>
              <a:t>Before a function can be called, it needs to be defined.</a:t>
            </a:r>
          </a:p>
          <a:p>
            <a:pPr algn="just">
              <a:lnSpc>
                <a:spcPct val="150000"/>
              </a:lnSpc>
            </a:pPr>
            <a:r>
              <a:rPr lang="en-US" sz="1600" dirty="0"/>
              <a:t>The function definition contains the body of the function – the instructions that constitute what will happen when the function is called. A function definition has the following syntax:</a:t>
            </a:r>
          </a:p>
          <a:p>
            <a:pPr algn="just">
              <a:lnSpc>
                <a:spcPct val="150000"/>
              </a:lnSpc>
            </a:pPr>
            <a:endParaRPr lang="en-US" sz="1600" dirty="0"/>
          </a:p>
          <a:p>
            <a:pPr algn="just">
              <a:lnSpc>
                <a:spcPct val="150000"/>
              </a:lnSpc>
            </a:pPr>
            <a:r>
              <a:rPr lang="en-US" sz="1800" b="0" i="0" u="none" strike="noStrike" baseline="0" dirty="0">
                <a:latin typeface="ArialMT"/>
              </a:rPr>
              <a:t>The </a:t>
            </a:r>
            <a:r>
              <a:rPr lang="en-US" sz="1800" b="0" i="0" u="none" strike="noStrike" baseline="0" dirty="0">
                <a:solidFill>
                  <a:srgbClr val="FF0000"/>
                </a:solidFill>
                <a:latin typeface="CourierNewPSMT"/>
              </a:rPr>
              <a:t>def</a:t>
            </a:r>
            <a:r>
              <a:rPr lang="en-US" sz="1800" b="0" i="0" u="none" strike="noStrike" baseline="0" dirty="0">
                <a:latin typeface="CourierNewPSMT"/>
              </a:rPr>
              <a:t> </a:t>
            </a:r>
            <a:r>
              <a:rPr lang="en-US" sz="1800" b="0" i="0" u="none" strike="noStrike" baseline="0" dirty="0">
                <a:latin typeface="ArialMT"/>
              </a:rPr>
              <a:t>keyword specifies that we are defining a function.</a:t>
            </a:r>
          </a:p>
          <a:p>
            <a:pPr algn="just">
              <a:lnSpc>
                <a:spcPct val="150000"/>
              </a:lnSpc>
            </a:pPr>
            <a:r>
              <a:rPr lang="en-US" sz="1600" dirty="0"/>
              <a:t>The function name should be a valid identifier.</a:t>
            </a:r>
          </a:p>
          <a:p>
            <a:pPr algn="just">
              <a:lnSpc>
                <a:spcPct val="150000"/>
              </a:lnSpc>
            </a:pPr>
            <a:r>
              <a:rPr lang="en-US" sz="1600" dirty="0"/>
              <a:t>The function body is a sequence of instructions and can span any number of lines (including blank lines).</a:t>
            </a:r>
          </a:p>
          <a:p>
            <a:pPr algn="just">
              <a:lnSpc>
                <a:spcPct val="150000"/>
              </a:lnSpc>
            </a:pPr>
            <a:r>
              <a:rPr lang="en-US" sz="1600" dirty="0"/>
              <a:t>Here is the definition of a function called hi that prints “Hello World” when called:</a:t>
            </a:r>
            <a:endParaRPr lang="fa-IR" sz="16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5</a:t>
            </a:fld>
            <a:endParaRPr lang="en-US" altLang="en-US"/>
          </a:p>
        </p:txBody>
      </p:sp>
      <p:pic>
        <p:nvPicPr>
          <p:cNvPr id="7" name="Picture 6">
            <a:extLst>
              <a:ext uri="{FF2B5EF4-FFF2-40B4-BE49-F238E27FC236}">
                <a16:creationId xmlns:a16="http://schemas.microsoft.com/office/drawing/2014/main" id="{82E97D67-C529-4495-9FEA-08C1F3627E86}"/>
              </a:ext>
            </a:extLst>
          </p:cNvPr>
          <p:cNvPicPr>
            <a:picLocks noChangeAspect="1"/>
          </p:cNvPicPr>
          <p:nvPr/>
        </p:nvPicPr>
        <p:blipFill>
          <a:blip r:embed="rId2"/>
          <a:stretch>
            <a:fillRect/>
          </a:stretch>
        </p:blipFill>
        <p:spPr>
          <a:xfrm>
            <a:off x="4511040" y="2550941"/>
            <a:ext cx="3322320" cy="874295"/>
          </a:xfrm>
          <a:prstGeom prst="rect">
            <a:avLst/>
          </a:prstGeom>
        </p:spPr>
      </p:pic>
      <p:pic>
        <p:nvPicPr>
          <p:cNvPr id="9" name="Picture 8">
            <a:extLst>
              <a:ext uri="{FF2B5EF4-FFF2-40B4-BE49-F238E27FC236}">
                <a16:creationId xmlns:a16="http://schemas.microsoft.com/office/drawing/2014/main" id="{D73C5CFE-9F74-478B-B76B-F75177562C30}"/>
              </a:ext>
            </a:extLst>
          </p:cNvPr>
          <p:cNvPicPr>
            <a:picLocks noChangeAspect="1"/>
          </p:cNvPicPr>
          <p:nvPr/>
        </p:nvPicPr>
        <p:blipFill>
          <a:blip r:embed="rId3"/>
          <a:stretch>
            <a:fillRect/>
          </a:stretch>
        </p:blipFill>
        <p:spPr>
          <a:xfrm>
            <a:off x="3457575" y="5433938"/>
            <a:ext cx="3629025" cy="1121260"/>
          </a:xfrm>
          <a:prstGeom prst="rect">
            <a:avLst/>
          </a:prstGeom>
        </p:spPr>
      </p:pic>
    </p:spTree>
    <p:extLst>
      <p:ext uri="{BB962C8B-B14F-4D97-AF65-F5344CB8AC3E}">
        <p14:creationId xmlns:p14="http://schemas.microsoft.com/office/powerpoint/2010/main" val="3763533386"/>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p:txBody>
          <a:bodyPr/>
          <a:lstStyle/>
          <a:p>
            <a:r>
              <a:rPr lang="en-US" dirty="0"/>
              <a:t>Function Call</a:t>
            </a:r>
            <a:endParaRPr lang="fa-IR"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p:txBody>
          <a:bodyPr/>
          <a:lstStyle/>
          <a:p>
            <a:pPr algn="just">
              <a:lnSpc>
                <a:spcPct val="150000"/>
              </a:lnSpc>
            </a:pPr>
            <a:r>
              <a:rPr lang="en-US" sz="2000" dirty="0"/>
              <a:t>Once a function has been defined, it can be called as many times as required, from almost any place thereafter in the script and with any arguments as required.</a:t>
            </a:r>
          </a:p>
          <a:p>
            <a:pPr algn="just">
              <a:lnSpc>
                <a:spcPct val="150000"/>
              </a:lnSpc>
            </a:pPr>
            <a:r>
              <a:rPr lang="en-US" sz="1800" b="0" i="0" u="none" strike="noStrike" baseline="0" dirty="0">
                <a:latin typeface="ArialMT"/>
              </a:rPr>
              <a:t>A </a:t>
            </a:r>
            <a:r>
              <a:rPr lang="en-US" sz="1800" b="0" i="1" u="none" strike="noStrike" baseline="0" dirty="0">
                <a:solidFill>
                  <a:srgbClr val="FF0000"/>
                </a:solidFill>
                <a:latin typeface="Arial-ItalicMT"/>
              </a:rPr>
              <a:t>function call </a:t>
            </a:r>
            <a:r>
              <a:rPr lang="en-US" sz="1800" b="0" i="0" u="none" strike="noStrike" baseline="0" dirty="0">
                <a:latin typeface="ArialMT"/>
              </a:rPr>
              <a:t>is identified by the parentheses </a:t>
            </a:r>
            <a:r>
              <a:rPr lang="en-US" sz="1800" b="0" i="0" u="none" strike="noStrike" baseline="0" dirty="0">
                <a:latin typeface="CourierNewPSMT"/>
              </a:rPr>
              <a:t>() </a:t>
            </a:r>
            <a:r>
              <a:rPr lang="en-US" sz="1800" b="0" i="0" u="none" strike="noStrike" baseline="0" dirty="0">
                <a:latin typeface="ArialMT"/>
              </a:rPr>
              <a:t>that immediately follow the function name.</a:t>
            </a:r>
          </a:p>
          <a:p>
            <a:pPr algn="just">
              <a:lnSpc>
                <a:spcPct val="150000"/>
              </a:lnSpc>
            </a:pPr>
            <a:r>
              <a:rPr lang="en-US" sz="1800" b="0" i="0" u="none" strike="noStrike" baseline="0" dirty="0">
                <a:latin typeface="ArialMT"/>
              </a:rPr>
              <a:t>Thus, the function </a:t>
            </a:r>
            <a:r>
              <a:rPr lang="en-US" sz="1800" b="0" i="0" u="none" strike="noStrike" baseline="0" dirty="0">
                <a:solidFill>
                  <a:srgbClr val="FF0000"/>
                </a:solidFill>
                <a:latin typeface="CourierNewPSMT"/>
              </a:rPr>
              <a:t>hi</a:t>
            </a:r>
            <a:r>
              <a:rPr lang="en-US" sz="1800" b="0" i="0" u="none" strike="noStrike" baseline="0" dirty="0">
                <a:latin typeface="CourierNewPSMT"/>
              </a:rPr>
              <a:t> </a:t>
            </a:r>
            <a:r>
              <a:rPr lang="en-US" sz="1800" b="0" i="0" u="none" strike="noStrike" baseline="0" dirty="0">
                <a:latin typeface="ArialMT"/>
              </a:rPr>
              <a:t>defined earlier can be called in the following manner:</a:t>
            </a:r>
          </a:p>
          <a:p>
            <a:pPr algn="just">
              <a:lnSpc>
                <a:spcPct val="150000"/>
              </a:lnSpc>
            </a:pPr>
            <a:endParaRPr lang="en-US" sz="2000" dirty="0"/>
          </a:p>
          <a:p>
            <a:pPr algn="just">
              <a:lnSpc>
                <a:spcPct val="150000"/>
              </a:lnSpc>
            </a:pPr>
            <a:endParaRPr lang="en-US" sz="2000" dirty="0"/>
          </a:p>
          <a:p>
            <a:pPr algn="just">
              <a:lnSpc>
                <a:spcPct val="150000"/>
              </a:lnSpc>
            </a:pPr>
            <a:endParaRPr lang="fa-IR" sz="20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6</a:t>
            </a:fld>
            <a:endParaRPr lang="en-US" altLang="en-US"/>
          </a:p>
        </p:txBody>
      </p:sp>
      <p:pic>
        <p:nvPicPr>
          <p:cNvPr id="7" name="Picture 6">
            <a:extLst>
              <a:ext uri="{FF2B5EF4-FFF2-40B4-BE49-F238E27FC236}">
                <a16:creationId xmlns:a16="http://schemas.microsoft.com/office/drawing/2014/main" id="{E2A0C9EB-7CCA-4225-AB11-19227E64F064}"/>
              </a:ext>
            </a:extLst>
          </p:cNvPr>
          <p:cNvPicPr>
            <a:picLocks noChangeAspect="1"/>
          </p:cNvPicPr>
          <p:nvPr/>
        </p:nvPicPr>
        <p:blipFill>
          <a:blip r:embed="rId2"/>
          <a:stretch>
            <a:fillRect/>
          </a:stretch>
        </p:blipFill>
        <p:spPr>
          <a:xfrm>
            <a:off x="3733801" y="4191000"/>
            <a:ext cx="2210594" cy="1097345"/>
          </a:xfrm>
          <a:prstGeom prst="rect">
            <a:avLst/>
          </a:prstGeom>
        </p:spPr>
      </p:pic>
      <p:pic>
        <p:nvPicPr>
          <p:cNvPr id="9" name="Picture 8">
            <a:extLst>
              <a:ext uri="{FF2B5EF4-FFF2-40B4-BE49-F238E27FC236}">
                <a16:creationId xmlns:a16="http://schemas.microsoft.com/office/drawing/2014/main" id="{39437D29-C701-4006-B92F-AF5E52AA3765}"/>
              </a:ext>
            </a:extLst>
          </p:cNvPr>
          <p:cNvPicPr>
            <a:picLocks noChangeAspect="1"/>
          </p:cNvPicPr>
          <p:nvPr/>
        </p:nvPicPr>
        <p:blipFill>
          <a:blip r:embed="rId3"/>
          <a:stretch>
            <a:fillRect/>
          </a:stretch>
        </p:blipFill>
        <p:spPr>
          <a:xfrm>
            <a:off x="393145" y="5292213"/>
            <a:ext cx="8454548" cy="1184787"/>
          </a:xfrm>
          <a:prstGeom prst="rect">
            <a:avLst/>
          </a:prstGeom>
        </p:spPr>
      </p:pic>
    </p:spTree>
    <p:extLst>
      <p:ext uri="{BB962C8B-B14F-4D97-AF65-F5344CB8AC3E}">
        <p14:creationId xmlns:p14="http://schemas.microsoft.com/office/powerpoint/2010/main" val="1820033965"/>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p:txBody>
          <a:bodyPr/>
          <a:lstStyle/>
          <a:p>
            <a:r>
              <a:rPr lang="en-US" dirty="0"/>
              <a:t>Function Call</a:t>
            </a:r>
            <a:endParaRPr lang="fa-IR"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p:txBody>
          <a:bodyPr/>
          <a:lstStyle/>
          <a:p>
            <a:pPr algn="just">
              <a:lnSpc>
                <a:spcPct val="150000"/>
              </a:lnSpc>
            </a:pPr>
            <a:r>
              <a:rPr lang="en-US" sz="1800" b="0" i="0" u="none" strike="noStrike" baseline="0" dirty="0">
                <a:latin typeface="ArialMT"/>
              </a:rPr>
              <a:t>Functions once defined can be redefined later to perform a different task. The latest definition seen will be used when a function call is executed:</a:t>
            </a:r>
          </a:p>
          <a:p>
            <a:pPr algn="just">
              <a:lnSpc>
                <a:spcPct val="150000"/>
              </a:lnSpc>
            </a:pPr>
            <a:endParaRPr lang="en-US" sz="2000" dirty="0"/>
          </a:p>
          <a:p>
            <a:pPr algn="just">
              <a:lnSpc>
                <a:spcPct val="150000"/>
              </a:lnSpc>
            </a:pPr>
            <a:endParaRPr lang="en-US" sz="2000" dirty="0"/>
          </a:p>
          <a:p>
            <a:pPr algn="just">
              <a:lnSpc>
                <a:spcPct val="150000"/>
              </a:lnSpc>
            </a:pPr>
            <a:endParaRPr lang="en-US" sz="2000" dirty="0"/>
          </a:p>
          <a:p>
            <a:pPr algn="just">
              <a:lnSpc>
                <a:spcPct val="150000"/>
              </a:lnSpc>
            </a:pPr>
            <a:endParaRPr lang="en-US" sz="2000" dirty="0"/>
          </a:p>
          <a:p>
            <a:pPr algn="just">
              <a:lnSpc>
                <a:spcPct val="150000"/>
              </a:lnSpc>
            </a:pPr>
            <a:r>
              <a:rPr lang="en-US" sz="1800" b="0" i="0" u="none" strike="noStrike" baseline="0" dirty="0">
                <a:latin typeface="ArialMT"/>
              </a:rPr>
              <a:t>A function name without the parentheses is a </a:t>
            </a:r>
            <a:r>
              <a:rPr lang="en-US" sz="1800" b="0" i="1" u="none" strike="noStrike" baseline="0" dirty="0">
                <a:solidFill>
                  <a:srgbClr val="FF0000"/>
                </a:solidFill>
                <a:latin typeface="Arial-ItalicMT"/>
              </a:rPr>
              <a:t>reference</a:t>
            </a:r>
            <a:r>
              <a:rPr lang="en-US" sz="1800" b="0" i="1" u="none" strike="noStrike" baseline="0" dirty="0">
                <a:latin typeface="Arial-ItalicMT"/>
              </a:rPr>
              <a:t> </a:t>
            </a:r>
            <a:r>
              <a:rPr lang="en-US" sz="1800" b="0" i="0" u="none" strike="noStrike" baseline="0" dirty="0">
                <a:latin typeface="ArialMT"/>
              </a:rPr>
              <a:t>to the function and as such can be stored in variables and used later as a replacement for the original function name:</a:t>
            </a:r>
            <a:endParaRPr lang="en-US" sz="2000" dirty="0"/>
          </a:p>
          <a:p>
            <a:pPr algn="just">
              <a:lnSpc>
                <a:spcPct val="150000"/>
              </a:lnSpc>
            </a:pPr>
            <a:endParaRPr lang="en-US" sz="2000" dirty="0"/>
          </a:p>
          <a:p>
            <a:pPr algn="just">
              <a:lnSpc>
                <a:spcPct val="150000"/>
              </a:lnSpc>
            </a:pPr>
            <a:endParaRPr lang="fa-IR" sz="20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7</a:t>
            </a:fld>
            <a:endParaRPr lang="en-US" altLang="en-US"/>
          </a:p>
        </p:txBody>
      </p:sp>
      <p:pic>
        <p:nvPicPr>
          <p:cNvPr id="8" name="Picture 7">
            <a:extLst>
              <a:ext uri="{FF2B5EF4-FFF2-40B4-BE49-F238E27FC236}">
                <a16:creationId xmlns:a16="http://schemas.microsoft.com/office/drawing/2014/main" id="{71DEEB98-5F42-4879-9960-E5DC469126AC}"/>
              </a:ext>
            </a:extLst>
          </p:cNvPr>
          <p:cNvPicPr>
            <a:picLocks noChangeAspect="1"/>
          </p:cNvPicPr>
          <p:nvPr/>
        </p:nvPicPr>
        <p:blipFill>
          <a:blip r:embed="rId2"/>
          <a:stretch>
            <a:fillRect/>
          </a:stretch>
        </p:blipFill>
        <p:spPr>
          <a:xfrm>
            <a:off x="3238165" y="2343150"/>
            <a:ext cx="2795922" cy="2076450"/>
          </a:xfrm>
          <a:prstGeom prst="rect">
            <a:avLst/>
          </a:prstGeom>
        </p:spPr>
      </p:pic>
      <p:pic>
        <p:nvPicPr>
          <p:cNvPr id="11" name="Picture 10">
            <a:extLst>
              <a:ext uri="{FF2B5EF4-FFF2-40B4-BE49-F238E27FC236}">
                <a16:creationId xmlns:a16="http://schemas.microsoft.com/office/drawing/2014/main" id="{D24DFE6D-5C7E-4785-81CD-3358BCD6D74F}"/>
              </a:ext>
            </a:extLst>
          </p:cNvPr>
          <p:cNvPicPr>
            <a:picLocks noChangeAspect="1"/>
          </p:cNvPicPr>
          <p:nvPr/>
        </p:nvPicPr>
        <p:blipFill>
          <a:blip r:embed="rId3"/>
          <a:stretch>
            <a:fillRect/>
          </a:stretch>
        </p:blipFill>
        <p:spPr>
          <a:xfrm>
            <a:off x="3352800" y="5457210"/>
            <a:ext cx="2819400" cy="1381125"/>
          </a:xfrm>
          <a:prstGeom prst="rect">
            <a:avLst/>
          </a:prstGeom>
        </p:spPr>
      </p:pic>
    </p:spTree>
    <p:extLst>
      <p:ext uri="{BB962C8B-B14F-4D97-AF65-F5344CB8AC3E}">
        <p14:creationId xmlns:p14="http://schemas.microsoft.com/office/powerpoint/2010/main" val="2512635439"/>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p:txBody>
          <a:bodyPr/>
          <a:lstStyle/>
          <a:p>
            <a:r>
              <a:rPr lang="en-US" dirty="0"/>
              <a:t>Positional Arguments</a:t>
            </a:r>
            <a:endParaRPr lang="fa-IR"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447800"/>
            <a:ext cx="8534400" cy="5105400"/>
          </a:xfrm>
        </p:spPr>
        <p:txBody>
          <a:bodyPr/>
          <a:lstStyle/>
          <a:p>
            <a:pPr algn="just">
              <a:lnSpc>
                <a:spcPct val="150000"/>
              </a:lnSpc>
            </a:pPr>
            <a:r>
              <a:rPr lang="en-US" b="0" i="0" u="none" strike="noStrike" baseline="0" dirty="0">
                <a:latin typeface="ArialMT"/>
              </a:rPr>
              <a:t>While a function is a self-contained piece of code, it does interact with the calling routine in 2 ways:</a:t>
            </a:r>
          </a:p>
          <a:p>
            <a:pPr marL="800100" lvl="1" indent="-342900" algn="just">
              <a:lnSpc>
                <a:spcPct val="150000"/>
              </a:lnSpc>
              <a:buFont typeface="+mj-lt"/>
              <a:buAutoNum type="arabicPeriod"/>
            </a:pPr>
            <a:r>
              <a:rPr lang="en-US" sz="2000" dirty="0">
                <a:latin typeface="ArialMT"/>
              </a:rPr>
              <a:t>It can receive parameters from the calling routine</a:t>
            </a:r>
          </a:p>
          <a:p>
            <a:pPr marL="800100" lvl="1" indent="-342900" algn="just">
              <a:lnSpc>
                <a:spcPct val="150000"/>
              </a:lnSpc>
              <a:buFont typeface="+mj-lt"/>
              <a:buAutoNum type="arabicPeriod"/>
            </a:pPr>
            <a:r>
              <a:rPr lang="en-US" sz="2000" dirty="0">
                <a:latin typeface="ArialMT"/>
              </a:rPr>
              <a:t>It can return a value back to the calling routine</a:t>
            </a:r>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8</a:t>
            </a:fld>
            <a:endParaRPr lang="en-US" altLang="en-US"/>
          </a:p>
        </p:txBody>
      </p:sp>
    </p:spTree>
    <p:extLst>
      <p:ext uri="{BB962C8B-B14F-4D97-AF65-F5344CB8AC3E}">
        <p14:creationId xmlns:p14="http://schemas.microsoft.com/office/powerpoint/2010/main" val="1188056831"/>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4DC-7B94-4802-AA66-95273D77BAA6}"/>
              </a:ext>
            </a:extLst>
          </p:cNvPr>
          <p:cNvSpPr>
            <a:spLocks noGrp="1"/>
          </p:cNvSpPr>
          <p:nvPr>
            <p:ph type="title"/>
          </p:nvPr>
        </p:nvSpPr>
        <p:spPr/>
        <p:txBody>
          <a:bodyPr/>
          <a:lstStyle/>
          <a:p>
            <a:r>
              <a:rPr lang="en-US" dirty="0"/>
              <a:t>Positional Arguments</a:t>
            </a:r>
            <a:endParaRPr lang="fa-IR" dirty="0"/>
          </a:p>
        </p:txBody>
      </p:sp>
      <p:sp>
        <p:nvSpPr>
          <p:cNvPr id="3" name="Content Placeholder 2">
            <a:extLst>
              <a:ext uri="{FF2B5EF4-FFF2-40B4-BE49-F238E27FC236}">
                <a16:creationId xmlns:a16="http://schemas.microsoft.com/office/drawing/2014/main" id="{EDAF3833-33FC-4B7C-9BF3-A1A2D9A7A8C8}"/>
              </a:ext>
            </a:extLst>
          </p:cNvPr>
          <p:cNvSpPr>
            <a:spLocks noGrp="1"/>
          </p:cNvSpPr>
          <p:nvPr>
            <p:ph idx="1"/>
          </p:nvPr>
        </p:nvSpPr>
        <p:spPr>
          <a:xfrm>
            <a:off x="304800" y="1295400"/>
            <a:ext cx="8534400" cy="5257800"/>
          </a:xfrm>
        </p:spPr>
        <p:txBody>
          <a:bodyPr/>
          <a:lstStyle/>
          <a:p>
            <a:pPr algn="just">
              <a:lnSpc>
                <a:spcPct val="150000"/>
              </a:lnSpc>
            </a:pPr>
            <a:r>
              <a:rPr lang="en-US" sz="1800" dirty="0">
                <a:latin typeface="ArialMT"/>
              </a:rPr>
              <a:t>A function can not only perform a specific task it was meant to do, it can also receive inputs from the caller in order to perform the task.</a:t>
            </a:r>
          </a:p>
          <a:p>
            <a:pPr lvl="1" algn="just">
              <a:lnSpc>
                <a:spcPct val="150000"/>
              </a:lnSpc>
            </a:pPr>
            <a:r>
              <a:rPr lang="en-US" sz="1400" b="1" u="sng" dirty="0">
                <a:solidFill>
                  <a:srgbClr val="FF0000"/>
                </a:solidFill>
                <a:effectLst>
                  <a:outerShdw blurRad="38100" dist="38100" dir="2700000" algn="tl">
                    <a:srgbClr val="000000">
                      <a:alpha val="43137"/>
                    </a:srgbClr>
                  </a:outerShdw>
                </a:effectLst>
              </a:rPr>
              <a:t>Arguments</a:t>
            </a:r>
            <a:r>
              <a:rPr lang="en-US" sz="1400" dirty="0"/>
              <a:t>: The values that are sent to a function as part of the function call.</a:t>
            </a:r>
          </a:p>
          <a:p>
            <a:pPr lvl="1" algn="just">
              <a:lnSpc>
                <a:spcPct val="150000"/>
              </a:lnSpc>
            </a:pPr>
            <a:r>
              <a:rPr lang="en-US" sz="1400" b="1" u="sng" dirty="0">
                <a:solidFill>
                  <a:srgbClr val="FF0000"/>
                </a:solidFill>
                <a:effectLst>
                  <a:outerShdw blurRad="38100" dist="38100" dir="2700000" algn="tl">
                    <a:srgbClr val="000000">
                      <a:alpha val="43137"/>
                    </a:srgbClr>
                  </a:outerShdw>
                </a:effectLst>
              </a:rPr>
              <a:t>Parameters</a:t>
            </a:r>
            <a:r>
              <a:rPr lang="en-US" sz="1400" dirty="0"/>
              <a:t>: The values that are received by the function in it's definition.</a:t>
            </a:r>
            <a:endParaRPr lang="fa-IR" sz="1400" dirty="0"/>
          </a:p>
        </p:txBody>
      </p:sp>
      <p:sp>
        <p:nvSpPr>
          <p:cNvPr id="4" name="Footer Placeholder 3">
            <a:extLst>
              <a:ext uri="{FF2B5EF4-FFF2-40B4-BE49-F238E27FC236}">
                <a16:creationId xmlns:a16="http://schemas.microsoft.com/office/drawing/2014/main" id="{BDA6657C-07EA-4963-A4F2-8B2AF0F5A4D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FB6E4F-4356-47E0-AC17-F39C67916927}"/>
              </a:ext>
            </a:extLst>
          </p:cNvPr>
          <p:cNvSpPr>
            <a:spLocks noGrp="1"/>
          </p:cNvSpPr>
          <p:nvPr>
            <p:ph type="sldNum" sz="quarter" idx="12"/>
          </p:nvPr>
        </p:nvSpPr>
        <p:spPr/>
        <p:txBody>
          <a:bodyPr/>
          <a:lstStyle/>
          <a:p>
            <a:fld id="{E0A0371E-326A-479E-9360-BA9EEE9F4FA5}" type="slidenum">
              <a:rPr lang="en-US" altLang="en-US" smtClean="0"/>
              <a:pPr/>
              <a:t>9</a:t>
            </a:fld>
            <a:endParaRPr lang="en-US" altLang="en-US"/>
          </a:p>
        </p:txBody>
      </p:sp>
      <p:pic>
        <p:nvPicPr>
          <p:cNvPr id="7" name="Picture 6">
            <a:extLst>
              <a:ext uri="{FF2B5EF4-FFF2-40B4-BE49-F238E27FC236}">
                <a16:creationId xmlns:a16="http://schemas.microsoft.com/office/drawing/2014/main" id="{8844DA7E-AB65-4835-9864-6BB4A1C6523C}"/>
              </a:ext>
            </a:extLst>
          </p:cNvPr>
          <p:cNvPicPr>
            <a:picLocks noChangeAspect="1"/>
          </p:cNvPicPr>
          <p:nvPr/>
        </p:nvPicPr>
        <p:blipFill>
          <a:blip r:embed="rId2"/>
          <a:stretch>
            <a:fillRect/>
          </a:stretch>
        </p:blipFill>
        <p:spPr>
          <a:xfrm>
            <a:off x="3461208" y="3273508"/>
            <a:ext cx="2509501" cy="1603292"/>
          </a:xfrm>
          <a:prstGeom prst="rect">
            <a:avLst/>
          </a:prstGeom>
        </p:spPr>
      </p:pic>
      <p:cxnSp>
        <p:nvCxnSpPr>
          <p:cNvPr id="10" name="Straight Arrow Connector 9">
            <a:extLst>
              <a:ext uri="{FF2B5EF4-FFF2-40B4-BE49-F238E27FC236}">
                <a16:creationId xmlns:a16="http://schemas.microsoft.com/office/drawing/2014/main" id="{07B7C994-15A9-4845-8644-964998994ED7}"/>
              </a:ext>
            </a:extLst>
          </p:cNvPr>
          <p:cNvCxnSpPr>
            <a:cxnSpLocks/>
          </p:cNvCxnSpPr>
          <p:nvPr/>
        </p:nvCxnSpPr>
        <p:spPr bwMode="auto">
          <a:xfrm>
            <a:off x="2209800" y="2819400"/>
            <a:ext cx="3276600" cy="682707"/>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22" name="Connector: Curved 21">
            <a:extLst>
              <a:ext uri="{FF2B5EF4-FFF2-40B4-BE49-F238E27FC236}">
                <a16:creationId xmlns:a16="http://schemas.microsoft.com/office/drawing/2014/main" id="{CD908D33-636D-4943-9348-A68053D17A4E}"/>
              </a:ext>
            </a:extLst>
          </p:cNvPr>
          <p:cNvCxnSpPr>
            <a:cxnSpLocks/>
          </p:cNvCxnSpPr>
          <p:nvPr/>
        </p:nvCxnSpPr>
        <p:spPr bwMode="auto">
          <a:xfrm>
            <a:off x="2209800" y="2362200"/>
            <a:ext cx="2541709" cy="1828800"/>
          </a:xfrm>
          <a:prstGeom prst="curvedConnector3">
            <a:avLst>
              <a:gd name="adj1" fmla="val 50000"/>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a16="http://schemas.microsoft.com/office/drawing/2014/main" id="{CB3E8148-EF17-4296-826F-9F2D5CCEB497}"/>
              </a:ext>
            </a:extLst>
          </p:cNvPr>
          <p:cNvPicPr>
            <a:picLocks noChangeAspect="1"/>
          </p:cNvPicPr>
          <p:nvPr/>
        </p:nvPicPr>
        <p:blipFill>
          <a:blip r:embed="rId3"/>
          <a:stretch>
            <a:fillRect/>
          </a:stretch>
        </p:blipFill>
        <p:spPr>
          <a:xfrm>
            <a:off x="625310" y="4971853"/>
            <a:ext cx="7604289" cy="1828801"/>
          </a:xfrm>
          <a:prstGeom prst="rect">
            <a:avLst/>
          </a:prstGeom>
        </p:spPr>
      </p:pic>
    </p:spTree>
    <p:extLst>
      <p:ext uri="{BB962C8B-B14F-4D97-AF65-F5344CB8AC3E}">
        <p14:creationId xmlns:p14="http://schemas.microsoft.com/office/powerpoint/2010/main" val="385278742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7218</TotalTime>
  <Words>3302</Words>
  <Application>Microsoft Office PowerPoint</Application>
  <PresentationFormat>On-screen Show (4:3)</PresentationFormat>
  <Paragraphs>301</Paragraphs>
  <Slides>44</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Arial</vt:lpstr>
      <vt:lpstr>Arial-ItalicMT</vt:lpstr>
      <vt:lpstr>ArialMT</vt:lpstr>
      <vt:lpstr>CourierNewPS-BoldMT</vt:lpstr>
      <vt:lpstr>CourierNewPSMT</vt:lpstr>
      <vt:lpstr>Tahoma</vt:lpstr>
      <vt:lpstr>Times New Roman</vt:lpstr>
      <vt:lpstr>Wingdings</vt:lpstr>
      <vt:lpstr>Blends</vt:lpstr>
      <vt:lpstr>Clip</vt:lpstr>
      <vt:lpstr>PowerPoint Presentation</vt:lpstr>
      <vt:lpstr>Basic programming    Session10: FUNCTIONS</vt:lpstr>
      <vt:lpstr>Functions</vt:lpstr>
      <vt:lpstr>Introduction to Functions</vt:lpstr>
      <vt:lpstr>Function Definition</vt:lpstr>
      <vt:lpstr>Function Call</vt:lpstr>
      <vt:lpstr>Function Call</vt:lpstr>
      <vt:lpstr>Positional Arguments</vt:lpstr>
      <vt:lpstr>Positional Arguments</vt:lpstr>
      <vt:lpstr>Default Arguments</vt:lpstr>
      <vt:lpstr>Default Arguments</vt:lpstr>
      <vt:lpstr>Keyword Arguments for Default Arguments</vt:lpstr>
      <vt:lpstr>Keyword Arguments for Additional Arguments</vt:lpstr>
      <vt:lpstr>Keyword Arguments for Additional Arguments</vt:lpstr>
      <vt:lpstr>Keyword Arguments for Additional Arguments</vt:lpstr>
      <vt:lpstr>Variable Arguments</vt:lpstr>
      <vt:lpstr>Variable Arguments With Positional Parameters</vt:lpstr>
      <vt:lpstr>Variable Arguments With Positional Parameters</vt:lpstr>
      <vt:lpstr>Variable Arguments With Default Arguments</vt:lpstr>
      <vt:lpstr>Variable Arguments With Default Arguments</vt:lpstr>
      <vt:lpstr>Variable Arguments Followed by Default Arguments</vt:lpstr>
      <vt:lpstr>Returning From Functions</vt:lpstr>
      <vt:lpstr>Returning From Functions – Form1</vt:lpstr>
      <vt:lpstr>Returning Single Values From Functions</vt:lpstr>
      <vt:lpstr>Returning Single Values From Functions</vt:lpstr>
      <vt:lpstr>Program to find the GCD of 2 integers using functions</vt:lpstr>
      <vt:lpstr>Program to classify a given number as prime or composite</vt:lpstr>
      <vt:lpstr>Returning Collections From Functions</vt:lpstr>
      <vt:lpstr>Returning Tuples From Functions</vt:lpstr>
      <vt:lpstr>Returning Lists From Functions</vt:lpstr>
      <vt:lpstr>Returning Dictionaries From Functions</vt:lpstr>
      <vt:lpstr>Global Variables</vt:lpstr>
      <vt:lpstr>Global Variables</vt:lpstr>
      <vt:lpstr>Global Variables</vt:lpstr>
      <vt:lpstr>Nested Functions</vt:lpstr>
      <vt:lpstr>Lambda Expressions</vt:lpstr>
      <vt:lpstr>Lambda Expressions</vt:lpstr>
      <vt:lpstr>Lambda Expressions</vt:lpstr>
      <vt:lpstr>Unpacking Argument Lists</vt:lpstr>
      <vt:lpstr>Unpacking Argument Lists</vt:lpstr>
      <vt:lpstr>Unpacking Argument Lists</vt:lpstr>
      <vt:lpstr>Unpacking Argument Lists</vt:lpstr>
      <vt:lpstr>HomeWork6</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cirruse salehnasab</cp:lastModifiedBy>
  <cp:revision>897</cp:revision>
  <cp:lastPrinted>2020-10-11T19:01:01Z</cp:lastPrinted>
  <dcterms:created xsi:type="dcterms:W3CDTF">1999-12-01T22:01:55Z</dcterms:created>
  <dcterms:modified xsi:type="dcterms:W3CDTF">2023-03-04T09:43:49Z</dcterms:modified>
</cp:coreProperties>
</file>