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5"/>
  </p:notesMasterIdLst>
  <p:handoutMasterIdLst>
    <p:handoutMasterId r:id="rId46"/>
  </p:handoutMasterIdLst>
  <p:sldIdLst>
    <p:sldId id="816" r:id="rId2"/>
    <p:sldId id="895" r:id="rId3"/>
    <p:sldId id="546" r:id="rId4"/>
    <p:sldId id="854" r:id="rId5"/>
    <p:sldId id="855" r:id="rId6"/>
    <p:sldId id="856" r:id="rId7"/>
    <p:sldId id="857" r:id="rId8"/>
    <p:sldId id="859" r:id="rId9"/>
    <p:sldId id="861" r:id="rId10"/>
    <p:sldId id="860" r:id="rId11"/>
    <p:sldId id="862" r:id="rId12"/>
    <p:sldId id="863" r:id="rId13"/>
    <p:sldId id="864" r:id="rId14"/>
    <p:sldId id="865" r:id="rId15"/>
    <p:sldId id="866" r:id="rId16"/>
    <p:sldId id="867" r:id="rId17"/>
    <p:sldId id="868" r:id="rId18"/>
    <p:sldId id="869" r:id="rId19"/>
    <p:sldId id="870" r:id="rId20"/>
    <p:sldId id="871" r:id="rId21"/>
    <p:sldId id="872" r:id="rId22"/>
    <p:sldId id="873" r:id="rId23"/>
    <p:sldId id="874" r:id="rId24"/>
    <p:sldId id="875" r:id="rId25"/>
    <p:sldId id="876" r:id="rId26"/>
    <p:sldId id="877" r:id="rId27"/>
    <p:sldId id="878" r:id="rId28"/>
    <p:sldId id="879" r:id="rId29"/>
    <p:sldId id="880" r:id="rId30"/>
    <p:sldId id="881" r:id="rId31"/>
    <p:sldId id="882" r:id="rId32"/>
    <p:sldId id="883" r:id="rId33"/>
    <p:sldId id="884" r:id="rId34"/>
    <p:sldId id="886" r:id="rId35"/>
    <p:sldId id="887" r:id="rId36"/>
    <p:sldId id="888" r:id="rId37"/>
    <p:sldId id="889" r:id="rId38"/>
    <p:sldId id="890" r:id="rId39"/>
    <p:sldId id="891" r:id="rId40"/>
    <p:sldId id="892" r:id="rId41"/>
    <p:sldId id="893" r:id="rId42"/>
    <p:sldId id="894" r:id="rId43"/>
    <p:sldId id="853" r:id="rId44"/>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521415D9-36F7-43E2-AB2F-B90AF26B5E84}">
      <p14:sectionLst xmlns:p14="http://schemas.microsoft.com/office/powerpoint/2010/main">
        <p14:section name="Default Section" id="{91E7BBD6-E24E-4339-9C79-5D752B1E443F}">
          <p14:sldIdLst>
            <p14:sldId id="816"/>
            <p14:sldId id="895"/>
            <p14:sldId id="546"/>
            <p14:sldId id="854"/>
            <p14:sldId id="855"/>
            <p14:sldId id="856"/>
            <p14:sldId id="857"/>
            <p14:sldId id="859"/>
            <p14:sldId id="861"/>
            <p14:sldId id="860"/>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 id="883"/>
            <p14:sldId id="884"/>
            <p14:sldId id="886"/>
            <p14:sldId id="887"/>
            <p14:sldId id="888"/>
            <p14:sldId id="889"/>
            <p14:sldId id="890"/>
            <p14:sldId id="891"/>
            <p14:sldId id="892"/>
            <p14:sldId id="893"/>
            <p14:sldId id="894"/>
            <p14:sldId id="853"/>
          </p14:sldIdLst>
        </p14:section>
      </p14:sectionLst>
    </p:ex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9134" autoAdjust="0"/>
  </p:normalViewPr>
  <p:slideViewPr>
    <p:cSldViewPr>
      <p:cViewPr varScale="1">
        <p:scale>
          <a:sx n="100" d="100"/>
          <a:sy n="100" d="100"/>
        </p:scale>
        <p:origin x="2136"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43</a:t>
            </a:fld>
            <a:endParaRPr lang="en-US" altLang="en-US"/>
          </a:p>
        </p:txBody>
      </p:sp>
    </p:spTree>
    <p:extLst>
      <p:ext uri="{BB962C8B-B14F-4D97-AF65-F5344CB8AC3E}">
        <p14:creationId xmlns:p14="http://schemas.microsoft.com/office/powerpoint/2010/main" val="2511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25E3B43E-95D6-4CDF-83F6-075055D2909C}"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37DF1ED-C405-470D-A7FF-FAF0CD0CFE5A}"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76816C40-5B5E-44DD-A173-647FC1F5EF72}"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0F8F90F-6817-4077-8B4D-10337610945F}"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60ACA819-AD9F-42CA-9CF9-2B8E67EB938F}"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512A1886-BF2C-420C-8DBD-83BC4BE65D10}"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F1C16619-6F32-4988-B839-10B80D2D50D6}"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DD4F6944-FEEB-41DB-9A5C-5076DB644B3E}"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0D1371F3-B78B-412D-B140-EBE580EC1123}"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43FD0EA-B85F-41AE-BA57-FE0F23DC83BF}"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1E6F454-98C8-4434-9CC4-D71E2F3E1F1E}"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6418CEFE-DE5E-4996-92D8-48DF03B70E73}"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30"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9BD0-F671-4B02-BEBA-FA7178C978DD}"/>
              </a:ext>
            </a:extLst>
          </p:cNvPr>
          <p:cNvSpPr>
            <a:spLocks noGrp="1"/>
          </p:cNvSpPr>
          <p:nvPr>
            <p:ph type="title"/>
          </p:nvPr>
        </p:nvSpPr>
        <p:spPr/>
        <p:txBody>
          <a:bodyPr/>
          <a:lstStyle/>
          <a:p>
            <a:r>
              <a:rPr lang="en-US" dirty="0"/>
              <a:t>Quotation Marks</a:t>
            </a:r>
            <a:endParaRPr lang="fa-IR" dirty="0"/>
          </a:p>
        </p:txBody>
      </p:sp>
      <p:sp>
        <p:nvSpPr>
          <p:cNvPr id="3" name="Content Placeholder 2">
            <a:extLst>
              <a:ext uri="{FF2B5EF4-FFF2-40B4-BE49-F238E27FC236}">
                <a16:creationId xmlns:a16="http://schemas.microsoft.com/office/drawing/2014/main" id="{DA4F2162-1312-4A1A-A326-2346E126EC54}"/>
              </a:ext>
            </a:extLst>
          </p:cNvPr>
          <p:cNvSpPr>
            <a:spLocks noGrp="1"/>
          </p:cNvSpPr>
          <p:nvPr>
            <p:ph idx="1"/>
          </p:nvPr>
        </p:nvSpPr>
        <p:spPr/>
        <p:txBody>
          <a:bodyPr/>
          <a:lstStyle/>
          <a:p>
            <a:pPr algn="just">
              <a:lnSpc>
                <a:spcPct val="150000"/>
              </a:lnSpc>
            </a:pPr>
            <a:r>
              <a:rPr lang="en-US" sz="1800" b="0" i="0" u="none" strike="noStrike" baseline="0" dirty="0">
                <a:latin typeface="ArialMT"/>
              </a:rPr>
              <a:t>Strings in Python are enclosed in quotations, but unlike most other programming languages, Python does not differentiate between single quotes and double quotes.</a:t>
            </a:r>
          </a:p>
          <a:p>
            <a:pPr algn="ctr">
              <a:lnSpc>
                <a:spcPct val="150000"/>
              </a:lnSpc>
            </a:pPr>
            <a:r>
              <a:rPr lang="en-US" sz="2000" dirty="0"/>
              <a:t>Double Quotes</a:t>
            </a:r>
          </a:p>
          <a:p>
            <a:pPr lvl="1" algn="just">
              <a:lnSpc>
                <a:spcPct val="150000"/>
              </a:lnSpc>
            </a:pPr>
            <a:r>
              <a:rPr lang="en-US" sz="1600" b="0" i="0" u="none" strike="noStrike" baseline="0" dirty="0">
                <a:latin typeface="ArialMT"/>
              </a:rPr>
              <a:t>Just like single quotes, a string can well be enclosed in double quotes too.</a:t>
            </a:r>
          </a:p>
          <a:p>
            <a:pPr lvl="1" algn="just">
              <a:lnSpc>
                <a:spcPct val="150000"/>
              </a:lnSpc>
            </a:pPr>
            <a:endParaRPr lang="en-US" sz="1600" b="0" i="0" u="none" strike="noStrike" baseline="0" dirty="0">
              <a:latin typeface="ArialMT"/>
            </a:endParaRPr>
          </a:p>
          <a:p>
            <a:pPr marL="0" indent="0" algn="ctr">
              <a:buNone/>
            </a:pPr>
            <a:r>
              <a:rPr lang="en-US" sz="1800" b="1" i="0" u="none" strike="noStrike" baseline="0" dirty="0">
                <a:latin typeface="CourierNewPS-BoldMT"/>
              </a:rPr>
              <a:t>HelloWorld6.py</a:t>
            </a:r>
          </a:p>
          <a:p>
            <a:pPr marL="0" indent="0" algn="ctr">
              <a:buNone/>
            </a:pPr>
            <a:r>
              <a:rPr lang="en-US" sz="1800" b="0" i="0" u="none" strike="noStrike" baseline="0" dirty="0">
                <a:latin typeface="CourierNewPSMT"/>
              </a:rPr>
              <a:t>1. print("Hello World")</a:t>
            </a:r>
          </a:p>
          <a:p>
            <a:pPr marL="0" indent="0" algn="ctr">
              <a:buNone/>
            </a:pPr>
            <a:r>
              <a:rPr lang="en-US" sz="1800" b="0" i="0" u="none" strike="noStrike" baseline="0" dirty="0">
                <a:latin typeface="CourierNewPSMT"/>
              </a:rPr>
              <a:t>2. print("'Hi' from \"Iran\"!")</a:t>
            </a:r>
          </a:p>
          <a:p>
            <a:pPr marL="0" indent="0" algn="ctr">
              <a:buNone/>
            </a:pPr>
            <a:endParaRPr lang="en-US" sz="1800" b="0" i="0" u="none" strike="noStrike" baseline="0" dirty="0">
              <a:latin typeface="CourierNewPSMT"/>
            </a:endParaRPr>
          </a:p>
          <a:p>
            <a:pPr marL="0" indent="0" algn="ctr">
              <a:buNone/>
            </a:pPr>
            <a:r>
              <a:rPr lang="en-US" sz="1800" b="1" i="0" u="none" strike="noStrike" baseline="0" dirty="0">
                <a:latin typeface="Arial-BoldMT"/>
              </a:rPr>
              <a:t>Output:</a:t>
            </a:r>
          </a:p>
          <a:p>
            <a:pPr marL="0" indent="0" algn="ctr">
              <a:buNone/>
            </a:pPr>
            <a:r>
              <a:rPr lang="en-US" sz="1800" b="0" i="0" u="none" strike="noStrike" baseline="0" dirty="0">
                <a:latin typeface="CourierNewPSMT"/>
              </a:rPr>
              <a:t>Hello World</a:t>
            </a:r>
          </a:p>
          <a:p>
            <a:pPr marL="0" indent="0" algn="ctr">
              <a:buNone/>
            </a:pPr>
            <a:r>
              <a:rPr lang="en-US" sz="1800" b="0" i="0" u="none" strike="noStrike" baseline="0" dirty="0">
                <a:latin typeface="CourierNewPSMT"/>
              </a:rPr>
              <a:t>'Hi' from "Iran"!</a:t>
            </a:r>
            <a:endParaRPr lang="fa-IR" sz="2800" dirty="0"/>
          </a:p>
        </p:txBody>
      </p:sp>
      <p:sp>
        <p:nvSpPr>
          <p:cNvPr id="4" name="Footer Placeholder 3">
            <a:extLst>
              <a:ext uri="{FF2B5EF4-FFF2-40B4-BE49-F238E27FC236}">
                <a16:creationId xmlns:a16="http://schemas.microsoft.com/office/drawing/2014/main" id="{A91C1ED9-D4F1-4CB5-8A59-74CA340D896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BF6DB85-D136-4D31-9837-CB91A4E2A37D}"/>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spTree>
    <p:extLst>
      <p:ext uri="{BB962C8B-B14F-4D97-AF65-F5344CB8AC3E}">
        <p14:creationId xmlns:p14="http://schemas.microsoft.com/office/powerpoint/2010/main" val="351755048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9BD0-F671-4B02-BEBA-FA7178C978DD}"/>
              </a:ext>
            </a:extLst>
          </p:cNvPr>
          <p:cNvSpPr>
            <a:spLocks noGrp="1"/>
          </p:cNvSpPr>
          <p:nvPr>
            <p:ph type="title"/>
          </p:nvPr>
        </p:nvSpPr>
        <p:spPr/>
        <p:txBody>
          <a:bodyPr/>
          <a:lstStyle/>
          <a:p>
            <a:r>
              <a:rPr lang="en-US" dirty="0"/>
              <a:t>Quotation Marks</a:t>
            </a:r>
            <a:endParaRPr lang="fa-IR" dirty="0"/>
          </a:p>
        </p:txBody>
      </p:sp>
      <p:sp>
        <p:nvSpPr>
          <p:cNvPr id="3" name="Content Placeholder 2">
            <a:extLst>
              <a:ext uri="{FF2B5EF4-FFF2-40B4-BE49-F238E27FC236}">
                <a16:creationId xmlns:a16="http://schemas.microsoft.com/office/drawing/2014/main" id="{DA4F2162-1312-4A1A-A326-2346E126EC54}"/>
              </a:ext>
            </a:extLst>
          </p:cNvPr>
          <p:cNvSpPr>
            <a:spLocks noGrp="1"/>
          </p:cNvSpPr>
          <p:nvPr>
            <p:ph idx="1"/>
          </p:nvPr>
        </p:nvSpPr>
        <p:spPr/>
        <p:txBody>
          <a:bodyPr/>
          <a:lstStyle/>
          <a:p>
            <a:pPr algn="just">
              <a:lnSpc>
                <a:spcPct val="150000"/>
              </a:lnSpc>
            </a:pPr>
            <a:r>
              <a:rPr lang="en-US" sz="1800" b="0" i="0" u="none" strike="noStrike" baseline="0" dirty="0">
                <a:latin typeface="ArialMT"/>
              </a:rPr>
              <a:t>Strings in Python are enclosed in quotations, but unlike most other programming languages, Python does not differentiate between single quotes and double quotes.</a:t>
            </a:r>
          </a:p>
          <a:p>
            <a:pPr algn="ctr">
              <a:lnSpc>
                <a:spcPct val="150000"/>
              </a:lnSpc>
            </a:pPr>
            <a:r>
              <a:rPr lang="en-US" sz="2000" dirty="0"/>
              <a:t>Triple Quotes</a:t>
            </a:r>
          </a:p>
          <a:p>
            <a:pPr lvl="1" algn="just">
              <a:lnSpc>
                <a:spcPct val="150000"/>
              </a:lnSpc>
            </a:pPr>
            <a:r>
              <a:rPr lang="en-US" sz="1600" b="0" i="0" u="none" strike="noStrike" baseline="0" dirty="0">
                <a:latin typeface="ArialMT"/>
              </a:rPr>
              <a:t>Python also supports a special kind of quotation mark made up 3 single-quotes (''') or 3 double-quotes ("""). Triple quotes allow a string to span multiple lines.</a:t>
            </a:r>
          </a:p>
          <a:p>
            <a:pPr lvl="1" algn="just">
              <a:lnSpc>
                <a:spcPct val="150000"/>
              </a:lnSpc>
            </a:pPr>
            <a:endParaRPr lang="en-US" sz="1600" b="0" i="0" u="none" strike="noStrike" baseline="0" dirty="0">
              <a:latin typeface="ArialMT"/>
            </a:endParaRPr>
          </a:p>
          <a:p>
            <a:pPr marL="0" indent="0" algn="ctr">
              <a:buNone/>
            </a:pPr>
            <a:r>
              <a:rPr lang="en-US" sz="1800" b="1" i="0" u="none" strike="noStrike" baseline="0" dirty="0">
                <a:latin typeface="CourierNewPS-BoldMT"/>
              </a:rPr>
              <a:t>HelloWorld7.py</a:t>
            </a:r>
          </a:p>
          <a:p>
            <a:pPr marL="0" indent="0" algn="ctr">
              <a:buNone/>
            </a:pPr>
            <a:r>
              <a:rPr lang="en-US" sz="1800" b="0" i="0" u="none" strike="noStrike" baseline="0" dirty="0">
                <a:latin typeface="CourierNewPSMT"/>
              </a:rPr>
              <a:t>1. print("""Hello World</a:t>
            </a:r>
          </a:p>
          <a:p>
            <a:pPr marL="0" indent="0" algn="ctr">
              <a:buNone/>
            </a:pPr>
            <a:r>
              <a:rPr lang="en-US" sz="1800" b="0" i="0" u="none" strike="noStrike" baseline="0" dirty="0">
                <a:latin typeface="CourierNewPSMT"/>
              </a:rPr>
              <a:t>2. 'Hi' from "Iran"!""")</a:t>
            </a:r>
          </a:p>
          <a:p>
            <a:pPr marL="0" indent="0" algn="ctr">
              <a:buNone/>
            </a:pPr>
            <a:endParaRPr lang="en-US" sz="1800" b="0" i="0" u="none" strike="noStrike" baseline="0" dirty="0">
              <a:latin typeface="CourierNewPSMT"/>
            </a:endParaRPr>
          </a:p>
          <a:p>
            <a:pPr marL="0" indent="0" algn="ctr">
              <a:buNone/>
            </a:pPr>
            <a:r>
              <a:rPr lang="en-US" sz="1800" b="1" i="0" u="none" strike="noStrike" baseline="0" dirty="0">
                <a:latin typeface="Arial-BoldMT"/>
              </a:rPr>
              <a:t>Output:</a:t>
            </a:r>
          </a:p>
          <a:p>
            <a:pPr marL="0" indent="0" algn="ctr">
              <a:buNone/>
            </a:pPr>
            <a:r>
              <a:rPr lang="en-US" sz="1800" b="0" i="0" u="none" strike="noStrike" baseline="0" dirty="0">
                <a:latin typeface="CourierNewPSMT"/>
              </a:rPr>
              <a:t>Hello World</a:t>
            </a:r>
          </a:p>
          <a:p>
            <a:pPr marL="0" indent="0" algn="ctr">
              <a:buNone/>
            </a:pPr>
            <a:r>
              <a:rPr lang="en-US" sz="1800" b="0" i="0" u="none" strike="noStrike" baseline="0" dirty="0">
                <a:latin typeface="CourierNewPSMT"/>
              </a:rPr>
              <a:t>'Hi' from "Iran"!</a:t>
            </a:r>
            <a:endParaRPr lang="fa-IR" sz="2800" dirty="0"/>
          </a:p>
        </p:txBody>
      </p:sp>
      <p:sp>
        <p:nvSpPr>
          <p:cNvPr id="4" name="Footer Placeholder 3">
            <a:extLst>
              <a:ext uri="{FF2B5EF4-FFF2-40B4-BE49-F238E27FC236}">
                <a16:creationId xmlns:a16="http://schemas.microsoft.com/office/drawing/2014/main" id="{A91C1ED9-D4F1-4CB5-8A59-74CA340D896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BF6DB85-D136-4D31-9837-CB91A4E2A37D}"/>
              </a:ext>
            </a:extLst>
          </p:cNvPr>
          <p:cNvSpPr>
            <a:spLocks noGrp="1"/>
          </p:cNvSpPr>
          <p:nvPr>
            <p:ph type="sldNum" sz="quarter" idx="12"/>
          </p:nvPr>
        </p:nvSpPr>
        <p:spPr/>
        <p:txBody>
          <a:bodyPr/>
          <a:lstStyle/>
          <a:p>
            <a:fld id="{E0A0371E-326A-479E-9360-BA9EEE9F4FA5}" type="slidenum">
              <a:rPr lang="en-US" altLang="en-US" smtClean="0"/>
              <a:pPr/>
              <a:t>11</a:t>
            </a:fld>
            <a:endParaRPr lang="en-US" altLang="en-US"/>
          </a:p>
        </p:txBody>
      </p:sp>
    </p:spTree>
    <p:extLst>
      <p:ext uri="{BB962C8B-B14F-4D97-AF65-F5344CB8AC3E}">
        <p14:creationId xmlns:p14="http://schemas.microsoft.com/office/powerpoint/2010/main" val="364247448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4541-B78E-4CF7-9BB9-6A93799EF401}"/>
              </a:ext>
            </a:extLst>
          </p:cNvPr>
          <p:cNvSpPr>
            <a:spLocks noGrp="1"/>
          </p:cNvSpPr>
          <p:nvPr>
            <p:ph type="title"/>
          </p:nvPr>
        </p:nvSpPr>
        <p:spPr/>
        <p:txBody>
          <a:bodyPr/>
          <a:lstStyle/>
          <a:p>
            <a:r>
              <a:rPr lang="en-US" dirty="0"/>
              <a:t>Comments</a:t>
            </a:r>
            <a:endParaRPr lang="fa-IR" dirty="0"/>
          </a:p>
        </p:txBody>
      </p:sp>
      <p:sp>
        <p:nvSpPr>
          <p:cNvPr id="3" name="Content Placeholder 2">
            <a:extLst>
              <a:ext uri="{FF2B5EF4-FFF2-40B4-BE49-F238E27FC236}">
                <a16:creationId xmlns:a16="http://schemas.microsoft.com/office/drawing/2014/main" id="{9188C0D0-D5DF-4FED-9A4A-F1184BC00CBC}"/>
              </a:ext>
            </a:extLst>
          </p:cNvPr>
          <p:cNvSpPr>
            <a:spLocks noGrp="1"/>
          </p:cNvSpPr>
          <p:nvPr>
            <p:ph idx="1"/>
          </p:nvPr>
        </p:nvSpPr>
        <p:spPr>
          <a:xfrm>
            <a:off x="381000" y="1295400"/>
            <a:ext cx="8458200" cy="5257800"/>
          </a:xfrm>
        </p:spPr>
        <p:txBody>
          <a:bodyPr/>
          <a:lstStyle/>
          <a:p>
            <a:pPr algn="just">
              <a:lnSpc>
                <a:spcPct val="150000"/>
              </a:lnSpc>
            </a:pPr>
            <a:r>
              <a:rPr lang="en-US" sz="1800" b="0" i="0" u="none" strike="noStrike" baseline="0" dirty="0">
                <a:latin typeface="ArialMT"/>
              </a:rPr>
              <a:t>Comments are pieces of text added within programs to improve the readability.</a:t>
            </a:r>
          </a:p>
          <a:p>
            <a:pPr algn="just">
              <a:lnSpc>
                <a:spcPct val="150000"/>
              </a:lnSpc>
            </a:pPr>
            <a:r>
              <a:rPr lang="en-US" sz="1800" b="0" i="0" u="none" strike="noStrike" baseline="0" dirty="0">
                <a:latin typeface="ArialMT"/>
              </a:rPr>
              <a:t>Comments are non-executable and the interpreter will ignore it's contents.</a:t>
            </a:r>
          </a:p>
          <a:p>
            <a:pPr algn="l">
              <a:lnSpc>
                <a:spcPct val="150000"/>
              </a:lnSpc>
            </a:pPr>
            <a:r>
              <a:rPr lang="en-US" sz="1800" b="0" i="0" u="none" strike="noStrike" baseline="0" dirty="0">
                <a:latin typeface="ArialMT"/>
              </a:rPr>
              <a:t>A comment in Python is indicated by the hash (</a:t>
            </a:r>
            <a:r>
              <a:rPr lang="en-US" sz="2000" b="1" i="0" u="none" strike="noStrike" baseline="0" dirty="0">
                <a:solidFill>
                  <a:srgbClr val="FF0000"/>
                </a:solidFill>
                <a:latin typeface="CourierNewPSMT"/>
              </a:rPr>
              <a:t>#</a:t>
            </a:r>
            <a:r>
              <a:rPr lang="en-US" sz="1800" b="0" i="0" u="none" strike="noStrike" baseline="0" dirty="0">
                <a:latin typeface="ArialMT"/>
              </a:rPr>
              <a:t>) symbol – everything from the hash till the end of that line is considered to be a comment.</a:t>
            </a:r>
          </a:p>
          <a:p>
            <a:pPr algn="l">
              <a:lnSpc>
                <a:spcPct val="150000"/>
              </a:lnSpc>
            </a:pPr>
            <a:endParaRPr lang="en-US" sz="1800" b="0" i="0" u="none" strike="noStrike" baseline="0" dirty="0">
              <a:latin typeface="ArialMT"/>
            </a:endParaRPr>
          </a:p>
          <a:p>
            <a:pPr marL="0" indent="0" algn="ctr">
              <a:buNone/>
            </a:pPr>
            <a:r>
              <a:rPr lang="en-US" sz="1800" b="1" i="0" u="none" strike="noStrike" baseline="0" dirty="0">
                <a:latin typeface="CourierNewPS-BoldMT"/>
              </a:rPr>
              <a:t>HelloWorld8.py</a:t>
            </a:r>
          </a:p>
          <a:p>
            <a:pPr marL="0" indent="0" algn="ctr">
              <a:buNone/>
            </a:pPr>
            <a:r>
              <a:rPr lang="en-US" sz="1800" b="0" i="0" u="none" strike="noStrike" baseline="0" dirty="0">
                <a:latin typeface="CourierNewPSMT"/>
              </a:rPr>
              <a:t>1. #Script to print "Hello World"</a:t>
            </a:r>
          </a:p>
          <a:p>
            <a:pPr marL="0" indent="0" algn="ctr">
              <a:buNone/>
            </a:pPr>
            <a:r>
              <a:rPr lang="en-US" sz="1800" b="0" i="0" u="none" strike="noStrike" baseline="0" dirty="0">
                <a:latin typeface="CourierNewPSMT"/>
              </a:rPr>
              <a:t>2. #This two lines are comments</a:t>
            </a:r>
          </a:p>
          <a:p>
            <a:pPr marL="0" indent="0" algn="ctr">
              <a:buNone/>
            </a:pPr>
            <a:r>
              <a:rPr lang="en-US" sz="1800" b="0" i="0" u="none" strike="noStrike" baseline="0" dirty="0">
                <a:latin typeface="CourierNewPSMT"/>
              </a:rPr>
              <a:t>3. print("Hello World") #One more comment</a:t>
            </a:r>
          </a:p>
          <a:p>
            <a:pPr marL="0" indent="0" algn="ctr">
              <a:buNone/>
            </a:pPr>
            <a:r>
              <a:rPr lang="en-US" sz="1800" b="0" i="0" u="none" strike="noStrike" baseline="0" dirty="0">
                <a:latin typeface="CourierNewPSMT"/>
              </a:rPr>
              <a:t>4. print("Hi from Iran!")</a:t>
            </a:r>
          </a:p>
          <a:p>
            <a:pPr marL="0" indent="0" algn="ctr">
              <a:buNone/>
            </a:pPr>
            <a:endParaRPr lang="en-US" sz="1800" b="0" i="0" u="none" strike="noStrike" baseline="0" dirty="0">
              <a:latin typeface="CourierNewPSMT"/>
            </a:endParaRPr>
          </a:p>
          <a:p>
            <a:pPr marL="0" indent="0" algn="ctr">
              <a:buNone/>
            </a:pPr>
            <a:r>
              <a:rPr lang="en-US" sz="1800" b="1" i="0" u="none" strike="noStrike" baseline="0" dirty="0">
                <a:latin typeface="Arial-BoldMT"/>
              </a:rPr>
              <a:t>Output:</a:t>
            </a:r>
          </a:p>
          <a:p>
            <a:pPr marL="0" indent="0" algn="ctr">
              <a:buNone/>
            </a:pPr>
            <a:r>
              <a:rPr lang="en-US" sz="1800" b="0" i="0" u="none" strike="noStrike" baseline="0" dirty="0">
                <a:latin typeface="CourierNewPSMT"/>
              </a:rPr>
              <a:t>Hello World</a:t>
            </a:r>
          </a:p>
          <a:p>
            <a:pPr marL="0" indent="0" algn="ctr">
              <a:buNone/>
            </a:pPr>
            <a:r>
              <a:rPr lang="en-US" sz="1800" b="0" i="0" u="none" strike="noStrike" baseline="0" dirty="0">
                <a:latin typeface="CourierNewPSMT"/>
              </a:rPr>
              <a:t>Hi from Iran!</a:t>
            </a:r>
            <a:endParaRPr lang="fa-IR" dirty="0"/>
          </a:p>
        </p:txBody>
      </p:sp>
      <p:sp>
        <p:nvSpPr>
          <p:cNvPr id="4" name="Footer Placeholder 3">
            <a:extLst>
              <a:ext uri="{FF2B5EF4-FFF2-40B4-BE49-F238E27FC236}">
                <a16:creationId xmlns:a16="http://schemas.microsoft.com/office/drawing/2014/main" id="{5EEFE2C8-CA53-4E0A-963C-CBA769427FDE}"/>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D575FDAD-D9FA-418C-9D02-1AA2760DFEC1}"/>
              </a:ext>
            </a:extLst>
          </p:cNvPr>
          <p:cNvSpPr>
            <a:spLocks noGrp="1"/>
          </p:cNvSpPr>
          <p:nvPr>
            <p:ph type="sldNum" sz="quarter" idx="12"/>
          </p:nvPr>
        </p:nvSpPr>
        <p:spPr/>
        <p:txBody>
          <a:bodyPr/>
          <a:lstStyle/>
          <a:p>
            <a:fld id="{E0A0371E-326A-479E-9360-BA9EEE9F4FA5}" type="slidenum">
              <a:rPr lang="en-US" altLang="en-US" smtClean="0"/>
              <a:pPr/>
              <a:t>12</a:t>
            </a:fld>
            <a:endParaRPr lang="en-US" altLang="en-US"/>
          </a:p>
        </p:txBody>
      </p:sp>
    </p:spTree>
    <p:extLst>
      <p:ext uri="{BB962C8B-B14F-4D97-AF65-F5344CB8AC3E}">
        <p14:creationId xmlns:p14="http://schemas.microsoft.com/office/powerpoint/2010/main" val="302661226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F135-E8D7-4EDE-AD06-ED551C85A44F}"/>
              </a:ext>
            </a:extLst>
          </p:cNvPr>
          <p:cNvSpPr>
            <a:spLocks noGrp="1"/>
          </p:cNvSpPr>
          <p:nvPr>
            <p:ph type="title"/>
          </p:nvPr>
        </p:nvSpPr>
        <p:spPr/>
        <p:txBody>
          <a:bodyPr/>
          <a:lstStyle/>
          <a:p>
            <a:r>
              <a:rPr lang="en-US" dirty="0"/>
              <a:t>Basic Data Types</a:t>
            </a:r>
            <a:endParaRPr lang="fa-IR" dirty="0"/>
          </a:p>
        </p:txBody>
      </p:sp>
      <p:sp>
        <p:nvSpPr>
          <p:cNvPr id="3" name="Content Placeholder 2">
            <a:extLst>
              <a:ext uri="{FF2B5EF4-FFF2-40B4-BE49-F238E27FC236}">
                <a16:creationId xmlns:a16="http://schemas.microsoft.com/office/drawing/2014/main" id="{4F9610EB-9287-4B72-A8EB-E50B904864F5}"/>
              </a:ext>
            </a:extLst>
          </p:cNvPr>
          <p:cNvSpPr>
            <a:spLocks noGrp="1"/>
          </p:cNvSpPr>
          <p:nvPr>
            <p:ph idx="1"/>
          </p:nvPr>
        </p:nvSpPr>
        <p:spPr/>
        <p:txBody>
          <a:bodyPr/>
          <a:lstStyle/>
          <a:p>
            <a:pPr algn="just">
              <a:lnSpc>
                <a:spcPct val="150000"/>
              </a:lnSpc>
            </a:pPr>
            <a:r>
              <a:rPr lang="en-US" sz="1800" b="0" i="0" u="none" strike="noStrike" baseline="0" dirty="0">
                <a:latin typeface="ArialMT"/>
              </a:rPr>
              <a:t>One of the first things to learn in a programming language is what kinds of data types it provides.</a:t>
            </a:r>
          </a:p>
          <a:p>
            <a:pPr algn="l">
              <a:lnSpc>
                <a:spcPct val="150000"/>
              </a:lnSpc>
            </a:pPr>
            <a:r>
              <a:rPr lang="en-US" sz="1800" b="0" i="0" u="none" strike="noStrike" baseline="0" dirty="0">
                <a:latin typeface="ArialMT"/>
              </a:rPr>
              <a:t>We are going to cover the following data types in the following session:</a:t>
            </a:r>
          </a:p>
          <a:p>
            <a:pPr marL="400050" lvl="1" indent="0">
              <a:lnSpc>
                <a:spcPct val="150000"/>
              </a:lnSpc>
              <a:buNone/>
            </a:pPr>
            <a:r>
              <a:rPr lang="en-US" b="0" i="0" u="none" strike="noStrike" baseline="0" dirty="0">
                <a:latin typeface="ArialMT"/>
              </a:rPr>
              <a:t>1. Integers (</a:t>
            </a:r>
            <a:r>
              <a:rPr lang="en-US" b="0" i="0" u="none" strike="noStrike" baseline="0" dirty="0">
                <a:latin typeface="CourierNewPSMT"/>
              </a:rPr>
              <a:t>int</a:t>
            </a:r>
            <a:r>
              <a:rPr lang="en-US" b="0" i="0" u="none" strike="noStrike" baseline="0" dirty="0">
                <a:latin typeface="ArialMT"/>
              </a:rPr>
              <a:t>)</a:t>
            </a:r>
          </a:p>
          <a:p>
            <a:pPr marL="400050" lvl="1" indent="0">
              <a:lnSpc>
                <a:spcPct val="150000"/>
              </a:lnSpc>
              <a:buNone/>
            </a:pPr>
            <a:r>
              <a:rPr lang="en-US" b="0" i="0" u="none" strike="noStrike" baseline="0" dirty="0">
                <a:latin typeface="ArialMT"/>
              </a:rPr>
              <a:t>2. Real numbers (</a:t>
            </a:r>
            <a:r>
              <a:rPr lang="en-US" b="0" i="0" u="none" strike="noStrike" baseline="0" dirty="0">
                <a:latin typeface="CourierNewPSMT"/>
              </a:rPr>
              <a:t>float</a:t>
            </a:r>
            <a:r>
              <a:rPr lang="en-US" b="0" i="0" u="none" strike="noStrike" baseline="0" dirty="0">
                <a:latin typeface="ArialMT"/>
              </a:rPr>
              <a:t>)</a:t>
            </a:r>
          </a:p>
          <a:p>
            <a:pPr marL="400050" lvl="1" indent="0">
              <a:lnSpc>
                <a:spcPct val="150000"/>
              </a:lnSpc>
              <a:buNone/>
            </a:pPr>
            <a:r>
              <a:rPr lang="en-US" b="0" i="0" u="none" strike="noStrike" baseline="0" dirty="0">
                <a:latin typeface="ArialMT"/>
              </a:rPr>
              <a:t>3. Complex numbers (</a:t>
            </a:r>
            <a:r>
              <a:rPr lang="en-US" b="0" i="0" u="none" strike="noStrike" baseline="0" dirty="0">
                <a:latin typeface="CourierNewPSMT"/>
              </a:rPr>
              <a:t>complex</a:t>
            </a:r>
            <a:r>
              <a:rPr lang="en-US" b="0" i="0" u="none" strike="noStrike" baseline="0" dirty="0">
                <a:latin typeface="ArialMT"/>
              </a:rPr>
              <a:t>)</a:t>
            </a:r>
          </a:p>
          <a:p>
            <a:pPr marL="400050" lvl="1" indent="0">
              <a:lnSpc>
                <a:spcPct val="150000"/>
              </a:lnSpc>
              <a:buNone/>
            </a:pPr>
            <a:r>
              <a:rPr lang="en-US" b="0" i="0" u="none" strike="noStrike" baseline="0" dirty="0">
                <a:latin typeface="ArialMT"/>
              </a:rPr>
              <a:t>4. Strings (</a:t>
            </a:r>
            <a:r>
              <a:rPr lang="en-US" b="0" i="0" u="none" strike="noStrike" baseline="0" dirty="0">
                <a:latin typeface="CourierNewPSMT"/>
              </a:rPr>
              <a:t>str</a:t>
            </a:r>
            <a:r>
              <a:rPr lang="en-US" b="0" i="0" u="none" strike="noStrike" baseline="0" dirty="0">
                <a:latin typeface="ArialMT"/>
              </a:rPr>
              <a:t>)</a:t>
            </a:r>
          </a:p>
          <a:p>
            <a:pPr marL="400050" lvl="1" indent="0">
              <a:lnSpc>
                <a:spcPct val="150000"/>
              </a:lnSpc>
              <a:buNone/>
            </a:pPr>
            <a:r>
              <a:rPr lang="en-US" b="0" i="0" u="none" strike="noStrike" baseline="0" dirty="0">
                <a:latin typeface="ArialMT"/>
              </a:rPr>
              <a:t>5. Boolean (</a:t>
            </a:r>
            <a:r>
              <a:rPr lang="en-US" b="0" i="0" u="none" strike="noStrike" baseline="0" dirty="0">
                <a:latin typeface="CourierNewPSMT"/>
              </a:rPr>
              <a:t>bool</a:t>
            </a:r>
            <a:r>
              <a:rPr lang="en-US" b="0" i="0" u="none" strike="noStrike" baseline="0" dirty="0">
                <a:latin typeface="ArialMT"/>
              </a:rPr>
              <a:t>)</a:t>
            </a:r>
            <a:endParaRPr lang="fa-IR" sz="4000" dirty="0"/>
          </a:p>
        </p:txBody>
      </p:sp>
      <p:sp>
        <p:nvSpPr>
          <p:cNvPr id="4" name="Footer Placeholder 3">
            <a:extLst>
              <a:ext uri="{FF2B5EF4-FFF2-40B4-BE49-F238E27FC236}">
                <a16:creationId xmlns:a16="http://schemas.microsoft.com/office/drawing/2014/main" id="{D0C8C3F8-85F0-4152-8939-6D7234E0801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551A6CB-7B5E-4A44-AB5D-22B08055ED2E}"/>
              </a:ext>
            </a:extLst>
          </p:cNvPr>
          <p:cNvSpPr>
            <a:spLocks noGrp="1"/>
          </p:cNvSpPr>
          <p:nvPr>
            <p:ph type="sldNum" sz="quarter" idx="12"/>
          </p:nvPr>
        </p:nvSpPr>
        <p:spPr/>
        <p:txBody>
          <a:bodyPr/>
          <a:lstStyle/>
          <a:p>
            <a:fld id="{E0A0371E-326A-479E-9360-BA9EEE9F4FA5}" type="slidenum">
              <a:rPr lang="en-US" altLang="en-US" smtClean="0"/>
              <a:pPr/>
              <a:t>13</a:t>
            </a:fld>
            <a:endParaRPr lang="en-US" altLang="en-US"/>
          </a:p>
        </p:txBody>
      </p:sp>
    </p:spTree>
    <p:extLst>
      <p:ext uri="{BB962C8B-B14F-4D97-AF65-F5344CB8AC3E}">
        <p14:creationId xmlns:p14="http://schemas.microsoft.com/office/powerpoint/2010/main" val="2308559909"/>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C49C-1EDD-4D36-9CA9-0DBCC252AADA}"/>
              </a:ext>
            </a:extLst>
          </p:cNvPr>
          <p:cNvSpPr>
            <a:spLocks noGrp="1"/>
          </p:cNvSpPr>
          <p:nvPr>
            <p:ph type="title"/>
          </p:nvPr>
        </p:nvSpPr>
        <p:spPr/>
        <p:txBody>
          <a:bodyPr/>
          <a:lstStyle/>
          <a:p>
            <a:r>
              <a:rPr lang="en-US" dirty="0"/>
              <a:t>The int type</a:t>
            </a:r>
            <a:endParaRPr lang="fa-IR" dirty="0"/>
          </a:p>
        </p:txBody>
      </p:sp>
      <p:sp>
        <p:nvSpPr>
          <p:cNvPr id="3" name="Content Placeholder 2">
            <a:extLst>
              <a:ext uri="{FF2B5EF4-FFF2-40B4-BE49-F238E27FC236}">
                <a16:creationId xmlns:a16="http://schemas.microsoft.com/office/drawing/2014/main" id="{CA8DAA09-49AA-496D-AEB8-304E6E6BA4AF}"/>
              </a:ext>
            </a:extLst>
          </p:cNvPr>
          <p:cNvSpPr>
            <a:spLocks noGrp="1"/>
          </p:cNvSpPr>
          <p:nvPr>
            <p:ph idx="1"/>
          </p:nvPr>
        </p:nvSpPr>
        <p:spPr/>
        <p:txBody>
          <a:bodyPr/>
          <a:lstStyle/>
          <a:p>
            <a:pPr algn="just">
              <a:lnSpc>
                <a:spcPct val="150000"/>
              </a:lnSpc>
            </a:pPr>
            <a:r>
              <a:rPr lang="en-US" sz="1800" b="0" i="0" u="none" strike="noStrike" baseline="0" dirty="0">
                <a:latin typeface="ArialMT"/>
              </a:rPr>
              <a:t>The simplest numeric data type to deal with is </a:t>
            </a:r>
            <a:r>
              <a:rPr lang="en-US" sz="1800" b="0" i="0" u="none" strike="noStrike" baseline="0" dirty="0">
                <a:latin typeface="CourierNewPSMT"/>
              </a:rPr>
              <a:t>int</a:t>
            </a:r>
            <a:r>
              <a:rPr lang="en-US" sz="1800" b="0" i="0" u="none" strike="noStrike" baseline="0" dirty="0">
                <a:latin typeface="ArialMT"/>
              </a:rPr>
              <a:t>. Objects of this type represent integers (both positive and negative) and cannot store a fractional part. The range is not limited in Python and we can store very large integers without worrying about whether Python will be able to handle it!</a:t>
            </a:r>
            <a:endParaRPr lang="fa-IR" dirty="0"/>
          </a:p>
        </p:txBody>
      </p:sp>
      <p:sp>
        <p:nvSpPr>
          <p:cNvPr id="4" name="Footer Placeholder 3">
            <a:extLst>
              <a:ext uri="{FF2B5EF4-FFF2-40B4-BE49-F238E27FC236}">
                <a16:creationId xmlns:a16="http://schemas.microsoft.com/office/drawing/2014/main" id="{F819047C-8C8C-4165-9F22-EA7A6CE852C1}"/>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B808009-628F-47EA-B0DE-3AB3EE2A48A2}"/>
              </a:ext>
            </a:extLst>
          </p:cNvPr>
          <p:cNvSpPr>
            <a:spLocks noGrp="1"/>
          </p:cNvSpPr>
          <p:nvPr>
            <p:ph type="sldNum" sz="quarter" idx="12"/>
          </p:nvPr>
        </p:nvSpPr>
        <p:spPr/>
        <p:txBody>
          <a:bodyPr/>
          <a:lstStyle/>
          <a:p>
            <a:fld id="{E0A0371E-326A-479E-9360-BA9EEE9F4FA5}" type="slidenum">
              <a:rPr lang="en-US" altLang="en-US" smtClean="0"/>
              <a:pPr/>
              <a:t>14</a:t>
            </a:fld>
            <a:endParaRPr lang="en-US" altLang="en-US"/>
          </a:p>
        </p:txBody>
      </p:sp>
      <p:pic>
        <p:nvPicPr>
          <p:cNvPr id="7" name="Picture 6">
            <a:extLst>
              <a:ext uri="{FF2B5EF4-FFF2-40B4-BE49-F238E27FC236}">
                <a16:creationId xmlns:a16="http://schemas.microsoft.com/office/drawing/2014/main" id="{488F58F7-17C7-4E73-B033-835EEA86250A}"/>
              </a:ext>
            </a:extLst>
          </p:cNvPr>
          <p:cNvPicPr>
            <a:picLocks noChangeAspect="1"/>
          </p:cNvPicPr>
          <p:nvPr/>
        </p:nvPicPr>
        <p:blipFill>
          <a:blip r:embed="rId2"/>
          <a:stretch>
            <a:fillRect/>
          </a:stretch>
        </p:blipFill>
        <p:spPr>
          <a:xfrm>
            <a:off x="1904999" y="3190568"/>
            <a:ext cx="5686425" cy="3444144"/>
          </a:xfrm>
          <a:prstGeom prst="rect">
            <a:avLst/>
          </a:prstGeom>
        </p:spPr>
      </p:pic>
    </p:spTree>
    <p:extLst>
      <p:ext uri="{BB962C8B-B14F-4D97-AF65-F5344CB8AC3E}">
        <p14:creationId xmlns:p14="http://schemas.microsoft.com/office/powerpoint/2010/main" val="242348702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33F2-6982-4063-8D51-D421CD3FAF28}"/>
              </a:ext>
            </a:extLst>
          </p:cNvPr>
          <p:cNvSpPr>
            <a:spLocks noGrp="1"/>
          </p:cNvSpPr>
          <p:nvPr>
            <p:ph type="title"/>
          </p:nvPr>
        </p:nvSpPr>
        <p:spPr/>
        <p:txBody>
          <a:bodyPr/>
          <a:lstStyle/>
          <a:p>
            <a:r>
              <a:rPr lang="en-US" dirty="0"/>
              <a:t>The int type</a:t>
            </a:r>
            <a:endParaRPr lang="fa-IR" dirty="0"/>
          </a:p>
        </p:txBody>
      </p:sp>
      <p:sp>
        <p:nvSpPr>
          <p:cNvPr id="3" name="Content Placeholder 2">
            <a:extLst>
              <a:ext uri="{FF2B5EF4-FFF2-40B4-BE49-F238E27FC236}">
                <a16:creationId xmlns:a16="http://schemas.microsoft.com/office/drawing/2014/main" id="{9ADC1A0C-A6ED-4B98-9D97-5D56BF67487A}"/>
              </a:ext>
            </a:extLst>
          </p:cNvPr>
          <p:cNvSpPr>
            <a:spLocks noGrp="1"/>
          </p:cNvSpPr>
          <p:nvPr>
            <p:ph idx="1"/>
          </p:nvPr>
        </p:nvSpPr>
        <p:spPr/>
        <p:txBody>
          <a:bodyPr/>
          <a:lstStyle/>
          <a:p>
            <a:pPr algn="just">
              <a:lnSpc>
                <a:spcPct val="150000"/>
              </a:lnSpc>
            </a:pPr>
            <a:r>
              <a:rPr lang="en-US" sz="1800" b="0" i="0" u="none" strike="noStrike" baseline="0" dirty="0">
                <a:latin typeface="ArialMT"/>
              </a:rPr>
              <a:t>Objects of type </a:t>
            </a:r>
            <a:r>
              <a:rPr lang="en-US" sz="1800" b="0" i="0" u="none" strike="noStrike" baseline="0" dirty="0">
                <a:latin typeface="CourierNewPSMT"/>
              </a:rPr>
              <a:t>int </a:t>
            </a:r>
            <a:r>
              <a:rPr lang="en-US" sz="1800" b="0" i="0" u="none" strike="noStrike" baseline="0" dirty="0">
                <a:latin typeface="ArialMT"/>
              </a:rPr>
              <a:t>can also be created using the explicit constructor of class </a:t>
            </a:r>
            <a:r>
              <a:rPr lang="en-US" sz="1800" b="0" i="0" u="none" strike="noStrike" baseline="0" dirty="0">
                <a:latin typeface="CourierNewPSMT"/>
              </a:rPr>
              <a:t>int</a:t>
            </a:r>
            <a:r>
              <a:rPr lang="en-US" sz="1800" b="0" i="0" u="none" strike="noStrike" baseline="0" dirty="0">
                <a:latin typeface="ArialMT"/>
              </a:rPr>
              <a:t>.</a:t>
            </a:r>
          </a:p>
          <a:p>
            <a:pPr algn="just">
              <a:lnSpc>
                <a:spcPct val="150000"/>
              </a:lnSpc>
            </a:pPr>
            <a:r>
              <a:rPr lang="en-US" sz="1800" b="0" i="0" u="none" strike="noStrike" baseline="0" dirty="0">
                <a:latin typeface="ArialMT"/>
              </a:rPr>
              <a:t>This of course also resembles a function call for type conversion. Thus, the following two statements are identical in function:</a:t>
            </a:r>
          </a:p>
          <a:p>
            <a:pPr algn="just">
              <a:lnSpc>
                <a:spcPct val="150000"/>
              </a:lnSpc>
            </a:pPr>
            <a:endParaRPr lang="en-US" sz="1800" dirty="0">
              <a:latin typeface="ArialMT"/>
            </a:endParaRPr>
          </a:p>
          <a:p>
            <a:pPr algn="just">
              <a:lnSpc>
                <a:spcPct val="150000"/>
              </a:lnSpc>
            </a:pPr>
            <a:endParaRPr lang="en-US" sz="1800" dirty="0">
              <a:latin typeface="ArialMT"/>
            </a:endParaRPr>
          </a:p>
          <a:p>
            <a:pPr algn="l"/>
            <a:endParaRPr lang="en-US" sz="1800" b="0" i="0" u="none" strike="noStrike" baseline="0" dirty="0">
              <a:latin typeface="ArialMT"/>
            </a:endParaRPr>
          </a:p>
          <a:p>
            <a:pPr algn="just">
              <a:lnSpc>
                <a:spcPct val="150000"/>
              </a:lnSpc>
            </a:pPr>
            <a:r>
              <a:rPr lang="en-US" sz="1800" b="0" i="0" u="none" strike="noStrike" baseline="0" dirty="0">
                <a:latin typeface="ArialMT"/>
              </a:rPr>
              <a:t>This built-in function is also helpful for converting other types like </a:t>
            </a:r>
            <a:r>
              <a:rPr lang="en-US" sz="1800" b="0" i="0" u="none" strike="noStrike" baseline="0" dirty="0">
                <a:latin typeface="CourierNewPSMT"/>
              </a:rPr>
              <a:t>float </a:t>
            </a:r>
            <a:r>
              <a:rPr lang="en-US" sz="1800" b="0" i="0" u="none" strike="noStrike" baseline="0" dirty="0">
                <a:latin typeface="ArialMT"/>
              </a:rPr>
              <a:t>and </a:t>
            </a:r>
            <a:r>
              <a:rPr lang="en-US" sz="1800" b="0" i="0" u="none" strike="noStrike" baseline="0" dirty="0">
                <a:latin typeface="CourierNewPSMT"/>
              </a:rPr>
              <a:t>string </a:t>
            </a:r>
            <a:r>
              <a:rPr lang="en-US" sz="1800" b="0" i="0" u="none" strike="noStrike" baseline="0" dirty="0">
                <a:latin typeface="ArialMT"/>
              </a:rPr>
              <a:t>to the type </a:t>
            </a:r>
            <a:r>
              <a:rPr lang="en-US" sz="1800" b="0" i="0" u="none" strike="noStrike" baseline="0" dirty="0">
                <a:latin typeface="CourierNewPSMT"/>
              </a:rPr>
              <a:t>int</a:t>
            </a:r>
            <a:r>
              <a:rPr lang="en-US" sz="1800" b="0" i="0" u="none" strike="noStrike" baseline="0" dirty="0">
                <a:latin typeface="ArialMT"/>
              </a:rPr>
              <a:t>:</a:t>
            </a:r>
            <a:endParaRPr lang="fa-IR" dirty="0"/>
          </a:p>
        </p:txBody>
      </p:sp>
      <p:sp>
        <p:nvSpPr>
          <p:cNvPr id="4" name="Footer Placeholder 3">
            <a:extLst>
              <a:ext uri="{FF2B5EF4-FFF2-40B4-BE49-F238E27FC236}">
                <a16:creationId xmlns:a16="http://schemas.microsoft.com/office/drawing/2014/main" id="{B9056E21-9BE2-4DAB-A9ED-4D77125FFAF9}"/>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9141AE9E-9782-4647-BBBB-2E532C9952E5}"/>
              </a:ext>
            </a:extLst>
          </p:cNvPr>
          <p:cNvSpPr>
            <a:spLocks noGrp="1"/>
          </p:cNvSpPr>
          <p:nvPr>
            <p:ph type="sldNum" sz="quarter" idx="12"/>
          </p:nvPr>
        </p:nvSpPr>
        <p:spPr/>
        <p:txBody>
          <a:bodyPr/>
          <a:lstStyle/>
          <a:p>
            <a:fld id="{E0A0371E-326A-479E-9360-BA9EEE9F4FA5}" type="slidenum">
              <a:rPr lang="en-US" altLang="en-US" smtClean="0"/>
              <a:pPr/>
              <a:t>15</a:t>
            </a:fld>
            <a:endParaRPr lang="en-US" altLang="en-US"/>
          </a:p>
        </p:txBody>
      </p:sp>
      <p:pic>
        <p:nvPicPr>
          <p:cNvPr id="7" name="Picture 6">
            <a:extLst>
              <a:ext uri="{FF2B5EF4-FFF2-40B4-BE49-F238E27FC236}">
                <a16:creationId xmlns:a16="http://schemas.microsoft.com/office/drawing/2014/main" id="{2552DE29-2503-4797-A554-E8CB5C4643E2}"/>
              </a:ext>
            </a:extLst>
          </p:cNvPr>
          <p:cNvPicPr>
            <a:picLocks noChangeAspect="1"/>
          </p:cNvPicPr>
          <p:nvPr/>
        </p:nvPicPr>
        <p:blipFill>
          <a:blip r:embed="rId2"/>
          <a:stretch>
            <a:fillRect/>
          </a:stretch>
        </p:blipFill>
        <p:spPr>
          <a:xfrm>
            <a:off x="2362200" y="3200400"/>
            <a:ext cx="4736830" cy="1164271"/>
          </a:xfrm>
          <a:prstGeom prst="rect">
            <a:avLst/>
          </a:prstGeom>
        </p:spPr>
      </p:pic>
      <p:pic>
        <p:nvPicPr>
          <p:cNvPr id="9" name="Picture 8">
            <a:extLst>
              <a:ext uri="{FF2B5EF4-FFF2-40B4-BE49-F238E27FC236}">
                <a16:creationId xmlns:a16="http://schemas.microsoft.com/office/drawing/2014/main" id="{87C821AC-F2B4-49E3-95CB-E0D3ABF6E65C}"/>
              </a:ext>
            </a:extLst>
          </p:cNvPr>
          <p:cNvPicPr>
            <a:picLocks noChangeAspect="1"/>
          </p:cNvPicPr>
          <p:nvPr/>
        </p:nvPicPr>
        <p:blipFill>
          <a:blip r:embed="rId3"/>
          <a:stretch>
            <a:fillRect/>
          </a:stretch>
        </p:blipFill>
        <p:spPr>
          <a:xfrm>
            <a:off x="3886200" y="4843994"/>
            <a:ext cx="3527909" cy="1633006"/>
          </a:xfrm>
          <a:prstGeom prst="rect">
            <a:avLst/>
          </a:prstGeom>
        </p:spPr>
      </p:pic>
    </p:spTree>
    <p:extLst>
      <p:ext uri="{BB962C8B-B14F-4D97-AF65-F5344CB8AC3E}">
        <p14:creationId xmlns:p14="http://schemas.microsoft.com/office/powerpoint/2010/main" val="160002673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D04E-1318-434B-8E3B-D1F10C3846DF}"/>
              </a:ext>
            </a:extLst>
          </p:cNvPr>
          <p:cNvSpPr>
            <a:spLocks noGrp="1"/>
          </p:cNvSpPr>
          <p:nvPr>
            <p:ph type="title"/>
          </p:nvPr>
        </p:nvSpPr>
        <p:spPr/>
        <p:txBody>
          <a:bodyPr/>
          <a:lstStyle/>
          <a:p>
            <a:r>
              <a:rPr lang="en-US" dirty="0"/>
              <a:t>The int type</a:t>
            </a:r>
            <a:endParaRPr lang="fa-IR" dirty="0"/>
          </a:p>
        </p:txBody>
      </p:sp>
      <p:sp>
        <p:nvSpPr>
          <p:cNvPr id="3" name="Content Placeholder 2">
            <a:extLst>
              <a:ext uri="{FF2B5EF4-FFF2-40B4-BE49-F238E27FC236}">
                <a16:creationId xmlns:a16="http://schemas.microsoft.com/office/drawing/2014/main" id="{C82EF902-EF75-4FD8-AEB3-7E9586909B9C}"/>
              </a:ext>
            </a:extLst>
          </p:cNvPr>
          <p:cNvSpPr>
            <a:spLocks noGrp="1"/>
          </p:cNvSpPr>
          <p:nvPr>
            <p:ph idx="1"/>
          </p:nvPr>
        </p:nvSpPr>
        <p:spPr/>
        <p:txBody>
          <a:bodyPr/>
          <a:lstStyle/>
          <a:p>
            <a:pPr algn="just">
              <a:lnSpc>
                <a:spcPct val="150000"/>
              </a:lnSpc>
            </a:pPr>
            <a:r>
              <a:rPr lang="en-US" sz="1800" b="0" i="0" u="none" strike="noStrike" baseline="0" dirty="0">
                <a:latin typeface="ArialMT"/>
              </a:rPr>
              <a:t>The default constructor of </a:t>
            </a:r>
            <a:r>
              <a:rPr lang="en-US" sz="1800" b="0" i="0" u="none" strike="noStrike" baseline="0" dirty="0">
                <a:latin typeface="CourierNewPSMT"/>
              </a:rPr>
              <a:t>int </a:t>
            </a:r>
            <a:r>
              <a:rPr lang="en-US" sz="1800" b="0" i="0" u="none" strike="noStrike" baseline="0" dirty="0">
                <a:latin typeface="ArialMT"/>
              </a:rPr>
              <a:t>class will create an integer with value </a:t>
            </a:r>
            <a:r>
              <a:rPr lang="en-US" sz="1800" b="0" i="0" u="none" strike="noStrike" baseline="0" dirty="0">
                <a:latin typeface="CourierNewPSMT"/>
              </a:rPr>
              <a:t>0</a:t>
            </a:r>
            <a:r>
              <a:rPr lang="en-US" sz="1800" b="0" i="0" u="none" strike="noStrike" baseline="0" dirty="0">
                <a:latin typeface="ArialMT"/>
              </a:rPr>
              <a:t>, and a 2- argument constructor has been provided to convert a string representation of an integer in a particular base into a normal integer. The constructors have the following declaration:</a:t>
            </a: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endParaRPr lang="fa-IR" dirty="0"/>
          </a:p>
        </p:txBody>
      </p:sp>
      <p:sp>
        <p:nvSpPr>
          <p:cNvPr id="4" name="Footer Placeholder 3">
            <a:extLst>
              <a:ext uri="{FF2B5EF4-FFF2-40B4-BE49-F238E27FC236}">
                <a16:creationId xmlns:a16="http://schemas.microsoft.com/office/drawing/2014/main" id="{09BF4E8C-B126-417A-88C6-DA1273F6511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40DBAD17-02D7-4747-AD9B-36949F97FEC8}"/>
              </a:ext>
            </a:extLst>
          </p:cNvPr>
          <p:cNvSpPr>
            <a:spLocks noGrp="1"/>
          </p:cNvSpPr>
          <p:nvPr>
            <p:ph type="sldNum" sz="quarter" idx="12"/>
          </p:nvPr>
        </p:nvSpPr>
        <p:spPr/>
        <p:txBody>
          <a:bodyPr/>
          <a:lstStyle/>
          <a:p>
            <a:fld id="{E0A0371E-326A-479E-9360-BA9EEE9F4FA5}" type="slidenum">
              <a:rPr lang="en-US" altLang="en-US" smtClean="0"/>
              <a:pPr/>
              <a:t>16</a:t>
            </a:fld>
            <a:endParaRPr lang="en-US" altLang="en-US"/>
          </a:p>
        </p:txBody>
      </p:sp>
      <p:pic>
        <p:nvPicPr>
          <p:cNvPr id="9" name="Picture 8">
            <a:extLst>
              <a:ext uri="{FF2B5EF4-FFF2-40B4-BE49-F238E27FC236}">
                <a16:creationId xmlns:a16="http://schemas.microsoft.com/office/drawing/2014/main" id="{92DF7C8A-6833-4633-96B9-108B86726234}"/>
              </a:ext>
            </a:extLst>
          </p:cNvPr>
          <p:cNvPicPr>
            <a:picLocks noChangeAspect="1"/>
          </p:cNvPicPr>
          <p:nvPr/>
        </p:nvPicPr>
        <p:blipFill>
          <a:blip r:embed="rId2"/>
          <a:stretch>
            <a:fillRect/>
          </a:stretch>
        </p:blipFill>
        <p:spPr>
          <a:xfrm>
            <a:off x="3889413" y="2767333"/>
            <a:ext cx="3411290" cy="3862067"/>
          </a:xfrm>
          <a:prstGeom prst="rect">
            <a:avLst/>
          </a:prstGeom>
        </p:spPr>
      </p:pic>
    </p:spTree>
    <p:extLst>
      <p:ext uri="{BB962C8B-B14F-4D97-AF65-F5344CB8AC3E}">
        <p14:creationId xmlns:p14="http://schemas.microsoft.com/office/powerpoint/2010/main" val="236670412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0724-18E9-48E9-93E6-741F6349E13C}"/>
              </a:ext>
            </a:extLst>
          </p:cNvPr>
          <p:cNvSpPr>
            <a:spLocks noGrp="1"/>
          </p:cNvSpPr>
          <p:nvPr>
            <p:ph type="title"/>
          </p:nvPr>
        </p:nvSpPr>
        <p:spPr/>
        <p:txBody>
          <a:bodyPr/>
          <a:lstStyle/>
          <a:p>
            <a:r>
              <a:rPr lang="en-US" dirty="0"/>
              <a:t>Operations on Type int</a:t>
            </a:r>
            <a:endParaRPr lang="fa-IR" dirty="0"/>
          </a:p>
        </p:txBody>
      </p:sp>
      <p:sp>
        <p:nvSpPr>
          <p:cNvPr id="3" name="Content Placeholder 2">
            <a:extLst>
              <a:ext uri="{FF2B5EF4-FFF2-40B4-BE49-F238E27FC236}">
                <a16:creationId xmlns:a16="http://schemas.microsoft.com/office/drawing/2014/main" id="{EC22846F-11A9-45C9-B720-CCAFFB9FB2E4}"/>
              </a:ext>
            </a:extLst>
          </p:cNvPr>
          <p:cNvSpPr>
            <a:spLocks noGrp="1"/>
          </p:cNvSpPr>
          <p:nvPr>
            <p:ph idx="1"/>
          </p:nvPr>
        </p:nvSpPr>
        <p:spPr/>
        <p:txBody>
          <a:bodyPr/>
          <a:lstStyle/>
          <a:p>
            <a:pPr algn="just">
              <a:lnSpc>
                <a:spcPct val="150000"/>
              </a:lnSpc>
            </a:pPr>
            <a:r>
              <a:rPr lang="en-US" sz="1800" b="0" i="0" u="none" strike="noStrike" baseline="0" dirty="0">
                <a:latin typeface="ArialMT"/>
              </a:rPr>
              <a:t>The following table lists out the arithmetic operators that can be used with data items of type </a:t>
            </a:r>
            <a:r>
              <a:rPr lang="en-US" sz="1800" b="0" i="0" u="none" strike="noStrike" baseline="0" dirty="0">
                <a:latin typeface="CourierNewPSMT"/>
              </a:rPr>
              <a:t>int</a:t>
            </a:r>
            <a:r>
              <a:rPr lang="en-US" sz="1800" b="0" i="0" u="none" strike="noStrike" baseline="0" dirty="0">
                <a:latin typeface="ArialMT"/>
              </a:rPr>
              <a:t>:</a:t>
            </a:r>
          </a:p>
          <a:p>
            <a:pPr algn="just">
              <a:lnSpc>
                <a:spcPct val="150000"/>
              </a:lnSpc>
            </a:pPr>
            <a:endParaRPr lang="fa-IR" dirty="0"/>
          </a:p>
        </p:txBody>
      </p:sp>
      <p:sp>
        <p:nvSpPr>
          <p:cNvPr id="4" name="Footer Placeholder 3">
            <a:extLst>
              <a:ext uri="{FF2B5EF4-FFF2-40B4-BE49-F238E27FC236}">
                <a16:creationId xmlns:a16="http://schemas.microsoft.com/office/drawing/2014/main" id="{DCABF729-265A-4785-B723-DB5448CA82FD}"/>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01BE7884-DD51-42F5-81A5-A9C75CD086D4}"/>
              </a:ext>
            </a:extLst>
          </p:cNvPr>
          <p:cNvSpPr>
            <a:spLocks noGrp="1"/>
          </p:cNvSpPr>
          <p:nvPr>
            <p:ph type="sldNum" sz="quarter" idx="12"/>
          </p:nvPr>
        </p:nvSpPr>
        <p:spPr/>
        <p:txBody>
          <a:bodyPr/>
          <a:lstStyle/>
          <a:p>
            <a:fld id="{E0A0371E-326A-479E-9360-BA9EEE9F4FA5}" type="slidenum">
              <a:rPr lang="en-US" altLang="en-US" smtClean="0"/>
              <a:pPr/>
              <a:t>17</a:t>
            </a:fld>
            <a:endParaRPr lang="en-US" altLang="en-US"/>
          </a:p>
        </p:txBody>
      </p:sp>
      <p:pic>
        <p:nvPicPr>
          <p:cNvPr id="7" name="Picture 6">
            <a:extLst>
              <a:ext uri="{FF2B5EF4-FFF2-40B4-BE49-F238E27FC236}">
                <a16:creationId xmlns:a16="http://schemas.microsoft.com/office/drawing/2014/main" id="{8F35545D-C7B5-4838-9287-85C3DA4D628B}"/>
              </a:ext>
            </a:extLst>
          </p:cNvPr>
          <p:cNvPicPr>
            <a:picLocks noChangeAspect="1"/>
          </p:cNvPicPr>
          <p:nvPr/>
        </p:nvPicPr>
        <p:blipFill>
          <a:blip r:embed="rId2"/>
          <a:stretch>
            <a:fillRect/>
          </a:stretch>
        </p:blipFill>
        <p:spPr>
          <a:xfrm>
            <a:off x="400376" y="2324100"/>
            <a:ext cx="8238800" cy="3924300"/>
          </a:xfrm>
          <a:prstGeom prst="rect">
            <a:avLst/>
          </a:prstGeom>
        </p:spPr>
      </p:pic>
    </p:spTree>
    <p:extLst>
      <p:ext uri="{BB962C8B-B14F-4D97-AF65-F5344CB8AC3E}">
        <p14:creationId xmlns:p14="http://schemas.microsoft.com/office/powerpoint/2010/main" val="250804767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3657-6E40-4E2B-A3EE-18C775F62419}"/>
              </a:ext>
            </a:extLst>
          </p:cNvPr>
          <p:cNvSpPr>
            <a:spLocks noGrp="1"/>
          </p:cNvSpPr>
          <p:nvPr>
            <p:ph type="title"/>
          </p:nvPr>
        </p:nvSpPr>
        <p:spPr/>
        <p:txBody>
          <a:bodyPr/>
          <a:lstStyle/>
          <a:p>
            <a:r>
              <a:rPr lang="en-US" dirty="0"/>
              <a:t>Operations on Type int</a:t>
            </a:r>
            <a:endParaRPr lang="fa-IR" dirty="0"/>
          </a:p>
        </p:txBody>
      </p:sp>
      <p:sp>
        <p:nvSpPr>
          <p:cNvPr id="3" name="Content Placeholder 2">
            <a:extLst>
              <a:ext uri="{FF2B5EF4-FFF2-40B4-BE49-F238E27FC236}">
                <a16:creationId xmlns:a16="http://schemas.microsoft.com/office/drawing/2014/main" id="{F89399B7-435C-474F-8704-3F6771BB4B7C}"/>
              </a:ext>
            </a:extLst>
          </p:cNvPr>
          <p:cNvSpPr>
            <a:spLocks noGrp="1"/>
          </p:cNvSpPr>
          <p:nvPr>
            <p:ph idx="1"/>
          </p:nvPr>
        </p:nvSpPr>
        <p:spPr/>
        <p:txBody>
          <a:bodyPr/>
          <a:lstStyle/>
          <a:p>
            <a:r>
              <a:rPr lang="en-US" sz="1800" b="0" i="0" u="none" strike="noStrike" baseline="0" dirty="0">
                <a:latin typeface="ArialMT"/>
              </a:rPr>
              <a:t>The following mathematical functions are available on type </a:t>
            </a:r>
            <a:r>
              <a:rPr lang="en-US" sz="1800" b="0" i="0" u="none" strike="noStrike" baseline="0" dirty="0">
                <a:latin typeface="CourierNewPSMT"/>
              </a:rPr>
              <a:t>int</a:t>
            </a:r>
            <a:r>
              <a:rPr lang="en-US" sz="1800" b="0" i="0" u="none" strike="noStrike" baseline="0" dirty="0">
                <a:latin typeface="ArialMT"/>
              </a:rPr>
              <a:t>:</a:t>
            </a:r>
            <a:endParaRPr lang="fa-IR" dirty="0"/>
          </a:p>
        </p:txBody>
      </p:sp>
      <p:sp>
        <p:nvSpPr>
          <p:cNvPr id="4" name="Footer Placeholder 3">
            <a:extLst>
              <a:ext uri="{FF2B5EF4-FFF2-40B4-BE49-F238E27FC236}">
                <a16:creationId xmlns:a16="http://schemas.microsoft.com/office/drawing/2014/main" id="{D892058F-B40E-4265-A4D4-A63C1BB5CE1D}"/>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BAFE3CE9-F4B8-4330-A3A2-09E69AEB76CA}"/>
              </a:ext>
            </a:extLst>
          </p:cNvPr>
          <p:cNvSpPr>
            <a:spLocks noGrp="1"/>
          </p:cNvSpPr>
          <p:nvPr>
            <p:ph type="sldNum" sz="quarter" idx="12"/>
          </p:nvPr>
        </p:nvSpPr>
        <p:spPr/>
        <p:txBody>
          <a:bodyPr/>
          <a:lstStyle/>
          <a:p>
            <a:fld id="{E0A0371E-326A-479E-9360-BA9EEE9F4FA5}" type="slidenum">
              <a:rPr lang="en-US" altLang="en-US" smtClean="0"/>
              <a:pPr/>
              <a:t>18</a:t>
            </a:fld>
            <a:endParaRPr lang="en-US" altLang="en-US"/>
          </a:p>
        </p:txBody>
      </p:sp>
      <p:pic>
        <p:nvPicPr>
          <p:cNvPr id="7" name="Picture 6">
            <a:extLst>
              <a:ext uri="{FF2B5EF4-FFF2-40B4-BE49-F238E27FC236}">
                <a16:creationId xmlns:a16="http://schemas.microsoft.com/office/drawing/2014/main" id="{F8146F48-F897-4A6F-938A-BC3323A08A69}"/>
              </a:ext>
            </a:extLst>
          </p:cNvPr>
          <p:cNvPicPr>
            <a:picLocks noChangeAspect="1"/>
          </p:cNvPicPr>
          <p:nvPr/>
        </p:nvPicPr>
        <p:blipFill>
          <a:blip r:embed="rId2"/>
          <a:stretch>
            <a:fillRect/>
          </a:stretch>
        </p:blipFill>
        <p:spPr>
          <a:xfrm>
            <a:off x="34523" y="1902618"/>
            <a:ext cx="8957078" cy="3507582"/>
          </a:xfrm>
          <a:prstGeom prst="rect">
            <a:avLst/>
          </a:prstGeom>
        </p:spPr>
      </p:pic>
    </p:spTree>
    <p:extLst>
      <p:ext uri="{BB962C8B-B14F-4D97-AF65-F5344CB8AC3E}">
        <p14:creationId xmlns:p14="http://schemas.microsoft.com/office/powerpoint/2010/main" val="220166773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3657-6E40-4E2B-A3EE-18C775F62419}"/>
              </a:ext>
            </a:extLst>
          </p:cNvPr>
          <p:cNvSpPr>
            <a:spLocks noGrp="1"/>
          </p:cNvSpPr>
          <p:nvPr>
            <p:ph type="title"/>
          </p:nvPr>
        </p:nvSpPr>
        <p:spPr/>
        <p:txBody>
          <a:bodyPr/>
          <a:lstStyle/>
          <a:p>
            <a:r>
              <a:rPr lang="en-US" dirty="0"/>
              <a:t>Operations on Type int</a:t>
            </a:r>
            <a:endParaRPr lang="fa-IR" dirty="0"/>
          </a:p>
        </p:txBody>
      </p:sp>
      <p:sp>
        <p:nvSpPr>
          <p:cNvPr id="3" name="Content Placeholder 2">
            <a:extLst>
              <a:ext uri="{FF2B5EF4-FFF2-40B4-BE49-F238E27FC236}">
                <a16:creationId xmlns:a16="http://schemas.microsoft.com/office/drawing/2014/main" id="{F89399B7-435C-474F-8704-3F6771BB4B7C}"/>
              </a:ext>
            </a:extLst>
          </p:cNvPr>
          <p:cNvSpPr>
            <a:spLocks noGrp="1"/>
          </p:cNvSpPr>
          <p:nvPr>
            <p:ph idx="1"/>
          </p:nvPr>
        </p:nvSpPr>
        <p:spPr/>
        <p:txBody>
          <a:bodyPr/>
          <a:lstStyle/>
          <a:p>
            <a:pPr>
              <a:lnSpc>
                <a:spcPct val="150000"/>
              </a:lnSpc>
            </a:pPr>
            <a:r>
              <a:rPr lang="en-US" sz="1800" b="0" i="0" u="none" strike="noStrike" baseline="0" dirty="0">
                <a:latin typeface="ArialMT"/>
              </a:rPr>
              <a:t>Objects of type </a:t>
            </a:r>
            <a:r>
              <a:rPr lang="en-US" sz="1800" b="0" i="0" u="none" strike="noStrike" baseline="0" dirty="0">
                <a:latin typeface="CourierNewPSMT"/>
              </a:rPr>
              <a:t>int </a:t>
            </a:r>
            <a:r>
              <a:rPr lang="en-US" sz="1800" b="0" i="0" u="none" strike="noStrike" baseline="0" dirty="0">
                <a:latin typeface="ArialMT"/>
              </a:rPr>
              <a:t>can be converted to other bases using these built-in functions:</a:t>
            </a:r>
          </a:p>
          <a:p>
            <a:pPr>
              <a:lnSpc>
                <a:spcPct val="150000"/>
              </a:lnSpc>
            </a:pPr>
            <a:endParaRPr lang="fa-IR" dirty="0"/>
          </a:p>
        </p:txBody>
      </p:sp>
      <p:sp>
        <p:nvSpPr>
          <p:cNvPr id="4" name="Footer Placeholder 3">
            <a:extLst>
              <a:ext uri="{FF2B5EF4-FFF2-40B4-BE49-F238E27FC236}">
                <a16:creationId xmlns:a16="http://schemas.microsoft.com/office/drawing/2014/main" id="{D892058F-B40E-4265-A4D4-A63C1BB5CE1D}"/>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BAFE3CE9-F4B8-4330-A3A2-09E69AEB76CA}"/>
              </a:ext>
            </a:extLst>
          </p:cNvPr>
          <p:cNvSpPr>
            <a:spLocks noGrp="1"/>
          </p:cNvSpPr>
          <p:nvPr>
            <p:ph type="sldNum" sz="quarter" idx="12"/>
          </p:nvPr>
        </p:nvSpPr>
        <p:spPr/>
        <p:txBody>
          <a:bodyPr/>
          <a:lstStyle/>
          <a:p>
            <a:fld id="{E0A0371E-326A-479E-9360-BA9EEE9F4FA5}" type="slidenum">
              <a:rPr lang="en-US" altLang="en-US" smtClean="0"/>
              <a:pPr/>
              <a:t>19</a:t>
            </a:fld>
            <a:endParaRPr lang="en-US" altLang="en-US"/>
          </a:p>
        </p:txBody>
      </p:sp>
      <p:pic>
        <p:nvPicPr>
          <p:cNvPr id="8" name="Picture 7">
            <a:extLst>
              <a:ext uri="{FF2B5EF4-FFF2-40B4-BE49-F238E27FC236}">
                <a16:creationId xmlns:a16="http://schemas.microsoft.com/office/drawing/2014/main" id="{E2002D76-BE86-45E4-8FC5-7C0424AD52C4}"/>
              </a:ext>
            </a:extLst>
          </p:cNvPr>
          <p:cNvPicPr>
            <a:picLocks noChangeAspect="1"/>
          </p:cNvPicPr>
          <p:nvPr/>
        </p:nvPicPr>
        <p:blipFill>
          <a:blip r:embed="rId2"/>
          <a:stretch>
            <a:fillRect/>
          </a:stretch>
        </p:blipFill>
        <p:spPr>
          <a:xfrm>
            <a:off x="47356" y="2438400"/>
            <a:ext cx="8944244" cy="2133600"/>
          </a:xfrm>
          <a:prstGeom prst="rect">
            <a:avLst/>
          </a:prstGeom>
        </p:spPr>
      </p:pic>
    </p:spTree>
    <p:extLst>
      <p:ext uri="{BB962C8B-B14F-4D97-AF65-F5344CB8AC3E}">
        <p14:creationId xmlns:p14="http://schemas.microsoft.com/office/powerpoint/2010/main" val="199955932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Session3:</a:t>
            </a:r>
            <a:br>
              <a:rPr lang="en-US" altLang="en-US" sz="2400" dirty="0"/>
            </a:br>
            <a:r>
              <a:rPr lang="en-US" altLang="en-US" sz="2400" dirty="0"/>
              <a:t>PYTHON BASICS</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A444-24B8-41E1-8184-4E1443266FC7}"/>
              </a:ext>
            </a:extLst>
          </p:cNvPr>
          <p:cNvSpPr>
            <a:spLocks noGrp="1"/>
          </p:cNvSpPr>
          <p:nvPr>
            <p:ph type="title"/>
          </p:nvPr>
        </p:nvSpPr>
        <p:spPr/>
        <p:txBody>
          <a:bodyPr/>
          <a:lstStyle/>
          <a:p>
            <a:r>
              <a:rPr lang="en-US" dirty="0"/>
              <a:t>Bitwise operations on int</a:t>
            </a:r>
            <a:endParaRPr lang="fa-IR" dirty="0"/>
          </a:p>
        </p:txBody>
      </p:sp>
      <p:sp>
        <p:nvSpPr>
          <p:cNvPr id="3" name="Content Placeholder 2">
            <a:extLst>
              <a:ext uri="{FF2B5EF4-FFF2-40B4-BE49-F238E27FC236}">
                <a16:creationId xmlns:a16="http://schemas.microsoft.com/office/drawing/2014/main" id="{F311E29B-AFB9-49BF-BD1E-5F702570F60F}"/>
              </a:ext>
            </a:extLst>
          </p:cNvPr>
          <p:cNvSpPr>
            <a:spLocks noGrp="1"/>
          </p:cNvSpPr>
          <p:nvPr>
            <p:ph idx="1"/>
          </p:nvPr>
        </p:nvSpPr>
        <p:spPr/>
        <p:txBody>
          <a:bodyPr/>
          <a:lstStyle/>
          <a:p>
            <a:pPr>
              <a:lnSpc>
                <a:spcPct val="150000"/>
              </a:lnSpc>
            </a:pPr>
            <a:r>
              <a:rPr lang="en-US" sz="1800" b="0" i="0" u="none" strike="noStrike" baseline="0" dirty="0">
                <a:latin typeface="ArialMT"/>
              </a:rPr>
              <a:t>The following bitwise operators are available on type </a:t>
            </a:r>
            <a:r>
              <a:rPr lang="en-US" sz="1800" b="0" i="0" u="none" strike="noStrike" baseline="0" dirty="0">
                <a:latin typeface="CourierNewPSMT"/>
              </a:rPr>
              <a:t>int:</a:t>
            </a:r>
          </a:p>
          <a:p>
            <a:endParaRPr lang="fa-IR" dirty="0"/>
          </a:p>
        </p:txBody>
      </p:sp>
      <p:sp>
        <p:nvSpPr>
          <p:cNvPr id="4" name="Footer Placeholder 3">
            <a:extLst>
              <a:ext uri="{FF2B5EF4-FFF2-40B4-BE49-F238E27FC236}">
                <a16:creationId xmlns:a16="http://schemas.microsoft.com/office/drawing/2014/main" id="{969644A1-90C8-4256-9D0D-6F8BCDE32F2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D8E7D55-0260-41DC-89FE-7A63578A647A}"/>
              </a:ext>
            </a:extLst>
          </p:cNvPr>
          <p:cNvSpPr>
            <a:spLocks noGrp="1"/>
          </p:cNvSpPr>
          <p:nvPr>
            <p:ph type="sldNum" sz="quarter" idx="12"/>
          </p:nvPr>
        </p:nvSpPr>
        <p:spPr/>
        <p:txBody>
          <a:bodyPr/>
          <a:lstStyle/>
          <a:p>
            <a:fld id="{E0A0371E-326A-479E-9360-BA9EEE9F4FA5}" type="slidenum">
              <a:rPr lang="en-US" altLang="en-US" smtClean="0"/>
              <a:pPr/>
              <a:t>20</a:t>
            </a:fld>
            <a:endParaRPr lang="en-US" altLang="en-US"/>
          </a:p>
        </p:txBody>
      </p:sp>
      <p:pic>
        <p:nvPicPr>
          <p:cNvPr id="7" name="Picture 6">
            <a:extLst>
              <a:ext uri="{FF2B5EF4-FFF2-40B4-BE49-F238E27FC236}">
                <a16:creationId xmlns:a16="http://schemas.microsoft.com/office/drawing/2014/main" id="{3FA9C89B-CDF4-4E22-8926-B92CF2A1EF20}"/>
              </a:ext>
            </a:extLst>
          </p:cNvPr>
          <p:cNvPicPr>
            <a:picLocks noChangeAspect="1"/>
          </p:cNvPicPr>
          <p:nvPr/>
        </p:nvPicPr>
        <p:blipFill>
          <a:blip r:embed="rId2"/>
          <a:stretch>
            <a:fillRect/>
          </a:stretch>
        </p:blipFill>
        <p:spPr>
          <a:xfrm>
            <a:off x="138770" y="1947862"/>
            <a:ext cx="8624230" cy="3614738"/>
          </a:xfrm>
          <a:prstGeom prst="rect">
            <a:avLst/>
          </a:prstGeom>
        </p:spPr>
      </p:pic>
    </p:spTree>
    <p:extLst>
      <p:ext uri="{BB962C8B-B14F-4D97-AF65-F5344CB8AC3E}">
        <p14:creationId xmlns:p14="http://schemas.microsoft.com/office/powerpoint/2010/main" val="331607832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607E-56A3-44CE-96B9-E571F2504238}"/>
              </a:ext>
            </a:extLst>
          </p:cNvPr>
          <p:cNvSpPr>
            <a:spLocks noGrp="1"/>
          </p:cNvSpPr>
          <p:nvPr>
            <p:ph type="title"/>
          </p:nvPr>
        </p:nvSpPr>
        <p:spPr/>
        <p:txBody>
          <a:bodyPr/>
          <a:lstStyle/>
          <a:p>
            <a:r>
              <a:rPr lang="en-US" dirty="0"/>
              <a:t>Comparison operations on int</a:t>
            </a:r>
            <a:endParaRPr lang="fa-IR" dirty="0"/>
          </a:p>
        </p:txBody>
      </p:sp>
      <p:sp>
        <p:nvSpPr>
          <p:cNvPr id="3" name="Content Placeholder 2">
            <a:extLst>
              <a:ext uri="{FF2B5EF4-FFF2-40B4-BE49-F238E27FC236}">
                <a16:creationId xmlns:a16="http://schemas.microsoft.com/office/drawing/2014/main" id="{642BAE4D-5A47-4C08-8B69-023705453C7F}"/>
              </a:ext>
            </a:extLst>
          </p:cNvPr>
          <p:cNvSpPr>
            <a:spLocks noGrp="1"/>
          </p:cNvSpPr>
          <p:nvPr>
            <p:ph idx="1"/>
          </p:nvPr>
        </p:nvSpPr>
        <p:spPr/>
        <p:txBody>
          <a:bodyPr/>
          <a:lstStyle/>
          <a:p>
            <a:r>
              <a:rPr lang="en-US" sz="1800" b="0" i="0" u="none" strike="noStrike" baseline="0" dirty="0">
                <a:latin typeface="ArialMT"/>
              </a:rPr>
              <a:t>The following comparisons are possible on type </a:t>
            </a:r>
            <a:r>
              <a:rPr lang="en-US" sz="1800" b="0" i="0" u="none" strike="noStrike" baseline="0" dirty="0">
                <a:latin typeface="CourierNewPSMT"/>
              </a:rPr>
              <a:t>int</a:t>
            </a:r>
            <a:r>
              <a:rPr lang="en-US" sz="1800" b="0" i="0" u="none" strike="noStrike" baseline="0" dirty="0">
                <a:latin typeface="ArialMT"/>
              </a:rPr>
              <a:t>:</a:t>
            </a:r>
          </a:p>
          <a:p>
            <a:endParaRPr lang="en-US" sz="1800" dirty="0">
              <a:latin typeface="ArialMT"/>
            </a:endParaRPr>
          </a:p>
          <a:p>
            <a:endParaRPr lang="fa-IR" dirty="0"/>
          </a:p>
        </p:txBody>
      </p:sp>
      <p:sp>
        <p:nvSpPr>
          <p:cNvPr id="4" name="Footer Placeholder 3">
            <a:extLst>
              <a:ext uri="{FF2B5EF4-FFF2-40B4-BE49-F238E27FC236}">
                <a16:creationId xmlns:a16="http://schemas.microsoft.com/office/drawing/2014/main" id="{D78AE8AB-0186-4048-9E42-028353477999}"/>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C3AB0D9-95C2-4C01-B3F5-C27136B46647}"/>
              </a:ext>
            </a:extLst>
          </p:cNvPr>
          <p:cNvSpPr>
            <a:spLocks noGrp="1"/>
          </p:cNvSpPr>
          <p:nvPr>
            <p:ph type="sldNum" sz="quarter" idx="12"/>
          </p:nvPr>
        </p:nvSpPr>
        <p:spPr/>
        <p:txBody>
          <a:bodyPr/>
          <a:lstStyle/>
          <a:p>
            <a:fld id="{E0A0371E-326A-479E-9360-BA9EEE9F4FA5}" type="slidenum">
              <a:rPr lang="en-US" altLang="en-US" smtClean="0"/>
              <a:pPr/>
              <a:t>21</a:t>
            </a:fld>
            <a:endParaRPr lang="en-US" altLang="en-US"/>
          </a:p>
        </p:txBody>
      </p:sp>
      <p:pic>
        <p:nvPicPr>
          <p:cNvPr id="7" name="Picture 6">
            <a:extLst>
              <a:ext uri="{FF2B5EF4-FFF2-40B4-BE49-F238E27FC236}">
                <a16:creationId xmlns:a16="http://schemas.microsoft.com/office/drawing/2014/main" id="{154875C6-8D69-441F-9EB8-3339682814E9}"/>
              </a:ext>
            </a:extLst>
          </p:cNvPr>
          <p:cNvPicPr>
            <a:picLocks noChangeAspect="1"/>
          </p:cNvPicPr>
          <p:nvPr/>
        </p:nvPicPr>
        <p:blipFill>
          <a:blip r:embed="rId2"/>
          <a:stretch>
            <a:fillRect/>
          </a:stretch>
        </p:blipFill>
        <p:spPr>
          <a:xfrm>
            <a:off x="169181" y="1928812"/>
            <a:ext cx="8822419" cy="3786188"/>
          </a:xfrm>
          <a:prstGeom prst="rect">
            <a:avLst/>
          </a:prstGeom>
        </p:spPr>
      </p:pic>
    </p:spTree>
    <p:extLst>
      <p:ext uri="{BB962C8B-B14F-4D97-AF65-F5344CB8AC3E}">
        <p14:creationId xmlns:p14="http://schemas.microsoft.com/office/powerpoint/2010/main" val="2327438178"/>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1F0D-4B04-476F-9231-97F3D9034028}"/>
              </a:ext>
            </a:extLst>
          </p:cNvPr>
          <p:cNvSpPr>
            <a:spLocks noGrp="1"/>
          </p:cNvSpPr>
          <p:nvPr>
            <p:ph type="title"/>
          </p:nvPr>
        </p:nvSpPr>
        <p:spPr/>
        <p:txBody>
          <a:bodyPr/>
          <a:lstStyle/>
          <a:p>
            <a:r>
              <a:rPr lang="en-US" dirty="0"/>
              <a:t>The float type</a:t>
            </a:r>
            <a:endParaRPr lang="fa-IR" dirty="0"/>
          </a:p>
        </p:txBody>
      </p:sp>
      <p:sp>
        <p:nvSpPr>
          <p:cNvPr id="3" name="Content Placeholder 2">
            <a:extLst>
              <a:ext uri="{FF2B5EF4-FFF2-40B4-BE49-F238E27FC236}">
                <a16:creationId xmlns:a16="http://schemas.microsoft.com/office/drawing/2014/main" id="{CB494758-B66E-4C21-97B0-3CDE16417294}"/>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a:latin typeface="CourierNewPSMT"/>
              </a:rPr>
              <a:t>float </a:t>
            </a:r>
            <a:r>
              <a:rPr lang="en-US" sz="1800" b="0" i="0" u="none" strike="noStrike" baseline="0" dirty="0">
                <a:latin typeface="ArialMT"/>
              </a:rPr>
              <a:t>data type of Python allows us to store numbers that have a decimal part too.</a:t>
            </a:r>
          </a:p>
          <a:p>
            <a:pPr algn="just">
              <a:lnSpc>
                <a:spcPct val="150000"/>
              </a:lnSpc>
            </a:pPr>
            <a:r>
              <a:rPr lang="en-US" sz="1800" b="1" i="1" u="none" strike="noStrike" baseline="0" dirty="0">
                <a:latin typeface="Arial-BoldItalicMT"/>
              </a:rPr>
              <a:t>Literals of Type </a:t>
            </a:r>
            <a:r>
              <a:rPr lang="en-US" sz="1800" b="1" i="1" u="none" strike="noStrike" baseline="0" dirty="0">
                <a:latin typeface="CourierNewPS-BoldItalicMT"/>
              </a:rPr>
              <a:t>float</a:t>
            </a:r>
          </a:p>
          <a:p>
            <a:pPr lvl="1" algn="just">
              <a:lnSpc>
                <a:spcPct val="100000"/>
              </a:lnSpc>
            </a:pPr>
            <a:r>
              <a:rPr lang="en-US" sz="2000" dirty="0"/>
              <a:t>Any literal constant made up of only digits (with an optional leading sign) with either a decimal point (.) or an exponentiation (e/E) is considered as a float constant.</a:t>
            </a:r>
            <a:endParaRPr lang="fa-IR" sz="2000" dirty="0"/>
          </a:p>
        </p:txBody>
      </p:sp>
      <p:sp>
        <p:nvSpPr>
          <p:cNvPr id="4" name="Footer Placeholder 3">
            <a:extLst>
              <a:ext uri="{FF2B5EF4-FFF2-40B4-BE49-F238E27FC236}">
                <a16:creationId xmlns:a16="http://schemas.microsoft.com/office/drawing/2014/main" id="{37B1A9AF-7225-423F-BBCF-C650BCFDC5FF}"/>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894A4D9-CC89-46CB-B599-3836A762D788}"/>
              </a:ext>
            </a:extLst>
          </p:cNvPr>
          <p:cNvSpPr>
            <a:spLocks noGrp="1"/>
          </p:cNvSpPr>
          <p:nvPr>
            <p:ph type="sldNum" sz="quarter" idx="12"/>
          </p:nvPr>
        </p:nvSpPr>
        <p:spPr/>
        <p:txBody>
          <a:bodyPr/>
          <a:lstStyle/>
          <a:p>
            <a:fld id="{E0A0371E-326A-479E-9360-BA9EEE9F4FA5}" type="slidenum">
              <a:rPr lang="en-US" altLang="en-US" smtClean="0"/>
              <a:pPr/>
              <a:t>22</a:t>
            </a:fld>
            <a:endParaRPr lang="en-US" altLang="en-US"/>
          </a:p>
        </p:txBody>
      </p:sp>
      <p:pic>
        <p:nvPicPr>
          <p:cNvPr id="7" name="Picture 6">
            <a:extLst>
              <a:ext uri="{FF2B5EF4-FFF2-40B4-BE49-F238E27FC236}">
                <a16:creationId xmlns:a16="http://schemas.microsoft.com/office/drawing/2014/main" id="{D9F84382-A5F6-4F39-8B61-CCE36D173BA4}"/>
              </a:ext>
            </a:extLst>
          </p:cNvPr>
          <p:cNvPicPr>
            <a:picLocks noChangeAspect="1"/>
          </p:cNvPicPr>
          <p:nvPr/>
        </p:nvPicPr>
        <p:blipFill>
          <a:blip r:embed="rId2"/>
          <a:stretch>
            <a:fillRect/>
          </a:stretch>
        </p:blipFill>
        <p:spPr>
          <a:xfrm>
            <a:off x="5835122" y="3525479"/>
            <a:ext cx="2614219" cy="3295650"/>
          </a:xfrm>
          <a:prstGeom prst="rect">
            <a:avLst/>
          </a:prstGeom>
        </p:spPr>
      </p:pic>
    </p:spTree>
    <p:extLst>
      <p:ext uri="{BB962C8B-B14F-4D97-AF65-F5344CB8AC3E}">
        <p14:creationId xmlns:p14="http://schemas.microsoft.com/office/powerpoint/2010/main" val="31168945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37C4-67A9-4CAB-B218-4159DBD0AC7C}"/>
              </a:ext>
            </a:extLst>
          </p:cNvPr>
          <p:cNvSpPr>
            <a:spLocks noGrp="1"/>
          </p:cNvSpPr>
          <p:nvPr>
            <p:ph type="title"/>
          </p:nvPr>
        </p:nvSpPr>
        <p:spPr/>
        <p:txBody>
          <a:bodyPr/>
          <a:lstStyle/>
          <a:p>
            <a:r>
              <a:rPr lang="en-US" dirty="0"/>
              <a:t>The float type</a:t>
            </a:r>
            <a:endParaRPr lang="fa-IR" dirty="0"/>
          </a:p>
        </p:txBody>
      </p:sp>
      <p:sp>
        <p:nvSpPr>
          <p:cNvPr id="3" name="Content Placeholder 2">
            <a:extLst>
              <a:ext uri="{FF2B5EF4-FFF2-40B4-BE49-F238E27FC236}">
                <a16:creationId xmlns:a16="http://schemas.microsoft.com/office/drawing/2014/main" id="{63D9C2F6-D433-4238-BB5A-D1D9CF7E72F9}"/>
              </a:ext>
            </a:extLst>
          </p:cNvPr>
          <p:cNvSpPr>
            <a:spLocks noGrp="1"/>
          </p:cNvSpPr>
          <p:nvPr>
            <p:ph idx="1"/>
          </p:nvPr>
        </p:nvSpPr>
        <p:spPr/>
        <p:txBody>
          <a:bodyPr/>
          <a:lstStyle/>
          <a:p>
            <a:pPr algn="just">
              <a:lnSpc>
                <a:spcPct val="150000"/>
              </a:lnSpc>
            </a:pPr>
            <a:r>
              <a:rPr lang="en-US" sz="1800" b="0" i="0" u="none" strike="noStrike" baseline="0" dirty="0">
                <a:latin typeface="ArialMT"/>
              </a:rPr>
              <a:t>Objects of type </a:t>
            </a:r>
            <a:r>
              <a:rPr lang="en-US" sz="1800" b="0" i="0" u="none" strike="noStrike" baseline="0" dirty="0">
                <a:latin typeface="CourierNewPSMT"/>
              </a:rPr>
              <a:t>float </a:t>
            </a:r>
            <a:r>
              <a:rPr lang="en-US" sz="1800" b="0" i="0" u="none" strike="noStrike" baseline="0" dirty="0">
                <a:latin typeface="ArialMT"/>
              </a:rPr>
              <a:t>can also be created using the explicit constructor of class float.</a:t>
            </a:r>
          </a:p>
          <a:p>
            <a:pPr algn="just">
              <a:lnSpc>
                <a:spcPct val="150000"/>
              </a:lnSpc>
            </a:pPr>
            <a:endParaRPr lang="en-US" sz="1800" dirty="0">
              <a:latin typeface="ArialMT"/>
            </a:endParaRPr>
          </a:p>
          <a:p>
            <a:pPr algn="just">
              <a:lnSpc>
                <a:spcPct val="150000"/>
              </a:lnSpc>
            </a:pPr>
            <a:endParaRPr lang="en-US" sz="1800" b="0" i="0" u="none" strike="noStrike" baseline="0" dirty="0">
              <a:latin typeface="ArialMT"/>
            </a:endParaRPr>
          </a:p>
          <a:p>
            <a:pPr algn="just">
              <a:lnSpc>
                <a:spcPct val="150000"/>
              </a:lnSpc>
            </a:pPr>
            <a:endParaRPr lang="en-US" sz="1800" dirty="0">
              <a:latin typeface="ArialMT"/>
            </a:endParaRPr>
          </a:p>
          <a:p>
            <a:pPr algn="just">
              <a:lnSpc>
                <a:spcPct val="150000"/>
              </a:lnSpc>
            </a:pPr>
            <a:r>
              <a:rPr lang="en-US" sz="1800" b="0" i="0" u="none" strike="noStrike" baseline="0" dirty="0">
                <a:latin typeface="ArialMT"/>
              </a:rPr>
              <a:t>This built-in function is also helpful for converting other types like int and string to the type float.</a:t>
            </a:r>
          </a:p>
          <a:p>
            <a:pPr algn="just">
              <a:lnSpc>
                <a:spcPct val="150000"/>
              </a:lnSpc>
            </a:pPr>
            <a:endParaRPr lang="en-US" sz="1800" b="0" i="0" u="none" strike="noStrike" baseline="0" dirty="0">
              <a:latin typeface="ArialMT"/>
            </a:endParaRPr>
          </a:p>
          <a:p>
            <a:pPr algn="just">
              <a:lnSpc>
                <a:spcPct val="150000"/>
              </a:lnSpc>
            </a:pPr>
            <a:endParaRPr lang="fa-IR" dirty="0"/>
          </a:p>
        </p:txBody>
      </p:sp>
      <p:sp>
        <p:nvSpPr>
          <p:cNvPr id="4" name="Footer Placeholder 3">
            <a:extLst>
              <a:ext uri="{FF2B5EF4-FFF2-40B4-BE49-F238E27FC236}">
                <a16:creationId xmlns:a16="http://schemas.microsoft.com/office/drawing/2014/main" id="{2F723A41-4659-4216-9151-BCC5ADF716E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CEEF64F-6207-4A64-AA46-5BDC638FC264}"/>
              </a:ext>
            </a:extLst>
          </p:cNvPr>
          <p:cNvSpPr>
            <a:spLocks noGrp="1"/>
          </p:cNvSpPr>
          <p:nvPr>
            <p:ph type="sldNum" sz="quarter" idx="12"/>
          </p:nvPr>
        </p:nvSpPr>
        <p:spPr/>
        <p:txBody>
          <a:bodyPr/>
          <a:lstStyle/>
          <a:p>
            <a:fld id="{E0A0371E-326A-479E-9360-BA9EEE9F4FA5}" type="slidenum">
              <a:rPr lang="en-US" altLang="en-US" smtClean="0"/>
              <a:pPr/>
              <a:t>23</a:t>
            </a:fld>
            <a:endParaRPr lang="en-US" altLang="en-US"/>
          </a:p>
        </p:txBody>
      </p:sp>
      <p:pic>
        <p:nvPicPr>
          <p:cNvPr id="7" name="Picture 6">
            <a:extLst>
              <a:ext uri="{FF2B5EF4-FFF2-40B4-BE49-F238E27FC236}">
                <a16:creationId xmlns:a16="http://schemas.microsoft.com/office/drawing/2014/main" id="{61B4DE46-234D-48F4-85B3-50B481CCD7F0}"/>
              </a:ext>
            </a:extLst>
          </p:cNvPr>
          <p:cNvPicPr>
            <a:picLocks noChangeAspect="1"/>
          </p:cNvPicPr>
          <p:nvPr/>
        </p:nvPicPr>
        <p:blipFill>
          <a:blip r:embed="rId2"/>
          <a:stretch>
            <a:fillRect/>
          </a:stretch>
        </p:blipFill>
        <p:spPr>
          <a:xfrm>
            <a:off x="3786187" y="1905000"/>
            <a:ext cx="2895600" cy="1877753"/>
          </a:xfrm>
          <a:prstGeom prst="rect">
            <a:avLst/>
          </a:prstGeom>
        </p:spPr>
      </p:pic>
      <p:pic>
        <p:nvPicPr>
          <p:cNvPr id="8" name="Picture 7">
            <a:extLst>
              <a:ext uri="{FF2B5EF4-FFF2-40B4-BE49-F238E27FC236}">
                <a16:creationId xmlns:a16="http://schemas.microsoft.com/office/drawing/2014/main" id="{184FABF5-E0A8-4E1D-A6F3-CBB33A749603}"/>
              </a:ext>
            </a:extLst>
          </p:cNvPr>
          <p:cNvPicPr>
            <a:picLocks noChangeAspect="1"/>
          </p:cNvPicPr>
          <p:nvPr/>
        </p:nvPicPr>
        <p:blipFill>
          <a:blip r:embed="rId3"/>
          <a:stretch>
            <a:fillRect/>
          </a:stretch>
        </p:blipFill>
        <p:spPr>
          <a:xfrm>
            <a:off x="3786187" y="4239953"/>
            <a:ext cx="2895600" cy="2420911"/>
          </a:xfrm>
          <a:prstGeom prst="rect">
            <a:avLst/>
          </a:prstGeom>
        </p:spPr>
      </p:pic>
    </p:spTree>
    <p:extLst>
      <p:ext uri="{BB962C8B-B14F-4D97-AF65-F5344CB8AC3E}">
        <p14:creationId xmlns:p14="http://schemas.microsoft.com/office/powerpoint/2010/main" val="176486738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FFA4-46C8-4D4B-B64D-C955A059DF8D}"/>
              </a:ext>
            </a:extLst>
          </p:cNvPr>
          <p:cNvSpPr>
            <a:spLocks noGrp="1"/>
          </p:cNvSpPr>
          <p:nvPr>
            <p:ph type="title"/>
          </p:nvPr>
        </p:nvSpPr>
        <p:spPr/>
        <p:txBody>
          <a:bodyPr/>
          <a:lstStyle/>
          <a:p>
            <a:r>
              <a:rPr lang="en-US" dirty="0"/>
              <a:t>Operations on Type float</a:t>
            </a:r>
            <a:endParaRPr lang="fa-IR" dirty="0"/>
          </a:p>
        </p:txBody>
      </p:sp>
      <p:sp>
        <p:nvSpPr>
          <p:cNvPr id="3" name="Content Placeholder 2">
            <a:extLst>
              <a:ext uri="{FF2B5EF4-FFF2-40B4-BE49-F238E27FC236}">
                <a16:creationId xmlns:a16="http://schemas.microsoft.com/office/drawing/2014/main" id="{12CEEEF7-313C-451A-BF5B-8FCB9E4E7250}"/>
              </a:ext>
            </a:extLst>
          </p:cNvPr>
          <p:cNvSpPr>
            <a:spLocks noGrp="1"/>
          </p:cNvSpPr>
          <p:nvPr>
            <p:ph idx="1"/>
          </p:nvPr>
        </p:nvSpPr>
        <p:spPr/>
        <p:txBody>
          <a:bodyPr/>
          <a:lstStyle/>
          <a:p>
            <a:pPr algn="just">
              <a:lnSpc>
                <a:spcPct val="150000"/>
              </a:lnSpc>
            </a:pPr>
            <a:r>
              <a:rPr lang="en-US" sz="1800" b="0" i="0" u="none" strike="noStrike" baseline="0" dirty="0">
                <a:latin typeface="ArialMT"/>
              </a:rPr>
              <a:t>The following table lists out the arithmetic operators that can be used with data items of type </a:t>
            </a:r>
            <a:r>
              <a:rPr lang="en-US" sz="1800" b="0" i="0" u="none" strike="noStrike" baseline="0" dirty="0">
                <a:latin typeface="CourierNewPSMT"/>
              </a:rPr>
              <a:t>float</a:t>
            </a:r>
            <a:r>
              <a:rPr lang="en-US" sz="1800" b="0" i="0" u="none" strike="noStrike" baseline="0" dirty="0">
                <a:latin typeface="ArialMT"/>
              </a:rPr>
              <a:t>:</a:t>
            </a:r>
          </a:p>
          <a:p>
            <a:pPr algn="ctr">
              <a:lnSpc>
                <a:spcPct val="150000"/>
              </a:lnSpc>
            </a:pPr>
            <a:r>
              <a:rPr lang="en-US" sz="1800" b="1" i="1" u="none" strike="noStrike" baseline="0" dirty="0">
                <a:latin typeface="Arial-BoldItalicMT"/>
              </a:rPr>
              <a:t>Arithmetic operations on float</a:t>
            </a:r>
            <a:endParaRPr lang="fa-IR" dirty="0"/>
          </a:p>
        </p:txBody>
      </p:sp>
      <p:sp>
        <p:nvSpPr>
          <p:cNvPr id="4" name="Footer Placeholder 3">
            <a:extLst>
              <a:ext uri="{FF2B5EF4-FFF2-40B4-BE49-F238E27FC236}">
                <a16:creationId xmlns:a16="http://schemas.microsoft.com/office/drawing/2014/main" id="{60A7D999-EDC1-4989-9803-631E5A6C4B19}"/>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37291F90-0BFB-4A99-8BAE-F7B46E572F8A}"/>
              </a:ext>
            </a:extLst>
          </p:cNvPr>
          <p:cNvSpPr>
            <a:spLocks noGrp="1"/>
          </p:cNvSpPr>
          <p:nvPr>
            <p:ph type="sldNum" sz="quarter" idx="12"/>
          </p:nvPr>
        </p:nvSpPr>
        <p:spPr/>
        <p:txBody>
          <a:bodyPr/>
          <a:lstStyle/>
          <a:p>
            <a:fld id="{E0A0371E-326A-479E-9360-BA9EEE9F4FA5}" type="slidenum">
              <a:rPr lang="en-US" altLang="en-US" smtClean="0"/>
              <a:pPr/>
              <a:t>24</a:t>
            </a:fld>
            <a:endParaRPr lang="en-US" altLang="en-US"/>
          </a:p>
        </p:txBody>
      </p:sp>
      <p:pic>
        <p:nvPicPr>
          <p:cNvPr id="7" name="Picture 6">
            <a:extLst>
              <a:ext uri="{FF2B5EF4-FFF2-40B4-BE49-F238E27FC236}">
                <a16:creationId xmlns:a16="http://schemas.microsoft.com/office/drawing/2014/main" id="{F590BFBF-7058-4803-8A97-566EB5C8FCBA}"/>
              </a:ext>
            </a:extLst>
          </p:cNvPr>
          <p:cNvPicPr>
            <a:picLocks noChangeAspect="1"/>
          </p:cNvPicPr>
          <p:nvPr/>
        </p:nvPicPr>
        <p:blipFill>
          <a:blip r:embed="rId2"/>
          <a:stretch>
            <a:fillRect/>
          </a:stretch>
        </p:blipFill>
        <p:spPr>
          <a:xfrm>
            <a:off x="1071562" y="2781300"/>
            <a:ext cx="7000875" cy="3314700"/>
          </a:xfrm>
          <a:prstGeom prst="rect">
            <a:avLst/>
          </a:prstGeom>
        </p:spPr>
      </p:pic>
    </p:spTree>
    <p:extLst>
      <p:ext uri="{BB962C8B-B14F-4D97-AF65-F5344CB8AC3E}">
        <p14:creationId xmlns:p14="http://schemas.microsoft.com/office/powerpoint/2010/main" val="2587672293"/>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8B2-20DA-46B5-87BF-682C2016AF6C}"/>
              </a:ext>
            </a:extLst>
          </p:cNvPr>
          <p:cNvSpPr>
            <a:spLocks noGrp="1"/>
          </p:cNvSpPr>
          <p:nvPr>
            <p:ph type="title"/>
          </p:nvPr>
        </p:nvSpPr>
        <p:spPr/>
        <p:txBody>
          <a:bodyPr/>
          <a:lstStyle/>
          <a:p>
            <a:r>
              <a:rPr lang="en-US" dirty="0"/>
              <a:t>Operations on Type float</a:t>
            </a:r>
            <a:endParaRPr lang="fa-IR" dirty="0"/>
          </a:p>
        </p:txBody>
      </p:sp>
      <p:sp>
        <p:nvSpPr>
          <p:cNvPr id="3" name="Content Placeholder 2">
            <a:extLst>
              <a:ext uri="{FF2B5EF4-FFF2-40B4-BE49-F238E27FC236}">
                <a16:creationId xmlns:a16="http://schemas.microsoft.com/office/drawing/2014/main" id="{92B10155-C674-469F-B563-D69CF0817B30}"/>
              </a:ext>
            </a:extLst>
          </p:cNvPr>
          <p:cNvSpPr>
            <a:spLocks noGrp="1"/>
          </p:cNvSpPr>
          <p:nvPr>
            <p:ph idx="1"/>
          </p:nvPr>
        </p:nvSpPr>
        <p:spPr/>
        <p:txBody>
          <a:bodyPr/>
          <a:lstStyle/>
          <a:p>
            <a:r>
              <a:rPr lang="en-US" sz="1800" b="0" i="0" u="none" strike="noStrike" baseline="0" dirty="0">
                <a:latin typeface="ArialMT"/>
              </a:rPr>
              <a:t>The following mathematical functions are available on type </a:t>
            </a:r>
            <a:r>
              <a:rPr lang="en-US" sz="1800" b="0" i="0" u="none" strike="noStrike" baseline="0" dirty="0">
                <a:latin typeface="CourierNewPSMT"/>
              </a:rPr>
              <a:t>float</a:t>
            </a:r>
            <a:r>
              <a:rPr lang="en-US" sz="1800" b="0" i="0" u="none" strike="noStrike" baseline="0" dirty="0">
                <a:latin typeface="ArialMT"/>
              </a:rPr>
              <a:t>:</a:t>
            </a:r>
            <a:endParaRPr lang="fa-IR" dirty="0"/>
          </a:p>
        </p:txBody>
      </p:sp>
      <p:sp>
        <p:nvSpPr>
          <p:cNvPr id="4" name="Footer Placeholder 3">
            <a:extLst>
              <a:ext uri="{FF2B5EF4-FFF2-40B4-BE49-F238E27FC236}">
                <a16:creationId xmlns:a16="http://schemas.microsoft.com/office/drawing/2014/main" id="{DEC33DF1-7A31-430A-BDEE-3F5BDE1EBF29}"/>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733478A1-2483-4251-8F57-050E56C03DFE}"/>
              </a:ext>
            </a:extLst>
          </p:cNvPr>
          <p:cNvSpPr>
            <a:spLocks noGrp="1"/>
          </p:cNvSpPr>
          <p:nvPr>
            <p:ph type="sldNum" sz="quarter" idx="12"/>
          </p:nvPr>
        </p:nvSpPr>
        <p:spPr/>
        <p:txBody>
          <a:bodyPr/>
          <a:lstStyle/>
          <a:p>
            <a:fld id="{E0A0371E-326A-479E-9360-BA9EEE9F4FA5}" type="slidenum">
              <a:rPr lang="en-US" altLang="en-US" smtClean="0"/>
              <a:pPr/>
              <a:t>25</a:t>
            </a:fld>
            <a:endParaRPr lang="en-US" altLang="en-US"/>
          </a:p>
        </p:txBody>
      </p:sp>
      <p:pic>
        <p:nvPicPr>
          <p:cNvPr id="7" name="Picture 6">
            <a:extLst>
              <a:ext uri="{FF2B5EF4-FFF2-40B4-BE49-F238E27FC236}">
                <a16:creationId xmlns:a16="http://schemas.microsoft.com/office/drawing/2014/main" id="{F9509618-454D-4564-A3F4-150AF59CAD30}"/>
              </a:ext>
            </a:extLst>
          </p:cNvPr>
          <p:cNvPicPr>
            <a:picLocks noChangeAspect="1"/>
          </p:cNvPicPr>
          <p:nvPr/>
        </p:nvPicPr>
        <p:blipFill>
          <a:blip r:embed="rId2"/>
          <a:stretch>
            <a:fillRect/>
          </a:stretch>
        </p:blipFill>
        <p:spPr>
          <a:xfrm>
            <a:off x="1062037" y="1852613"/>
            <a:ext cx="7019925" cy="4219575"/>
          </a:xfrm>
          <a:prstGeom prst="rect">
            <a:avLst/>
          </a:prstGeom>
        </p:spPr>
      </p:pic>
    </p:spTree>
    <p:extLst>
      <p:ext uri="{BB962C8B-B14F-4D97-AF65-F5344CB8AC3E}">
        <p14:creationId xmlns:p14="http://schemas.microsoft.com/office/powerpoint/2010/main" val="431086756"/>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02DF-EC55-48AC-986C-F4D63799B452}"/>
              </a:ext>
            </a:extLst>
          </p:cNvPr>
          <p:cNvSpPr>
            <a:spLocks noGrp="1"/>
          </p:cNvSpPr>
          <p:nvPr>
            <p:ph type="title"/>
          </p:nvPr>
        </p:nvSpPr>
        <p:spPr/>
        <p:txBody>
          <a:bodyPr/>
          <a:lstStyle/>
          <a:p>
            <a:r>
              <a:rPr lang="en-US" dirty="0"/>
              <a:t>Operations on Type float</a:t>
            </a:r>
            <a:endParaRPr lang="fa-IR" dirty="0"/>
          </a:p>
        </p:txBody>
      </p:sp>
      <p:pic>
        <p:nvPicPr>
          <p:cNvPr id="7" name="Content Placeholder 6">
            <a:extLst>
              <a:ext uri="{FF2B5EF4-FFF2-40B4-BE49-F238E27FC236}">
                <a16:creationId xmlns:a16="http://schemas.microsoft.com/office/drawing/2014/main" id="{4A51A07E-6F2E-4D82-93AB-18D2E72A4646}"/>
              </a:ext>
            </a:extLst>
          </p:cNvPr>
          <p:cNvPicPr>
            <a:picLocks noGrp="1" noChangeAspect="1"/>
          </p:cNvPicPr>
          <p:nvPr>
            <p:ph idx="1"/>
          </p:nvPr>
        </p:nvPicPr>
        <p:blipFill>
          <a:blip r:embed="rId2"/>
          <a:stretch>
            <a:fillRect/>
          </a:stretch>
        </p:blipFill>
        <p:spPr>
          <a:xfrm>
            <a:off x="2133600" y="990600"/>
            <a:ext cx="5305002" cy="5638800"/>
          </a:xfrm>
        </p:spPr>
      </p:pic>
      <p:sp>
        <p:nvSpPr>
          <p:cNvPr id="4" name="Footer Placeholder 3">
            <a:extLst>
              <a:ext uri="{FF2B5EF4-FFF2-40B4-BE49-F238E27FC236}">
                <a16:creationId xmlns:a16="http://schemas.microsoft.com/office/drawing/2014/main" id="{4058AD60-3BCE-453F-BDEB-E795EE813C38}"/>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E297986-D2EB-4663-8ABB-0C75433ADD89}"/>
              </a:ext>
            </a:extLst>
          </p:cNvPr>
          <p:cNvSpPr>
            <a:spLocks noGrp="1"/>
          </p:cNvSpPr>
          <p:nvPr>
            <p:ph type="sldNum" sz="quarter" idx="12"/>
          </p:nvPr>
        </p:nvSpPr>
        <p:spPr/>
        <p:txBody>
          <a:bodyPr/>
          <a:lstStyle/>
          <a:p>
            <a:fld id="{E0A0371E-326A-479E-9360-BA9EEE9F4FA5}" type="slidenum">
              <a:rPr lang="en-US" altLang="en-US" smtClean="0"/>
              <a:pPr/>
              <a:t>26</a:t>
            </a:fld>
            <a:endParaRPr lang="en-US" altLang="en-US"/>
          </a:p>
        </p:txBody>
      </p:sp>
    </p:spTree>
    <p:extLst>
      <p:ext uri="{BB962C8B-B14F-4D97-AF65-F5344CB8AC3E}">
        <p14:creationId xmlns:p14="http://schemas.microsoft.com/office/powerpoint/2010/main" val="32462543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369E-28E5-408D-9D88-DE69C5154164}"/>
              </a:ext>
            </a:extLst>
          </p:cNvPr>
          <p:cNvSpPr>
            <a:spLocks noGrp="1"/>
          </p:cNvSpPr>
          <p:nvPr>
            <p:ph type="title"/>
          </p:nvPr>
        </p:nvSpPr>
        <p:spPr/>
        <p:txBody>
          <a:bodyPr/>
          <a:lstStyle/>
          <a:p>
            <a:r>
              <a:rPr lang="en-US" dirty="0"/>
              <a:t>The str type</a:t>
            </a:r>
            <a:endParaRPr lang="fa-IR" dirty="0"/>
          </a:p>
        </p:txBody>
      </p:sp>
      <p:sp>
        <p:nvSpPr>
          <p:cNvPr id="3" name="Content Placeholder 2">
            <a:extLst>
              <a:ext uri="{FF2B5EF4-FFF2-40B4-BE49-F238E27FC236}">
                <a16:creationId xmlns:a16="http://schemas.microsoft.com/office/drawing/2014/main" id="{9263C4C9-DA57-4E15-BF7F-C09CFD6E8241}"/>
              </a:ext>
            </a:extLst>
          </p:cNvPr>
          <p:cNvSpPr>
            <a:spLocks noGrp="1"/>
          </p:cNvSpPr>
          <p:nvPr>
            <p:ph idx="1"/>
          </p:nvPr>
        </p:nvSpPr>
        <p:spPr/>
        <p:txBody>
          <a:bodyPr/>
          <a:lstStyle/>
          <a:p>
            <a:pPr algn="just">
              <a:lnSpc>
                <a:spcPct val="150000"/>
              </a:lnSpc>
            </a:pPr>
            <a:r>
              <a:rPr lang="en-US" sz="1800" b="0" i="0" u="none" strike="noStrike" baseline="0" dirty="0">
                <a:latin typeface="ArialMT"/>
              </a:rPr>
              <a:t>The string type (</a:t>
            </a:r>
            <a:r>
              <a:rPr lang="en-US" sz="1800" b="0" i="0" u="none" strike="noStrike" baseline="0" dirty="0">
                <a:latin typeface="CourierNewPSMT"/>
              </a:rPr>
              <a:t>str</a:t>
            </a:r>
            <a:r>
              <a:rPr lang="en-US" sz="1800" b="0" i="0" u="none" strike="noStrike" baseline="0" dirty="0">
                <a:latin typeface="ArialMT"/>
              </a:rPr>
              <a:t>) allows us to store non-numeric values in addition to numeric values.</a:t>
            </a:r>
          </a:p>
          <a:p>
            <a:pPr algn="just">
              <a:lnSpc>
                <a:spcPct val="150000"/>
              </a:lnSpc>
            </a:pPr>
            <a:r>
              <a:rPr lang="en-US" sz="1800" b="1" i="1" u="none" strike="noStrike" baseline="0" dirty="0">
                <a:latin typeface="Arial-BoldItalicMT"/>
              </a:rPr>
              <a:t>Literals of Type </a:t>
            </a:r>
            <a:r>
              <a:rPr lang="en-US" sz="1800" b="1" i="1" u="none" strike="noStrike" baseline="0" dirty="0">
                <a:latin typeface="CourierNewPS-BoldItalicMT"/>
              </a:rPr>
              <a:t>str</a:t>
            </a:r>
            <a:endParaRPr lang="en-US" sz="1800" dirty="0">
              <a:latin typeface="ArialMT"/>
            </a:endParaRPr>
          </a:p>
          <a:p>
            <a:pPr algn="l"/>
            <a:r>
              <a:rPr lang="en-US" sz="1800" b="1" i="0" u="none" strike="noStrike" baseline="0" dirty="0">
                <a:latin typeface="Arial-BoldMT"/>
              </a:rPr>
              <a:t>Examples:</a:t>
            </a:r>
          </a:p>
          <a:p>
            <a:pPr marL="800100" lvl="2" indent="0">
              <a:buNone/>
            </a:pPr>
            <a:r>
              <a:rPr lang="en-US" sz="2000" b="0" i="0" u="none" strike="noStrike" baseline="0" dirty="0">
                <a:latin typeface="CourierNewPSMT"/>
              </a:rPr>
              <a:t>&gt;&gt;&gt; </a:t>
            </a:r>
            <a:r>
              <a:rPr lang="en-US" sz="2000" b="1" i="0" u="none" strike="noStrike" baseline="0" dirty="0">
                <a:latin typeface="CourierNewPS-BoldMT"/>
              </a:rPr>
              <a:t>'Hello "World" from \’Iran\''</a:t>
            </a:r>
          </a:p>
          <a:p>
            <a:pPr marL="800100" lvl="2" indent="0">
              <a:buNone/>
            </a:pPr>
            <a:r>
              <a:rPr lang="en-US" sz="2000" b="0" i="0" u="none" strike="noStrike" baseline="0" dirty="0">
                <a:latin typeface="CourierNewPSMT"/>
              </a:rPr>
              <a:t>'Hello "World" from \'Iran\''</a:t>
            </a:r>
          </a:p>
          <a:p>
            <a:pPr marL="800100" lvl="2" indent="0">
              <a:buNone/>
            </a:pPr>
            <a:r>
              <a:rPr lang="en-US" sz="2000" b="0" i="0" u="none" strike="noStrike" baseline="0" dirty="0">
                <a:latin typeface="CourierNewPSMT"/>
              </a:rPr>
              <a:t>&gt;&gt;&gt; </a:t>
            </a:r>
            <a:r>
              <a:rPr lang="en-US" sz="2000" b="1" i="0" u="none" strike="noStrike" baseline="0" dirty="0">
                <a:latin typeface="CourierNewPS-BoldMT"/>
              </a:rPr>
              <a:t>"Hello \"World\" from 'Iran'"</a:t>
            </a:r>
          </a:p>
          <a:p>
            <a:pPr marL="800100" lvl="2" indent="0">
              <a:buNone/>
            </a:pPr>
            <a:r>
              <a:rPr lang="en-US" sz="2000" b="0" i="0" u="none" strike="noStrike" baseline="0" dirty="0">
                <a:latin typeface="CourierNewPSMT"/>
              </a:rPr>
              <a:t>'Hello "World" from \'Iran\''</a:t>
            </a:r>
          </a:p>
          <a:p>
            <a:pPr marL="800100" lvl="2" indent="0">
              <a:buNone/>
            </a:pPr>
            <a:r>
              <a:rPr lang="en-US" sz="2000" b="0" i="0" u="none" strike="noStrike" baseline="0" dirty="0">
                <a:latin typeface="CourierNewPSMT"/>
              </a:rPr>
              <a:t>&gt;&gt;&gt; </a:t>
            </a:r>
            <a:r>
              <a:rPr lang="en-US" sz="2000" b="1" i="0" u="none" strike="noStrike" baseline="0" dirty="0">
                <a:latin typeface="CourierNewPS-BoldMT"/>
              </a:rPr>
              <a:t>"""Hello "World" from 'Iran'"""</a:t>
            </a:r>
          </a:p>
          <a:p>
            <a:pPr marL="800100" lvl="2" indent="0">
              <a:buNone/>
            </a:pPr>
            <a:r>
              <a:rPr lang="en-US" sz="2000" b="0" i="0" u="none" strike="noStrike" baseline="0" dirty="0">
                <a:latin typeface="CourierNewPSMT"/>
              </a:rPr>
              <a:t>'Hello "World" from \'Iran\''</a:t>
            </a:r>
          </a:p>
          <a:p>
            <a:pPr marL="800100" lvl="2" indent="0">
              <a:buNone/>
            </a:pPr>
            <a:r>
              <a:rPr lang="en-US" sz="2000" b="0" i="0" u="none" strike="noStrike" baseline="0" dirty="0">
                <a:latin typeface="CourierNewPSMT"/>
              </a:rPr>
              <a:t>&gt;&gt;&gt; </a:t>
            </a:r>
            <a:r>
              <a:rPr lang="en-US" sz="2000" b="1" i="0" u="none" strike="noStrike" baseline="0" dirty="0">
                <a:latin typeface="CourierNewPS-BoldMT"/>
              </a:rPr>
              <a:t>'''Hello "World" from 'Iran\''''</a:t>
            </a:r>
          </a:p>
          <a:p>
            <a:pPr marL="800100" lvl="2" indent="0">
              <a:buNone/>
            </a:pPr>
            <a:r>
              <a:rPr lang="en-US" sz="2000" b="0" i="0" u="none" strike="noStrike" baseline="0" dirty="0">
                <a:latin typeface="CourierNewPSMT"/>
              </a:rPr>
              <a:t>'Hello "World" from \'Iran\''</a:t>
            </a:r>
            <a:endParaRPr lang="fa-IR" sz="3600" dirty="0"/>
          </a:p>
        </p:txBody>
      </p:sp>
      <p:sp>
        <p:nvSpPr>
          <p:cNvPr id="4" name="Footer Placeholder 3">
            <a:extLst>
              <a:ext uri="{FF2B5EF4-FFF2-40B4-BE49-F238E27FC236}">
                <a16:creationId xmlns:a16="http://schemas.microsoft.com/office/drawing/2014/main" id="{669CF1D6-8AE6-40FA-A427-12DB26DCB37C}"/>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9FE15CA6-B374-4442-9BE4-7D8A6A5702F5}"/>
              </a:ext>
            </a:extLst>
          </p:cNvPr>
          <p:cNvSpPr>
            <a:spLocks noGrp="1"/>
          </p:cNvSpPr>
          <p:nvPr>
            <p:ph type="sldNum" sz="quarter" idx="12"/>
          </p:nvPr>
        </p:nvSpPr>
        <p:spPr/>
        <p:txBody>
          <a:bodyPr/>
          <a:lstStyle/>
          <a:p>
            <a:fld id="{E0A0371E-326A-479E-9360-BA9EEE9F4FA5}" type="slidenum">
              <a:rPr lang="en-US" altLang="en-US" smtClean="0"/>
              <a:pPr/>
              <a:t>27</a:t>
            </a:fld>
            <a:endParaRPr lang="en-US" altLang="en-US"/>
          </a:p>
        </p:txBody>
      </p:sp>
    </p:spTree>
    <p:extLst>
      <p:ext uri="{BB962C8B-B14F-4D97-AF65-F5344CB8AC3E}">
        <p14:creationId xmlns:p14="http://schemas.microsoft.com/office/powerpoint/2010/main" val="423450997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960-0733-4897-BACE-B5A9B23388F4}"/>
              </a:ext>
            </a:extLst>
          </p:cNvPr>
          <p:cNvSpPr>
            <a:spLocks noGrp="1"/>
          </p:cNvSpPr>
          <p:nvPr>
            <p:ph type="title"/>
          </p:nvPr>
        </p:nvSpPr>
        <p:spPr/>
        <p:txBody>
          <a:bodyPr/>
          <a:lstStyle/>
          <a:p>
            <a:r>
              <a:rPr lang="en-US" dirty="0"/>
              <a:t>The str type</a:t>
            </a:r>
            <a:endParaRPr lang="fa-IR" dirty="0"/>
          </a:p>
        </p:txBody>
      </p:sp>
      <p:sp>
        <p:nvSpPr>
          <p:cNvPr id="3" name="Content Placeholder 2">
            <a:extLst>
              <a:ext uri="{FF2B5EF4-FFF2-40B4-BE49-F238E27FC236}">
                <a16:creationId xmlns:a16="http://schemas.microsoft.com/office/drawing/2014/main" id="{9B66F3A9-2F2D-4C02-858F-D3769C4409C6}"/>
              </a:ext>
            </a:extLst>
          </p:cNvPr>
          <p:cNvSpPr>
            <a:spLocks noGrp="1"/>
          </p:cNvSpPr>
          <p:nvPr>
            <p:ph idx="1"/>
          </p:nvPr>
        </p:nvSpPr>
        <p:spPr/>
        <p:txBody>
          <a:bodyPr/>
          <a:lstStyle/>
          <a:p>
            <a:pPr algn="just">
              <a:lnSpc>
                <a:spcPct val="150000"/>
              </a:lnSpc>
            </a:pPr>
            <a:r>
              <a:rPr lang="en-US" sz="1800" b="0" i="0" u="none" strike="noStrike" baseline="0" dirty="0">
                <a:latin typeface="ArialMT"/>
              </a:rPr>
              <a:t>Objects of type </a:t>
            </a:r>
            <a:r>
              <a:rPr lang="en-US" sz="1800" b="0" i="0" u="none" strike="noStrike" baseline="0" dirty="0">
                <a:latin typeface="CourierNewPSMT"/>
              </a:rPr>
              <a:t>str </a:t>
            </a:r>
            <a:r>
              <a:rPr lang="en-US" sz="1800" b="0" i="0" u="none" strike="noStrike" baseline="0" dirty="0">
                <a:latin typeface="ArialMT"/>
              </a:rPr>
              <a:t>can also be created using the explicit constructor of class </a:t>
            </a:r>
            <a:r>
              <a:rPr lang="en-US" sz="1800" b="0" i="0" u="none" strike="noStrike" baseline="0" dirty="0">
                <a:latin typeface="CourierNewPSMT"/>
              </a:rPr>
              <a:t>str</a:t>
            </a:r>
            <a:r>
              <a:rPr lang="en-US" sz="1800" b="0" i="0" u="none" strike="noStrike" baseline="0" dirty="0">
                <a:latin typeface="ArialMT"/>
              </a:rPr>
              <a:t>.</a:t>
            </a:r>
          </a:p>
          <a:p>
            <a:pPr algn="just">
              <a:lnSpc>
                <a:spcPct val="150000"/>
              </a:lnSpc>
            </a:pPr>
            <a:endParaRPr lang="en-US" sz="1800" dirty="0">
              <a:latin typeface="ArialMT"/>
            </a:endParaRPr>
          </a:p>
          <a:p>
            <a:pPr algn="just">
              <a:lnSpc>
                <a:spcPct val="150000"/>
              </a:lnSpc>
            </a:pPr>
            <a:endParaRPr lang="en-US" sz="1800" b="0" i="0" u="none" strike="noStrike" baseline="0" dirty="0">
              <a:latin typeface="ArialMT"/>
            </a:endParaRPr>
          </a:p>
          <a:p>
            <a:pPr algn="just">
              <a:lnSpc>
                <a:spcPct val="150000"/>
              </a:lnSpc>
            </a:pPr>
            <a:endParaRPr lang="en-US" sz="1800" dirty="0">
              <a:latin typeface="ArialMT"/>
            </a:endParaRPr>
          </a:p>
          <a:p>
            <a:pPr algn="just">
              <a:lnSpc>
                <a:spcPct val="150000"/>
              </a:lnSpc>
            </a:pPr>
            <a:r>
              <a:rPr lang="en-US" sz="1800" b="0" i="0" u="none" strike="noStrike" baseline="0" dirty="0">
                <a:latin typeface="ArialMT"/>
              </a:rPr>
              <a:t>This built-in function is also helpful for converting other types like </a:t>
            </a:r>
            <a:r>
              <a:rPr lang="en-US" sz="1800" b="0" i="0" u="none" strike="noStrike" baseline="0" dirty="0">
                <a:latin typeface="CourierNewPSMT"/>
              </a:rPr>
              <a:t>int </a:t>
            </a:r>
            <a:r>
              <a:rPr lang="en-US" sz="1800" b="0" i="0" u="none" strike="noStrike" baseline="0" dirty="0">
                <a:latin typeface="ArialMT"/>
              </a:rPr>
              <a:t>and </a:t>
            </a:r>
            <a:r>
              <a:rPr lang="en-US" sz="1800" b="0" i="0" u="none" strike="noStrike" baseline="0" dirty="0">
                <a:latin typeface="CourierNewPSMT"/>
              </a:rPr>
              <a:t>float </a:t>
            </a:r>
            <a:r>
              <a:rPr lang="en-US" sz="1800" b="0" i="0" u="none" strike="noStrike" baseline="0" dirty="0">
                <a:latin typeface="ArialMT"/>
              </a:rPr>
              <a:t>to the type </a:t>
            </a:r>
            <a:r>
              <a:rPr lang="en-US" sz="1800" b="0" i="0" u="none" strike="noStrike" baseline="0" dirty="0">
                <a:latin typeface="CourierNewPSMT"/>
              </a:rPr>
              <a:t>str</a:t>
            </a:r>
            <a:r>
              <a:rPr lang="en-US" sz="1800" b="0" i="0" u="none" strike="noStrike" baseline="0" dirty="0">
                <a:latin typeface="ArialMT"/>
              </a:rPr>
              <a:t>.</a:t>
            </a:r>
          </a:p>
          <a:p>
            <a:pPr algn="just">
              <a:lnSpc>
                <a:spcPct val="150000"/>
              </a:lnSpc>
            </a:pPr>
            <a:endParaRPr lang="fa-IR" dirty="0"/>
          </a:p>
        </p:txBody>
      </p:sp>
      <p:sp>
        <p:nvSpPr>
          <p:cNvPr id="4" name="Footer Placeholder 3">
            <a:extLst>
              <a:ext uri="{FF2B5EF4-FFF2-40B4-BE49-F238E27FC236}">
                <a16:creationId xmlns:a16="http://schemas.microsoft.com/office/drawing/2014/main" id="{F6EA4753-90BE-4680-A2FB-D66F4CFEB59E}"/>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70F1F137-6029-4F0D-ACCB-1A404A5015BB}"/>
              </a:ext>
            </a:extLst>
          </p:cNvPr>
          <p:cNvSpPr>
            <a:spLocks noGrp="1"/>
          </p:cNvSpPr>
          <p:nvPr>
            <p:ph type="sldNum" sz="quarter" idx="12"/>
          </p:nvPr>
        </p:nvSpPr>
        <p:spPr/>
        <p:txBody>
          <a:bodyPr/>
          <a:lstStyle/>
          <a:p>
            <a:fld id="{E0A0371E-326A-479E-9360-BA9EEE9F4FA5}" type="slidenum">
              <a:rPr lang="en-US" altLang="en-US" smtClean="0"/>
              <a:pPr/>
              <a:t>28</a:t>
            </a:fld>
            <a:endParaRPr lang="en-US" altLang="en-US"/>
          </a:p>
        </p:txBody>
      </p:sp>
      <p:pic>
        <p:nvPicPr>
          <p:cNvPr id="7" name="Picture 6">
            <a:extLst>
              <a:ext uri="{FF2B5EF4-FFF2-40B4-BE49-F238E27FC236}">
                <a16:creationId xmlns:a16="http://schemas.microsoft.com/office/drawing/2014/main" id="{580F9D29-33BF-4BC7-8683-664EA2ECD745}"/>
              </a:ext>
            </a:extLst>
          </p:cNvPr>
          <p:cNvPicPr>
            <a:picLocks noChangeAspect="1"/>
          </p:cNvPicPr>
          <p:nvPr/>
        </p:nvPicPr>
        <p:blipFill>
          <a:blip r:embed="rId2"/>
          <a:stretch>
            <a:fillRect/>
          </a:stretch>
        </p:blipFill>
        <p:spPr>
          <a:xfrm>
            <a:off x="3810000" y="1981200"/>
            <a:ext cx="2594664" cy="1571625"/>
          </a:xfrm>
          <a:prstGeom prst="rect">
            <a:avLst/>
          </a:prstGeom>
        </p:spPr>
      </p:pic>
      <p:pic>
        <p:nvPicPr>
          <p:cNvPr id="9" name="Picture 8">
            <a:extLst>
              <a:ext uri="{FF2B5EF4-FFF2-40B4-BE49-F238E27FC236}">
                <a16:creationId xmlns:a16="http://schemas.microsoft.com/office/drawing/2014/main" id="{6FE2288C-7343-465D-BD02-D45B25B7AE90}"/>
              </a:ext>
            </a:extLst>
          </p:cNvPr>
          <p:cNvPicPr>
            <a:picLocks noChangeAspect="1"/>
          </p:cNvPicPr>
          <p:nvPr/>
        </p:nvPicPr>
        <p:blipFill>
          <a:blip r:embed="rId3"/>
          <a:stretch>
            <a:fillRect/>
          </a:stretch>
        </p:blipFill>
        <p:spPr>
          <a:xfrm>
            <a:off x="4007581" y="4333875"/>
            <a:ext cx="2926619" cy="2066925"/>
          </a:xfrm>
          <a:prstGeom prst="rect">
            <a:avLst/>
          </a:prstGeom>
        </p:spPr>
      </p:pic>
    </p:spTree>
    <p:extLst>
      <p:ext uri="{BB962C8B-B14F-4D97-AF65-F5344CB8AC3E}">
        <p14:creationId xmlns:p14="http://schemas.microsoft.com/office/powerpoint/2010/main" val="396313089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240A-B352-4036-A216-30F8F1C4BF95}"/>
              </a:ext>
            </a:extLst>
          </p:cNvPr>
          <p:cNvSpPr>
            <a:spLocks noGrp="1"/>
          </p:cNvSpPr>
          <p:nvPr>
            <p:ph type="title"/>
          </p:nvPr>
        </p:nvSpPr>
        <p:spPr/>
        <p:txBody>
          <a:bodyPr/>
          <a:lstStyle/>
          <a:p>
            <a:r>
              <a:rPr lang="en-US" dirty="0"/>
              <a:t>The str type</a:t>
            </a:r>
            <a:endParaRPr lang="fa-IR" dirty="0"/>
          </a:p>
        </p:txBody>
      </p:sp>
      <p:sp>
        <p:nvSpPr>
          <p:cNvPr id="3" name="Content Placeholder 2">
            <a:extLst>
              <a:ext uri="{FF2B5EF4-FFF2-40B4-BE49-F238E27FC236}">
                <a16:creationId xmlns:a16="http://schemas.microsoft.com/office/drawing/2014/main" id="{CE8FD17D-F73E-46A9-93C9-6A8116DE9040}"/>
              </a:ext>
            </a:extLst>
          </p:cNvPr>
          <p:cNvSpPr>
            <a:spLocks noGrp="1"/>
          </p:cNvSpPr>
          <p:nvPr>
            <p:ph idx="1"/>
          </p:nvPr>
        </p:nvSpPr>
        <p:spPr/>
        <p:txBody>
          <a:bodyPr/>
          <a:lstStyle/>
          <a:p>
            <a:pPr algn="just">
              <a:lnSpc>
                <a:spcPct val="150000"/>
              </a:lnSpc>
            </a:pPr>
            <a:r>
              <a:rPr lang="en-US" sz="1800" b="0" i="0" u="none" strike="noStrike" baseline="0" dirty="0">
                <a:latin typeface="ArialMT"/>
              </a:rPr>
              <a:t>The following table shows the escape characters that can be used within strings:</a:t>
            </a:r>
          </a:p>
          <a:p>
            <a:pPr algn="just">
              <a:lnSpc>
                <a:spcPct val="150000"/>
              </a:lnSpc>
            </a:pPr>
            <a:endParaRPr lang="fa-IR" dirty="0"/>
          </a:p>
        </p:txBody>
      </p:sp>
      <p:sp>
        <p:nvSpPr>
          <p:cNvPr id="4" name="Footer Placeholder 3">
            <a:extLst>
              <a:ext uri="{FF2B5EF4-FFF2-40B4-BE49-F238E27FC236}">
                <a16:creationId xmlns:a16="http://schemas.microsoft.com/office/drawing/2014/main" id="{923BAF36-31F3-4E35-A438-D5AEF1AF2F4D}"/>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A8B6C6C-E709-4DB1-ACC8-BF50D8445394}"/>
              </a:ext>
            </a:extLst>
          </p:cNvPr>
          <p:cNvSpPr>
            <a:spLocks noGrp="1"/>
          </p:cNvSpPr>
          <p:nvPr>
            <p:ph type="sldNum" sz="quarter" idx="12"/>
          </p:nvPr>
        </p:nvSpPr>
        <p:spPr/>
        <p:txBody>
          <a:bodyPr/>
          <a:lstStyle/>
          <a:p>
            <a:fld id="{E0A0371E-326A-479E-9360-BA9EEE9F4FA5}" type="slidenum">
              <a:rPr lang="en-US" altLang="en-US" smtClean="0"/>
              <a:pPr/>
              <a:t>29</a:t>
            </a:fld>
            <a:endParaRPr lang="en-US" altLang="en-US"/>
          </a:p>
        </p:txBody>
      </p:sp>
      <p:pic>
        <p:nvPicPr>
          <p:cNvPr id="7" name="Picture 6">
            <a:extLst>
              <a:ext uri="{FF2B5EF4-FFF2-40B4-BE49-F238E27FC236}">
                <a16:creationId xmlns:a16="http://schemas.microsoft.com/office/drawing/2014/main" id="{7C6F0057-7EE6-42B9-B8CC-A225D1ADE914}"/>
              </a:ext>
            </a:extLst>
          </p:cNvPr>
          <p:cNvPicPr>
            <a:picLocks noChangeAspect="1"/>
          </p:cNvPicPr>
          <p:nvPr/>
        </p:nvPicPr>
        <p:blipFill>
          <a:blip r:embed="rId2"/>
          <a:stretch>
            <a:fillRect/>
          </a:stretch>
        </p:blipFill>
        <p:spPr>
          <a:xfrm>
            <a:off x="2486818" y="1909609"/>
            <a:ext cx="4959461" cy="4948391"/>
          </a:xfrm>
          <a:prstGeom prst="rect">
            <a:avLst/>
          </a:prstGeom>
        </p:spPr>
      </p:pic>
    </p:spTree>
    <p:extLst>
      <p:ext uri="{BB962C8B-B14F-4D97-AF65-F5344CB8AC3E}">
        <p14:creationId xmlns:p14="http://schemas.microsoft.com/office/powerpoint/2010/main" val="158246721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3200" dirty="0"/>
              <a:t>PYTHON BASICS</a:t>
            </a:r>
          </a:p>
        </p:txBody>
      </p:sp>
      <p:sp>
        <p:nvSpPr>
          <p:cNvPr id="5124" name="Rectangle 3"/>
          <p:cNvSpPr>
            <a:spLocks noGrp="1" noChangeArrowheads="1"/>
          </p:cNvSpPr>
          <p:nvPr>
            <p:ph type="body" idx="1"/>
          </p:nvPr>
        </p:nvSpPr>
        <p:spPr>
          <a:xfrm>
            <a:off x="228600" y="1447800"/>
            <a:ext cx="8686800" cy="4572000"/>
          </a:xfrm>
          <a:noFill/>
        </p:spPr>
        <p:txBody>
          <a:bodyPr lIns="92075" tIns="46038" rIns="92075" bIns="46038"/>
          <a:lstStyle/>
          <a:p>
            <a:pPr algn="just" eaLnBrk="1" hangingPunct="1">
              <a:lnSpc>
                <a:spcPct val="150000"/>
              </a:lnSpc>
            </a:pPr>
            <a:r>
              <a:rPr lang="en-US" altLang="en-US" b="1" dirty="0"/>
              <a:t>In this session you will be able to:</a:t>
            </a:r>
          </a:p>
          <a:p>
            <a:pPr lvl="1" algn="just" eaLnBrk="1" hangingPunct="1">
              <a:lnSpc>
                <a:spcPct val="150000"/>
              </a:lnSpc>
            </a:pPr>
            <a:r>
              <a:rPr lang="en-US" altLang="en-US" dirty="0"/>
              <a:t>Understand how statements make up a Python script.</a:t>
            </a:r>
          </a:p>
          <a:p>
            <a:pPr lvl="1" algn="just" eaLnBrk="1" hangingPunct="1">
              <a:lnSpc>
                <a:spcPct val="150000"/>
              </a:lnSpc>
            </a:pPr>
            <a:r>
              <a:rPr lang="en-US" altLang="en-US" dirty="0"/>
              <a:t>Work with the basic data types of Python and operate upon them.</a:t>
            </a:r>
          </a:p>
          <a:p>
            <a:pPr lvl="1" algn="just" eaLnBrk="1" hangingPunct="1">
              <a:lnSpc>
                <a:spcPct val="150000"/>
              </a:lnSpc>
            </a:pPr>
            <a:r>
              <a:rPr lang="en-US" altLang="en-US" dirty="0"/>
              <a:t>Understand how to use variables in Python and differentiate between references and objects.</a:t>
            </a:r>
          </a:p>
          <a:p>
            <a:pPr lvl="1" algn="just" eaLnBrk="1" hangingPunct="1">
              <a:lnSpc>
                <a:spcPct val="150000"/>
              </a:lnSpc>
            </a:pPr>
            <a:r>
              <a:rPr lang="en-US" altLang="en-US" dirty="0"/>
              <a:t>Take input from the user and generate formatted output.</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6783-8AC0-430A-9915-2D9C77070947}"/>
              </a:ext>
            </a:extLst>
          </p:cNvPr>
          <p:cNvSpPr>
            <a:spLocks noGrp="1"/>
          </p:cNvSpPr>
          <p:nvPr>
            <p:ph type="title"/>
          </p:nvPr>
        </p:nvSpPr>
        <p:spPr/>
        <p:txBody>
          <a:bodyPr/>
          <a:lstStyle/>
          <a:p>
            <a:r>
              <a:rPr lang="en-US" dirty="0"/>
              <a:t>Operations on Type string</a:t>
            </a:r>
            <a:endParaRPr lang="fa-IR" dirty="0"/>
          </a:p>
        </p:txBody>
      </p:sp>
      <p:sp>
        <p:nvSpPr>
          <p:cNvPr id="3" name="Content Placeholder 2">
            <a:extLst>
              <a:ext uri="{FF2B5EF4-FFF2-40B4-BE49-F238E27FC236}">
                <a16:creationId xmlns:a16="http://schemas.microsoft.com/office/drawing/2014/main" id="{A10E7844-44BB-412B-B841-3113B1048D02}"/>
              </a:ext>
            </a:extLst>
          </p:cNvPr>
          <p:cNvSpPr>
            <a:spLocks noGrp="1"/>
          </p:cNvSpPr>
          <p:nvPr>
            <p:ph idx="1"/>
          </p:nvPr>
        </p:nvSpPr>
        <p:spPr/>
        <p:txBody>
          <a:bodyPr/>
          <a:lstStyle/>
          <a:p>
            <a:pPr algn="just">
              <a:lnSpc>
                <a:spcPct val="150000"/>
              </a:lnSpc>
            </a:pPr>
            <a:r>
              <a:rPr lang="en-US" sz="1800" b="0" i="0" u="none" strike="noStrike" baseline="0" dirty="0">
                <a:latin typeface="ArialMT"/>
              </a:rPr>
              <a:t>Many useful functions are present in the string class to process strings and while some of them are documented in the tables below.</a:t>
            </a:r>
            <a:endParaRPr lang="fa-IR" dirty="0"/>
          </a:p>
        </p:txBody>
      </p:sp>
      <p:sp>
        <p:nvSpPr>
          <p:cNvPr id="4" name="Footer Placeholder 3">
            <a:extLst>
              <a:ext uri="{FF2B5EF4-FFF2-40B4-BE49-F238E27FC236}">
                <a16:creationId xmlns:a16="http://schemas.microsoft.com/office/drawing/2014/main" id="{A4814730-A244-43C9-9817-6028B8A26243}"/>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967FCA45-6319-46A9-AA2A-C936E5EBCA6D}"/>
              </a:ext>
            </a:extLst>
          </p:cNvPr>
          <p:cNvSpPr>
            <a:spLocks noGrp="1"/>
          </p:cNvSpPr>
          <p:nvPr>
            <p:ph type="sldNum" sz="quarter" idx="12"/>
          </p:nvPr>
        </p:nvSpPr>
        <p:spPr/>
        <p:txBody>
          <a:bodyPr/>
          <a:lstStyle/>
          <a:p>
            <a:fld id="{E0A0371E-326A-479E-9360-BA9EEE9F4FA5}" type="slidenum">
              <a:rPr lang="en-US" altLang="en-US" smtClean="0"/>
              <a:pPr/>
              <a:t>30</a:t>
            </a:fld>
            <a:endParaRPr lang="en-US" altLang="en-US"/>
          </a:p>
        </p:txBody>
      </p:sp>
      <p:pic>
        <p:nvPicPr>
          <p:cNvPr id="7" name="Picture 6">
            <a:extLst>
              <a:ext uri="{FF2B5EF4-FFF2-40B4-BE49-F238E27FC236}">
                <a16:creationId xmlns:a16="http://schemas.microsoft.com/office/drawing/2014/main" id="{BB78693F-1C06-4694-9429-28EBF8A81696}"/>
              </a:ext>
            </a:extLst>
          </p:cNvPr>
          <p:cNvPicPr>
            <a:picLocks noChangeAspect="1"/>
          </p:cNvPicPr>
          <p:nvPr/>
        </p:nvPicPr>
        <p:blipFill>
          <a:blip r:embed="rId2"/>
          <a:stretch>
            <a:fillRect/>
          </a:stretch>
        </p:blipFill>
        <p:spPr>
          <a:xfrm>
            <a:off x="1066800" y="2283848"/>
            <a:ext cx="6991350" cy="4357837"/>
          </a:xfrm>
          <a:prstGeom prst="rect">
            <a:avLst/>
          </a:prstGeom>
        </p:spPr>
      </p:pic>
    </p:spTree>
    <p:extLst>
      <p:ext uri="{BB962C8B-B14F-4D97-AF65-F5344CB8AC3E}">
        <p14:creationId xmlns:p14="http://schemas.microsoft.com/office/powerpoint/2010/main" val="205092251"/>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1AFA-01BB-43C9-A2E4-7AFE18498F8D}"/>
              </a:ext>
            </a:extLst>
          </p:cNvPr>
          <p:cNvSpPr>
            <a:spLocks noGrp="1"/>
          </p:cNvSpPr>
          <p:nvPr>
            <p:ph type="title"/>
          </p:nvPr>
        </p:nvSpPr>
        <p:spPr/>
        <p:txBody>
          <a:bodyPr/>
          <a:lstStyle/>
          <a:p>
            <a:r>
              <a:rPr lang="en-US" sz="3200" dirty="0"/>
              <a:t>Content testing functions of string</a:t>
            </a:r>
            <a:endParaRPr lang="fa-IR" sz="3200" dirty="0"/>
          </a:p>
        </p:txBody>
      </p:sp>
      <p:pic>
        <p:nvPicPr>
          <p:cNvPr id="7" name="Content Placeholder 6">
            <a:extLst>
              <a:ext uri="{FF2B5EF4-FFF2-40B4-BE49-F238E27FC236}">
                <a16:creationId xmlns:a16="http://schemas.microsoft.com/office/drawing/2014/main" id="{B2A28F78-6D36-4622-B7D8-C8F5BE86BD7A}"/>
              </a:ext>
            </a:extLst>
          </p:cNvPr>
          <p:cNvPicPr>
            <a:picLocks noGrp="1" noChangeAspect="1"/>
          </p:cNvPicPr>
          <p:nvPr>
            <p:ph idx="1"/>
          </p:nvPr>
        </p:nvPicPr>
        <p:blipFill>
          <a:blip r:embed="rId2"/>
          <a:stretch>
            <a:fillRect/>
          </a:stretch>
        </p:blipFill>
        <p:spPr>
          <a:xfrm>
            <a:off x="2057400" y="990600"/>
            <a:ext cx="5405893" cy="5638800"/>
          </a:xfrm>
        </p:spPr>
      </p:pic>
      <p:sp>
        <p:nvSpPr>
          <p:cNvPr id="4" name="Footer Placeholder 3">
            <a:extLst>
              <a:ext uri="{FF2B5EF4-FFF2-40B4-BE49-F238E27FC236}">
                <a16:creationId xmlns:a16="http://schemas.microsoft.com/office/drawing/2014/main" id="{6B944339-5B58-4CD9-8C11-BF41051700C4}"/>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83940554-9ED2-408A-9B42-107F5C3ADBB1}"/>
              </a:ext>
            </a:extLst>
          </p:cNvPr>
          <p:cNvSpPr>
            <a:spLocks noGrp="1"/>
          </p:cNvSpPr>
          <p:nvPr>
            <p:ph type="sldNum" sz="quarter" idx="12"/>
          </p:nvPr>
        </p:nvSpPr>
        <p:spPr/>
        <p:txBody>
          <a:bodyPr/>
          <a:lstStyle/>
          <a:p>
            <a:fld id="{E0A0371E-326A-479E-9360-BA9EEE9F4FA5}" type="slidenum">
              <a:rPr lang="en-US" altLang="en-US" smtClean="0"/>
              <a:pPr/>
              <a:t>31</a:t>
            </a:fld>
            <a:endParaRPr lang="en-US" altLang="en-US"/>
          </a:p>
        </p:txBody>
      </p:sp>
    </p:spTree>
    <p:extLst>
      <p:ext uri="{BB962C8B-B14F-4D97-AF65-F5344CB8AC3E}">
        <p14:creationId xmlns:p14="http://schemas.microsoft.com/office/powerpoint/2010/main" val="1371406811"/>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118F-9635-4882-90BC-17807348DD37}"/>
              </a:ext>
            </a:extLst>
          </p:cNvPr>
          <p:cNvSpPr>
            <a:spLocks noGrp="1"/>
          </p:cNvSpPr>
          <p:nvPr>
            <p:ph type="title"/>
          </p:nvPr>
        </p:nvSpPr>
        <p:spPr/>
        <p:txBody>
          <a:bodyPr/>
          <a:lstStyle/>
          <a:p>
            <a:r>
              <a:rPr lang="en-US" dirty="0"/>
              <a:t>The bool type</a:t>
            </a:r>
            <a:endParaRPr lang="fa-IR" dirty="0"/>
          </a:p>
        </p:txBody>
      </p:sp>
      <p:sp>
        <p:nvSpPr>
          <p:cNvPr id="3" name="Content Placeholder 2">
            <a:extLst>
              <a:ext uri="{FF2B5EF4-FFF2-40B4-BE49-F238E27FC236}">
                <a16:creationId xmlns:a16="http://schemas.microsoft.com/office/drawing/2014/main" id="{9AF8D703-29C0-43ED-B948-2E18DEC755C3}"/>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a:latin typeface="CourierNewPSMT"/>
              </a:rPr>
              <a:t>bool </a:t>
            </a:r>
            <a:r>
              <a:rPr lang="en-US" sz="1800" b="0" i="0" u="none" strike="noStrike" baseline="0" dirty="0">
                <a:latin typeface="ArialMT"/>
              </a:rPr>
              <a:t>type allows us to represent Boolean values.</a:t>
            </a:r>
          </a:p>
          <a:p>
            <a:pPr algn="just">
              <a:lnSpc>
                <a:spcPct val="150000"/>
              </a:lnSpc>
            </a:pPr>
            <a:r>
              <a:rPr lang="en-US" sz="1800" b="0" i="0" u="none" strike="noStrike" baseline="0" dirty="0">
                <a:latin typeface="ArialMT"/>
              </a:rPr>
              <a:t>Objects of type </a:t>
            </a:r>
            <a:r>
              <a:rPr lang="en-US" sz="1800" b="0" i="0" u="none" strike="noStrike" baseline="0" dirty="0">
                <a:latin typeface="CourierNewPSMT"/>
              </a:rPr>
              <a:t>bool </a:t>
            </a:r>
            <a:r>
              <a:rPr lang="en-US" sz="1800" b="0" i="0" u="none" strike="noStrike" baseline="0" dirty="0">
                <a:latin typeface="ArialMT"/>
              </a:rPr>
              <a:t>can also be created using the explicit constructor of class </a:t>
            </a:r>
            <a:r>
              <a:rPr lang="en-US" sz="1800" b="0" i="0" u="none" strike="noStrike" baseline="0" dirty="0">
                <a:latin typeface="CourierNewPSMT"/>
              </a:rPr>
              <a:t>bool</a:t>
            </a:r>
            <a:r>
              <a:rPr lang="en-US" sz="1800" b="0" i="0" u="none" strike="noStrike" baseline="0" dirty="0">
                <a:latin typeface="ArialMT"/>
              </a:rPr>
              <a:t>.</a:t>
            </a:r>
            <a:endParaRPr lang="fa-IR" dirty="0"/>
          </a:p>
        </p:txBody>
      </p:sp>
      <p:sp>
        <p:nvSpPr>
          <p:cNvPr id="4" name="Footer Placeholder 3">
            <a:extLst>
              <a:ext uri="{FF2B5EF4-FFF2-40B4-BE49-F238E27FC236}">
                <a16:creationId xmlns:a16="http://schemas.microsoft.com/office/drawing/2014/main" id="{F4D60076-335F-43EC-90D7-2C7409E7495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9EE1C4D9-F834-476A-A81E-757EBE2947D9}"/>
              </a:ext>
            </a:extLst>
          </p:cNvPr>
          <p:cNvSpPr>
            <a:spLocks noGrp="1"/>
          </p:cNvSpPr>
          <p:nvPr>
            <p:ph type="sldNum" sz="quarter" idx="12"/>
          </p:nvPr>
        </p:nvSpPr>
        <p:spPr/>
        <p:txBody>
          <a:bodyPr/>
          <a:lstStyle/>
          <a:p>
            <a:fld id="{E0A0371E-326A-479E-9360-BA9EEE9F4FA5}" type="slidenum">
              <a:rPr lang="en-US" altLang="en-US" smtClean="0"/>
              <a:pPr/>
              <a:t>32</a:t>
            </a:fld>
            <a:endParaRPr lang="en-US" altLang="en-US"/>
          </a:p>
        </p:txBody>
      </p:sp>
      <p:pic>
        <p:nvPicPr>
          <p:cNvPr id="7" name="Picture 6">
            <a:extLst>
              <a:ext uri="{FF2B5EF4-FFF2-40B4-BE49-F238E27FC236}">
                <a16:creationId xmlns:a16="http://schemas.microsoft.com/office/drawing/2014/main" id="{7A7EE8DC-5729-42F1-AC5A-1174FC769B87}"/>
              </a:ext>
            </a:extLst>
          </p:cNvPr>
          <p:cNvPicPr>
            <a:picLocks noChangeAspect="1"/>
          </p:cNvPicPr>
          <p:nvPr/>
        </p:nvPicPr>
        <p:blipFill>
          <a:blip r:embed="rId2"/>
          <a:stretch>
            <a:fillRect/>
          </a:stretch>
        </p:blipFill>
        <p:spPr>
          <a:xfrm>
            <a:off x="2238058" y="3124200"/>
            <a:ext cx="2773682" cy="1828800"/>
          </a:xfrm>
          <a:prstGeom prst="rect">
            <a:avLst/>
          </a:prstGeom>
        </p:spPr>
      </p:pic>
      <p:pic>
        <p:nvPicPr>
          <p:cNvPr id="9" name="Picture 8">
            <a:extLst>
              <a:ext uri="{FF2B5EF4-FFF2-40B4-BE49-F238E27FC236}">
                <a16:creationId xmlns:a16="http://schemas.microsoft.com/office/drawing/2014/main" id="{1221B6BD-2F47-4C11-A378-A296217BA211}"/>
              </a:ext>
            </a:extLst>
          </p:cNvPr>
          <p:cNvPicPr>
            <a:picLocks noChangeAspect="1"/>
          </p:cNvPicPr>
          <p:nvPr/>
        </p:nvPicPr>
        <p:blipFill>
          <a:blip r:embed="rId3"/>
          <a:stretch>
            <a:fillRect/>
          </a:stretch>
        </p:blipFill>
        <p:spPr>
          <a:xfrm>
            <a:off x="5216591" y="2342775"/>
            <a:ext cx="3161466" cy="4134225"/>
          </a:xfrm>
          <a:prstGeom prst="rect">
            <a:avLst/>
          </a:prstGeom>
        </p:spPr>
      </p:pic>
    </p:spTree>
    <p:extLst>
      <p:ext uri="{BB962C8B-B14F-4D97-AF65-F5344CB8AC3E}">
        <p14:creationId xmlns:p14="http://schemas.microsoft.com/office/powerpoint/2010/main" val="3972173005"/>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3C48-AA4E-4141-A41D-F2AE062CDD6B}"/>
              </a:ext>
            </a:extLst>
          </p:cNvPr>
          <p:cNvSpPr>
            <a:spLocks noGrp="1"/>
          </p:cNvSpPr>
          <p:nvPr>
            <p:ph type="title"/>
          </p:nvPr>
        </p:nvSpPr>
        <p:spPr/>
        <p:txBody>
          <a:bodyPr/>
          <a:lstStyle/>
          <a:p>
            <a:r>
              <a:rPr lang="en-US" dirty="0"/>
              <a:t>Operations on Type bool</a:t>
            </a:r>
            <a:endParaRPr lang="fa-IR" dirty="0"/>
          </a:p>
        </p:txBody>
      </p:sp>
      <p:sp>
        <p:nvSpPr>
          <p:cNvPr id="3" name="Content Placeholder 2">
            <a:extLst>
              <a:ext uri="{FF2B5EF4-FFF2-40B4-BE49-F238E27FC236}">
                <a16:creationId xmlns:a16="http://schemas.microsoft.com/office/drawing/2014/main" id="{8579B630-5414-440B-8121-14B48C30B5A4}"/>
              </a:ext>
            </a:extLst>
          </p:cNvPr>
          <p:cNvSpPr>
            <a:spLocks noGrp="1"/>
          </p:cNvSpPr>
          <p:nvPr>
            <p:ph idx="1"/>
          </p:nvPr>
        </p:nvSpPr>
        <p:spPr/>
        <p:txBody>
          <a:bodyPr/>
          <a:lstStyle/>
          <a:p>
            <a:pPr algn="just">
              <a:lnSpc>
                <a:spcPct val="150000"/>
              </a:lnSpc>
            </a:pPr>
            <a:r>
              <a:rPr lang="en-US" sz="1800" b="0" i="0" u="none" strike="noStrike" baseline="0" dirty="0">
                <a:latin typeface="ArialMT"/>
              </a:rPr>
              <a:t>The most common and practical operations on Boolean types are Boolean operations of </a:t>
            </a:r>
            <a:r>
              <a:rPr lang="en-US" sz="1800" b="0" i="0" u="none" strike="noStrike" baseline="0" dirty="0">
                <a:latin typeface="CourierNewPSMT"/>
              </a:rPr>
              <a:t>and</a:t>
            </a:r>
            <a:r>
              <a:rPr lang="en-US" sz="1800" b="0" i="0" u="none" strike="noStrike" baseline="0" dirty="0">
                <a:latin typeface="ArialMT"/>
              </a:rPr>
              <a:t>, </a:t>
            </a:r>
            <a:r>
              <a:rPr lang="en-US" sz="1800" b="0" i="0" u="none" strike="noStrike" baseline="0" dirty="0">
                <a:latin typeface="CourierNewPSMT"/>
              </a:rPr>
              <a:t>or </a:t>
            </a:r>
            <a:r>
              <a:rPr lang="en-US" sz="1800" b="0" i="0" u="none" strike="noStrike" baseline="0" dirty="0">
                <a:latin typeface="ArialMT"/>
              </a:rPr>
              <a:t>and </a:t>
            </a:r>
            <a:r>
              <a:rPr lang="en-US" sz="1800" b="0" i="0" u="none" strike="noStrike" baseline="0" dirty="0">
                <a:latin typeface="CourierNewPSMT"/>
              </a:rPr>
              <a:t>not</a:t>
            </a:r>
            <a:r>
              <a:rPr lang="en-US" sz="1800" b="0" i="0" u="none" strike="noStrike" baseline="0" dirty="0">
                <a:latin typeface="ArialMT"/>
              </a:rPr>
              <a:t>.</a:t>
            </a:r>
          </a:p>
          <a:p>
            <a:pPr algn="just">
              <a:lnSpc>
                <a:spcPct val="150000"/>
              </a:lnSpc>
            </a:pPr>
            <a:r>
              <a:rPr lang="en-US" sz="1800" b="0" i="0" u="none" strike="noStrike" baseline="0" dirty="0">
                <a:latin typeface="ArialMT"/>
              </a:rPr>
              <a:t>The </a:t>
            </a:r>
            <a:r>
              <a:rPr lang="en-US" sz="1800" b="0" i="0" u="none" strike="noStrike" baseline="0" dirty="0">
                <a:latin typeface="CourierNewPSMT"/>
              </a:rPr>
              <a:t>and </a:t>
            </a:r>
            <a:r>
              <a:rPr lang="en-US" sz="1800" b="0" i="0" u="none" strike="noStrike" baseline="0" dirty="0">
                <a:latin typeface="ArialMT"/>
              </a:rPr>
              <a:t>operator performs a logical AND operation.</a:t>
            </a:r>
          </a:p>
          <a:p>
            <a:pPr algn="l">
              <a:lnSpc>
                <a:spcPct val="100000"/>
              </a:lnSpc>
            </a:pPr>
            <a:endParaRPr lang="en-US" sz="1800" b="0" i="0" u="none" strike="noStrike" baseline="0" dirty="0">
              <a:latin typeface="ArialMT"/>
            </a:endParaRPr>
          </a:p>
          <a:p>
            <a:pPr algn="l">
              <a:lnSpc>
                <a:spcPct val="100000"/>
              </a:lnSpc>
            </a:pPr>
            <a:endParaRPr lang="en-US" sz="1800" dirty="0">
              <a:latin typeface="ArialMT"/>
            </a:endParaRPr>
          </a:p>
          <a:p>
            <a:pPr algn="l">
              <a:lnSpc>
                <a:spcPct val="100000"/>
              </a:lnSpc>
            </a:pPr>
            <a:r>
              <a:rPr lang="en-US" sz="1800" b="0" i="0" u="none" strike="noStrike" baseline="0" dirty="0">
                <a:latin typeface="ArialMT"/>
              </a:rPr>
              <a:t>consider the example </a:t>
            </a:r>
            <a:r>
              <a:rPr lang="en-US" sz="1800" b="0" i="0" u="none" strike="noStrike" baseline="0" dirty="0">
                <a:latin typeface="CourierNewPSMT"/>
              </a:rPr>
              <a:t>x and y</a:t>
            </a:r>
            <a:r>
              <a:rPr lang="en-US" sz="1800" b="0" i="0" u="none" strike="noStrike" baseline="0" dirty="0">
                <a:latin typeface="ArialMT"/>
              </a:rPr>
              <a:t>.</a:t>
            </a:r>
          </a:p>
          <a:p>
            <a:pPr algn="l">
              <a:lnSpc>
                <a:spcPct val="100000"/>
              </a:lnSpc>
            </a:pPr>
            <a:r>
              <a:rPr lang="en-US" sz="1800" b="0" i="0" u="none" strike="noStrike" baseline="0" dirty="0">
                <a:latin typeface="ArialMT"/>
              </a:rPr>
              <a:t>If </a:t>
            </a:r>
            <a:r>
              <a:rPr lang="en-US" sz="1800" b="0" i="0" u="none" strike="noStrike" baseline="0" dirty="0">
                <a:latin typeface="CourierNewPSMT"/>
              </a:rPr>
              <a:t>x </a:t>
            </a:r>
            <a:r>
              <a:rPr lang="en-US" sz="1800" b="0" i="0" u="none" strike="noStrike" baseline="0" dirty="0">
                <a:latin typeface="ArialMT"/>
              </a:rPr>
              <a:t>evaluates to </a:t>
            </a:r>
            <a:r>
              <a:rPr lang="en-US" sz="1800" b="0" i="0" u="none" strike="noStrike" baseline="0" dirty="0">
                <a:latin typeface="CourierNewPSMT"/>
              </a:rPr>
              <a:t>False</a:t>
            </a:r>
            <a:r>
              <a:rPr lang="en-US" sz="1800" b="0" i="0" u="none" strike="noStrike" baseline="0" dirty="0">
                <a:latin typeface="ArialMT"/>
              </a:rPr>
              <a:t>, the result is </a:t>
            </a:r>
            <a:r>
              <a:rPr lang="en-US" sz="1800" b="0" i="0" u="none" strike="noStrike" baseline="0" dirty="0">
                <a:latin typeface="CourierNewPSMT"/>
              </a:rPr>
              <a:t>x</a:t>
            </a:r>
          </a:p>
          <a:p>
            <a:pPr algn="l">
              <a:lnSpc>
                <a:spcPct val="100000"/>
              </a:lnSpc>
            </a:pPr>
            <a:r>
              <a:rPr lang="en-US" sz="1800" b="0" i="0" u="none" strike="noStrike" baseline="0" dirty="0">
                <a:latin typeface="ArialMT"/>
              </a:rPr>
              <a:t>If </a:t>
            </a:r>
            <a:r>
              <a:rPr lang="en-US" sz="1800" b="0" i="0" u="none" strike="noStrike" baseline="0" dirty="0">
                <a:latin typeface="CourierNewPSMT"/>
              </a:rPr>
              <a:t>x </a:t>
            </a:r>
            <a:r>
              <a:rPr lang="en-US" sz="1800" b="0" i="0" u="none" strike="noStrike" baseline="0" dirty="0">
                <a:latin typeface="ArialMT"/>
              </a:rPr>
              <a:t>evaluates to </a:t>
            </a:r>
            <a:r>
              <a:rPr lang="en-US" sz="1800" b="0" i="0" u="none" strike="noStrike" baseline="0" dirty="0">
                <a:latin typeface="CourierNewPSMT"/>
              </a:rPr>
              <a:t>True</a:t>
            </a:r>
            <a:r>
              <a:rPr lang="en-US" sz="1800" b="0" i="0" u="none" strike="noStrike" baseline="0" dirty="0">
                <a:latin typeface="ArialMT"/>
              </a:rPr>
              <a:t>, the result is </a:t>
            </a:r>
            <a:r>
              <a:rPr lang="en-US" sz="1800" b="0" i="0" u="none" strike="noStrike" baseline="0" dirty="0">
                <a:latin typeface="CourierNewPSMT"/>
              </a:rPr>
              <a:t>y</a:t>
            </a:r>
            <a:endParaRPr lang="fa-IR" sz="1800" dirty="0"/>
          </a:p>
          <a:p>
            <a:pPr algn="just">
              <a:lnSpc>
                <a:spcPct val="150000"/>
              </a:lnSpc>
            </a:pPr>
            <a:endParaRPr lang="fa-IR" dirty="0"/>
          </a:p>
        </p:txBody>
      </p:sp>
      <p:sp>
        <p:nvSpPr>
          <p:cNvPr id="4" name="Footer Placeholder 3">
            <a:extLst>
              <a:ext uri="{FF2B5EF4-FFF2-40B4-BE49-F238E27FC236}">
                <a16:creationId xmlns:a16="http://schemas.microsoft.com/office/drawing/2014/main" id="{E2C448EC-7D57-4AA8-9804-16DCA19461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BF0603A7-CEB9-42BE-A85C-FB56D6BF6638}"/>
              </a:ext>
            </a:extLst>
          </p:cNvPr>
          <p:cNvSpPr>
            <a:spLocks noGrp="1"/>
          </p:cNvSpPr>
          <p:nvPr>
            <p:ph type="sldNum" sz="quarter" idx="12"/>
          </p:nvPr>
        </p:nvSpPr>
        <p:spPr/>
        <p:txBody>
          <a:bodyPr/>
          <a:lstStyle/>
          <a:p>
            <a:fld id="{E0A0371E-326A-479E-9360-BA9EEE9F4FA5}" type="slidenum">
              <a:rPr lang="en-US" altLang="en-US" smtClean="0"/>
              <a:pPr/>
              <a:t>33</a:t>
            </a:fld>
            <a:endParaRPr lang="en-US" altLang="en-US"/>
          </a:p>
        </p:txBody>
      </p:sp>
      <p:pic>
        <p:nvPicPr>
          <p:cNvPr id="7" name="Picture 6">
            <a:extLst>
              <a:ext uri="{FF2B5EF4-FFF2-40B4-BE49-F238E27FC236}">
                <a16:creationId xmlns:a16="http://schemas.microsoft.com/office/drawing/2014/main" id="{04A6B5F9-5FAE-4B18-AB04-2CD934A99038}"/>
              </a:ext>
            </a:extLst>
          </p:cNvPr>
          <p:cNvPicPr>
            <a:picLocks noChangeAspect="1"/>
          </p:cNvPicPr>
          <p:nvPr/>
        </p:nvPicPr>
        <p:blipFill>
          <a:blip r:embed="rId2"/>
          <a:stretch>
            <a:fillRect/>
          </a:stretch>
        </p:blipFill>
        <p:spPr>
          <a:xfrm>
            <a:off x="6435190" y="2400848"/>
            <a:ext cx="2325352" cy="2056303"/>
          </a:xfrm>
          <a:prstGeom prst="rect">
            <a:avLst/>
          </a:prstGeom>
        </p:spPr>
      </p:pic>
      <p:pic>
        <p:nvPicPr>
          <p:cNvPr id="8" name="Picture 7">
            <a:extLst>
              <a:ext uri="{FF2B5EF4-FFF2-40B4-BE49-F238E27FC236}">
                <a16:creationId xmlns:a16="http://schemas.microsoft.com/office/drawing/2014/main" id="{FA079713-9BAC-4A50-A9C6-C84D96D69842}"/>
              </a:ext>
            </a:extLst>
          </p:cNvPr>
          <p:cNvPicPr>
            <a:picLocks noChangeAspect="1"/>
          </p:cNvPicPr>
          <p:nvPr/>
        </p:nvPicPr>
        <p:blipFill>
          <a:blip r:embed="rId3"/>
          <a:stretch>
            <a:fillRect/>
          </a:stretch>
        </p:blipFill>
        <p:spPr>
          <a:xfrm>
            <a:off x="3876368" y="4501376"/>
            <a:ext cx="2286000" cy="2051824"/>
          </a:xfrm>
          <a:prstGeom prst="rect">
            <a:avLst/>
          </a:prstGeom>
        </p:spPr>
      </p:pic>
    </p:spTree>
    <p:extLst>
      <p:ext uri="{BB962C8B-B14F-4D97-AF65-F5344CB8AC3E}">
        <p14:creationId xmlns:p14="http://schemas.microsoft.com/office/powerpoint/2010/main" val="1259367901"/>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3F8-B7A1-458C-87A0-9D8ED737EA83}"/>
              </a:ext>
            </a:extLst>
          </p:cNvPr>
          <p:cNvSpPr>
            <a:spLocks noGrp="1"/>
          </p:cNvSpPr>
          <p:nvPr>
            <p:ph type="title"/>
          </p:nvPr>
        </p:nvSpPr>
        <p:spPr/>
        <p:txBody>
          <a:bodyPr/>
          <a:lstStyle/>
          <a:p>
            <a:r>
              <a:rPr lang="en-US" dirty="0"/>
              <a:t>Operations on Type bool</a:t>
            </a:r>
            <a:endParaRPr lang="fa-IR" dirty="0"/>
          </a:p>
        </p:txBody>
      </p:sp>
      <p:sp>
        <p:nvSpPr>
          <p:cNvPr id="3" name="Content Placeholder 2">
            <a:extLst>
              <a:ext uri="{FF2B5EF4-FFF2-40B4-BE49-F238E27FC236}">
                <a16:creationId xmlns:a16="http://schemas.microsoft.com/office/drawing/2014/main" id="{E2D3CF6D-9AE8-4059-B0A6-351E7425C223}"/>
              </a:ext>
            </a:extLst>
          </p:cNvPr>
          <p:cNvSpPr>
            <a:spLocks noGrp="1"/>
          </p:cNvSpPr>
          <p:nvPr>
            <p:ph idx="1"/>
          </p:nvPr>
        </p:nvSpPr>
        <p:spPr/>
        <p:txBody>
          <a:bodyPr/>
          <a:lstStyle/>
          <a:p>
            <a:r>
              <a:rPr lang="en-US" sz="1800" b="0" i="0" u="none" strike="noStrike" baseline="0" dirty="0">
                <a:latin typeface="ArialMT"/>
              </a:rPr>
              <a:t>The </a:t>
            </a:r>
            <a:r>
              <a:rPr lang="en-US" sz="1800" b="0" i="0" u="none" strike="noStrike" baseline="0" dirty="0">
                <a:latin typeface="CourierNewPSMT"/>
              </a:rPr>
              <a:t>or </a:t>
            </a:r>
            <a:r>
              <a:rPr lang="en-US" sz="1800" b="0" i="0" u="none" strike="noStrike" baseline="0" dirty="0">
                <a:latin typeface="ArialMT"/>
              </a:rPr>
              <a:t>operator performs a logical OR operation.</a:t>
            </a:r>
          </a:p>
          <a:p>
            <a:endParaRPr lang="en-US" sz="1800" dirty="0">
              <a:latin typeface="ArialMT"/>
            </a:endParaRPr>
          </a:p>
          <a:p>
            <a:endParaRPr lang="en-US" sz="1800" dirty="0">
              <a:latin typeface="ArialMT"/>
            </a:endParaRPr>
          </a:p>
          <a:p>
            <a:endParaRPr lang="en-US" sz="1800" dirty="0">
              <a:latin typeface="ArialMT"/>
            </a:endParaRPr>
          </a:p>
          <a:p>
            <a:endParaRPr lang="en-US" sz="1800" dirty="0">
              <a:latin typeface="ArialMT"/>
            </a:endParaRPr>
          </a:p>
          <a:p>
            <a:endParaRPr lang="en-US" sz="1800" dirty="0">
              <a:latin typeface="ArialMT"/>
            </a:endParaRPr>
          </a:p>
          <a:p>
            <a:pPr algn="l">
              <a:lnSpc>
                <a:spcPct val="150000"/>
              </a:lnSpc>
            </a:pPr>
            <a:r>
              <a:rPr lang="en-US" sz="1800" b="0" i="0" u="none" strike="noStrike" baseline="0" dirty="0">
                <a:latin typeface="ArialMT"/>
              </a:rPr>
              <a:t>consider the example </a:t>
            </a:r>
            <a:r>
              <a:rPr lang="en-US" sz="1800" b="0" i="0" u="none" strike="noStrike" baseline="0" dirty="0">
                <a:latin typeface="CourierNewPSMT"/>
              </a:rPr>
              <a:t>x or y</a:t>
            </a:r>
            <a:r>
              <a:rPr lang="en-US" sz="1800" b="0" i="0" u="none" strike="noStrike" baseline="0" dirty="0">
                <a:latin typeface="ArialMT"/>
              </a:rPr>
              <a:t>.</a:t>
            </a:r>
          </a:p>
          <a:p>
            <a:pPr algn="l">
              <a:lnSpc>
                <a:spcPct val="150000"/>
              </a:lnSpc>
            </a:pPr>
            <a:r>
              <a:rPr lang="en-US" sz="1800" b="0" i="0" u="none" strike="noStrike" baseline="0" dirty="0">
                <a:latin typeface="OpenSymbol"/>
              </a:rPr>
              <a:t>• </a:t>
            </a:r>
            <a:r>
              <a:rPr lang="en-US" sz="1800" b="0" i="0" u="none" strike="noStrike" baseline="0" dirty="0">
                <a:latin typeface="ArialMT"/>
              </a:rPr>
              <a:t>If </a:t>
            </a:r>
            <a:r>
              <a:rPr lang="en-US" sz="1800" b="0" i="0" u="none" strike="noStrike" baseline="0" dirty="0">
                <a:latin typeface="CourierNewPSMT"/>
              </a:rPr>
              <a:t>x </a:t>
            </a:r>
            <a:r>
              <a:rPr lang="en-US" sz="1800" b="0" i="0" u="none" strike="noStrike" baseline="0" dirty="0">
                <a:latin typeface="ArialMT"/>
              </a:rPr>
              <a:t>evaluates to </a:t>
            </a:r>
            <a:r>
              <a:rPr lang="en-US" sz="1800" b="0" i="0" u="none" strike="noStrike" baseline="0" dirty="0">
                <a:latin typeface="CourierNewPSMT"/>
              </a:rPr>
              <a:t>False</a:t>
            </a:r>
            <a:r>
              <a:rPr lang="en-US" sz="1800" b="0" i="0" u="none" strike="noStrike" baseline="0" dirty="0">
                <a:latin typeface="ArialMT"/>
              </a:rPr>
              <a:t>, the result is </a:t>
            </a:r>
            <a:r>
              <a:rPr lang="en-US" sz="1800" b="0" i="0" u="none" strike="noStrike" baseline="0" dirty="0">
                <a:latin typeface="CourierNewPSMT"/>
              </a:rPr>
              <a:t>y</a:t>
            </a:r>
          </a:p>
          <a:p>
            <a:pPr algn="l">
              <a:lnSpc>
                <a:spcPct val="150000"/>
              </a:lnSpc>
            </a:pPr>
            <a:r>
              <a:rPr lang="en-US" sz="1800" b="0" i="0" u="none" strike="noStrike" baseline="0" dirty="0">
                <a:latin typeface="OpenSymbol"/>
              </a:rPr>
              <a:t>• </a:t>
            </a:r>
            <a:r>
              <a:rPr lang="en-US" sz="1800" b="0" i="0" u="none" strike="noStrike" baseline="0" dirty="0">
                <a:latin typeface="ArialMT"/>
              </a:rPr>
              <a:t>If </a:t>
            </a:r>
            <a:r>
              <a:rPr lang="en-US" sz="1800" b="0" i="0" u="none" strike="noStrike" baseline="0" dirty="0">
                <a:latin typeface="CourierNewPSMT"/>
              </a:rPr>
              <a:t>x </a:t>
            </a:r>
            <a:r>
              <a:rPr lang="en-US" sz="1800" b="0" i="0" u="none" strike="noStrike" baseline="0" dirty="0">
                <a:latin typeface="ArialMT"/>
              </a:rPr>
              <a:t>evaluates to </a:t>
            </a:r>
            <a:r>
              <a:rPr lang="en-US" sz="1800" b="0" i="0" u="none" strike="noStrike" baseline="0" dirty="0">
                <a:latin typeface="CourierNewPSMT"/>
              </a:rPr>
              <a:t>True</a:t>
            </a:r>
            <a:r>
              <a:rPr lang="en-US" sz="1800" b="0" i="0" u="none" strike="noStrike" baseline="0" dirty="0">
                <a:latin typeface="ArialMT"/>
              </a:rPr>
              <a:t>, the result is </a:t>
            </a:r>
            <a:r>
              <a:rPr lang="en-US" sz="1800" b="0" i="0" u="none" strike="noStrike" baseline="0" dirty="0">
                <a:latin typeface="CourierNewPSMT"/>
              </a:rPr>
              <a:t>x</a:t>
            </a:r>
            <a:endParaRPr lang="fa-IR" dirty="0"/>
          </a:p>
        </p:txBody>
      </p:sp>
      <p:sp>
        <p:nvSpPr>
          <p:cNvPr id="4" name="Footer Placeholder 3">
            <a:extLst>
              <a:ext uri="{FF2B5EF4-FFF2-40B4-BE49-F238E27FC236}">
                <a16:creationId xmlns:a16="http://schemas.microsoft.com/office/drawing/2014/main" id="{6369F583-A080-4F52-8D48-7E8F3801413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8F10E082-031C-4E40-8818-420CCBB9EE26}"/>
              </a:ext>
            </a:extLst>
          </p:cNvPr>
          <p:cNvSpPr>
            <a:spLocks noGrp="1"/>
          </p:cNvSpPr>
          <p:nvPr>
            <p:ph type="sldNum" sz="quarter" idx="12"/>
          </p:nvPr>
        </p:nvSpPr>
        <p:spPr/>
        <p:txBody>
          <a:bodyPr/>
          <a:lstStyle/>
          <a:p>
            <a:fld id="{E0A0371E-326A-479E-9360-BA9EEE9F4FA5}" type="slidenum">
              <a:rPr lang="en-US" altLang="en-US" smtClean="0"/>
              <a:pPr/>
              <a:t>34</a:t>
            </a:fld>
            <a:endParaRPr lang="en-US" altLang="en-US"/>
          </a:p>
        </p:txBody>
      </p:sp>
      <p:pic>
        <p:nvPicPr>
          <p:cNvPr id="7" name="Picture 6">
            <a:extLst>
              <a:ext uri="{FF2B5EF4-FFF2-40B4-BE49-F238E27FC236}">
                <a16:creationId xmlns:a16="http://schemas.microsoft.com/office/drawing/2014/main" id="{5958AA41-920E-413E-9E22-49EDE46D6E34}"/>
              </a:ext>
            </a:extLst>
          </p:cNvPr>
          <p:cNvPicPr>
            <a:picLocks noChangeAspect="1"/>
          </p:cNvPicPr>
          <p:nvPr/>
        </p:nvPicPr>
        <p:blipFill>
          <a:blip r:embed="rId2"/>
          <a:stretch>
            <a:fillRect/>
          </a:stretch>
        </p:blipFill>
        <p:spPr>
          <a:xfrm>
            <a:off x="6325646" y="1418303"/>
            <a:ext cx="2550425" cy="2174466"/>
          </a:xfrm>
          <a:prstGeom prst="rect">
            <a:avLst/>
          </a:prstGeom>
        </p:spPr>
      </p:pic>
      <p:pic>
        <p:nvPicPr>
          <p:cNvPr id="9" name="Picture 8">
            <a:extLst>
              <a:ext uri="{FF2B5EF4-FFF2-40B4-BE49-F238E27FC236}">
                <a16:creationId xmlns:a16="http://schemas.microsoft.com/office/drawing/2014/main" id="{696FC283-DD4F-4E1F-8955-C3861A0CD61C}"/>
              </a:ext>
            </a:extLst>
          </p:cNvPr>
          <p:cNvPicPr>
            <a:picLocks noChangeAspect="1"/>
          </p:cNvPicPr>
          <p:nvPr/>
        </p:nvPicPr>
        <p:blipFill>
          <a:blip r:embed="rId3"/>
          <a:stretch>
            <a:fillRect/>
          </a:stretch>
        </p:blipFill>
        <p:spPr>
          <a:xfrm>
            <a:off x="5053787" y="4158124"/>
            <a:ext cx="2236825" cy="2151728"/>
          </a:xfrm>
          <a:prstGeom prst="rect">
            <a:avLst/>
          </a:prstGeom>
        </p:spPr>
      </p:pic>
    </p:spTree>
    <p:extLst>
      <p:ext uri="{BB962C8B-B14F-4D97-AF65-F5344CB8AC3E}">
        <p14:creationId xmlns:p14="http://schemas.microsoft.com/office/powerpoint/2010/main" val="3194620971"/>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E7BE-1510-4545-A2C0-C88641AA2375}"/>
              </a:ext>
            </a:extLst>
          </p:cNvPr>
          <p:cNvSpPr>
            <a:spLocks noGrp="1"/>
          </p:cNvSpPr>
          <p:nvPr>
            <p:ph type="title"/>
          </p:nvPr>
        </p:nvSpPr>
        <p:spPr/>
        <p:txBody>
          <a:bodyPr/>
          <a:lstStyle/>
          <a:p>
            <a:r>
              <a:rPr lang="en-US" dirty="0"/>
              <a:t>Operations on Type bool</a:t>
            </a:r>
            <a:endParaRPr lang="fa-IR" dirty="0"/>
          </a:p>
        </p:txBody>
      </p:sp>
      <p:sp>
        <p:nvSpPr>
          <p:cNvPr id="3" name="Content Placeholder 2">
            <a:extLst>
              <a:ext uri="{FF2B5EF4-FFF2-40B4-BE49-F238E27FC236}">
                <a16:creationId xmlns:a16="http://schemas.microsoft.com/office/drawing/2014/main" id="{6AF6A1BA-D168-4E7B-9D05-EA3B88205425}"/>
              </a:ext>
            </a:extLst>
          </p:cNvPr>
          <p:cNvSpPr>
            <a:spLocks noGrp="1"/>
          </p:cNvSpPr>
          <p:nvPr>
            <p:ph idx="1"/>
          </p:nvPr>
        </p:nvSpPr>
        <p:spPr/>
        <p:txBody>
          <a:bodyPr/>
          <a:lstStyle/>
          <a:p>
            <a:r>
              <a:rPr lang="en-US" sz="1800" b="0" i="0" u="none" strike="noStrike" baseline="0" dirty="0">
                <a:latin typeface="ArialMT"/>
              </a:rPr>
              <a:t>The </a:t>
            </a:r>
            <a:r>
              <a:rPr lang="en-US" sz="1800" b="0" i="0" u="none" strike="noStrike" baseline="0" dirty="0">
                <a:latin typeface="CourierNewPSMT"/>
              </a:rPr>
              <a:t>not </a:t>
            </a:r>
            <a:r>
              <a:rPr lang="en-US" sz="1800" b="0" i="0" u="none" strike="noStrike" baseline="0" dirty="0">
                <a:latin typeface="ArialMT"/>
              </a:rPr>
              <a:t>operator performs a logical NOT operation.</a:t>
            </a:r>
          </a:p>
          <a:p>
            <a:endParaRPr lang="en-US" sz="1800" dirty="0">
              <a:latin typeface="ArialMT"/>
            </a:endParaRPr>
          </a:p>
          <a:p>
            <a:endParaRPr lang="en-US" sz="1800" dirty="0">
              <a:latin typeface="ArialMT"/>
            </a:endParaRPr>
          </a:p>
          <a:p>
            <a:endParaRPr lang="en-US" sz="1800" dirty="0">
              <a:latin typeface="ArialMT"/>
            </a:endParaRPr>
          </a:p>
          <a:p>
            <a:endParaRPr lang="en-US" sz="1800" dirty="0">
              <a:latin typeface="ArialMT"/>
            </a:endParaRPr>
          </a:p>
          <a:p>
            <a:endParaRPr lang="en-US" sz="1800" dirty="0">
              <a:latin typeface="ArialMT"/>
            </a:endParaRPr>
          </a:p>
          <a:p>
            <a:pPr algn="l"/>
            <a:r>
              <a:rPr lang="en-US" sz="1800" b="0" i="0" u="none" strike="noStrike" baseline="0" dirty="0">
                <a:latin typeface="ArialMT"/>
              </a:rPr>
              <a:t>consider the example </a:t>
            </a:r>
            <a:r>
              <a:rPr lang="en-US" sz="1800" b="0" i="0" u="none" strike="noStrike" baseline="0" dirty="0">
                <a:latin typeface="CourierNewPSMT"/>
              </a:rPr>
              <a:t>not x</a:t>
            </a:r>
            <a:r>
              <a:rPr lang="en-US" sz="1800" b="0" i="0" u="none" strike="noStrike" baseline="0" dirty="0">
                <a:latin typeface="ArialMT"/>
              </a:rPr>
              <a:t>.</a:t>
            </a:r>
          </a:p>
          <a:p>
            <a:pPr algn="l"/>
            <a:r>
              <a:rPr lang="en-US" sz="1800" b="0" i="0" u="none" strike="noStrike" baseline="0" dirty="0">
                <a:latin typeface="OpenSymbol"/>
              </a:rPr>
              <a:t>• </a:t>
            </a:r>
            <a:r>
              <a:rPr lang="en-US" sz="1800" b="0" i="0" u="none" strike="noStrike" baseline="0" dirty="0">
                <a:latin typeface="ArialMT"/>
              </a:rPr>
              <a:t>If </a:t>
            </a:r>
            <a:r>
              <a:rPr lang="en-US" sz="1800" b="0" i="0" u="none" strike="noStrike" baseline="0" dirty="0">
                <a:latin typeface="CourierNewPSMT"/>
              </a:rPr>
              <a:t>x </a:t>
            </a:r>
            <a:r>
              <a:rPr lang="en-US" sz="1800" b="0" i="0" u="none" strike="noStrike" baseline="0" dirty="0">
                <a:latin typeface="ArialMT"/>
              </a:rPr>
              <a:t>evaluates to </a:t>
            </a:r>
            <a:r>
              <a:rPr lang="en-US" sz="1800" b="0" i="0" u="none" strike="noStrike" baseline="0" dirty="0">
                <a:latin typeface="CourierNewPSMT"/>
              </a:rPr>
              <a:t>False</a:t>
            </a:r>
            <a:r>
              <a:rPr lang="en-US" sz="1800" b="0" i="0" u="none" strike="noStrike" baseline="0" dirty="0">
                <a:latin typeface="ArialMT"/>
              </a:rPr>
              <a:t>, the result is </a:t>
            </a:r>
            <a:r>
              <a:rPr lang="en-US" sz="1800" b="0" i="0" u="none" strike="noStrike" baseline="0" dirty="0">
                <a:latin typeface="CourierNewPSMT"/>
              </a:rPr>
              <a:t>True</a:t>
            </a:r>
          </a:p>
          <a:p>
            <a:pPr algn="l"/>
            <a:r>
              <a:rPr lang="en-US" sz="1800" b="0" i="0" u="none" strike="noStrike" baseline="0" dirty="0">
                <a:latin typeface="OpenSymbol"/>
              </a:rPr>
              <a:t>• </a:t>
            </a:r>
            <a:r>
              <a:rPr lang="en-US" sz="1800" b="0" i="0" u="none" strike="noStrike" baseline="0" dirty="0">
                <a:latin typeface="ArialMT"/>
              </a:rPr>
              <a:t>If </a:t>
            </a:r>
            <a:r>
              <a:rPr lang="en-US" sz="1800" b="0" i="0" u="none" strike="noStrike" baseline="0" dirty="0">
                <a:latin typeface="CourierNewPSMT"/>
              </a:rPr>
              <a:t>x </a:t>
            </a:r>
            <a:r>
              <a:rPr lang="en-US" sz="1800" b="0" i="0" u="none" strike="noStrike" baseline="0" dirty="0">
                <a:latin typeface="ArialMT"/>
              </a:rPr>
              <a:t>evaluates to </a:t>
            </a:r>
            <a:r>
              <a:rPr lang="en-US" sz="1800" b="0" i="0" u="none" strike="noStrike" baseline="0" dirty="0">
                <a:latin typeface="CourierNewPSMT"/>
              </a:rPr>
              <a:t>True</a:t>
            </a:r>
            <a:r>
              <a:rPr lang="en-US" sz="1800" b="0" i="0" u="none" strike="noStrike" baseline="0" dirty="0">
                <a:latin typeface="ArialMT"/>
              </a:rPr>
              <a:t>, the result is </a:t>
            </a:r>
            <a:r>
              <a:rPr lang="en-US" sz="1800" b="0" i="0" u="none" strike="noStrike" baseline="0" dirty="0">
                <a:latin typeface="CourierNewPSMT"/>
              </a:rPr>
              <a:t>False</a:t>
            </a:r>
            <a:endParaRPr lang="fa-IR" dirty="0"/>
          </a:p>
        </p:txBody>
      </p:sp>
      <p:sp>
        <p:nvSpPr>
          <p:cNvPr id="4" name="Footer Placeholder 3">
            <a:extLst>
              <a:ext uri="{FF2B5EF4-FFF2-40B4-BE49-F238E27FC236}">
                <a16:creationId xmlns:a16="http://schemas.microsoft.com/office/drawing/2014/main" id="{0E771CA8-1370-4D22-93FD-715C1EA3D7E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B27006D4-7218-47C0-88BB-04DB642C9AB4}"/>
              </a:ext>
            </a:extLst>
          </p:cNvPr>
          <p:cNvSpPr>
            <a:spLocks noGrp="1"/>
          </p:cNvSpPr>
          <p:nvPr>
            <p:ph type="sldNum" sz="quarter" idx="12"/>
          </p:nvPr>
        </p:nvSpPr>
        <p:spPr/>
        <p:txBody>
          <a:bodyPr/>
          <a:lstStyle/>
          <a:p>
            <a:fld id="{E0A0371E-326A-479E-9360-BA9EEE9F4FA5}" type="slidenum">
              <a:rPr lang="en-US" altLang="en-US" smtClean="0"/>
              <a:pPr/>
              <a:t>35</a:t>
            </a:fld>
            <a:endParaRPr lang="en-US" altLang="en-US"/>
          </a:p>
        </p:txBody>
      </p:sp>
      <p:pic>
        <p:nvPicPr>
          <p:cNvPr id="7" name="Picture 6">
            <a:extLst>
              <a:ext uri="{FF2B5EF4-FFF2-40B4-BE49-F238E27FC236}">
                <a16:creationId xmlns:a16="http://schemas.microsoft.com/office/drawing/2014/main" id="{584BBE5B-B6EB-45E0-A643-A30736C85ACB}"/>
              </a:ext>
            </a:extLst>
          </p:cNvPr>
          <p:cNvPicPr>
            <a:picLocks noChangeAspect="1"/>
          </p:cNvPicPr>
          <p:nvPr/>
        </p:nvPicPr>
        <p:blipFill>
          <a:blip r:embed="rId2"/>
          <a:stretch>
            <a:fillRect/>
          </a:stretch>
        </p:blipFill>
        <p:spPr>
          <a:xfrm>
            <a:off x="6635391" y="1387576"/>
            <a:ext cx="2203810" cy="2041424"/>
          </a:xfrm>
          <a:prstGeom prst="rect">
            <a:avLst/>
          </a:prstGeom>
        </p:spPr>
      </p:pic>
      <p:pic>
        <p:nvPicPr>
          <p:cNvPr id="9" name="Picture 8">
            <a:extLst>
              <a:ext uri="{FF2B5EF4-FFF2-40B4-BE49-F238E27FC236}">
                <a16:creationId xmlns:a16="http://schemas.microsoft.com/office/drawing/2014/main" id="{2C1FD061-B174-4D70-B3BC-8BE77BB2D363}"/>
              </a:ext>
            </a:extLst>
          </p:cNvPr>
          <p:cNvPicPr>
            <a:picLocks noChangeAspect="1"/>
          </p:cNvPicPr>
          <p:nvPr/>
        </p:nvPicPr>
        <p:blipFill>
          <a:blip r:embed="rId3"/>
          <a:stretch>
            <a:fillRect/>
          </a:stretch>
        </p:blipFill>
        <p:spPr>
          <a:xfrm>
            <a:off x="5650169" y="3667335"/>
            <a:ext cx="2524125" cy="2703353"/>
          </a:xfrm>
          <a:prstGeom prst="rect">
            <a:avLst/>
          </a:prstGeom>
        </p:spPr>
      </p:pic>
    </p:spTree>
    <p:extLst>
      <p:ext uri="{BB962C8B-B14F-4D97-AF65-F5344CB8AC3E}">
        <p14:creationId xmlns:p14="http://schemas.microsoft.com/office/powerpoint/2010/main" val="1052399938"/>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2C12-3430-4C73-81B2-97CCA4060BB0}"/>
              </a:ext>
            </a:extLst>
          </p:cNvPr>
          <p:cNvSpPr>
            <a:spLocks noGrp="1"/>
          </p:cNvSpPr>
          <p:nvPr>
            <p:ph type="title"/>
          </p:nvPr>
        </p:nvSpPr>
        <p:spPr/>
        <p:txBody>
          <a:bodyPr/>
          <a:lstStyle/>
          <a:p>
            <a:r>
              <a:rPr lang="en-US" dirty="0"/>
              <a:t>Basic Input and Output</a:t>
            </a:r>
            <a:endParaRPr lang="fa-IR" dirty="0"/>
          </a:p>
        </p:txBody>
      </p:sp>
      <p:sp>
        <p:nvSpPr>
          <p:cNvPr id="3" name="Content Placeholder 2">
            <a:extLst>
              <a:ext uri="{FF2B5EF4-FFF2-40B4-BE49-F238E27FC236}">
                <a16:creationId xmlns:a16="http://schemas.microsoft.com/office/drawing/2014/main" id="{6119F132-6379-4FEB-81EE-ED5EE580388B}"/>
              </a:ext>
            </a:extLst>
          </p:cNvPr>
          <p:cNvSpPr>
            <a:spLocks noGrp="1"/>
          </p:cNvSpPr>
          <p:nvPr>
            <p:ph idx="1"/>
          </p:nvPr>
        </p:nvSpPr>
        <p:spPr/>
        <p:txBody>
          <a:bodyPr/>
          <a:lstStyle/>
          <a:p>
            <a:r>
              <a:rPr lang="en-US" sz="1800" b="1" i="0" u="none" strike="noStrike" baseline="0" dirty="0">
                <a:latin typeface="Arial-BoldMT"/>
              </a:rPr>
              <a:t>Printing Using the print() Function</a:t>
            </a:r>
          </a:p>
          <a:p>
            <a:pPr algn="just">
              <a:lnSpc>
                <a:spcPct val="150000"/>
              </a:lnSpc>
            </a:pPr>
            <a:r>
              <a:rPr lang="en-US" sz="2000" dirty="0"/>
              <a:t>There are multiple ways of generating output from a Python script – the simplest method being using the print() built-in function. The print() function can print multiple objects one after another, with a user-defined separator string and a user-defined terminator string and with defaults in place.</a:t>
            </a:r>
            <a:endParaRPr lang="fa-IR" sz="2000" dirty="0"/>
          </a:p>
        </p:txBody>
      </p:sp>
      <p:sp>
        <p:nvSpPr>
          <p:cNvPr id="4" name="Footer Placeholder 3">
            <a:extLst>
              <a:ext uri="{FF2B5EF4-FFF2-40B4-BE49-F238E27FC236}">
                <a16:creationId xmlns:a16="http://schemas.microsoft.com/office/drawing/2014/main" id="{54F400B3-581E-4581-BE42-5F69C48B8EE8}"/>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B12FE439-A6C3-42FF-A673-5DABC2B5D3D2}"/>
              </a:ext>
            </a:extLst>
          </p:cNvPr>
          <p:cNvSpPr>
            <a:spLocks noGrp="1"/>
          </p:cNvSpPr>
          <p:nvPr>
            <p:ph type="sldNum" sz="quarter" idx="12"/>
          </p:nvPr>
        </p:nvSpPr>
        <p:spPr/>
        <p:txBody>
          <a:bodyPr/>
          <a:lstStyle/>
          <a:p>
            <a:fld id="{E0A0371E-326A-479E-9360-BA9EEE9F4FA5}" type="slidenum">
              <a:rPr lang="en-US" altLang="en-US" smtClean="0"/>
              <a:pPr/>
              <a:t>36</a:t>
            </a:fld>
            <a:endParaRPr lang="en-US" altLang="en-US"/>
          </a:p>
        </p:txBody>
      </p:sp>
      <p:pic>
        <p:nvPicPr>
          <p:cNvPr id="7" name="Picture 6">
            <a:extLst>
              <a:ext uri="{FF2B5EF4-FFF2-40B4-BE49-F238E27FC236}">
                <a16:creationId xmlns:a16="http://schemas.microsoft.com/office/drawing/2014/main" id="{BEAE4765-E976-43D3-93BB-5D09DD21C1D9}"/>
              </a:ext>
            </a:extLst>
          </p:cNvPr>
          <p:cNvPicPr>
            <a:picLocks noChangeAspect="1"/>
          </p:cNvPicPr>
          <p:nvPr/>
        </p:nvPicPr>
        <p:blipFill>
          <a:blip r:embed="rId2"/>
          <a:stretch>
            <a:fillRect/>
          </a:stretch>
        </p:blipFill>
        <p:spPr>
          <a:xfrm>
            <a:off x="5792788" y="3593383"/>
            <a:ext cx="2686050" cy="3038475"/>
          </a:xfrm>
          <a:prstGeom prst="rect">
            <a:avLst/>
          </a:prstGeom>
        </p:spPr>
      </p:pic>
    </p:spTree>
    <p:extLst>
      <p:ext uri="{BB962C8B-B14F-4D97-AF65-F5344CB8AC3E}">
        <p14:creationId xmlns:p14="http://schemas.microsoft.com/office/powerpoint/2010/main" val="3861865661"/>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4EC9-CBEF-4ACE-97C6-7CF6F08FD350}"/>
              </a:ext>
            </a:extLst>
          </p:cNvPr>
          <p:cNvSpPr>
            <a:spLocks noGrp="1"/>
          </p:cNvSpPr>
          <p:nvPr>
            <p:ph type="title"/>
          </p:nvPr>
        </p:nvSpPr>
        <p:spPr/>
        <p:txBody>
          <a:bodyPr/>
          <a:lstStyle/>
          <a:p>
            <a:r>
              <a:rPr lang="en-US" sz="3200" dirty="0"/>
              <a:t>Printing Using the print() Function</a:t>
            </a:r>
            <a:endParaRPr lang="fa-IR" sz="3200" dirty="0"/>
          </a:p>
        </p:txBody>
      </p:sp>
      <p:sp>
        <p:nvSpPr>
          <p:cNvPr id="3" name="Content Placeholder 2">
            <a:extLst>
              <a:ext uri="{FF2B5EF4-FFF2-40B4-BE49-F238E27FC236}">
                <a16:creationId xmlns:a16="http://schemas.microsoft.com/office/drawing/2014/main" id="{AD0DEEC0-CF2F-4370-A3F7-6604F9F6D6E4}"/>
              </a:ext>
            </a:extLst>
          </p:cNvPr>
          <p:cNvSpPr>
            <a:spLocks noGrp="1"/>
          </p:cNvSpPr>
          <p:nvPr>
            <p:ph idx="1"/>
          </p:nvPr>
        </p:nvSpPr>
        <p:spPr/>
        <p:txBody>
          <a:bodyPr/>
          <a:lstStyle/>
          <a:p>
            <a:pPr algn="just">
              <a:lnSpc>
                <a:spcPct val="150000"/>
              </a:lnSpc>
            </a:pPr>
            <a:r>
              <a:rPr lang="en-US" dirty="0"/>
              <a:t>Printing Multiple Items</a:t>
            </a:r>
          </a:p>
          <a:p>
            <a:pPr algn="just">
              <a:lnSpc>
                <a:spcPct val="150000"/>
              </a:lnSpc>
            </a:pPr>
            <a:r>
              <a:rPr lang="en-US" sz="1800" b="0" i="0" u="none" strike="noStrike" baseline="0" dirty="0">
                <a:latin typeface="ArialMT"/>
              </a:rPr>
              <a:t>To print multiple items, we pass all the items in sequence separated by </a:t>
            </a:r>
            <a:r>
              <a:rPr lang="en-US" sz="1800" b="1" i="0" u="none" strike="noStrike" baseline="0" dirty="0">
                <a:solidFill>
                  <a:srgbClr val="FF0000"/>
                </a:solidFill>
                <a:latin typeface="ArialMT"/>
              </a:rPr>
              <a:t>commas</a:t>
            </a:r>
            <a:r>
              <a:rPr lang="en-US" sz="1800" b="0" i="0" u="none" strike="noStrike" baseline="0" dirty="0">
                <a:latin typeface="ArialMT"/>
              </a:rPr>
              <a:t> as shown in the examples below.</a:t>
            </a:r>
          </a:p>
          <a:p>
            <a:pPr marL="0" indent="0" algn="ctr">
              <a:lnSpc>
                <a:spcPct val="150000"/>
              </a:lnSpc>
              <a:buNone/>
            </a:pPr>
            <a:r>
              <a:rPr lang="en-US" sz="2000" dirty="0"/>
              <a:t>Do not that they are automatically separated by </a:t>
            </a:r>
            <a:r>
              <a:rPr lang="en-US" sz="2000" dirty="0">
                <a:solidFill>
                  <a:srgbClr val="FF0000"/>
                </a:solidFill>
              </a:rPr>
              <a:t>spaces</a:t>
            </a:r>
            <a:r>
              <a:rPr lang="en-US" sz="2000" dirty="0"/>
              <a:t>.</a:t>
            </a:r>
            <a:endParaRPr lang="fa-IR" sz="2000" dirty="0"/>
          </a:p>
        </p:txBody>
      </p:sp>
      <p:sp>
        <p:nvSpPr>
          <p:cNvPr id="4" name="Footer Placeholder 3">
            <a:extLst>
              <a:ext uri="{FF2B5EF4-FFF2-40B4-BE49-F238E27FC236}">
                <a16:creationId xmlns:a16="http://schemas.microsoft.com/office/drawing/2014/main" id="{052F45B6-E677-42BD-9FA9-0F5B8F285D07}"/>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4987BB7C-364D-4101-BB72-90B940884583}"/>
              </a:ext>
            </a:extLst>
          </p:cNvPr>
          <p:cNvSpPr>
            <a:spLocks noGrp="1"/>
          </p:cNvSpPr>
          <p:nvPr>
            <p:ph type="sldNum" sz="quarter" idx="12"/>
          </p:nvPr>
        </p:nvSpPr>
        <p:spPr/>
        <p:txBody>
          <a:bodyPr/>
          <a:lstStyle/>
          <a:p>
            <a:fld id="{E0A0371E-326A-479E-9360-BA9EEE9F4FA5}" type="slidenum">
              <a:rPr lang="en-US" altLang="en-US" smtClean="0"/>
              <a:pPr/>
              <a:t>37</a:t>
            </a:fld>
            <a:endParaRPr lang="en-US" altLang="en-US"/>
          </a:p>
        </p:txBody>
      </p:sp>
      <p:pic>
        <p:nvPicPr>
          <p:cNvPr id="7" name="Picture 6">
            <a:extLst>
              <a:ext uri="{FF2B5EF4-FFF2-40B4-BE49-F238E27FC236}">
                <a16:creationId xmlns:a16="http://schemas.microsoft.com/office/drawing/2014/main" id="{0003294C-4902-40A3-B5BA-58E2C606C1BA}"/>
              </a:ext>
            </a:extLst>
          </p:cNvPr>
          <p:cNvPicPr>
            <a:picLocks noChangeAspect="1"/>
          </p:cNvPicPr>
          <p:nvPr/>
        </p:nvPicPr>
        <p:blipFill>
          <a:blip r:embed="rId2"/>
          <a:stretch>
            <a:fillRect/>
          </a:stretch>
        </p:blipFill>
        <p:spPr>
          <a:xfrm>
            <a:off x="1752600" y="3674806"/>
            <a:ext cx="6180794" cy="2362200"/>
          </a:xfrm>
          <a:prstGeom prst="rect">
            <a:avLst/>
          </a:prstGeom>
        </p:spPr>
      </p:pic>
    </p:spTree>
    <p:extLst>
      <p:ext uri="{BB962C8B-B14F-4D97-AF65-F5344CB8AC3E}">
        <p14:creationId xmlns:p14="http://schemas.microsoft.com/office/powerpoint/2010/main" val="1223306927"/>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B35E-B8DD-453F-A1DD-7011222DF22C}"/>
              </a:ext>
            </a:extLst>
          </p:cNvPr>
          <p:cNvSpPr>
            <a:spLocks noGrp="1"/>
          </p:cNvSpPr>
          <p:nvPr>
            <p:ph type="title"/>
          </p:nvPr>
        </p:nvSpPr>
        <p:spPr/>
        <p:txBody>
          <a:bodyPr/>
          <a:lstStyle/>
          <a:p>
            <a:r>
              <a:rPr lang="en-US" sz="3200" dirty="0"/>
              <a:t>Printing Using the print() Function</a:t>
            </a:r>
            <a:endParaRPr lang="fa-IR" sz="3200" dirty="0"/>
          </a:p>
        </p:txBody>
      </p:sp>
      <p:sp>
        <p:nvSpPr>
          <p:cNvPr id="3" name="Content Placeholder 2">
            <a:extLst>
              <a:ext uri="{FF2B5EF4-FFF2-40B4-BE49-F238E27FC236}">
                <a16:creationId xmlns:a16="http://schemas.microsoft.com/office/drawing/2014/main" id="{F7FC1A1D-CC14-4013-AF83-F81AE75FA2E1}"/>
              </a:ext>
            </a:extLst>
          </p:cNvPr>
          <p:cNvSpPr>
            <a:spLocks noGrp="1"/>
          </p:cNvSpPr>
          <p:nvPr>
            <p:ph idx="1"/>
          </p:nvPr>
        </p:nvSpPr>
        <p:spPr/>
        <p:txBody>
          <a:bodyPr/>
          <a:lstStyle/>
          <a:p>
            <a:pPr algn="just">
              <a:lnSpc>
                <a:spcPct val="150000"/>
              </a:lnSpc>
            </a:pPr>
            <a:r>
              <a:rPr lang="en-US" sz="1800" b="1" i="1" u="none" strike="noStrike" baseline="0" dirty="0">
                <a:latin typeface="Arial-BoldItalicMT"/>
              </a:rPr>
              <a:t>Separating Items</a:t>
            </a:r>
          </a:p>
          <a:p>
            <a:pPr algn="just">
              <a:lnSpc>
                <a:spcPct val="150000"/>
              </a:lnSpc>
            </a:pPr>
            <a:r>
              <a:rPr lang="en-US" sz="1800" b="0" i="0" u="none" strike="noStrike" baseline="0" dirty="0">
                <a:latin typeface="ArialMT"/>
              </a:rPr>
              <a:t>If we want to print multiple items but do not want space to be the separator, we can pass the separator string as an argument to </a:t>
            </a:r>
            <a:r>
              <a:rPr lang="en-US" sz="1800" b="0" i="0" u="none" strike="noStrike" baseline="0" dirty="0">
                <a:latin typeface="CourierNewPSMT"/>
              </a:rPr>
              <a:t>print() </a:t>
            </a:r>
            <a:r>
              <a:rPr lang="en-US" sz="1800" b="0" i="0" u="none" strike="noStrike" baseline="0" dirty="0">
                <a:latin typeface="ArialMT"/>
              </a:rPr>
              <a:t>as shown in the examples below.</a:t>
            </a:r>
            <a:endParaRPr lang="fa-IR" dirty="0"/>
          </a:p>
        </p:txBody>
      </p:sp>
      <p:sp>
        <p:nvSpPr>
          <p:cNvPr id="4" name="Footer Placeholder 3">
            <a:extLst>
              <a:ext uri="{FF2B5EF4-FFF2-40B4-BE49-F238E27FC236}">
                <a16:creationId xmlns:a16="http://schemas.microsoft.com/office/drawing/2014/main" id="{2C289C6C-116A-450A-ADD4-464CFA628A38}"/>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8DE696F1-4C0A-4018-A5DC-36A43C681B2C}"/>
              </a:ext>
            </a:extLst>
          </p:cNvPr>
          <p:cNvSpPr>
            <a:spLocks noGrp="1"/>
          </p:cNvSpPr>
          <p:nvPr>
            <p:ph type="sldNum" sz="quarter" idx="12"/>
          </p:nvPr>
        </p:nvSpPr>
        <p:spPr/>
        <p:txBody>
          <a:bodyPr/>
          <a:lstStyle/>
          <a:p>
            <a:fld id="{E0A0371E-326A-479E-9360-BA9EEE9F4FA5}" type="slidenum">
              <a:rPr lang="en-US" altLang="en-US" smtClean="0"/>
              <a:pPr/>
              <a:t>38</a:t>
            </a:fld>
            <a:endParaRPr lang="en-US" altLang="en-US"/>
          </a:p>
        </p:txBody>
      </p:sp>
      <p:pic>
        <p:nvPicPr>
          <p:cNvPr id="7" name="Picture 6">
            <a:extLst>
              <a:ext uri="{FF2B5EF4-FFF2-40B4-BE49-F238E27FC236}">
                <a16:creationId xmlns:a16="http://schemas.microsoft.com/office/drawing/2014/main" id="{EC215FBD-CA92-4F24-9CAE-EF4276D5A452}"/>
              </a:ext>
            </a:extLst>
          </p:cNvPr>
          <p:cNvPicPr>
            <a:picLocks noChangeAspect="1"/>
          </p:cNvPicPr>
          <p:nvPr/>
        </p:nvPicPr>
        <p:blipFill>
          <a:blip r:embed="rId2"/>
          <a:stretch>
            <a:fillRect/>
          </a:stretch>
        </p:blipFill>
        <p:spPr>
          <a:xfrm>
            <a:off x="829215" y="3262313"/>
            <a:ext cx="7790369" cy="2986087"/>
          </a:xfrm>
          <a:prstGeom prst="rect">
            <a:avLst/>
          </a:prstGeom>
        </p:spPr>
      </p:pic>
    </p:spTree>
    <p:extLst>
      <p:ext uri="{BB962C8B-B14F-4D97-AF65-F5344CB8AC3E}">
        <p14:creationId xmlns:p14="http://schemas.microsoft.com/office/powerpoint/2010/main" val="2228263061"/>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8EE6-310D-4C8C-9199-DAFDE905EC00}"/>
              </a:ext>
            </a:extLst>
          </p:cNvPr>
          <p:cNvSpPr>
            <a:spLocks noGrp="1"/>
          </p:cNvSpPr>
          <p:nvPr>
            <p:ph type="title"/>
          </p:nvPr>
        </p:nvSpPr>
        <p:spPr/>
        <p:txBody>
          <a:bodyPr/>
          <a:lstStyle/>
          <a:p>
            <a:r>
              <a:rPr lang="en-US" sz="2400" dirty="0"/>
              <a:t>Formatting Strings Using the format() Function</a:t>
            </a:r>
            <a:endParaRPr lang="fa-IR" sz="2400" dirty="0"/>
          </a:p>
        </p:txBody>
      </p:sp>
      <p:sp>
        <p:nvSpPr>
          <p:cNvPr id="3" name="Content Placeholder 2">
            <a:extLst>
              <a:ext uri="{FF2B5EF4-FFF2-40B4-BE49-F238E27FC236}">
                <a16:creationId xmlns:a16="http://schemas.microsoft.com/office/drawing/2014/main" id="{88BF77D6-6EFD-497A-9E97-C03701AC4FCF}"/>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a:latin typeface="CourierNewPSMT"/>
              </a:rPr>
              <a:t>format() </a:t>
            </a:r>
            <a:r>
              <a:rPr lang="en-US" sz="1800" b="0" i="0" u="none" strike="noStrike" baseline="0" dirty="0">
                <a:latin typeface="ArialMT"/>
              </a:rPr>
              <a:t>function searches the string for placeholders. These placeholders are indicated by braces(</a:t>
            </a:r>
            <a:r>
              <a:rPr lang="en-US" sz="1800" b="0" i="0" u="none" strike="noStrike" baseline="0" dirty="0">
                <a:latin typeface="CourierNewPSMT"/>
              </a:rPr>
              <a:t>{}</a:t>
            </a:r>
            <a:r>
              <a:rPr lang="en-US" sz="1800" b="0" i="0" u="none" strike="noStrike" baseline="0" dirty="0">
                <a:latin typeface="ArialMT"/>
              </a:rPr>
              <a:t>) and indicate that some value needs to be substituted there.</a:t>
            </a:r>
          </a:p>
          <a:p>
            <a:pPr algn="just">
              <a:lnSpc>
                <a:spcPct val="150000"/>
              </a:lnSpc>
            </a:pPr>
            <a:endParaRPr lang="fa-IR" dirty="0"/>
          </a:p>
        </p:txBody>
      </p:sp>
      <p:sp>
        <p:nvSpPr>
          <p:cNvPr id="4" name="Footer Placeholder 3">
            <a:extLst>
              <a:ext uri="{FF2B5EF4-FFF2-40B4-BE49-F238E27FC236}">
                <a16:creationId xmlns:a16="http://schemas.microsoft.com/office/drawing/2014/main" id="{B16ADE98-F9B8-461E-9BB2-7ADFE546A9C3}"/>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8B77889-8E19-4499-93FC-90152DB3A3DD}"/>
              </a:ext>
            </a:extLst>
          </p:cNvPr>
          <p:cNvSpPr>
            <a:spLocks noGrp="1"/>
          </p:cNvSpPr>
          <p:nvPr>
            <p:ph type="sldNum" sz="quarter" idx="12"/>
          </p:nvPr>
        </p:nvSpPr>
        <p:spPr/>
        <p:txBody>
          <a:bodyPr/>
          <a:lstStyle/>
          <a:p>
            <a:fld id="{E0A0371E-326A-479E-9360-BA9EEE9F4FA5}" type="slidenum">
              <a:rPr lang="en-US" altLang="en-US" smtClean="0"/>
              <a:pPr/>
              <a:t>39</a:t>
            </a:fld>
            <a:endParaRPr lang="en-US" altLang="en-US"/>
          </a:p>
        </p:txBody>
      </p:sp>
      <p:pic>
        <p:nvPicPr>
          <p:cNvPr id="7" name="Picture 6">
            <a:extLst>
              <a:ext uri="{FF2B5EF4-FFF2-40B4-BE49-F238E27FC236}">
                <a16:creationId xmlns:a16="http://schemas.microsoft.com/office/drawing/2014/main" id="{E6AA6B00-0538-461B-AA49-96C57E7DEEA3}"/>
              </a:ext>
            </a:extLst>
          </p:cNvPr>
          <p:cNvPicPr>
            <a:picLocks noChangeAspect="1"/>
          </p:cNvPicPr>
          <p:nvPr/>
        </p:nvPicPr>
        <p:blipFill>
          <a:blip r:embed="rId2"/>
          <a:stretch>
            <a:fillRect/>
          </a:stretch>
        </p:blipFill>
        <p:spPr>
          <a:xfrm>
            <a:off x="990600" y="3095625"/>
            <a:ext cx="6772940" cy="1733550"/>
          </a:xfrm>
          <a:prstGeom prst="rect">
            <a:avLst/>
          </a:prstGeom>
        </p:spPr>
      </p:pic>
    </p:spTree>
    <p:extLst>
      <p:ext uri="{BB962C8B-B14F-4D97-AF65-F5344CB8AC3E}">
        <p14:creationId xmlns:p14="http://schemas.microsoft.com/office/powerpoint/2010/main" val="4250755092"/>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42B1-E9FA-4D97-9E09-8FD9F4CAC1DE}"/>
              </a:ext>
            </a:extLst>
          </p:cNvPr>
          <p:cNvSpPr>
            <a:spLocks noGrp="1"/>
          </p:cNvSpPr>
          <p:nvPr>
            <p:ph type="title"/>
          </p:nvPr>
        </p:nvSpPr>
        <p:spPr/>
        <p:txBody>
          <a:bodyPr/>
          <a:lstStyle/>
          <a:p>
            <a:r>
              <a:rPr lang="en-US" dirty="0"/>
              <a:t>Our First Python Script</a:t>
            </a:r>
            <a:endParaRPr lang="fa-IR" dirty="0"/>
          </a:p>
        </p:txBody>
      </p:sp>
      <p:sp>
        <p:nvSpPr>
          <p:cNvPr id="4" name="Footer Placeholder 3">
            <a:extLst>
              <a:ext uri="{FF2B5EF4-FFF2-40B4-BE49-F238E27FC236}">
                <a16:creationId xmlns:a16="http://schemas.microsoft.com/office/drawing/2014/main" id="{CD90480F-7749-4A2A-BAD0-BAA6E72BFEFB}"/>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43E140B-6832-4ED3-9016-8A76BDE8571F}"/>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pic>
        <p:nvPicPr>
          <p:cNvPr id="9" name="Content Placeholder 8">
            <a:extLst>
              <a:ext uri="{FF2B5EF4-FFF2-40B4-BE49-F238E27FC236}">
                <a16:creationId xmlns:a16="http://schemas.microsoft.com/office/drawing/2014/main" id="{DAB5E4EC-28CD-4997-A196-C17A1DBF906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562113" y="1676400"/>
            <a:ext cx="8019773" cy="2795587"/>
          </a:xfrm>
        </p:spPr>
      </p:pic>
      <p:sp>
        <p:nvSpPr>
          <p:cNvPr id="11" name="TextBox 10">
            <a:extLst>
              <a:ext uri="{FF2B5EF4-FFF2-40B4-BE49-F238E27FC236}">
                <a16:creationId xmlns:a16="http://schemas.microsoft.com/office/drawing/2014/main" id="{C5ACADC2-DE1B-4477-A856-9AA6850EACC4}"/>
              </a:ext>
            </a:extLst>
          </p:cNvPr>
          <p:cNvSpPr txBox="1"/>
          <p:nvPr/>
        </p:nvSpPr>
        <p:spPr>
          <a:xfrm>
            <a:off x="562113" y="5072133"/>
            <a:ext cx="8132568" cy="830997"/>
          </a:xfrm>
          <a:prstGeom prst="rect">
            <a:avLst/>
          </a:prstGeom>
          <a:noFill/>
        </p:spPr>
        <p:txBody>
          <a:bodyPr wrap="square">
            <a:spAutoFit/>
          </a:bodyPr>
          <a:lstStyle/>
          <a:p>
            <a:pPr algn="just"/>
            <a:r>
              <a:rPr lang="en-US" sz="2400" dirty="0"/>
              <a:t>Type the above program in your favourite text editor or IDE (See session 2 for help in selecting) and execute it.</a:t>
            </a:r>
            <a:endParaRPr lang="fa-IR" sz="2400" dirty="0"/>
          </a:p>
        </p:txBody>
      </p:sp>
    </p:spTree>
    <p:extLst>
      <p:ext uri="{BB962C8B-B14F-4D97-AF65-F5344CB8AC3E}">
        <p14:creationId xmlns:p14="http://schemas.microsoft.com/office/powerpoint/2010/main" val="39508354"/>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4064-8DC1-46C1-AC6D-4A235A21082E}"/>
              </a:ext>
            </a:extLst>
          </p:cNvPr>
          <p:cNvSpPr>
            <a:spLocks noGrp="1"/>
          </p:cNvSpPr>
          <p:nvPr>
            <p:ph type="title"/>
          </p:nvPr>
        </p:nvSpPr>
        <p:spPr/>
        <p:txBody>
          <a:bodyPr/>
          <a:lstStyle/>
          <a:p>
            <a:r>
              <a:rPr lang="en-US" dirty="0"/>
              <a:t>Substituting Arguments</a:t>
            </a:r>
            <a:endParaRPr lang="fa-IR" dirty="0"/>
          </a:p>
        </p:txBody>
      </p:sp>
      <p:sp>
        <p:nvSpPr>
          <p:cNvPr id="3" name="Content Placeholder 2">
            <a:extLst>
              <a:ext uri="{FF2B5EF4-FFF2-40B4-BE49-F238E27FC236}">
                <a16:creationId xmlns:a16="http://schemas.microsoft.com/office/drawing/2014/main" id="{824CB066-098A-4C65-831F-1D2AE2571FC0}"/>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a:latin typeface="CourierNewPSMT"/>
              </a:rPr>
              <a:t>format() </a:t>
            </a:r>
            <a:r>
              <a:rPr lang="en-US" sz="1800" b="0" i="0" u="none" strike="noStrike" baseline="0" dirty="0">
                <a:latin typeface="ArialMT"/>
              </a:rPr>
              <a:t>function can receive multiple arguments which are implicitly numbered from 0.</a:t>
            </a:r>
            <a:endParaRPr lang="fa-IR" dirty="0"/>
          </a:p>
        </p:txBody>
      </p:sp>
      <p:sp>
        <p:nvSpPr>
          <p:cNvPr id="4" name="Footer Placeholder 3">
            <a:extLst>
              <a:ext uri="{FF2B5EF4-FFF2-40B4-BE49-F238E27FC236}">
                <a16:creationId xmlns:a16="http://schemas.microsoft.com/office/drawing/2014/main" id="{854289C9-C637-4E59-B5DD-001C0D834CBD}"/>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1E86BFA8-D843-4F0B-8B8E-2861442F8DBE}"/>
              </a:ext>
            </a:extLst>
          </p:cNvPr>
          <p:cNvSpPr>
            <a:spLocks noGrp="1"/>
          </p:cNvSpPr>
          <p:nvPr>
            <p:ph type="sldNum" sz="quarter" idx="12"/>
          </p:nvPr>
        </p:nvSpPr>
        <p:spPr/>
        <p:txBody>
          <a:bodyPr/>
          <a:lstStyle/>
          <a:p>
            <a:fld id="{E0A0371E-326A-479E-9360-BA9EEE9F4FA5}" type="slidenum">
              <a:rPr lang="en-US" altLang="en-US" smtClean="0"/>
              <a:pPr/>
              <a:t>40</a:t>
            </a:fld>
            <a:endParaRPr lang="en-US" altLang="en-US"/>
          </a:p>
        </p:txBody>
      </p:sp>
      <p:pic>
        <p:nvPicPr>
          <p:cNvPr id="7" name="Picture 6">
            <a:extLst>
              <a:ext uri="{FF2B5EF4-FFF2-40B4-BE49-F238E27FC236}">
                <a16:creationId xmlns:a16="http://schemas.microsoft.com/office/drawing/2014/main" id="{7E595363-0F66-46EC-AA20-228740DD5BB7}"/>
              </a:ext>
            </a:extLst>
          </p:cNvPr>
          <p:cNvPicPr>
            <a:picLocks noChangeAspect="1"/>
          </p:cNvPicPr>
          <p:nvPr/>
        </p:nvPicPr>
        <p:blipFill>
          <a:blip r:embed="rId2"/>
          <a:stretch>
            <a:fillRect/>
          </a:stretch>
        </p:blipFill>
        <p:spPr>
          <a:xfrm>
            <a:off x="2836718" y="1927485"/>
            <a:ext cx="6078682" cy="1143000"/>
          </a:xfrm>
          <a:prstGeom prst="rect">
            <a:avLst/>
          </a:prstGeom>
        </p:spPr>
      </p:pic>
      <p:sp>
        <p:nvSpPr>
          <p:cNvPr id="8" name="TextBox 7">
            <a:extLst>
              <a:ext uri="{FF2B5EF4-FFF2-40B4-BE49-F238E27FC236}">
                <a16:creationId xmlns:a16="http://schemas.microsoft.com/office/drawing/2014/main" id="{1853854D-0A0D-4296-9BE5-AA418E5BEDAD}"/>
              </a:ext>
            </a:extLst>
          </p:cNvPr>
          <p:cNvSpPr txBox="1"/>
          <p:nvPr/>
        </p:nvSpPr>
        <p:spPr>
          <a:xfrm>
            <a:off x="788233" y="3178583"/>
            <a:ext cx="8229600" cy="2554545"/>
          </a:xfrm>
          <a:prstGeom prst="rect">
            <a:avLst/>
          </a:prstGeom>
          <a:noFill/>
        </p:spPr>
        <p:txBody>
          <a:bodyPr wrap="square">
            <a:spAutoFit/>
          </a:bodyPr>
          <a:lstStyle/>
          <a:p>
            <a:pPr algn="l"/>
            <a:r>
              <a:rPr lang="en-US" sz="1600" dirty="0">
                <a:solidFill>
                  <a:schemeClr val="accent1">
                    <a:lumMod val="75000"/>
                  </a:schemeClr>
                </a:solidFill>
              </a:rPr>
              <a:t>#named indexes:</a:t>
            </a:r>
          </a:p>
          <a:p>
            <a:pPr algn="l"/>
            <a:r>
              <a:rPr lang="en-US" sz="1600" dirty="0"/>
              <a:t>txt1 = "My familyname is {fname}, I'm {age}".format(fname = "Salehnasab", age = 41)</a:t>
            </a:r>
          </a:p>
          <a:p>
            <a:pPr algn="l"/>
            <a:r>
              <a:rPr lang="en-US" sz="1600" dirty="0">
                <a:solidFill>
                  <a:schemeClr val="accent1">
                    <a:lumMod val="75000"/>
                  </a:schemeClr>
                </a:solidFill>
              </a:rPr>
              <a:t>#numbered indexes:</a:t>
            </a:r>
          </a:p>
          <a:p>
            <a:pPr algn="l"/>
            <a:r>
              <a:rPr lang="en-US" sz="1600" dirty="0"/>
              <a:t>txt2 = "My familyname is {0}, I'm {1}".format("Salehnasab",41)</a:t>
            </a:r>
          </a:p>
          <a:p>
            <a:pPr algn="l"/>
            <a:r>
              <a:rPr lang="en-US" sz="1600" dirty="0">
                <a:solidFill>
                  <a:schemeClr val="accent1">
                    <a:lumMod val="75000"/>
                  </a:schemeClr>
                </a:solidFill>
              </a:rPr>
              <a:t>#empty placeholders:</a:t>
            </a:r>
          </a:p>
          <a:p>
            <a:pPr algn="l"/>
            <a:r>
              <a:rPr lang="en-US" sz="1600" dirty="0"/>
              <a:t>txt3 = "My familyname is {}, I'm {}".format("Salehnasab",41)</a:t>
            </a:r>
          </a:p>
          <a:p>
            <a:pPr algn="l"/>
            <a:endParaRPr lang="en-US" sz="1600" dirty="0"/>
          </a:p>
          <a:p>
            <a:pPr algn="l"/>
            <a:r>
              <a:rPr lang="en-US" sz="1600" dirty="0"/>
              <a:t>print(txt1)</a:t>
            </a:r>
          </a:p>
          <a:p>
            <a:pPr algn="l"/>
            <a:r>
              <a:rPr lang="en-US" sz="1600" dirty="0"/>
              <a:t>print(txt2)</a:t>
            </a:r>
          </a:p>
          <a:p>
            <a:pPr algn="l"/>
            <a:r>
              <a:rPr lang="en-US" sz="1600" dirty="0"/>
              <a:t>print(txt3)</a:t>
            </a:r>
            <a:endParaRPr lang="fa-IR" sz="1600" dirty="0"/>
          </a:p>
        </p:txBody>
      </p:sp>
      <p:pic>
        <p:nvPicPr>
          <p:cNvPr id="10" name="Picture 9">
            <a:extLst>
              <a:ext uri="{FF2B5EF4-FFF2-40B4-BE49-F238E27FC236}">
                <a16:creationId xmlns:a16="http://schemas.microsoft.com/office/drawing/2014/main" id="{A25F5182-5E3D-40A0-A6D0-D87E52977699}"/>
              </a:ext>
            </a:extLst>
          </p:cNvPr>
          <p:cNvPicPr>
            <a:picLocks noChangeAspect="1"/>
          </p:cNvPicPr>
          <p:nvPr/>
        </p:nvPicPr>
        <p:blipFill>
          <a:blip r:embed="rId3"/>
          <a:stretch>
            <a:fillRect/>
          </a:stretch>
        </p:blipFill>
        <p:spPr>
          <a:xfrm>
            <a:off x="2276143" y="5165850"/>
            <a:ext cx="6079624" cy="1048211"/>
          </a:xfrm>
          <a:prstGeom prst="rect">
            <a:avLst/>
          </a:prstGeom>
        </p:spPr>
      </p:pic>
      <p:sp>
        <p:nvSpPr>
          <p:cNvPr id="12" name="TextBox 11">
            <a:extLst>
              <a:ext uri="{FF2B5EF4-FFF2-40B4-BE49-F238E27FC236}">
                <a16:creationId xmlns:a16="http://schemas.microsoft.com/office/drawing/2014/main" id="{367E9286-0C61-468D-B218-3EC1424AAF3B}"/>
              </a:ext>
            </a:extLst>
          </p:cNvPr>
          <p:cNvSpPr txBox="1"/>
          <p:nvPr/>
        </p:nvSpPr>
        <p:spPr>
          <a:xfrm>
            <a:off x="2696981" y="1200090"/>
            <a:ext cx="5304019" cy="400110"/>
          </a:xfrm>
          <a:prstGeom prst="rect">
            <a:avLst/>
          </a:prstGeom>
          <a:noFill/>
        </p:spPr>
        <p:txBody>
          <a:bodyPr wrap="square">
            <a:spAutoFit/>
          </a:bodyPr>
          <a:lstStyle/>
          <a:p>
            <a:r>
              <a:rPr lang="en-US" sz="2000" i="1" dirty="0"/>
              <a:t>string</a:t>
            </a:r>
            <a:r>
              <a:rPr lang="en-US" sz="2000" dirty="0"/>
              <a:t>.format(</a:t>
            </a:r>
            <a:r>
              <a:rPr lang="en-US" sz="2000" i="1" dirty="0"/>
              <a:t>value1, value2...</a:t>
            </a:r>
            <a:r>
              <a:rPr lang="en-US" sz="2000" dirty="0"/>
              <a:t>) </a:t>
            </a:r>
            <a:endParaRPr lang="fa-IR" sz="2000" dirty="0"/>
          </a:p>
        </p:txBody>
      </p:sp>
    </p:spTree>
    <p:extLst>
      <p:ext uri="{BB962C8B-B14F-4D97-AF65-F5344CB8AC3E}">
        <p14:creationId xmlns:p14="http://schemas.microsoft.com/office/powerpoint/2010/main" val="2256159067"/>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DDD8-E6A7-443C-82D1-BDD238CFB7AE}"/>
              </a:ext>
            </a:extLst>
          </p:cNvPr>
          <p:cNvSpPr>
            <a:spLocks noGrp="1"/>
          </p:cNvSpPr>
          <p:nvPr>
            <p:ph type="title"/>
          </p:nvPr>
        </p:nvSpPr>
        <p:spPr/>
        <p:txBody>
          <a:bodyPr/>
          <a:lstStyle/>
          <a:p>
            <a:r>
              <a:rPr lang="en-US" sz="2800" dirty="0"/>
              <a:t>Taking Input Using the input() Function</a:t>
            </a:r>
            <a:endParaRPr lang="fa-IR" sz="2800" dirty="0"/>
          </a:p>
        </p:txBody>
      </p:sp>
      <p:sp>
        <p:nvSpPr>
          <p:cNvPr id="3" name="Content Placeholder 2">
            <a:extLst>
              <a:ext uri="{FF2B5EF4-FFF2-40B4-BE49-F238E27FC236}">
                <a16:creationId xmlns:a16="http://schemas.microsoft.com/office/drawing/2014/main" id="{88A045FD-DAD5-43A6-ACDF-C181381AD898}"/>
              </a:ext>
            </a:extLst>
          </p:cNvPr>
          <p:cNvSpPr>
            <a:spLocks noGrp="1"/>
          </p:cNvSpPr>
          <p:nvPr>
            <p:ph idx="1"/>
          </p:nvPr>
        </p:nvSpPr>
        <p:spPr/>
        <p:txBody>
          <a:bodyPr/>
          <a:lstStyle/>
          <a:p>
            <a:r>
              <a:rPr lang="en-US" sz="1800" b="0" i="0" u="none" strike="noStrike" baseline="0" dirty="0">
                <a:latin typeface="ArialMT"/>
              </a:rPr>
              <a:t>To receive any input from the user, the </a:t>
            </a:r>
            <a:r>
              <a:rPr lang="en-US" sz="1800" b="0" i="0" u="none" strike="noStrike" baseline="0" dirty="0">
                <a:latin typeface="CourierNewPSMT"/>
              </a:rPr>
              <a:t>input() </a:t>
            </a:r>
            <a:r>
              <a:rPr lang="en-US" sz="1800" b="0" i="0" u="none" strike="noStrike" baseline="0" dirty="0">
                <a:latin typeface="ArialMT"/>
              </a:rPr>
              <a:t>function can be used.</a:t>
            </a:r>
            <a:endParaRPr lang="fa-IR" dirty="0"/>
          </a:p>
        </p:txBody>
      </p:sp>
      <p:sp>
        <p:nvSpPr>
          <p:cNvPr id="4" name="Footer Placeholder 3">
            <a:extLst>
              <a:ext uri="{FF2B5EF4-FFF2-40B4-BE49-F238E27FC236}">
                <a16:creationId xmlns:a16="http://schemas.microsoft.com/office/drawing/2014/main" id="{5498429A-C1E4-4663-9816-D2C709F13ED2}"/>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57C1A0C-131F-430D-9CC4-E022A1BA53AE}"/>
              </a:ext>
            </a:extLst>
          </p:cNvPr>
          <p:cNvSpPr>
            <a:spLocks noGrp="1"/>
          </p:cNvSpPr>
          <p:nvPr>
            <p:ph type="sldNum" sz="quarter" idx="12"/>
          </p:nvPr>
        </p:nvSpPr>
        <p:spPr/>
        <p:txBody>
          <a:bodyPr/>
          <a:lstStyle/>
          <a:p>
            <a:fld id="{E0A0371E-326A-479E-9360-BA9EEE9F4FA5}" type="slidenum">
              <a:rPr lang="en-US" altLang="en-US" smtClean="0"/>
              <a:pPr/>
              <a:t>41</a:t>
            </a:fld>
            <a:endParaRPr lang="en-US" altLang="en-US"/>
          </a:p>
        </p:txBody>
      </p:sp>
      <p:sp>
        <p:nvSpPr>
          <p:cNvPr id="8" name="TextBox 7">
            <a:extLst>
              <a:ext uri="{FF2B5EF4-FFF2-40B4-BE49-F238E27FC236}">
                <a16:creationId xmlns:a16="http://schemas.microsoft.com/office/drawing/2014/main" id="{1AB0D11D-1210-4B78-8EF3-396D5D48D3A1}"/>
              </a:ext>
            </a:extLst>
          </p:cNvPr>
          <p:cNvSpPr txBox="1"/>
          <p:nvPr/>
        </p:nvSpPr>
        <p:spPr>
          <a:xfrm>
            <a:off x="762000" y="2554787"/>
            <a:ext cx="7924800" cy="1384995"/>
          </a:xfrm>
          <a:prstGeom prst="rect">
            <a:avLst/>
          </a:prstGeom>
          <a:noFill/>
        </p:spPr>
        <p:txBody>
          <a:bodyPr wrap="square">
            <a:spAutoFit/>
          </a:bodyPr>
          <a:lstStyle/>
          <a:p>
            <a:r>
              <a:rPr lang="en-US" dirty="0"/>
              <a:t>name=input()</a:t>
            </a:r>
          </a:p>
          <a:p>
            <a:r>
              <a:rPr lang="en-US" dirty="0"/>
              <a:t>language=input()</a:t>
            </a:r>
          </a:p>
          <a:p>
            <a:r>
              <a:rPr lang="en-US" dirty="0"/>
              <a:t>print('{} is learning {}'.format(name, language))</a:t>
            </a:r>
            <a:endParaRPr lang="fa-IR" dirty="0"/>
          </a:p>
        </p:txBody>
      </p:sp>
      <p:pic>
        <p:nvPicPr>
          <p:cNvPr id="12" name="Picture 11">
            <a:extLst>
              <a:ext uri="{FF2B5EF4-FFF2-40B4-BE49-F238E27FC236}">
                <a16:creationId xmlns:a16="http://schemas.microsoft.com/office/drawing/2014/main" id="{7F327D60-5FFA-47D3-A36A-C974D710E52E}"/>
              </a:ext>
            </a:extLst>
          </p:cNvPr>
          <p:cNvPicPr>
            <a:picLocks noChangeAspect="1"/>
          </p:cNvPicPr>
          <p:nvPr/>
        </p:nvPicPr>
        <p:blipFill>
          <a:blip r:embed="rId2"/>
          <a:stretch>
            <a:fillRect/>
          </a:stretch>
        </p:blipFill>
        <p:spPr>
          <a:xfrm>
            <a:off x="2003771" y="4264025"/>
            <a:ext cx="5235229" cy="1584718"/>
          </a:xfrm>
          <a:prstGeom prst="rect">
            <a:avLst/>
          </a:prstGeom>
        </p:spPr>
      </p:pic>
    </p:spTree>
    <p:extLst>
      <p:ext uri="{BB962C8B-B14F-4D97-AF65-F5344CB8AC3E}">
        <p14:creationId xmlns:p14="http://schemas.microsoft.com/office/powerpoint/2010/main" val="2228125790"/>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B226-BBF0-472C-8262-867D7AD01B9D}"/>
              </a:ext>
            </a:extLst>
          </p:cNvPr>
          <p:cNvSpPr>
            <a:spLocks noGrp="1"/>
          </p:cNvSpPr>
          <p:nvPr>
            <p:ph type="title"/>
          </p:nvPr>
        </p:nvSpPr>
        <p:spPr/>
        <p:txBody>
          <a:bodyPr/>
          <a:lstStyle/>
          <a:p>
            <a:r>
              <a:rPr lang="en-US" dirty="0"/>
              <a:t>Taking an input After Prompting</a:t>
            </a:r>
            <a:endParaRPr lang="fa-IR" dirty="0"/>
          </a:p>
        </p:txBody>
      </p:sp>
      <p:sp>
        <p:nvSpPr>
          <p:cNvPr id="3" name="Content Placeholder 2">
            <a:extLst>
              <a:ext uri="{FF2B5EF4-FFF2-40B4-BE49-F238E27FC236}">
                <a16:creationId xmlns:a16="http://schemas.microsoft.com/office/drawing/2014/main" id="{427A1A83-4186-4335-AAC2-13A40A2AD05E}"/>
              </a:ext>
            </a:extLst>
          </p:cNvPr>
          <p:cNvSpPr>
            <a:spLocks noGrp="1"/>
          </p:cNvSpPr>
          <p:nvPr>
            <p:ph idx="1"/>
          </p:nvPr>
        </p:nvSpPr>
        <p:spPr/>
        <p:txBody>
          <a:bodyPr/>
          <a:lstStyle/>
          <a:p>
            <a:pPr algn="just">
              <a:lnSpc>
                <a:spcPct val="150000"/>
              </a:lnSpc>
            </a:pPr>
            <a:r>
              <a:rPr lang="en-US" sz="1800" b="0" i="0" u="none" strike="noStrike" baseline="0" dirty="0">
                <a:latin typeface="ArialMT"/>
              </a:rPr>
              <a:t>As is evident from the output above, when the </a:t>
            </a:r>
            <a:r>
              <a:rPr lang="en-US" sz="1800" b="0" i="0" u="none" strike="noStrike" baseline="0" dirty="0">
                <a:latin typeface="CourierNewPSMT"/>
              </a:rPr>
              <a:t>input() </a:t>
            </a:r>
            <a:r>
              <a:rPr lang="en-US" sz="1800" b="0" i="0" u="none" strike="noStrike" baseline="0" dirty="0">
                <a:latin typeface="ArialMT"/>
              </a:rPr>
              <a:t>function is executed, it merely waits for the user to enter a line of input.</a:t>
            </a:r>
            <a:endParaRPr lang="fa-IR" dirty="0"/>
          </a:p>
        </p:txBody>
      </p:sp>
      <p:sp>
        <p:nvSpPr>
          <p:cNvPr id="4" name="Footer Placeholder 3">
            <a:extLst>
              <a:ext uri="{FF2B5EF4-FFF2-40B4-BE49-F238E27FC236}">
                <a16:creationId xmlns:a16="http://schemas.microsoft.com/office/drawing/2014/main" id="{6534342C-1174-4E05-957A-2A435068B8FF}"/>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EDC8D11-CE87-4691-821E-AC99CEA845F2}"/>
              </a:ext>
            </a:extLst>
          </p:cNvPr>
          <p:cNvSpPr>
            <a:spLocks noGrp="1"/>
          </p:cNvSpPr>
          <p:nvPr>
            <p:ph type="sldNum" sz="quarter" idx="12"/>
          </p:nvPr>
        </p:nvSpPr>
        <p:spPr/>
        <p:txBody>
          <a:bodyPr/>
          <a:lstStyle/>
          <a:p>
            <a:fld id="{E0A0371E-326A-479E-9360-BA9EEE9F4FA5}" type="slidenum">
              <a:rPr lang="en-US" altLang="en-US" smtClean="0"/>
              <a:pPr/>
              <a:t>42</a:t>
            </a:fld>
            <a:endParaRPr lang="en-US" altLang="en-US"/>
          </a:p>
        </p:txBody>
      </p:sp>
      <p:sp>
        <p:nvSpPr>
          <p:cNvPr id="8" name="TextBox 7">
            <a:extLst>
              <a:ext uri="{FF2B5EF4-FFF2-40B4-BE49-F238E27FC236}">
                <a16:creationId xmlns:a16="http://schemas.microsoft.com/office/drawing/2014/main" id="{7EDEB9E9-A080-43EA-A935-45B6DBCCFA65}"/>
              </a:ext>
            </a:extLst>
          </p:cNvPr>
          <p:cNvSpPr txBox="1"/>
          <p:nvPr/>
        </p:nvSpPr>
        <p:spPr>
          <a:xfrm>
            <a:off x="304800" y="2438401"/>
            <a:ext cx="8763000" cy="1569660"/>
          </a:xfrm>
          <a:prstGeom prst="rect">
            <a:avLst/>
          </a:prstGeom>
          <a:noFill/>
        </p:spPr>
        <p:txBody>
          <a:bodyPr wrap="square">
            <a:spAutoFit/>
          </a:bodyPr>
          <a:lstStyle/>
          <a:p>
            <a:r>
              <a:rPr lang="en-US" sz="2400" dirty="0"/>
              <a:t>name=input("Enter your name:")</a:t>
            </a:r>
          </a:p>
          <a:p>
            <a:r>
              <a:rPr lang="en-US" sz="2400" dirty="0"/>
              <a:t>age=input("Enter your age:")</a:t>
            </a:r>
          </a:p>
          <a:p>
            <a:r>
              <a:rPr lang="en-US" sz="2400" dirty="0"/>
              <a:t>txt3 = "Your familyname is {}, You are {}".format(name, age)</a:t>
            </a:r>
          </a:p>
          <a:p>
            <a:r>
              <a:rPr lang="en-US" sz="2400" dirty="0"/>
              <a:t>print(txt3)</a:t>
            </a:r>
            <a:endParaRPr lang="fa-IR" sz="2400" dirty="0"/>
          </a:p>
        </p:txBody>
      </p:sp>
      <p:pic>
        <p:nvPicPr>
          <p:cNvPr id="14" name="Picture 13">
            <a:extLst>
              <a:ext uri="{FF2B5EF4-FFF2-40B4-BE49-F238E27FC236}">
                <a16:creationId xmlns:a16="http://schemas.microsoft.com/office/drawing/2014/main" id="{341A9DC1-A622-42C3-8F87-C69DA51FC400}"/>
              </a:ext>
            </a:extLst>
          </p:cNvPr>
          <p:cNvPicPr>
            <a:picLocks noChangeAspect="1"/>
          </p:cNvPicPr>
          <p:nvPr/>
        </p:nvPicPr>
        <p:blipFill>
          <a:blip r:embed="rId2"/>
          <a:stretch>
            <a:fillRect/>
          </a:stretch>
        </p:blipFill>
        <p:spPr>
          <a:xfrm>
            <a:off x="985280" y="4413854"/>
            <a:ext cx="7523538" cy="1569659"/>
          </a:xfrm>
          <a:prstGeom prst="rect">
            <a:avLst/>
          </a:prstGeom>
        </p:spPr>
      </p:pic>
    </p:spTree>
    <p:extLst>
      <p:ext uri="{BB962C8B-B14F-4D97-AF65-F5344CB8AC3E}">
        <p14:creationId xmlns:p14="http://schemas.microsoft.com/office/powerpoint/2010/main" val="4083356601"/>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3220-0B4C-40EA-B3EA-80B23B3192D8}"/>
              </a:ext>
            </a:extLst>
          </p:cNvPr>
          <p:cNvSpPr>
            <a:spLocks noGrp="1"/>
          </p:cNvSpPr>
          <p:nvPr>
            <p:ph type="title"/>
          </p:nvPr>
        </p:nvSpPr>
        <p:spPr/>
        <p:txBody>
          <a:bodyPr/>
          <a:lstStyle/>
          <a:p>
            <a:r>
              <a:rPr lang="en-US" dirty="0"/>
              <a:t>Statements and Lines</a:t>
            </a:r>
            <a:endParaRPr lang="fa-IR" dirty="0"/>
          </a:p>
        </p:txBody>
      </p:sp>
      <p:sp>
        <p:nvSpPr>
          <p:cNvPr id="3" name="Content Placeholder 2">
            <a:extLst>
              <a:ext uri="{FF2B5EF4-FFF2-40B4-BE49-F238E27FC236}">
                <a16:creationId xmlns:a16="http://schemas.microsoft.com/office/drawing/2014/main" id="{7A2C9289-81DC-4F6A-96D7-AF9C16932D01}"/>
              </a:ext>
            </a:extLst>
          </p:cNvPr>
          <p:cNvSpPr>
            <a:spLocks noGrp="1"/>
          </p:cNvSpPr>
          <p:nvPr>
            <p:ph idx="1"/>
          </p:nvPr>
        </p:nvSpPr>
        <p:spPr>
          <a:xfrm>
            <a:off x="342900" y="1295400"/>
            <a:ext cx="8458200" cy="5105400"/>
          </a:xfrm>
        </p:spPr>
        <p:txBody>
          <a:bodyPr/>
          <a:lstStyle/>
          <a:p>
            <a:pPr algn="just">
              <a:lnSpc>
                <a:spcPct val="150000"/>
              </a:lnSpc>
            </a:pPr>
            <a:r>
              <a:rPr lang="en-US" sz="1800" dirty="0"/>
              <a:t>A statement is a unit logical instruction to the interpreter. Our HelloWorld.py program was made up of just 1 statement. </a:t>
            </a:r>
            <a:r>
              <a:rPr lang="en-US" sz="1800" dirty="0">
                <a:solidFill>
                  <a:srgbClr val="FF0000"/>
                </a:solidFill>
              </a:rPr>
              <a:t>A program, therefore, is an integral collection of statements.</a:t>
            </a:r>
          </a:p>
          <a:p>
            <a:pPr algn="just">
              <a:lnSpc>
                <a:spcPct val="150000"/>
              </a:lnSpc>
            </a:pPr>
            <a:r>
              <a:rPr lang="en-US" sz="1800" dirty="0"/>
              <a:t>A line is a sequence of characters terminated by the newline character. Our Helloworld.py program was a 1-line program. Thus, our program was both a 1-line program as well as contained just a single statement.</a:t>
            </a:r>
          </a:p>
          <a:p>
            <a:pPr algn="just">
              <a:lnSpc>
                <a:spcPct val="150000"/>
              </a:lnSpc>
            </a:pPr>
            <a:r>
              <a:rPr lang="en-US" sz="1800" dirty="0"/>
              <a:t>Statements in most popular programming languages end with a semi-colon, but this is not the case in Python.</a:t>
            </a:r>
          </a:p>
          <a:p>
            <a:pPr algn="just">
              <a:lnSpc>
                <a:spcPct val="150000"/>
              </a:lnSpc>
            </a:pPr>
            <a:r>
              <a:rPr lang="en-US" sz="1800" dirty="0"/>
              <a:t>In Python, a line is typically considered to host 1 statement. Thus, as long as there is 1 statement per line, there is no need of using semi-colons at the end of the line.</a:t>
            </a:r>
            <a:endParaRPr lang="fa-IR" sz="1800" dirty="0"/>
          </a:p>
        </p:txBody>
      </p:sp>
      <p:sp>
        <p:nvSpPr>
          <p:cNvPr id="4" name="Footer Placeholder 3">
            <a:extLst>
              <a:ext uri="{FF2B5EF4-FFF2-40B4-BE49-F238E27FC236}">
                <a16:creationId xmlns:a16="http://schemas.microsoft.com/office/drawing/2014/main" id="{A5CCED77-4446-4F40-84F4-A3489D70CD72}"/>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BABD86F-A5EE-42DC-B413-BB071AEFB3B3}"/>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p:spTree>
    <p:extLst>
      <p:ext uri="{BB962C8B-B14F-4D97-AF65-F5344CB8AC3E}">
        <p14:creationId xmlns:p14="http://schemas.microsoft.com/office/powerpoint/2010/main" val="3252682428"/>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64CE33-3F5E-4301-AA97-EC8EAC46E0A1}"/>
              </a:ext>
            </a:extLst>
          </p:cNvPr>
          <p:cNvSpPr/>
          <p:nvPr/>
        </p:nvSpPr>
        <p:spPr bwMode="auto">
          <a:xfrm>
            <a:off x="2971800" y="3429000"/>
            <a:ext cx="3505200" cy="25146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4F633220-0B4C-40EA-B3EA-80B23B3192D8}"/>
              </a:ext>
            </a:extLst>
          </p:cNvPr>
          <p:cNvSpPr>
            <a:spLocks noGrp="1"/>
          </p:cNvSpPr>
          <p:nvPr>
            <p:ph type="title"/>
          </p:nvPr>
        </p:nvSpPr>
        <p:spPr/>
        <p:txBody>
          <a:bodyPr/>
          <a:lstStyle/>
          <a:p>
            <a:r>
              <a:rPr lang="en-US" dirty="0"/>
              <a:t>Statements and Lines</a:t>
            </a:r>
            <a:endParaRPr lang="fa-IR" dirty="0"/>
          </a:p>
        </p:txBody>
      </p:sp>
      <p:sp>
        <p:nvSpPr>
          <p:cNvPr id="3" name="Content Placeholder 2">
            <a:extLst>
              <a:ext uri="{FF2B5EF4-FFF2-40B4-BE49-F238E27FC236}">
                <a16:creationId xmlns:a16="http://schemas.microsoft.com/office/drawing/2014/main" id="{7A2C9289-81DC-4F6A-96D7-AF9C16932D01}"/>
              </a:ext>
            </a:extLst>
          </p:cNvPr>
          <p:cNvSpPr>
            <a:spLocks noGrp="1"/>
          </p:cNvSpPr>
          <p:nvPr>
            <p:ph idx="1"/>
          </p:nvPr>
        </p:nvSpPr>
        <p:spPr>
          <a:xfrm>
            <a:off x="342900" y="1295400"/>
            <a:ext cx="8458200" cy="5105400"/>
          </a:xfrm>
        </p:spPr>
        <p:txBody>
          <a:bodyPr/>
          <a:lstStyle/>
          <a:p>
            <a:pPr algn="just">
              <a:lnSpc>
                <a:spcPct val="150000"/>
              </a:lnSpc>
            </a:pPr>
            <a:r>
              <a:rPr lang="en-US" sz="1800" dirty="0"/>
              <a:t>Python relies on </a:t>
            </a:r>
            <a:r>
              <a:rPr lang="en-US" sz="1800" dirty="0">
                <a:solidFill>
                  <a:srgbClr val="FF0000"/>
                </a:solidFill>
              </a:rPr>
              <a:t>indentation</a:t>
            </a:r>
            <a:r>
              <a:rPr lang="en-US" sz="1800" dirty="0"/>
              <a:t> </a:t>
            </a:r>
            <a:r>
              <a:rPr lang="en-US" sz="1800" dirty="0">
                <a:solidFill>
                  <a:srgbClr val="FF0000"/>
                </a:solidFill>
              </a:rPr>
              <a:t>rules</a:t>
            </a:r>
            <a:r>
              <a:rPr lang="en-US" sz="1800" dirty="0"/>
              <a:t> to decide which statements belong to which block and uses the newline character as the statement terminator. In other words, a statement in Python is understood to be terminated in the same line.</a:t>
            </a:r>
          </a:p>
          <a:p>
            <a:pPr algn="just">
              <a:lnSpc>
                <a:spcPct val="150000"/>
              </a:lnSpc>
            </a:pPr>
            <a:r>
              <a:rPr lang="en-US" sz="1800" dirty="0"/>
              <a:t>Let us revisit Helloworld.py and write multiple statements – of course, one per line.</a:t>
            </a:r>
          </a:p>
          <a:p>
            <a:pPr algn="ctr">
              <a:lnSpc>
                <a:spcPct val="150000"/>
              </a:lnSpc>
              <a:buFont typeface="Wingdings" panose="05000000000000000000" pitchFamily="2" charset="2"/>
              <a:buChar char="v"/>
            </a:pPr>
            <a:r>
              <a:rPr lang="en-US" sz="1800" b="1" i="0" u="none" strike="noStrike" baseline="0" dirty="0">
                <a:latin typeface="CourierNewPS-BoldMT"/>
              </a:rPr>
              <a:t>HelloWorld2.py</a:t>
            </a:r>
          </a:p>
          <a:p>
            <a:pPr lvl="1" algn="ctr">
              <a:lnSpc>
                <a:spcPct val="150000"/>
              </a:lnSpc>
              <a:buFont typeface="+mj-lt"/>
              <a:buAutoNum type="arabicPeriod"/>
            </a:pPr>
            <a:r>
              <a:rPr lang="en-US" sz="1400" dirty="0"/>
              <a:t>print("Hello World")</a:t>
            </a:r>
          </a:p>
          <a:p>
            <a:pPr lvl="1" algn="ctr">
              <a:lnSpc>
                <a:spcPct val="150000"/>
              </a:lnSpc>
              <a:buFont typeface="+mj-lt"/>
              <a:buAutoNum type="arabicPeriod"/>
            </a:pPr>
            <a:r>
              <a:rPr lang="en-US" sz="1400" dirty="0"/>
              <a:t>print("Hi from Iran!")</a:t>
            </a:r>
          </a:p>
          <a:p>
            <a:pPr algn="ctr">
              <a:lnSpc>
                <a:spcPct val="150000"/>
              </a:lnSpc>
              <a:buFont typeface="Wingdings" panose="05000000000000000000" pitchFamily="2" charset="2"/>
              <a:buChar char="v"/>
            </a:pPr>
            <a:r>
              <a:rPr lang="en-US" sz="1800" b="1" dirty="0">
                <a:latin typeface="CourierNewPS-BoldMT"/>
              </a:rPr>
              <a:t>Output:</a:t>
            </a:r>
          </a:p>
          <a:p>
            <a:pPr marL="457200" lvl="1" indent="0" algn="ctr">
              <a:lnSpc>
                <a:spcPct val="150000"/>
              </a:lnSpc>
              <a:buNone/>
            </a:pPr>
            <a:r>
              <a:rPr lang="en-US" sz="1400" b="1" dirty="0">
                <a:latin typeface="CourierNewPS-BoldMT"/>
              </a:rPr>
              <a:t>Hello World</a:t>
            </a:r>
          </a:p>
          <a:p>
            <a:pPr marL="457200" lvl="1" indent="0" algn="ctr">
              <a:lnSpc>
                <a:spcPct val="150000"/>
              </a:lnSpc>
              <a:buNone/>
            </a:pPr>
            <a:r>
              <a:rPr lang="en-US" sz="1400" b="1" dirty="0">
                <a:latin typeface="CourierNewPS-BoldMT"/>
              </a:rPr>
              <a:t>Hi from Iran!</a:t>
            </a:r>
            <a:endParaRPr lang="fa-IR" sz="1400" b="1" dirty="0">
              <a:latin typeface="CourierNewPS-BoldMT"/>
            </a:endParaRPr>
          </a:p>
        </p:txBody>
      </p:sp>
      <p:sp>
        <p:nvSpPr>
          <p:cNvPr id="4" name="Footer Placeholder 3">
            <a:extLst>
              <a:ext uri="{FF2B5EF4-FFF2-40B4-BE49-F238E27FC236}">
                <a16:creationId xmlns:a16="http://schemas.microsoft.com/office/drawing/2014/main" id="{A5CCED77-4446-4F40-84F4-A3489D70CD72}"/>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BABD86F-A5EE-42DC-B413-BB071AEFB3B3}"/>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cxnSp>
        <p:nvCxnSpPr>
          <p:cNvPr id="7" name="Straight Connector 6">
            <a:extLst>
              <a:ext uri="{FF2B5EF4-FFF2-40B4-BE49-F238E27FC236}">
                <a16:creationId xmlns:a16="http://schemas.microsoft.com/office/drawing/2014/main" id="{44195C3E-7B4F-4AD7-A7CF-3F562516C3C6}"/>
              </a:ext>
            </a:extLst>
          </p:cNvPr>
          <p:cNvCxnSpPr>
            <a:cxnSpLocks/>
          </p:cNvCxnSpPr>
          <p:nvPr/>
        </p:nvCxnSpPr>
        <p:spPr bwMode="auto">
          <a:xfrm>
            <a:off x="3097924" y="4724400"/>
            <a:ext cx="30742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86019484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7A69CA-1E1D-48E7-8EBE-50744529CDBC}"/>
              </a:ext>
            </a:extLst>
          </p:cNvPr>
          <p:cNvSpPr/>
          <p:nvPr/>
        </p:nvSpPr>
        <p:spPr bwMode="auto">
          <a:xfrm>
            <a:off x="2133600" y="4191000"/>
            <a:ext cx="5715000" cy="22098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CDC011C2-BEB2-4ADE-B63A-6DFFDDBEF497}"/>
              </a:ext>
            </a:extLst>
          </p:cNvPr>
          <p:cNvSpPr>
            <a:spLocks noGrp="1"/>
          </p:cNvSpPr>
          <p:nvPr>
            <p:ph type="title"/>
          </p:nvPr>
        </p:nvSpPr>
        <p:spPr/>
        <p:txBody>
          <a:bodyPr/>
          <a:lstStyle/>
          <a:p>
            <a:r>
              <a:rPr lang="en-US" dirty="0"/>
              <a:t>Multiple Statements Per Line</a:t>
            </a:r>
            <a:endParaRPr lang="fa-IR" dirty="0"/>
          </a:p>
        </p:txBody>
      </p:sp>
      <p:sp>
        <p:nvSpPr>
          <p:cNvPr id="3" name="Content Placeholder 2">
            <a:extLst>
              <a:ext uri="{FF2B5EF4-FFF2-40B4-BE49-F238E27FC236}">
                <a16:creationId xmlns:a16="http://schemas.microsoft.com/office/drawing/2014/main" id="{653F5FA3-E931-4665-A78F-30BB41CFB400}"/>
              </a:ext>
            </a:extLst>
          </p:cNvPr>
          <p:cNvSpPr>
            <a:spLocks noGrp="1"/>
          </p:cNvSpPr>
          <p:nvPr>
            <p:ph idx="1"/>
          </p:nvPr>
        </p:nvSpPr>
        <p:spPr/>
        <p:txBody>
          <a:bodyPr/>
          <a:lstStyle/>
          <a:p>
            <a:pPr>
              <a:lnSpc>
                <a:spcPct val="150000"/>
              </a:lnSpc>
            </a:pPr>
            <a:r>
              <a:rPr lang="en-US" sz="1800" b="1" dirty="0"/>
              <a:t>Python uses semi-colons as statement separators and this behavior is elaborated below:</a:t>
            </a:r>
          </a:p>
          <a:p>
            <a:pPr lvl="1">
              <a:lnSpc>
                <a:spcPct val="150000"/>
              </a:lnSpc>
            </a:pPr>
            <a:r>
              <a:rPr lang="en-US" sz="1600" dirty="0"/>
              <a:t>As a statement separator, the role of a semi-colon is to ensure that multiple statements can be given in one line and the translator is able to differentiate them as separate statements because of the semi-colon separating them.</a:t>
            </a:r>
          </a:p>
          <a:p>
            <a:pPr algn="just">
              <a:lnSpc>
                <a:spcPct val="150000"/>
              </a:lnSpc>
            </a:pPr>
            <a:r>
              <a:rPr lang="en-US" sz="1800" b="1" dirty="0"/>
              <a:t>Let us revisit HelloWorld2.py and write multiple statements in a single line.</a:t>
            </a:r>
          </a:p>
          <a:p>
            <a:pPr algn="ctr">
              <a:lnSpc>
                <a:spcPct val="150000"/>
              </a:lnSpc>
              <a:buFont typeface="Wingdings" panose="05000000000000000000" pitchFamily="2" charset="2"/>
              <a:buChar char="v"/>
            </a:pPr>
            <a:r>
              <a:rPr lang="en-US" sz="1800" b="1" dirty="0"/>
              <a:t>HelloWorld3.py </a:t>
            </a:r>
          </a:p>
          <a:p>
            <a:pPr lvl="1" indent="-342900" algn="ctr">
              <a:lnSpc>
                <a:spcPct val="150000"/>
              </a:lnSpc>
              <a:buAutoNum type="arabicPeriod"/>
            </a:pPr>
            <a:r>
              <a:rPr lang="en-US" sz="1600" dirty="0"/>
              <a:t>print("Hello World"); print("Hi from Iran!")</a:t>
            </a:r>
          </a:p>
          <a:p>
            <a:pPr algn="ctr">
              <a:lnSpc>
                <a:spcPct val="150000"/>
              </a:lnSpc>
              <a:buFont typeface="Wingdings" panose="05000000000000000000" pitchFamily="2" charset="2"/>
              <a:buChar char="v"/>
            </a:pPr>
            <a:r>
              <a:rPr lang="en-US" sz="1800" b="1" dirty="0"/>
              <a:t>Output:</a:t>
            </a:r>
          </a:p>
          <a:p>
            <a:pPr marL="457200" lvl="1" indent="0" algn="ctr">
              <a:lnSpc>
                <a:spcPct val="150000"/>
              </a:lnSpc>
              <a:buNone/>
            </a:pPr>
            <a:r>
              <a:rPr lang="en-US" sz="1400" b="1" dirty="0">
                <a:latin typeface="CourierNewPS-BoldMT"/>
              </a:rPr>
              <a:t>Hello World</a:t>
            </a:r>
          </a:p>
          <a:p>
            <a:pPr marL="457200" lvl="1" indent="0" algn="ctr">
              <a:lnSpc>
                <a:spcPct val="150000"/>
              </a:lnSpc>
              <a:buNone/>
            </a:pPr>
            <a:r>
              <a:rPr lang="en-US" sz="1400" b="1" dirty="0">
                <a:latin typeface="CourierNewPS-BoldMT"/>
              </a:rPr>
              <a:t>Hi from Iran!</a:t>
            </a:r>
            <a:endParaRPr lang="fa-IR" sz="1400" b="1" dirty="0">
              <a:latin typeface="CourierNewPS-BoldMT"/>
            </a:endParaRPr>
          </a:p>
          <a:p>
            <a:pPr algn="just">
              <a:lnSpc>
                <a:spcPct val="150000"/>
              </a:lnSpc>
            </a:pPr>
            <a:endParaRPr lang="fa-IR" sz="2000" dirty="0"/>
          </a:p>
        </p:txBody>
      </p:sp>
      <p:sp>
        <p:nvSpPr>
          <p:cNvPr id="4" name="Footer Placeholder 3">
            <a:extLst>
              <a:ext uri="{FF2B5EF4-FFF2-40B4-BE49-F238E27FC236}">
                <a16:creationId xmlns:a16="http://schemas.microsoft.com/office/drawing/2014/main" id="{1209822C-626B-4BBC-9091-7F6F9352F0AE}"/>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6398018-77C3-4122-9793-46E97B4DF7DE}"/>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cxnSp>
        <p:nvCxnSpPr>
          <p:cNvPr id="6" name="Straight Connector 5">
            <a:extLst>
              <a:ext uri="{FF2B5EF4-FFF2-40B4-BE49-F238E27FC236}">
                <a16:creationId xmlns:a16="http://schemas.microsoft.com/office/drawing/2014/main" id="{9102DEBD-95C3-4AF0-BEFF-987F3B92D44A}"/>
              </a:ext>
            </a:extLst>
          </p:cNvPr>
          <p:cNvCxnSpPr>
            <a:cxnSpLocks/>
          </p:cNvCxnSpPr>
          <p:nvPr/>
        </p:nvCxnSpPr>
        <p:spPr bwMode="auto">
          <a:xfrm>
            <a:off x="2230438" y="5334000"/>
            <a:ext cx="5008562"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48496895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7A69CA-1E1D-48E7-8EBE-50744529CDBC}"/>
              </a:ext>
            </a:extLst>
          </p:cNvPr>
          <p:cNvSpPr/>
          <p:nvPr/>
        </p:nvSpPr>
        <p:spPr bwMode="auto">
          <a:xfrm>
            <a:off x="1866900" y="2971800"/>
            <a:ext cx="5715000" cy="365760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a-IR" sz="2800" b="0" i="0" u="none" strike="noStrike" cap="none" normalizeH="0" baseline="0">
              <a:ln>
                <a:noFill/>
              </a:ln>
              <a:solidFill>
                <a:schemeClr val="tx1"/>
              </a:solidFill>
              <a:effectLst/>
              <a:latin typeface="Tahoma" pitchFamily="34" charset="0"/>
            </a:endParaRPr>
          </a:p>
        </p:txBody>
      </p:sp>
      <p:sp>
        <p:nvSpPr>
          <p:cNvPr id="2" name="Title 1">
            <a:extLst>
              <a:ext uri="{FF2B5EF4-FFF2-40B4-BE49-F238E27FC236}">
                <a16:creationId xmlns:a16="http://schemas.microsoft.com/office/drawing/2014/main" id="{CDC011C2-BEB2-4ADE-B63A-6DFFDDBEF497}"/>
              </a:ext>
            </a:extLst>
          </p:cNvPr>
          <p:cNvSpPr>
            <a:spLocks noGrp="1"/>
          </p:cNvSpPr>
          <p:nvPr>
            <p:ph type="title"/>
          </p:nvPr>
        </p:nvSpPr>
        <p:spPr/>
        <p:txBody>
          <a:bodyPr/>
          <a:lstStyle/>
          <a:p>
            <a:r>
              <a:rPr lang="en-US" sz="2800" dirty="0"/>
              <a:t>One Statement Spanning Multiple Lines</a:t>
            </a:r>
            <a:endParaRPr lang="fa-IR" sz="2800" dirty="0"/>
          </a:p>
        </p:txBody>
      </p:sp>
      <p:sp>
        <p:nvSpPr>
          <p:cNvPr id="3" name="Content Placeholder 2">
            <a:extLst>
              <a:ext uri="{FF2B5EF4-FFF2-40B4-BE49-F238E27FC236}">
                <a16:creationId xmlns:a16="http://schemas.microsoft.com/office/drawing/2014/main" id="{653F5FA3-E931-4665-A78F-30BB41CFB400}"/>
              </a:ext>
            </a:extLst>
          </p:cNvPr>
          <p:cNvSpPr>
            <a:spLocks noGrp="1"/>
          </p:cNvSpPr>
          <p:nvPr>
            <p:ph idx="1"/>
          </p:nvPr>
        </p:nvSpPr>
        <p:spPr>
          <a:xfrm>
            <a:off x="571500" y="1143000"/>
            <a:ext cx="8097838" cy="1295400"/>
          </a:xfrm>
        </p:spPr>
        <p:txBody>
          <a:bodyPr/>
          <a:lstStyle/>
          <a:p>
            <a:pPr algn="just">
              <a:lnSpc>
                <a:spcPct val="150000"/>
              </a:lnSpc>
            </a:pPr>
            <a:r>
              <a:rPr lang="en-US" sz="1800" dirty="0"/>
              <a:t>A single statement can span multiple lines if required, but this information needs to be conveyed to the Python interpreter. Any line that is going to be continued in the next line needs to end with a backslash (\).</a:t>
            </a:r>
          </a:p>
          <a:p>
            <a:pPr algn="just">
              <a:lnSpc>
                <a:spcPct val="150000"/>
              </a:lnSpc>
            </a:pPr>
            <a:r>
              <a:rPr lang="en-US" sz="1800" dirty="0"/>
              <a:t>Let us intentionally rewrite HelloWorld3.py using multiple lines.</a:t>
            </a:r>
          </a:p>
          <a:p>
            <a:pPr algn="ctr">
              <a:lnSpc>
                <a:spcPct val="150000"/>
              </a:lnSpc>
              <a:buFont typeface="Wingdings" panose="05000000000000000000" pitchFamily="2" charset="2"/>
              <a:buChar char="v"/>
            </a:pPr>
            <a:r>
              <a:rPr lang="en-US" sz="1800" b="1" dirty="0"/>
              <a:t>HelloWorld4.py </a:t>
            </a:r>
          </a:p>
          <a:p>
            <a:pPr marL="400050" lvl="1" indent="0" algn="ctr">
              <a:lnSpc>
                <a:spcPct val="150000"/>
              </a:lnSpc>
              <a:buNone/>
            </a:pPr>
            <a:r>
              <a:rPr lang="en-US" sz="1600" dirty="0"/>
              <a:t>1. print(\</a:t>
            </a:r>
          </a:p>
          <a:p>
            <a:pPr marL="400050" lvl="1" indent="0" algn="ctr">
              <a:lnSpc>
                <a:spcPct val="150000"/>
              </a:lnSpc>
              <a:buNone/>
            </a:pPr>
            <a:r>
              <a:rPr lang="en-US" sz="1600" dirty="0"/>
              <a:t>2. "Hello \</a:t>
            </a:r>
          </a:p>
          <a:p>
            <a:pPr marL="400050" lvl="1" indent="0" algn="ctr">
              <a:lnSpc>
                <a:spcPct val="150000"/>
              </a:lnSpc>
              <a:buNone/>
            </a:pPr>
            <a:r>
              <a:rPr lang="en-US" sz="1600" dirty="0"/>
              <a:t>3. World")</a:t>
            </a:r>
          </a:p>
          <a:p>
            <a:pPr marL="400050" lvl="1" indent="0" algn="ctr">
              <a:lnSpc>
                <a:spcPct val="150000"/>
              </a:lnSpc>
              <a:buNone/>
            </a:pPr>
            <a:r>
              <a:rPr lang="en-US" sz="1600" dirty="0"/>
              <a:t>4. print("Hi fr\</a:t>
            </a:r>
          </a:p>
          <a:p>
            <a:pPr marL="400050" lvl="1" indent="0" algn="ctr">
              <a:lnSpc>
                <a:spcPct val="150000"/>
              </a:lnSpc>
              <a:buNone/>
            </a:pPr>
            <a:r>
              <a:rPr lang="en-US" sz="1600" dirty="0"/>
              <a:t>5. om Iran!")</a:t>
            </a:r>
          </a:p>
          <a:p>
            <a:pPr algn="ctr">
              <a:lnSpc>
                <a:spcPct val="150000"/>
              </a:lnSpc>
              <a:buFont typeface="Wingdings" panose="05000000000000000000" pitchFamily="2" charset="2"/>
              <a:buChar char="v"/>
            </a:pPr>
            <a:r>
              <a:rPr lang="en-US" sz="1800" b="1" dirty="0"/>
              <a:t>Output:</a:t>
            </a:r>
          </a:p>
          <a:p>
            <a:pPr marL="457200" lvl="1" indent="0" algn="ctr">
              <a:lnSpc>
                <a:spcPct val="150000"/>
              </a:lnSpc>
              <a:buNone/>
            </a:pPr>
            <a:r>
              <a:rPr lang="en-US" sz="1400" b="1" dirty="0">
                <a:latin typeface="CourierNewPS-BoldMT"/>
              </a:rPr>
              <a:t>Hello World</a:t>
            </a:r>
          </a:p>
          <a:p>
            <a:pPr marL="457200" lvl="1" indent="0" algn="ctr">
              <a:lnSpc>
                <a:spcPct val="150000"/>
              </a:lnSpc>
              <a:buNone/>
            </a:pPr>
            <a:r>
              <a:rPr lang="en-US" sz="1400" b="1" dirty="0">
                <a:latin typeface="CourierNewPS-BoldMT"/>
              </a:rPr>
              <a:t>Hi from Iran!</a:t>
            </a:r>
            <a:endParaRPr lang="fa-IR" sz="1400" b="1" dirty="0">
              <a:latin typeface="CourierNewPS-BoldMT"/>
            </a:endParaRPr>
          </a:p>
          <a:p>
            <a:pPr algn="just">
              <a:lnSpc>
                <a:spcPct val="150000"/>
              </a:lnSpc>
            </a:pPr>
            <a:endParaRPr lang="fa-IR" sz="2000" dirty="0"/>
          </a:p>
        </p:txBody>
      </p:sp>
      <p:sp>
        <p:nvSpPr>
          <p:cNvPr id="4" name="Footer Placeholder 3">
            <a:extLst>
              <a:ext uri="{FF2B5EF4-FFF2-40B4-BE49-F238E27FC236}">
                <a16:creationId xmlns:a16="http://schemas.microsoft.com/office/drawing/2014/main" id="{1209822C-626B-4BBC-9091-7F6F9352F0AE}"/>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6398018-77C3-4122-9793-46E97B4DF7DE}"/>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cxnSp>
        <p:nvCxnSpPr>
          <p:cNvPr id="6" name="Straight Connector 5">
            <a:extLst>
              <a:ext uri="{FF2B5EF4-FFF2-40B4-BE49-F238E27FC236}">
                <a16:creationId xmlns:a16="http://schemas.microsoft.com/office/drawing/2014/main" id="{9102DEBD-95C3-4AF0-BEFF-987F3B92D44A}"/>
              </a:ext>
            </a:extLst>
          </p:cNvPr>
          <p:cNvCxnSpPr>
            <a:cxnSpLocks/>
          </p:cNvCxnSpPr>
          <p:nvPr/>
        </p:nvCxnSpPr>
        <p:spPr bwMode="auto">
          <a:xfrm>
            <a:off x="2230438" y="5486400"/>
            <a:ext cx="5008562"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672199663"/>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9BD0-F671-4B02-BEBA-FA7178C978DD}"/>
              </a:ext>
            </a:extLst>
          </p:cNvPr>
          <p:cNvSpPr>
            <a:spLocks noGrp="1"/>
          </p:cNvSpPr>
          <p:nvPr>
            <p:ph type="title"/>
          </p:nvPr>
        </p:nvSpPr>
        <p:spPr/>
        <p:txBody>
          <a:bodyPr/>
          <a:lstStyle/>
          <a:p>
            <a:r>
              <a:rPr lang="en-US" dirty="0"/>
              <a:t>Quotation Marks</a:t>
            </a:r>
            <a:endParaRPr lang="fa-IR" dirty="0"/>
          </a:p>
        </p:txBody>
      </p:sp>
      <p:sp>
        <p:nvSpPr>
          <p:cNvPr id="3" name="Content Placeholder 2">
            <a:extLst>
              <a:ext uri="{FF2B5EF4-FFF2-40B4-BE49-F238E27FC236}">
                <a16:creationId xmlns:a16="http://schemas.microsoft.com/office/drawing/2014/main" id="{DA4F2162-1312-4A1A-A326-2346E126EC54}"/>
              </a:ext>
            </a:extLst>
          </p:cNvPr>
          <p:cNvSpPr>
            <a:spLocks noGrp="1"/>
          </p:cNvSpPr>
          <p:nvPr>
            <p:ph idx="1"/>
          </p:nvPr>
        </p:nvSpPr>
        <p:spPr/>
        <p:txBody>
          <a:bodyPr/>
          <a:lstStyle/>
          <a:p>
            <a:pPr algn="just">
              <a:lnSpc>
                <a:spcPct val="150000"/>
              </a:lnSpc>
            </a:pPr>
            <a:r>
              <a:rPr lang="en-US" sz="1800" b="0" i="0" u="none" strike="noStrike" baseline="0" dirty="0">
                <a:latin typeface="ArialMT"/>
              </a:rPr>
              <a:t>Strings in Python are enclosed in quotations, but unlike most other programming languages, Python does not differentiate between single quotes and double quotes.</a:t>
            </a:r>
          </a:p>
          <a:p>
            <a:pPr>
              <a:lnSpc>
                <a:spcPct val="150000"/>
              </a:lnSpc>
            </a:pPr>
            <a:r>
              <a:rPr lang="en-US" sz="2000" dirty="0"/>
              <a:t>Double Quotes</a:t>
            </a:r>
          </a:p>
          <a:p>
            <a:pPr lvl="1">
              <a:lnSpc>
                <a:spcPct val="150000"/>
              </a:lnSpc>
            </a:pPr>
            <a:r>
              <a:rPr lang="en-US" sz="1600" b="0" i="0" u="none" strike="noStrike" baseline="0" dirty="0">
                <a:latin typeface="ArialMT"/>
              </a:rPr>
              <a:t>A string can well be enclosed in single quotes.</a:t>
            </a:r>
          </a:p>
          <a:p>
            <a:pPr lvl="1">
              <a:lnSpc>
                <a:spcPct val="150000"/>
              </a:lnSpc>
            </a:pPr>
            <a:endParaRPr lang="en-US" sz="1600" b="0" i="0" u="none" strike="noStrike" baseline="0" dirty="0">
              <a:latin typeface="ArialMT"/>
            </a:endParaRPr>
          </a:p>
          <a:p>
            <a:pPr marL="0" indent="0" algn="ctr">
              <a:buNone/>
            </a:pPr>
            <a:r>
              <a:rPr lang="en-US" sz="1800" b="1" i="0" u="none" strike="noStrike" baseline="0" dirty="0">
                <a:latin typeface="CourierNewPS-BoldMT"/>
              </a:rPr>
              <a:t>HelloWorld5.py</a:t>
            </a:r>
          </a:p>
          <a:p>
            <a:pPr marL="0" indent="0" algn="ctr">
              <a:buNone/>
            </a:pPr>
            <a:r>
              <a:rPr lang="en-US" sz="1800" b="0" i="0" u="none" strike="noStrike" baseline="0" dirty="0">
                <a:latin typeface="CourierNewPSMT"/>
              </a:rPr>
              <a:t>1. print('Hello World')</a:t>
            </a:r>
          </a:p>
          <a:p>
            <a:pPr marL="0" indent="0" algn="ctr">
              <a:buNone/>
            </a:pPr>
            <a:r>
              <a:rPr lang="en-US" sz="1800" b="0" i="0" u="none" strike="noStrike" baseline="0" dirty="0">
                <a:latin typeface="CourierNewPSMT"/>
              </a:rPr>
              <a:t>2. print('"Hi" from \'Iran\'!')</a:t>
            </a:r>
          </a:p>
          <a:p>
            <a:pPr marL="0" indent="0" algn="ctr">
              <a:buNone/>
            </a:pPr>
            <a:endParaRPr lang="en-US" sz="1800" b="0" i="0" u="none" strike="noStrike" baseline="0" dirty="0">
              <a:latin typeface="CourierNewPSMT"/>
            </a:endParaRPr>
          </a:p>
          <a:p>
            <a:pPr marL="0" indent="0" algn="ctr">
              <a:buNone/>
            </a:pPr>
            <a:r>
              <a:rPr lang="en-US" sz="1800" b="1" i="0" u="none" strike="noStrike" baseline="0" dirty="0">
                <a:latin typeface="Arial-BoldMT"/>
              </a:rPr>
              <a:t>Output:</a:t>
            </a:r>
          </a:p>
          <a:p>
            <a:pPr marL="0" indent="0" algn="ctr">
              <a:buNone/>
            </a:pPr>
            <a:r>
              <a:rPr lang="en-US" sz="1800" b="0" i="0" u="none" strike="noStrike" baseline="0" dirty="0">
                <a:latin typeface="CourierNewPSMT"/>
              </a:rPr>
              <a:t>Hello World</a:t>
            </a:r>
          </a:p>
          <a:p>
            <a:pPr marL="0" indent="0" algn="ctr">
              <a:buNone/>
            </a:pPr>
            <a:r>
              <a:rPr lang="en-US" sz="1800" b="0" i="0" u="none" strike="noStrike" baseline="0" dirty="0">
                <a:latin typeface="CourierNewPSMT"/>
              </a:rPr>
              <a:t>"Hi" from 'Iran'!</a:t>
            </a:r>
            <a:endParaRPr lang="fa-IR" sz="2800" dirty="0"/>
          </a:p>
        </p:txBody>
      </p:sp>
      <p:sp>
        <p:nvSpPr>
          <p:cNvPr id="4" name="Footer Placeholder 3">
            <a:extLst>
              <a:ext uri="{FF2B5EF4-FFF2-40B4-BE49-F238E27FC236}">
                <a16:creationId xmlns:a16="http://schemas.microsoft.com/office/drawing/2014/main" id="{A91C1ED9-D4F1-4CB5-8A59-74CA340D8965}"/>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BF6DB85-D136-4D31-9837-CB91A4E2A37D}"/>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spTree>
    <p:extLst>
      <p:ext uri="{BB962C8B-B14F-4D97-AF65-F5344CB8AC3E}">
        <p14:creationId xmlns:p14="http://schemas.microsoft.com/office/powerpoint/2010/main" val="4033783208"/>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6360</TotalTime>
  <Words>2564</Words>
  <Application>Microsoft Office PowerPoint</Application>
  <PresentationFormat>On-screen Show (4:3)</PresentationFormat>
  <Paragraphs>322</Paragraphs>
  <Slides>43</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Arial</vt:lpstr>
      <vt:lpstr>Arial-BoldItalicMT</vt:lpstr>
      <vt:lpstr>Arial-BoldMT</vt:lpstr>
      <vt:lpstr>ArialMT</vt:lpstr>
      <vt:lpstr>CourierNewPS-BoldItalicMT</vt:lpstr>
      <vt:lpstr>CourierNewPS-BoldMT</vt:lpstr>
      <vt:lpstr>CourierNewPSMT</vt:lpstr>
      <vt:lpstr>OpenSymbol</vt:lpstr>
      <vt:lpstr>Tahoma</vt:lpstr>
      <vt:lpstr>Times New Roman</vt:lpstr>
      <vt:lpstr>Wingdings</vt:lpstr>
      <vt:lpstr>Blends</vt:lpstr>
      <vt:lpstr>Clip</vt:lpstr>
      <vt:lpstr>PowerPoint Presentation</vt:lpstr>
      <vt:lpstr>Basic programming    Session3: PYTHON BASICS</vt:lpstr>
      <vt:lpstr>PYTHON BASICS</vt:lpstr>
      <vt:lpstr>Our First Python Script</vt:lpstr>
      <vt:lpstr>Statements and Lines</vt:lpstr>
      <vt:lpstr>Statements and Lines</vt:lpstr>
      <vt:lpstr>Multiple Statements Per Line</vt:lpstr>
      <vt:lpstr>One Statement Spanning Multiple Lines</vt:lpstr>
      <vt:lpstr>Quotation Marks</vt:lpstr>
      <vt:lpstr>Quotation Marks</vt:lpstr>
      <vt:lpstr>Quotation Marks</vt:lpstr>
      <vt:lpstr>Comments</vt:lpstr>
      <vt:lpstr>Basic Data Types</vt:lpstr>
      <vt:lpstr>The int type</vt:lpstr>
      <vt:lpstr>The int type</vt:lpstr>
      <vt:lpstr>The int type</vt:lpstr>
      <vt:lpstr>Operations on Type int</vt:lpstr>
      <vt:lpstr>Operations on Type int</vt:lpstr>
      <vt:lpstr>Operations on Type int</vt:lpstr>
      <vt:lpstr>Bitwise operations on int</vt:lpstr>
      <vt:lpstr>Comparison operations on int</vt:lpstr>
      <vt:lpstr>The float type</vt:lpstr>
      <vt:lpstr>The float type</vt:lpstr>
      <vt:lpstr>Operations on Type float</vt:lpstr>
      <vt:lpstr>Operations on Type float</vt:lpstr>
      <vt:lpstr>Operations on Type float</vt:lpstr>
      <vt:lpstr>The str type</vt:lpstr>
      <vt:lpstr>The str type</vt:lpstr>
      <vt:lpstr>The str type</vt:lpstr>
      <vt:lpstr>Operations on Type string</vt:lpstr>
      <vt:lpstr>Content testing functions of string</vt:lpstr>
      <vt:lpstr>The bool type</vt:lpstr>
      <vt:lpstr>Operations on Type bool</vt:lpstr>
      <vt:lpstr>Operations on Type bool</vt:lpstr>
      <vt:lpstr>Operations on Type bool</vt:lpstr>
      <vt:lpstr>Basic Input and Output</vt:lpstr>
      <vt:lpstr>Printing Using the print() Function</vt:lpstr>
      <vt:lpstr>Printing Using the print() Function</vt:lpstr>
      <vt:lpstr>Formatting Strings Using the format() Function</vt:lpstr>
      <vt:lpstr>Substituting Arguments</vt:lpstr>
      <vt:lpstr>Taking Input Using the input() Function</vt:lpstr>
      <vt:lpstr>Taking an input After Prompting</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716</cp:revision>
  <cp:lastPrinted>2020-10-11T19:01:01Z</cp:lastPrinted>
  <dcterms:created xsi:type="dcterms:W3CDTF">1999-12-01T22:01:55Z</dcterms:created>
  <dcterms:modified xsi:type="dcterms:W3CDTF">2023-03-04T09:42:23Z</dcterms:modified>
</cp:coreProperties>
</file>