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7"/>
  </p:notesMasterIdLst>
  <p:handoutMasterIdLst>
    <p:handoutMasterId r:id="rId28"/>
  </p:handoutMasterIdLst>
  <p:sldIdLst>
    <p:sldId id="816" r:id="rId2"/>
    <p:sldId id="992" r:id="rId3"/>
    <p:sldId id="969" r:id="rId4"/>
    <p:sldId id="970" r:id="rId5"/>
    <p:sldId id="971" r:id="rId6"/>
    <p:sldId id="972" r:id="rId7"/>
    <p:sldId id="973" r:id="rId8"/>
    <p:sldId id="974" r:id="rId9"/>
    <p:sldId id="975" r:id="rId10"/>
    <p:sldId id="976" r:id="rId11"/>
    <p:sldId id="977" r:id="rId12"/>
    <p:sldId id="978" r:id="rId13"/>
    <p:sldId id="979" r:id="rId14"/>
    <p:sldId id="980" r:id="rId15"/>
    <p:sldId id="981" r:id="rId16"/>
    <p:sldId id="982" r:id="rId17"/>
    <p:sldId id="984" r:id="rId18"/>
    <p:sldId id="985" r:id="rId19"/>
    <p:sldId id="986" r:id="rId20"/>
    <p:sldId id="987" r:id="rId21"/>
    <p:sldId id="988" r:id="rId22"/>
    <p:sldId id="989" r:id="rId23"/>
    <p:sldId id="990" r:id="rId24"/>
    <p:sldId id="991" r:id="rId25"/>
    <p:sldId id="853" r:id="rId26"/>
  </p:sldIdLst>
  <p:sldSz cx="9144000" cy="6858000" type="screen4x3"/>
  <p:notesSz cx="7315200" cy="9601200"/>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521415D9-36F7-43E2-AB2F-B90AF26B5E84}">
      <p14:sectionLst xmlns:p14="http://schemas.microsoft.com/office/powerpoint/2010/main">
        <p14:section name="Default Section" id="{91E7BBD6-E24E-4339-9C79-5D752B1E443F}">
          <p14:sldIdLst>
            <p14:sldId id="816"/>
            <p14:sldId id="992"/>
            <p14:sldId id="969"/>
            <p14:sldId id="970"/>
            <p14:sldId id="971"/>
            <p14:sldId id="972"/>
            <p14:sldId id="973"/>
            <p14:sldId id="974"/>
            <p14:sldId id="975"/>
            <p14:sldId id="976"/>
            <p14:sldId id="977"/>
            <p14:sldId id="978"/>
            <p14:sldId id="979"/>
            <p14:sldId id="980"/>
            <p14:sldId id="981"/>
            <p14:sldId id="982"/>
            <p14:sldId id="984"/>
            <p14:sldId id="985"/>
            <p14:sldId id="986"/>
            <p14:sldId id="987"/>
            <p14:sldId id="988"/>
            <p14:sldId id="989"/>
            <p14:sldId id="990"/>
            <p14:sldId id="991"/>
            <p14:sldId id="853"/>
          </p14:sldIdLst>
        </p14:section>
      </p14:sectionLst>
    </p:ex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990000"/>
    <a:srgbClr val="3E6A54"/>
    <a:srgbClr val="000099"/>
    <a:srgbClr val="000066"/>
    <a:srgbClr val="003300"/>
    <a:srgbClr val="28462B"/>
    <a:srgbClr val="5FA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89134" autoAdjust="0"/>
  </p:normalViewPr>
  <p:slideViewPr>
    <p:cSldViewPr>
      <p:cViewPr varScale="1">
        <p:scale>
          <a:sx n="100" d="100"/>
          <a:sy n="100" d="100"/>
        </p:scale>
        <p:origin x="2130" y="72"/>
      </p:cViewPr>
      <p:guideLst>
        <p:guide orient="horz" pos="220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1"/>
            <a:ext cx="3182179" cy="482027"/>
          </a:xfrm>
          <a:prstGeom prst="rect">
            <a:avLst/>
          </a:prstGeom>
          <a:noFill/>
          <a:ln w="28575">
            <a:noFill/>
            <a:miter lim="800000"/>
            <a:headEnd/>
            <a:tailEnd/>
          </a:ln>
          <a:effectLst/>
        </p:spPr>
        <p:txBody>
          <a:bodyPr vert="horz" wrap="none" lIns="96975" tIns="48488" rIns="96975" bIns="48488" numCol="1" anchor="t" anchorCtr="0" compatLnSpc="1">
            <a:prstTxWarp prst="textNoShape">
              <a:avLst/>
            </a:prstTxWarp>
          </a:bodyPr>
          <a:lstStyle>
            <a:lvl1pPr defTabSz="969915">
              <a:defRPr sz="1200"/>
            </a:lvl1pPr>
          </a:lstStyle>
          <a:p>
            <a:pPr>
              <a:defRPr/>
            </a:pPr>
            <a:endParaRPr lang="en-US"/>
          </a:p>
        </p:txBody>
      </p:sp>
      <p:sp>
        <p:nvSpPr>
          <p:cNvPr id="464899" name="Rectangle 3"/>
          <p:cNvSpPr>
            <a:spLocks noGrp="1" noChangeArrowheads="1"/>
          </p:cNvSpPr>
          <p:nvPr>
            <p:ph type="dt" sz="quarter" idx="1"/>
          </p:nvPr>
        </p:nvSpPr>
        <p:spPr bwMode="auto">
          <a:xfrm>
            <a:off x="4161183" y="1"/>
            <a:ext cx="3182179" cy="482027"/>
          </a:xfrm>
          <a:prstGeom prst="rect">
            <a:avLst/>
          </a:prstGeom>
          <a:noFill/>
          <a:ln w="28575">
            <a:noFill/>
            <a:miter lim="800000"/>
            <a:headEnd/>
            <a:tailEnd/>
          </a:ln>
          <a:effectLst/>
        </p:spPr>
        <p:txBody>
          <a:bodyPr vert="horz" wrap="none" lIns="96975" tIns="48488" rIns="96975" bIns="48488" numCol="1" anchor="t" anchorCtr="0" compatLnSpc="1">
            <a:prstTxWarp prst="textNoShape">
              <a:avLst/>
            </a:prstTxWarp>
          </a:bodyPr>
          <a:lstStyle>
            <a:lvl1pPr algn="r" defTabSz="969915">
              <a:defRPr sz="1200"/>
            </a:lvl1pPr>
          </a:lstStyle>
          <a:p>
            <a:pPr>
              <a:defRPr/>
            </a:pPr>
            <a:endParaRPr lang="en-US"/>
          </a:p>
        </p:txBody>
      </p:sp>
      <p:sp>
        <p:nvSpPr>
          <p:cNvPr id="464900" name="Rectangle 4"/>
          <p:cNvSpPr>
            <a:spLocks noGrp="1" noChangeArrowheads="1"/>
          </p:cNvSpPr>
          <p:nvPr>
            <p:ph type="ftr" sz="quarter" idx="2"/>
          </p:nvPr>
        </p:nvSpPr>
        <p:spPr bwMode="auto">
          <a:xfrm>
            <a:off x="0" y="9148685"/>
            <a:ext cx="3182179" cy="480388"/>
          </a:xfrm>
          <a:prstGeom prst="rect">
            <a:avLst/>
          </a:prstGeom>
          <a:noFill/>
          <a:ln w="28575">
            <a:noFill/>
            <a:miter lim="800000"/>
            <a:headEnd/>
            <a:tailEnd/>
          </a:ln>
          <a:effectLst/>
        </p:spPr>
        <p:txBody>
          <a:bodyPr vert="horz" wrap="none" lIns="96975" tIns="48488" rIns="96975" bIns="48488" numCol="1" anchor="b" anchorCtr="0" compatLnSpc="1">
            <a:prstTxWarp prst="textNoShape">
              <a:avLst/>
            </a:prstTxWarp>
          </a:bodyPr>
          <a:lstStyle>
            <a:lvl1pPr defTabSz="969915">
              <a:defRPr sz="1200"/>
            </a:lvl1pPr>
          </a:lstStyle>
          <a:p>
            <a:pPr>
              <a:defRPr/>
            </a:pPr>
            <a:endParaRPr lang="en-US"/>
          </a:p>
        </p:txBody>
      </p:sp>
      <p:sp>
        <p:nvSpPr>
          <p:cNvPr id="464901" name="Rectangle 5"/>
          <p:cNvSpPr>
            <a:spLocks noGrp="1" noChangeArrowheads="1"/>
          </p:cNvSpPr>
          <p:nvPr>
            <p:ph type="sldNum" sz="quarter" idx="3"/>
          </p:nvPr>
        </p:nvSpPr>
        <p:spPr bwMode="auto">
          <a:xfrm>
            <a:off x="4161183" y="9148685"/>
            <a:ext cx="3182179" cy="480388"/>
          </a:xfrm>
          <a:prstGeom prst="rect">
            <a:avLst/>
          </a:prstGeom>
          <a:noFill/>
          <a:ln w="28575">
            <a:noFill/>
            <a:miter lim="800000"/>
            <a:headEnd/>
            <a:tailEnd/>
          </a:ln>
          <a:effectLst/>
        </p:spPr>
        <p:txBody>
          <a:bodyPr vert="horz" wrap="none" lIns="96975" tIns="48488" rIns="96975" bIns="48488" numCol="1" anchor="b" anchorCtr="0" compatLnSpc="1">
            <a:prstTxWarp prst="textNoShape">
              <a:avLst/>
            </a:prstTxWarp>
          </a:bodyPr>
          <a:lstStyle>
            <a:lvl1pPr algn="r" defTabSz="969915">
              <a:defRPr sz="1200"/>
            </a:lvl1pPr>
          </a:lstStyle>
          <a:p>
            <a:fld id="{ECF3E056-CC70-4B12-8991-C52D159691F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lvl1pPr defTabSz="966621">
              <a:defRPr sz="1200"/>
            </a:lvl1pPr>
          </a:lstStyle>
          <a:p>
            <a:pPr>
              <a:defRPr/>
            </a:pPr>
            <a:endParaRPr lang="en-US"/>
          </a:p>
        </p:txBody>
      </p:sp>
      <p:sp>
        <p:nvSpPr>
          <p:cNvPr id="43011"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lvl1pPr algn="r" defTabSz="966621">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45" tIns="48324" rIns="96645" bIns="48324" numCol="1" anchor="b" anchorCtr="0" compatLnSpc="1">
            <a:prstTxWarp prst="textNoShape">
              <a:avLst/>
            </a:prstTxWarp>
          </a:bodyPr>
          <a:lstStyle>
            <a:lvl1pPr defTabSz="966621">
              <a:defRPr sz="1200"/>
            </a:lvl1pPr>
          </a:lstStyle>
          <a:p>
            <a:pPr>
              <a:defRPr/>
            </a:pPr>
            <a:endParaRPr lang="en-US"/>
          </a:p>
        </p:txBody>
      </p:sp>
      <p:sp>
        <p:nvSpPr>
          <p:cNvPr id="43015"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45" tIns="48324" rIns="96645" bIns="48324" numCol="1" anchor="b" anchorCtr="0" compatLnSpc="1">
            <a:prstTxWarp prst="textNoShape">
              <a:avLst/>
            </a:prstTxWarp>
          </a:bodyPr>
          <a:lstStyle>
            <a:lvl1pPr algn="r" defTabSz="966621">
              <a:defRPr sz="1200"/>
            </a:lvl1pPr>
          </a:lstStyle>
          <a:p>
            <a:fld id="{1B18DE9C-4610-4A6D-8FE7-0450BD95424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49E9C3-2976-49BF-9723-F90FFED0BBE1}" type="slidenum">
              <a:rPr lang="en-US" smtClean="0"/>
              <a:t>1</a:t>
            </a:fld>
            <a:endParaRPr lang="en-US"/>
          </a:p>
        </p:txBody>
      </p:sp>
    </p:spTree>
    <p:extLst>
      <p:ext uri="{BB962C8B-B14F-4D97-AF65-F5344CB8AC3E}">
        <p14:creationId xmlns:p14="http://schemas.microsoft.com/office/powerpoint/2010/main" val="92997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0A73AC4E-1DA8-4276-B23A-A1B2874775FF}" type="slidenum">
              <a:rPr lang="en-US" altLang="en-US" sz="1200"/>
              <a:pPr eaLnBrk="1" hangingPunct="1"/>
              <a:t>2</a:t>
            </a:fld>
            <a:endParaRPr lang="en-US" altLang="en-US" sz="1200"/>
          </a:p>
        </p:txBody>
      </p:sp>
      <p:sp>
        <p:nvSpPr>
          <p:cNvPr id="46083" name="Rectangle 7"/>
          <p:cNvSpPr txBox="1">
            <a:spLocks noGrp="1" noChangeArrowheads="1"/>
          </p:cNvSpPr>
          <p:nvPr/>
        </p:nvSpPr>
        <p:spPr bwMode="auto">
          <a:xfrm>
            <a:off x="4144619" y="9120815"/>
            <a:ext cx="3170583" cy="48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4" rIns="96645" bIns="48324" anchor="b"/>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algn="r"/>
            <a:fld id="{5059873F-FF97-438F-AEA8-C3B5267B45C2}" type="slidenum">
              <a:rPr lang="zh-CN" altLang="en-US" sz="1200">
                <a:latin typeface="Times New Roman" panose="02020603050405020304" pitchFamily="18" charset="0"/>
              </a:rPr>
              <a:pPr algn="r"/>
              <a:t>2</a:t>
            </a:fld>
            <a:endParaRPr lang="en-US" altLang="zh-CN" sz="1200">
              <a:latin typeface="Times New Roman" panose="02020603050405020304" pitchFamily="18" charset="0"/>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7845" indent="-177845" algn="r" rtl="1"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2080422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1B18DE9C-4610-4A6D-8FE7-0450BD95424A}" type="slidenum">
              <a:rPr lang="en-US" altLang="en-US" smtClean="0"/>
              <a:pPr/>
              <a:t>25</a:t>
            </a:fld>
            <a:endParaRPr lang="en-US" altLang="en-US"/>
          </a:p>
        </p:txBody>
      </p:sp>
    </p:spTree>
    <p:extLst>
      <p:ext uri="{BB962C8B-B14F-4D97-AF65-F5344CB8AC3E}">
        <p14:creationId xmlns:p14="http://schemas.microsoft.com/office/powerpoint/2010/main" val="251188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14" name="Rectangle 17"/>
          <p:cNvSpPr>
            <a:spLocks noChangeArrowheads="1"/>
          </p:cNvSpPr>
          <p:nvPr/>
        </p:nvSpPr>
        <p:spPr bwMode="auto">
          <a:xfrm>
            <a:off x="8694738" y="6553200"/>
            <a:ext cx="449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98144077-EB76-431D-87F4-D7828BCB8627}" type="slidenum">
              <a:rPr lang="en-US" altLang="en-US" sz="1400">
                <a:solidFill>
                  <a:schemeClr val="bg2"/>
                </a:solidFill>
              </a:rPr>
              <a:pPr eaLnBrk="1" hangingPunct="1"/>
              <a:t>‹#›</a:t>
            </a:fld>
            <a:endParaRPr lang="en-US" alt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Date Placeholder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DB70C826-A383-46C7-BF58-0C264DF9BF55}" type="datetime4">
              <a:rPr lang="en-US" smtClean="0"/>
              <a:t>March 4, 2023</a:t>
            </a:fld>
            <a:endParaRPr lang="en-US"/>
          </a:p>
        </p:txBody>
      </p:sp>
      <p:sp>
        <p:nvSpPr>
          <p:cNvPr id="16" name="Footer Placeholder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By Dr.Sirous Salehnasab - Assistant Professor of Medical Informatics</a:t>
            </a:r>
          </a:p>
        </p:txBody>
      </p:sp>
      <p:sp>
        <p:nvSpPr>
          <p:cNvPr id="17" name="Slide Number Placeholder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B4351BBC-EC1E-4E9F-92CD-0AC2CB31E8E4}" type="slidenum">
              <a:rPr lang="en-US" altLang="en-US"/>
              <a:pPr/>
              <a:t>‹#›</a:t>
            </a:fld>
            <a:endParaRPr lang="en-US" altLang="en-US"/>
          </a:p>
        </p:txBody>
      </p:sp>
    </p:spTree>
    <p:extLst>
      <p:ext uri="{BB962C8B-B14F-4D97-AF65-F5344CB8AC3E}">
        <p14:creationId xmlns:p14="http://schemas.microsoft.com/office/powerpoint/2010/main" val="219961224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370929C7-6571-486B-9522-A7CB03993EDB}"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8718F301-70CF-455F-B9CF-399BD508FC2A}" type="slidenum">
              <a:rPr lang="en-US" altLang="en-US"/>
              <a:pPr/>
              <a:t>‹#›</a:t>
            </a:fld>
            <a:endParaRPr lang="en-US" altLang="en-US"/>
          </a:p>
        </p:txBody>
      </p:sp>
    </p:spTree>
    <p:extLst>
      <p:ext uri="{BB962C8B-B14F-4D97-AF65-F5344CB8AC3E}">
        <p14:creationId xmlns:p14="http://schemas.microsoft.com/office/powerpoint/2010/main" val="2971861368"/>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876883CF-8BF2-4C12-AE14-19A606CF5779}"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0DAB2E93-F63C-432A-87F5-4511F4D83EFA}" type="slidenum">
              <a:rPr lang="en-US" altLang="en-US"/>
              <a:pPr/>
              <a:t>‹#›</a:t>
            </a:fld>
            <a:endParaRPr lang="en-US" altLang="en-US"/>
          </a:p>
        </p:txBody>
      </p:sp>
    </p:spTree>
    <p:extLst>
      <p:ext uri="{BB962C8B-B14F-4D97-AF65-F5344CB8AC3E}">
        <p14:creationId xmlns:p14="http://schemas.microsoft.com/office/powerpoint/2010/main" val="2727673504"/>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B3AC0C1-CDA0-47BC-8FB8-72899C009369}"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E0A0371E-326A-479E-9360-BA9EEE9F4FA5}" type="slidenum">
              <a:rPr lang="en-US" altLang="en-US"/>
              <a:pPr/>
              <a:t>‹#›</a:t>
            </a:fld>
            <a:endParaRPr lang="en-US" altLang="en-US"/>
          </a:p>
        </p:txBody>
      </p:sp>
    </p:spTree>
    <p:extLst>
      <p:ext uri="{BB962C8B-B14F-4D97-AF65-F5344CB8AC3E}">
        <p14:creationId xmlns:p14="http://schemas.microsoft.com/office/powerpoint/2010/main" val="296744403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4EE1BBA2-0469-4FA8-88F8-FBCCA2CA59D7}"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57595F11-8D58-4BA5-B2BB-D881946249FF}" type="slidenum">
              <a:rPr lang="en-US" altLang="en-US"/>
              <a:pPr/>
              <a:t>‹#›</a:t>
            </a:fld>
            <a:endParaRPr lang="en-US" altLang="en-US"/>
          </a:p>
        </p:txBody>
      </p:sp>
    </p:spTree>
    <p:extLst>
      <p:ext uri="{BB962C8B-B14F-4D97-AF65-F5344CB8AC3E}">
        <p14:creationId xmlns:p14="http://schemas.microsoft.com/office/powerpoint/2010/main" val="207809851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73B09B00-930F-41EE-83FD-DDB0A57A3F92}"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08CDB36E-ED5E-4485-BFF5-32657A6381F4}" type="slidenum">
              <a:rPr lang="en-US" altLang="en-US"/>
              <a:pPr/>
              <a:t>‹#›</a:t>
            </a:fld>
            <a:endParaRPr lang="en-US" altLang="en-US"/>
          </a:p>
        </p:txBody>
      </p:sp>
    </p:spTree>
    <p:extLst>
      <p:ext uri="{BB962C8B-B14F-4D97-AF65-F5344CB8AC3E}">
        <p14:creationId xmlns:p14="http://schemas.microsoft.com/office/powerpoint/2010/main" val="3861498773"/>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8008805E-527F-4C19-AFD5-CDC35EB3E43F}" type="datetime4">
              <a:rPr lang="en-US" smtClean="0"/>
              <a:t>March 4, 2023</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9" name="Rectangle 13"/>
          <p:cNvSpPr>
            <a:spLocks noGrp="1" noChangeArrowheads="1"/>
          </p:cNvSpPr>
          <p:nvPr>
            <p:ph type="sldNum" sz="quarter" idx="12"/>
          </p:nvPr>
        </p:nvSpPr>
        <p:spPr>
          <a:ln/>
        </p:spPr>
        <p:txBody>
          <a:bodyPr/>
          <a:lstStyle>
            <a:lvl1pPr>
              <a:defRPr/>
            </a:lvl1pPr>
          </a:lstStyle>
          <a:p>
            <a:fld id="{812C1DA5-F948-41A6-A980-166AF0B0F501}" type="slidenum">
              <a:rPr lang="en-US" altLang="en-US"/>
              <a:pPr/>
              <a:t>‹#›</a:t>
            </a:fld>
            <a:endParaRPr lang="en-US" altLang="en-US"/>
          </a:p>
        </p:txBody>
      </p:sp>
    </p:spTree>
    <p:extLst>
      <p:ext uri="{BB962C8B-B14F-4D97-AF65-F5344CB8AC3E}">
        <p14:creationId xmlns:p14="http://schemas.microsoft.com/office/powerpoint/2010/main" val="220372327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444C7E80-D2D1-4CD2-8858-621CFF249DA2}" type="datetime4">
              <a:rPr lang="en-US" smtClean="0"/>
              <a:t>March 4, 2023</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5" name="Rectangle 13"/>
          <p:cNvSpPr>
            <a:spLocks noGrp="1" noChangeArrowheads="1"/>
          </p:cNvSpPr>
          <p:nvPr>
            <p:ph type="sldNum" sz="quarter" idx="12"/>
          </p:nvPr>
        </p:nvSpPr>
        <p:spPr>
          <a:ln/>
        </p:spPr>
        <p:txBody>
          <a:bodyPr/>
          <a:lstStyle>
            <a:lvl1pPr>
              <a:defRPr/>
            </a:lvl1pPr>
          </a:lstStyle>
          <a:p>
            <a:fld id="{9D625ACA-72CF-4941-895D-6049D1B78C36}" type="slidenum">
              <a:rPr lang="en-US" altLang="en-US"/>
              <a:pPr/>
              <a:t>‹#›</a:t>
            </a:fld>
            <a:endParaRPr lang="en-US" altLang="en-US"/>
          </a:p>
        </p:txBody>
      </p:sp>
    </p:spTree>
    <p:extLst>
      <p:ext uri="{BB962C8B-B14F-4D97-AF65-F5344CB8AC3E}">
        <p14:creationId xmlns:p14="http://schemas.microsoft.com/office/powerpoint/2010/main" val="3616027288"/>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FDAA8C8F-4BB1-4F6D-A7C4-21B7611D3781}" type="datetime4">
              <a:rPr lang="en-US" smtClean="0"/>
              <a:t>March 4, 2023</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4" name="Rectangle 13"/>
          <p:cNvSpPr>
            <a:spLocks noGrp="1" noChangeArrowheads="1"/>
          </p:cNvSpPr>
          <p:nvPr>
            <p:ph type="sldNum" sz="quarter" idx="12"/>
          </p:nvPr>
        </p:nvSpPr>
        <p:spPr>
          <a:ln/>
        </p:spPr>
        <p:txBody>
          <a:bodyPr/>
          <a:lstStyle>
            <a:lvl1pPr>
              <a:defRPr/>
            </a:lvl1pPr>
          </a:lstStyle>
          <a:p>
            <a:fld id="{0F34596E-57F0-46BA-9D23-E61FFD623E70}" type="slidenum">
              <a:rPr lang="en-US" altLang="en-US"/>
              <a:pPr/>
              <a:t>‹#›</a:t>
            </a:fld>
            <a:endParaRPr lang="en-US" altLang="en-US"/>
          </a:p>
        </p:txBody>
      </p:sp>
    </p:spTree>
    <p:extLst>
      <p:ext uri="{BB962C8B-B14F-4D97-AF65-F5344CB8AC3E}">
        <p14:creationId xmlns:p14="http://schemas.microsoft.com/office/powerpoint/2010/main" val="229606040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C48209BB-1D4F-494A-A9A2-71EAE9DD9EAE}"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216ED7FF-2FEB-4971-84B4-26D8F05FFA8D}" type="slidenum">
              <a:rPr lang="en-US" altLang="en-US"/>
              <a:pPr/>
              <a:t>‹#›</a:t>
            </a:fld>
            <a:endParaRPr lang="en-US" altLang="en-US"/>
          </a:p>
        </p:txBody>
      </p:sp>
    </p:spTree>
    <p:extLst>
      <p:ext uri="{BB962C8B-B14F-4D97-AF65-F5344CB8AC3E}">
        <p14:creationId xmlns:p14="http://schemas.microsoft.com/office/powerpoint/2010/main" val="3531765963"/>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5FFB934-50FE-4315-965A-DF366BB77CCE}"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3E9DB144-A77D-4935-B9F1-22452277EDD8}" type="slidenum">
              <a:rPr lang="en-US" altLang="en-US"/>
              <a:pPr/>
              <a:t>‹#›</a:t>
            </a:fld>
            <a:endParaRPr lang="en-US" altLang="en-US"/>
          </a:p>
        </p:txBody>
      </p:sp>
    </p:spTree>
    <p:extLst>
      <p:ext uri="{BB962C8B-B14F-4D97-AF65-F5344CB8AC3E}">
        <p14:creationId xmlns:p14="http://schemas.microsoft.com/office/powerpoint/2010/main" val="365104085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762000" y="228600"/>
            <a:ext cx="7716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10"/>
          <p:cNvSpPr>
            <a:spLocks noGrp="1" noChangeArrowheads="1"/>
          </p:cNvSpPr>
          <p:nvPr>
            <p:ph type="body" idx="1"/>
          </p:nvPr>
        </p:nvSpPr>
        <p:spPr bwMode="auto">
          <a:xfrm>
            <a:off x="381000" y="14478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B8337DC5-4B08-4043-87F3-6B8D3FAC0442}" type="datetime4">
              <a:rPr lang="en-US" smtClean="0"/>
              <a:t>March 4, 2023</a:t>
            </a:fld>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By Dr.Sirous Salehnasab - Assistant Professor of Medical Informatics</a:t>
            </a: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2F93439-9176-479B-9E3D-0C6550D82E0F}" type="slidenum">
              <a:rPr lang="en-US" altLang="en-US"/>
              <a:pPr/>
              <a:t>‹#›</a:t>
            </a:fld>
            <a:endParaRPr lang="en-US" altLang="en-US"/>
          </a:p>
        </p:txBody>
      </p:sp>
      <p:graphicFrame>
        <p:nvGraphicFramePr>
          <p:cNvPr id="1031" name="Object 23"/>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29" name="Clip" r:id="rId14" imgW="6857143" imgH="48963" progId="MS_ClipArt_Gallery.5">
                  <p:embed/>
                </p:oleObj>
              </mc:Choice>
              <mc:Fallback>
                <p:oleObj name="Clip" r:id="rId14" imgW="6857143" imgH="48963" progId="MS_ClipArt_Gallery.5">
                  <p:embed/>
                  <p:pic>
                    <p:nvPicPr>
                      <p:cNvPr id="0" name="Object 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zoom/>
  </p:transition>
  <p:hf hd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lum/>
          </a:blip>
          <a:srcRect/>
          <a:stretch>
            <a:fillRect l="-20000" r="-20000"/>
          </a:stretch>
        </a:blipFill>
        <a:effectLst/>
      </p:bgPr>
    </p:bg>
    <p:spTree>
      <p:nvGrpSpPr>
        <p:cNvPr id="1" name=""/>
        <p:cNvGrpSpPr/>
        <p:nvPr/>
      </p:nvGrpSpPr>
      <p:grpSpPr>
        <a:xfrm>
          <a:off x="0" y="0"/>
          <a:ext cx="0" cy="0"/>
          <a:chOff x="0" y="0"/>
          <a:chExt cx="0" cy="0"/>
        </a:xfrm>
      </p:grpSpPr>
      <p:sp>
        <p:nvSpPr>
          <p:cNvPr id="4" name="Freeform 2"/>
          <p:cNvSpPr>
            <a:spLocks/>
          </p:cNvSpPr>
          <p:nvPr/>
        </p:nvSpPr>
        <p:spPr bwMode="ltGray">
          <a:xfrm>
            <a:off x="4897048" y="1971675"/>
            <a:ext cx="2722959" cy="2466975"/>
          </a:xfrm>
          <a:custGeom>
            <a:avLst/>
            <a:gdLst>
              <a:gd name="T0" fmla="*/ 2282 w 2287"/>
              <a:gd name="T1" fmla="*/ 5 h 2072"/>
              <a:gd name="T2" fmla="*/ 2197 w 2287"/>
              <a:gd name="T3" fmla="*/ 203 h 2072"/>
              <a:gd name="T4" fmla="*/ 2027 w 2287"/>
              <a:gd name="T5" fmla="*/ 430 h 2072"/>
              <a:gd name="T6" fmla="*/ 1602 w 2287"/>
              <a:gd name="T7" fmla="*/ 714 h 2072"/>
              <a:gd name="T8" fmla="*/ 1063 w 2287"/>
              <a:gd name="T9" fmla="*/ 855 h 2072"/>
              <a:gd name="T10" fmla="*/ 638 w 2287"/>
              <a:gd name="T11" fmla="*/ 884 h 2072"/>
              <a:gd name="T12" fmla="*/ 382 w 2287"/>
              <a:gd name="T13" fmla="*/ 855 h 2072"/>
              <a:gd name="T14" fmla="*/ 326 w 2287"/>
              <a:gd name="T15" fmla="*/ 799 h 2072"/>
              <a:gd name="T16" fmla="*/ 269 w 2287"/>
              <a:gd name="T17" fmla="*/ 855 h 2072"/>
              <a:gd name="T18" fmla="*/ 156 w 2287"/>
              <a:gd name="T19" fmla="*/ 941 h 2072"/>
              <a:gd name="T20" fmla="*/ 71 w 2287"/>
              <a:gd name="T21" fmla="*/ 1082 h 2072"/>
              <a:gd name="T22" fmla="*/ 14 w 2287"/>
              <a:gd name="T23" fmla="*/ 1281 h 2072"/>
              <a:gd name="T24" fmla="*/ 3 w 2287"/>
              <a:gd name="T25" fmla="*/ 1516 h 2072"/>
              <a:gd name="T26" fmla="*/ 7 w 2287"/>
              <a:gd name="T27" fmla="*/ 2064 h 2072"/>
              <a:gd name="T28" fmla="*/ 42 w 2287"/>
              <a:gd name="T29" fmla="*/ 1564 h 2072"/>
              <a:gd name="T30" fmla="*/ 71 w 2287"/>
              <a:gd name="T31" fmla="*/ 1281 h 2072"/>
              <a:gd name="T32" fmla="*/ 99 w 2287"/>
              <a:gd name="T33" fmla="*/ 1111 h 2072"/>
              <a:gd name="T34" fmla="*/ 156 w 2287"/>
              <a:gd name="T35" fmla="*/ 1054 h 2072"/>
              <a:gd name="T36" fmla="*/ 241 w 2287"/>
              <a:gd name="T37" fmla="*/ 1026 h 2072"/>
              <a:gd name="T38" fmla="*/ 326 w 2287"/>
              <a:gd name="T39" fmla="*/ 1054 h 2072"/>
              <a:gd name="T40" fmla="*/ 354 w 2287"/>
              <a:gd name="T41" fmla="*/ 1082 h 2072"/>
              <a:gd name="T42" fmla="*/ 411 w 2287"/>
              <a:gd name="T43" fmla="*/ 1026 h 2072"/>
              <a:gd name="T44" fmla="*/ 524 w 2287"/>
              <a:gd name="T45" fmla="*/ 1054 h 2072"/>
              <a:gd name="T46" fmla="*/ 864 w 2287"/>
              <a:gd name="T47" fmla="*/ 1054 h 2072"/>
              <a:gd name="T48" fmla="*/ 1176 w 2287"/>
              <a:gd name="T49" fmla="*/ 997 h 2072"/>
              <a:gd name="T50" fmla="*/ 1630 w 2287"/>
              <a:gd name="T51" fmla="*/ 827 h 2072"/>
              <a:gd name="T52" fmla="*/ 1861 w 2287"/>
              <a:gd name="T53" fmla="*/ 677 h 2072"/>
              <a:gd name="T54" fmla="*/ 2027 w 2287"/>
              <a:gd name="T55" fmla="*/ 544 h 2072"/>
              <a:gd name="T56" fmla="*/ 2140 w 2287"/>
              <a:gd name="T57" fmla="*/ 402 h 2072"/>
              <a:gd name="T58" fmla="*/ 2225 w 2287"/>
              <a:gd name="T59" fmla="*/ 232 h 2072"/>
              <a:gd name="T60" fmla="*/ 2282 w 2287"/>
              <a:gd name="T61" fmla="*/ 5 h 20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87"/>
              <a:gd name="T94" fmla="*/ 0 h 2072"/>
              <a:gd name="T95" fmla="*/ 2287 w 2287"/>
              <a:gd name="T96" fmla="*/ 2072 h 20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87" h="2072">
                <a:moveTo>
                  <a:pt x="2282" y="5"/>
                </a:moveTo>
                <a:cubicBezTo>
                  <a:pt x="2277" y="0"/>
                  <a:pt x="2239" y="132"/>
                  <a:pt x="2197" y="203"/>
                </a:cubicBezTo>
                <a:cubicBezTo>
                  <a:pt x="2155" y="274"/>
                  <a:pt x="2126" y="345"/>
                  <a:pt x="2027" y="430"/>
                </a:cubicBezTo>
                <a:cubicBezTo>
                  <a:pt x="1928" y="515"/>
                  <a:pt x="1762" y="643"/>
                  <a:pt x="1602" y="714"/>
                </a:cubicBezTo>
                <a:cubicBezTo>
                  <a:pt x="1442" y="785"/>
                  <a:pt x="1224" y="827"/>
                  <a:pt x="1063" y="855"/>
                </a:cubicBezTo>
                <a:cubicBezTo>
                  <a:pt x="902" y="883"/>
                  <a:pt x="751" y="884"/>
                  <a:pt x="638" y="884"/>
                </a:cubicBezTo>
                <a:cubicBezTo>
                  <a:pt x="525" y="884"/>
                  <a:pt x="434" y="869"/>
                  <a:pt x="382" y="855"/>
                </a:cubicBezTo>
                <a:cubicBezTo>
                  <a:pt x="330" y="841"/>
                  <a:pt x="345" y="799"/>
                  <a:pt x="326" y="799"/>
                </a:cubicBezTo>
                <a:cubicBezTo>
                  <a:pt x="307" y="799"/>
                  <a:pt x="297" y="831"/>
                  <a:pt x="269" y="855"/>
                </a:cubicBezTo>
                <a:cubicBezTo>
                  <a:pt x="241" y="879"/>
                  <a:pt x="189" y="903"/>
                  <a:pt x="156" y="941"/>
                </a:cubicBezTo>
                <a:cubicBezTo>
                  <a:pt x="123" y="979"/>
                  <a:pt x="95" y="1025"/>
                  <a:pt x="71" y="1082"/>
                </a:cubicBezTo>
                <a:cubicBezTo>
                  <a:pt x="47" y="1139"/>
                  <a:pt x="25" y="1209"/>
                  <a:pt x="14" y="1281"/>
                </a:cubicBezTo>
                <a:cubicBezTo>
                  <a:pt x="3" y="1353"/>
                  <a:pt x="4" y="1386"/>
                  <a:pt x="3" y="1516"/>
                </a:cubicBezTo>
                <a:cubicBezTo>
                  <a:pt x="2" y="1646"/>
                  <a:pt x="0" y="2056"/>
                  <a:pt x="7" y="2064"/>
                </a:cubicBezTo>
                <a:cubicBezTo>
                  <a:pt x="14" y="2072"/>
                  <a:pt x="31" y="1694"/>
                  <a:pt x="42" y="1564"/>
                </a:cubicBezTo>
                <a:cubicBezTo>
                  <a:pt x="53" y="1434"/>
                  <a:pt x="62" y="1356"/>
                  <a:pt x="71" y="1281"/>
                </a:cubicBezTo>
                <a:cubicBezTo>
                  <a:pt x="80" y="1206"/>
                  <a:pt x="85" y="1149"/>
                  <a:pt x="99" y="1111"/>
                </a:cubicBezTo>
                <a:cubicBezTo>
                  <a:pt x="113" y="1073"/>
                  <a:pt x="132" y="1068"/>
                  <a:pt x="156" y="1054"/>
                </a:cubicBezTo>
                <a:cubicBezTo>
                  <a:pt x="180" y="1040"/>
                  <a:pt x="213" y="1026"/>
                  <a:pt x="241" y="1026"/>
                </a:cubicBezTo>
                <a:cubicBezTo>
                  <a:pt x="269" y="1026"/>
                  <a:pt x="307" y="1045"/>
                  <a:pt x="326" y="1054"/>
                </a:cubicBezTo>
                <a:cubicBezTo>
                  <a:pt x="345" y="1063"/>
                  <a:pt x="340" y="1087"/>
                  <a:pt x="354" y="1082"/>
                </a:cubicBezTo>
                <a:cubicBezTo>
                  <a:pt x="368" y="1077"/>
                  <a:pt x="383" y="1031"/>
                  <a:pt x="411" y="1026"/>
                </a:cubicBezTo>
                <a:cubicBezTo>
                  <a:pt x="439" y="1021"/>
                  <a:pt x="449" y="1049"/>
                  <a:pt x="524" y="1054"/>
                </a:cubicBezTo>
                <a:cubicBezTo>
                  <a:pt x="599" y="1059"/>
                  <a:pt x="755" y="1064"/>
                  <a:pt x="864" y="1054"/>
                </a:cubicBezTo>
                <a:cubicBezTo>
                  <a:pt x="973" y="1044"/>
                  <a:pt x="1048" y="1035"/>
                  <a:pt x="1176" y="997"/>
                </a:cubicBezTo>
                <a:cubicBezTo>
                  <a:pt x="1304" y="959"/>
                  <a:pt x="1516" y="880"/>
                  <a:pt x="1630" y="827"/>
                </a:cubicBezTo>
                <a:cubicBezTo>
                  <a:pt x="1744" y="774"/>
                  <a:pt x="1795" y="724"/>
                  <a:pt x="1861" y="677"/>
                </a:cubicBezTo>
                <a:cubicBezTo>
                  <a:pt x="1927" y="630"/>
                  <a:pt x="1981" y="590"/>
                  <a:pt x="2027" y="544"/>
                </a:cubicBezTo>
                <a:cubicBezTo>
                  <a:pt x="2073" y="498"/>
                  <a:pt x="2107" y="454"/>
                  <a:pt x="2140" y="402"/>
                </a:cubicBezTo>
                <a:cubicBezTo>
                  <a:pt x="2173" y="350"/>
                  <a:pt x="2201" y="298"/>
                  <a:pt x="2225" y="232"/>
                </a:cubicBezTo>
                <a:cubicBezTo>
                  <a:pt x="2249" y="166"/>
                  <a:pt x="2287" y="10"/>
                  <a:pt x="2282" y="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Freeform 3"/>
          <p:cNvSpPr>
            <a:spLocks/>
          </p:cNvSpPr>
          <p:nvPr/>
        </p:nvSpPr>
        <p:spPr bwMode="ltGray">
          <a:xfrm>
            <a:off x="7006835" y="2939654"/>
            <a:ext cx="213122" cy="264319"/>
          </a:xfrm>
          <a:custGeom>
            <a:avLst/>
            <a:gdLst>
              <a:gd name="T0" fmla="*/ 56 w 179"/>
              <a:gd name="T1" fmla="*/ 14 h 222"/>
              <a:gd name="T2" fmla="*/ 0 w 179"/>
              <a:gd name="T3" fmla="*/ 156 h 222"/>
              <a:gd name="T4" fmla="*/ 56 w 179"/>
              <a:gd name="T5" fmla="*/ 184 h 222"/>
              <a:gd name="T6" fmla="*/ 85 w 179"/>
              <a:gd name="T7" fmla="*/ 213 h 222"/>
              <a:gd name="T8" fmla="*/ 170 w 179"/>
              <a:gd name="T9" fmla="*/ 128 h 222"/>
              <a:gd name="T10" fmla="*/ 141 w 179"/>
              <a:gd name="T11" fmla="*/ 71 h 222"/>
              <a:gd name="T12" fmla="*/ 56 w 179"/>
              <a:gd name="T13" fmla="*/ 14 h 222"/>
              <a:gd name="T14" fmla="*/ 0 60000 65536"/>
              <a:gd name="T15" fmla="*/ 0 60000 65536"/>
              <a:gd name="T16" fmla="*/ 0 60000 65536"/>
              <a:gd name="T17" fmla="*/ 0 60000 65536"/>
              <a:gd name="T18" fmla="*/ 0 60000 65536"/>
              <a:gd name="T19" fmla="*/ 0 60000 65536"/>
              <a:gd name="T20" fmla="*/ 0 60000 65536"/>
              <a:gd name="T21" fmla="*/ 0 w 179"/>
              <a:gd name="T22" fmla="*/ 0 h 222"/>
              <a:gd name="T23" fmla="*/ 179 w 179"/>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222">
                <a:moveTo>
                  <a:pt x="56" y="14"/>
                </a:moveTo>
                <a:cubicBezTo>
                  <a:pt x="33" y="28"/>
                  <a:pt x="0" y="128"/>
                  <a:pt x="0" y="156"/>
                </a:cubicBezTo>
                <a:cubicBezTo>
                  <a:pt x="0" y="184"/>
                  <a:pt x="42" y="175"/>
                  <a:pt x="56" y="184"/>
                </a:cubicBezTo>
                <a:cubicBezTo>
                  <a:pt x="70" y="193"/>
                  <a:pt x="66" y="222"/>
                  <a:pt x="85" y="213"/>
                </a:cubicBezTo>
                <a:cubicBezTo>
                  <a:pt x="104" y="204"/>
                  <a:pt x="161" y="152"/>
                  <a:pt x="170" y="128"/>
                </a:cubicBezTo>
                <a:cubicBezTo>
                  <a:pt x="179" y="104"/>
                  <a:pt x="155" y="90"/>
                  <a:pt x="141" y="71"/>
                </a:cubicBezTo>
                <a:cubicBezTo>
                  <a:pt x="127" y="52"/>
                  <a:pt x="79" y="0"/>
                  <a:pt x="56" y="14"/>
                </a:cubicBezTo>
                <a:close/>
              </a:path>
            </a:pathLst>
          </a:custGeom>
          <a:solidFill>
            <a:srgbClr val="FFFF00"/>
          </a:solidFill>
          <a:ln>
            <a:solidFill>
              <a:srgbClr val="7030A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6" name="Freeform 4"/>
          <p:cNvSpPr>
            <a:spLocks/>
          </p:cNvSpPr>
          <p:nvPr/>
        </p:nvSpPr>
        <p:spPr bwMode="ltGray">
          <a:xfrm>
            <a:off x="3760001" y="1584722"/>
            <a:ext cx="2371725" cy="2071688"/>
          </a:xfrm>
          <a:custGeom>
            <a:avLst/>
            <a:gdLst>
              <a:gd name="T0" fmla="*/ 1906 w 1992"/>
              <a:gd name="T1" fmla="*/ 205 h 1740"/>
              <a:gd name="T2" fmla="*/ 1990 w 1992"/>
              <a:gd name="T3" fmla="*/ 18 h 1740"/>
              <a:gd name="T4" fmla="*/ 1970 w 1992"/>
              <a:gd name="T5" fmla="*/ 357 h 1740"/>
              <a:gd name="T6" fmla="*/ 1948 w 1992"/>
              <a:gd name="T7" fmla="*/ 751 h 1740"/>
              <a:gd name="T8" fmla="*/ 1860 w 1992"/>
              <a:gd name="T9" fmla="*/ 961 h 1740"/>
              <a:gd name="T10" fmla="*/ 1734 w 1992"/>
              <a:gd name="T11" fmla="*/ 1095 h 1740"/>
              <a:gd name="T12" fmla="*/ 1570 w 1992"/>
              <a:gd name="T13" fmla="*/ 1057 h 1740"/>
              <a:gd name="T14" fmla="*/ 1498 w 1992"/>
              <a:gd name="T15" fmla="*/ 934 h 1740"/>
              <a:gd name="T16" fmla="*/ 1569 w 1992"/>
              <a:gd name="T17" fmla="*/ 656 h 1740"/>
              <a:gd name="T18" fmla="*/ 1791 w 1992"/>
              <a:gd name="T19" fmla="*/ 443 h 1740"/>
              <a:gd name="T20" fmla="*/ 1847 w 1992"/>
              <a:gd name="T21" fmla="*/ 548 h 1740"/>
              <a:gd name="T22" fmla="*/ 1819 w 1992"/>
              <a:gd name="T23" fmla="*/ 784 h 1740"/>
              <a:gd name="T24" fmla="*/ 1698 w 1992"/>
              <a:gd name="T25" fmla="*/ 1001 h 1740"/>
              <a:gd name="T26" fmla="*/ 1593 w 1992"/>
              <a:gd name="T27" fmla="*/ 982 h 1740"/>
              <a:gd name="T28" fmla="*/ 1479 w 1992"/>
              <a:gd name="T29" fmla="*/ 1095 h 1740"/>
              <a:gd name="T30" fmla="*/ 1366 w 1992"/>
              <a:gd name="T31" fmla="*/ 1067 h 1740"/>
              <a:gd name="T32" fmla="*/ 1182 w 1992"/>
              <a:gd name="T33" fmla="*/ 1085 h 1740"/>
              <a:gd name="T34" fmla="*/ 1034 w 1992"/>
              <a:gd name="T35" fmla="*/ 1217 h 1740"/>
              <a:gd name="T36" fmla="*/ 824 w 1992"/>
              <a:gd name="T37" fmla="*/ 1469 h 1740"/>
              <a:gd name="T38" fmla="*/ 544 w 1992"/>
              <a:gd name="T39" fmla="*/ 1691 h 1740"/>
              <a:gd name="T40" fmla="*/ 118 w 1992"/>
              <a:gd name="T41" fmla="*/ 1691 h 1740"/>
              <a:gd name="T42" fmla="*/ 5 w 1992"/>
              <a:gd name="T43" fmla="*/ 1407 h 1740"/>
              <a:gd name="T44" fmla="*/ 90 w 1992"/>
              <a:gd name="T45" fmla="*/ 1237 h 1740"/>
              <a:gd name="T46" fmla="*/ 33 w 1992"/>
              <a:gd name="T47" fmla="*/ 1464 h 1740"/>
              <a:gd name="T48" fmla="*/ 214 w 1992"/>
              <a:gd name="T49" fmla="*/ 1673 h 1740"/>
              <a:gd name="T50" fmla="*/ 394 w 1992"/>
              <a:gd name="T51" fmla="*/ 1693 h 1740"/>
              <a:gd name="T52" fmla="*/ 595 w 1992"/>
              <a:gd name="T53" fmla="*/ 1609 h 1740"/>
              <a:gd name="T54" fmla="*/ 790 w 1992"/>
              <a:gd name="T55" fmla="*/ 1435 h 1740"/>
              <a:gd name="T56" fmla="*/ 1054 w 1992"/>
              <a:gd name="T57" fmla="*/ 1095 h 1740"/>
              <a:gd name="T58" fmla="*/ 1234 w 1992"/>
              <a:gd name="T59" fmla="*/ 945 h 1740"/>
              <a:gd name="T60" fmla="*/ 1394 w 1992"/>
              <a:gd name="T61" fmla="*/ 913 h 1740"/>
              <a:gd name="T62" fmla="*/ 1564 w 1992"/>
              <a:gd name="T63" fmla="*/ 954 h 1740"/>
              <a:gd name="T64" fmla="*/ 1621 w 1992"/>
              <a:gd name="T65" fmla="*/ 840 h 1740"/>
              <a:gd name="T66" fmla="*/ 1678 w 1992"/>
              <a:gd name="T67" fmla="*/ 840 h 1740"/>
              <a:gd name="T68" fmla="*/ 1779 w 1992"/>
              <a:gd name="T69" fmla="*/ 805 h 1740"/>
              <a:gd name="T70" fmla="*/ 1794 w 1992"/>
              <a:gd name="T71" fmla="*/ 573 h 1740"/>
              <a:gd name="T72" fmla="*/ 1746 w 1992"/>
              <a:gd name="T73" fmla="*/ 505 h 1740"/>
              <a:gd name="T74" fmla="*/ 1536 w 1992"/>
              <a:gd name="T75" fmla="*/ 840 h 1740"/>
              <a:gd name="T76" fmla="*/ 1649 w 1992"/>
              <a:gd name="T77" fmla="*/ 1067 h 1740"/>
              <a:gd name="T78" fmla="*/ 1888 w 1992"/>
              <a:gd name="T79" fmla="*/ 819 h 1740"/>
              <a:gd name="T80" fmla="*/ 1922 w 1992"/>
              <a:gd name="T81" fmla="*/ 381 h 1740"/>
              <a:gd name="T82" fmla="*/ 1938 w 1992"/>
              <a:gd name="T83" fmla="*/ 213 h 1740"/>
              <a:gd name="T84" fmla="*/ 1848 w 1992"/>
              <a:gd name="T85" fmla="*/ 358 h 1740"/>
              <a:gd name="T86" fmla="*/ 1763 w 1992"/>
              <a:gd name="T87" fmla="*/ 358 h 17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92"/>
              <a:gd name="T133" fmla="*/ 0 h 1740"/>
              <a:gd name="T134" fmla="*/ 1992 w 1992"/>
              <a:gd name="T135" fmla="*/ 1740 h 174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92" h="1740">
                <a:moveTo>
                  <a:pt x="1763" y="358"/>
                </a:moveTo>
                <a:cubicBezTo>
                  <a:pt x="1782" y="337"/>
                  <a:pt x="1873" y="252"/>
                  <a:pt x="1906" y="205"/>
                </a:cubicBezTo>
                <a:cubicBezTo>
                  <a:pt x="1939" y="158"/>
                  <a:pt x="1947" y="106"/>
                  <a:pt x="1961" y="75"/>
                </a:cubicBezTo>
                <a:cubicBezTo>
                  <a:pt x="1975" y="44"/>
                  <a:pt x="1988" y="0"/>
                  <a:pt x="1990" y="18"/>
                </a:cubicBezTo>
                <a:cubicBezTo>
                  <a:pt x="1992" y="36"/>
                  <a:pt x="1973" y="125"/>
                  <a:pt x="1970" y="181"/>
                </a:cubicBezTo>
                <a:cubicBezTo>
                  <a:pt x="1967" y="237"/>
                  <a:pt x="1971" y="300"/>
                  <a:pt x="1970" y="357"/>
                </a:cubicBezTo>
                <a:cubicBezTo>
                  <a:pt x="1969" y="414"/>
                  <a:pt x="1966" y="455"/>
                  <a:pt x="1962" y="521"/>
                </a:cubicBezTo>
                <a:cubicBezTo>
                  <a:pt x="1958" y="587"/>
                  <a:pt x="1958" y="688"/>
                  <a:pt x="1948" y="751"/>
                </a:cubicBezTo>
                <a:cubicBezTo>
                  <a:pt x="1938" y="814"/>
                  <a:pt x="1919" y="862"/>
                  <a:pt x="1904" y="897"/>
                </a:cubicBezTo>
                <a:cubicBezTo>
                  <a:pt x="1889" y="932"/>
                  <a:pt x="1874" y="942"/>
                  <a:pt x="1860" y="961"/>
                </a:cubicBezTo>
                <a:cubicBezTo>
                  <a:pt x="1846" y="980"/>
                  <a:pt x="1840" y="988"/>
                  <a:pt x="1819" y="1010"/>
                </a:cubicBezTo>
                <a:cubicBezTo>
                  <a:pt x="1798" y="1032"/>
                  <a:pt x="1767" y="1081"/>
                  <a:pt x="1734" y="1095"/>
                </a:cubicBezTo>
                <a:cubicBezTo>
                  <a:pt x="1701" y="1109"/>
                  <a:pt x="1648" y="1101"/>
                  <a:pt x="1621" y="1095"/>
                </a:cubicBezTo>
                <a:cubicBezTo>
                  <a:pt x="1594" y="1089"/>
                  <a:pt x="1585" y="1071"/>
                  <a:pt x="1570" y="1057"/>
                </a:cubicBezTo>
                <a:cubicBezTo>
                  <a:pt x="1555" y="1043"/>
                  <a:pt x="1542" y="1033"/>
                  <a:pt x="1530" y="1013"/>
                </a:cubicBezTo>
                <a:cubicBezTo>
                  <a:pt x="1518" y="993"/>
                  <a:pt x="1503" y="960"/>
                  <a:pt x="1498" y="934"/>
                </a:cubicBezTo>
                <a:cubicBezTo>
                  <a:pt x="1493" y="908"/>
                  <a:pt x="1489" y="905"/>
                  <a:pt x="1501" y="859"/>
                </a:cubicBezTo>
                <a:cubicBezTo>
                  <a:pt x="1513" y="813"/>
                  <a:pt x="1540" y="714"/>
                  <a:pt x="1569" y="656"/>
                </a:cubicBezTo>
                <a:cubicBezTo>
                  <a:pt x="1598" y="598"/>
                  <a:pt x="1641" y="545"/>
                  <a:pt x="1678" y="509"/>
                </a:cubicBezTo>
                <a:cubicBezTo>
                  <a:pt x="1715" y="473"/>
                  <a:pt x="1763" y="459"/>
                  <a:pt x="1791" y="443"/>
                </a:cubicBezTo>
                <a:cubicBezTo>
                  <a:pt x="1819" y="427"/>
                  <a:pt x="1839" y="398"/>
                  <a:pt x="1848" y="415"/>
                </a:cubicBezTo>
                <a:cubicBezTo>
                  <a:pt x="1857" y="432"/>
                  <a:pt x="1847" y="515"/>
                  <a:pt x="1847" y="548"/>
                </a:cubicBezTo>
                <a:cubicBezTo>
                  <a:pt x="1847" y="581"/>
                  <a:pt x="1853" y="574"/>
                  <a:pt x="1848" y="613"/>
                </a:cubicBezTo>
                <a:cubicBezTo>
                  <a:pt x="1843" y="652"/>
                  <a:pt x="1833" y="727"/>
                  <a:pt x="1819" y="784"/>
                </a:cubicBezTo>
                <a:cubicBezTo>
                  <a:pt x="1805" y="841"/>
                  <a:pt x="1783" y="918"/>
                  <a:pt x="1763" y="954"/>
                </a:cubicBezTo>
                <a:cubicBezTo>
                  <a:pt x="1743" y="990"/>
                  <a:pt x="1718" y="992"/>
                  <a:pt x="1698" y="1001"/>
                </a:cubicBezTo>
                <a:cubicBezTo>
                  <a:pt x="1678" y="1010"/>
                  <a:pt x="1659" y="1012"/>
                  <a:pt x="1642" y="1009"/>
                </a:cubicBezTo>
                <a:cubicBezTo>
                  <a:pt x="1625" y="1006"/>
                  <a:pt x="1611" y="972"/>
                  <a:pt x="1593" y="982"/>
                </a:cubicBezTo>
                <a:cubicBezTo>
                  <a:pt x="1575" y="992"/>
                  <a:pt x="1555" y="1048"/>
                  <a:pt x="1536" y="1067"/>
                </a:cubicBezTo>
                <a:cubicBezTo>
                  <a:pt x="1517" y="1086"/>
                  <a:pt x="1498" y="1090"/>
                  <a:pt x="1479" y="1095"/>
                </a:cubicBezTo>
                <a:cubicBezTo>
                  <a:pt x="1460" y="1100"/>
                  <a:pt x="1442" y="1100"/>
                  <a:pt x="1423" y="1095"/>
                </a:cubicBezTo>
                <a:cubicBezTo>
                  <a:pt x="1404" y="1090"/>
                  <a:pt x="1387" y="1075"/>
                  <a:pt x="1366" y="1067"/>
                </a:cubicBezTo>
                <a:cubicBezTo>
                  <a:pt x="1345" y="1059"/>
                  <a:pt x="1329" y="1046"/>
                  <a:pt x="1298" y="1049"/>
                </a:cubicBezTo>
                <a:cubicBezTo>
                  <a:pt x="1267" y="1052"/>
                  <a:pt x="1213" y="1068"/>
                  <a:pt x="1182" y="1085"/>
                </a:cubicBezTo>
                <a:cubicBezTo>
                  <a:pt x="1151" y="1102"/>
                  <a:pt x="1136" y="1130"/>
                  <a:pt x="1111" y="1152"/>
                </a:cubicBezTo>
                <a:cubicBezTo>
                  <a:pt x="1086" y="1174"/>
                  <a:pt x="1062" y="1189"/>
                  <a:pt x="1034" y="1217"/>
                </a:cubicBezTo>
                <a:cubicBezTo>
                  <a:pt x="1006" y="1245"/>
                  <a:pt x="976" y="1280"/>
                  <a:pt x="941" y="1322"/>
                </a:cubicBezTo>
                <a:cubicBezTo>
                  <a:pt x="906" y="1364"/>
                  <a:pt x="862" y="1427"/>
                  <a:pt x="824" y="1469"/>
                </a:cubicBezTo>
                <a:cubicBezTo>
                  <a:pt x="786" y="1511"/>
                  <a:pt x="761" y="1540"/>
                  <a:pt x="714" y="1577"/>
                </a:cubicBezTo>
                <a:cubicBezTo>
                  <a:pt x="667" y="1614"/>
                  <a:pt x="609" y="1664"/>
                  <a:pt x="544" y="1691"/>
                </a:cubicBezTo>
                <a:cubicBezTo>
                  <a:pt x="479" y="1718"/>
                  <a:pt x="393" y="1740"/>
                  <a:pt x="322" y="1740"/>
                </a:cubicBezTo>
                <a:cubicBezTo>
                  <a:pt x="251" y="1740"/>
                  <a:pt x="166" y="1718"/>
                  <a:pt x="118" y="1691"/>
                </a:cubicBezTo>
                <a:cubicBezTo>
                  <a:pt x="70" y="1664"/>
                  <a:pt x="52" y="1624"/>
                  <a:pt x="33" y="1577"/>
                </a:cubicBezTo>
                <a:cubicBezTo>
                  <a:pt x="14" y="1530"/>
                  <a:pt x="0" y="1454"/>
                  <a:pt x="5" y="1407"/>
                </a:cubicBezTo>
                <a:cubicBezTo>
                  <a:pt x="10" y="1360"/>
                  <a:pt x="48" y="1322"/>
                  <a:pt x="62" y="1294"/>
                </a:cubicBezTo>
                <a:cubicBezTo>
                  <a:pt x="76" y="1266"/>
                  <a:pt x="95" y="1227"/>
                  <a:pt x="90" y="1237"/>
                </a:cubicBezTo>
                <a:cubicBezTo>
                  <a:pt x="85" y="1247"/>
                  <a:pt x="43" y="1315"/>
                  <a:pt x="34" y="1353"/>
                </a:cubicBezTo>
                <a:cubicBezTo>
                  <a:pt x="25" y="1391"/>
                  <a:pt x="24" y="1422"/>
                  <a:pt x="33" y="1464"/>
                </a:cubicBezTo>
                <a:cubicBezTo>
                  <a:pt x="42" y="1506"/>
                  <a:pt x="60" y="1571"/>
                  <a:pt x="90" y="1606"/>
                </a:cubicBezTo>
                <a:cubicBezTo>
                  <a:pt x="120" y="1641"/>
                  <a:pt x="176" y="1659"/>
                  <a:pt x="214" y="1673"/>
                </a:cubicBezTo>
                <a:cubicBezTo>
                  <a:pt x="252" y="1687"/>
                  <a:pt x="286" y="1687"/>
                  <a:pt x="316" y="1690"/>
                </a:cubicBezTo>
                <a:cubicBezTo>
                  <a:pt x="346" y="1693"/>
                  <a:pt x="371" y="1695"/>
                  <a:pt x="394" y="1693"/>
                </a:cubicBezTo>
                <a:cubicBezTo>
                  <a:pt x="417" y="1691"/>
                  <a:pt x="421" y="1695"/>
                  <a:pt x="454" y="1681"/>
                </a:cubicBezTo>
                <a:cubicBezTo>
                  <a:pt x="487" y="1667"/>
                  <a:pt x="550" y="1637"/>
                  <a:pt x="595" y="1609"/>
                </a:cubicBezTo>
                <a:cubicBezTo>
                  <a:pt x="640" y="1581"/>
                  <a:pt x="690" y="1539"/>
                  <a:pt x="722" y="1510"/>
                </a:cubicBezTo>
                <a:cubicBezTo>
                  <a:pt x="754" y="1481"/>
                  <a:pt x="754" y="1480"/>
                  <a:pt x="790" y="1435"/>
                </a:cubicBezTo>
                <a:cubicBezTo>
                  <a:pt x="826" y="1390"/>
                  <a:pt x="897" y="1294"/>
                  <a:pt x="941" y="1237"/>
                </a:cubicBezTo>
                <a:cubicBezTo>
                  <a:pt x="985" y="1180"/>
                  <a:pt x="1022" y="1134"/>
                  <a:pt x="1054" y="1095"/>
                </a:cubicBezTo>
                <a:cubicBezTo>
                  <a:pt x="1086" y="1056"/>
                  <a:pt x="1104" y="1026"/>
                  <a:pt x="1134" y="1001"/>
                </a:cubicBezTo>
                <a:cubicBezTo>
                  <a:pt x="1164" y="976"/>
                  <a:pt x="1210" y="958"/>
                  <a:pt x="1234" y="945"/>
                </a:cubicBezTo>
                <a:cubicBezTo>
                  <a:pt x="1258" y="932"/>
                  <a:pt x="1254" y="930"/>
                  <a:pt x="1281" y="925"/>
                </a:cubicBezTo>
                <a:cubicBezTo>
                  <a:pt x="1308" y="920"/>
                  <a:pt x="1356" y="908"/>
                  <a:pt x="1394" y="913"/>
                </a:cubicBezTo>
                <a:cubicBezTo>
                  <a:pt x="1432" y="918"/>
                  <a:pt x="1480" y="947"/>
                  <a:pt x="1508" y="954"/>
                </a:cubicBezTo>
                <a:cubicBezTo>
                  <a:pt x="1536" y="961"/>
                  <a:pt x="1550" y="963"/>
                  <a:pt x="1564" y="954"/>
                </a:cubicBezTo>
                <a:cubicBezTo>
                  <a:pt x="1578" y="945"/>
                  <a:pt x="1584" y="916"/>
                  <a:pt x="1593" y="897"/>
                </a:cubicBezTo>
                <a:cubicBezTo>
                  <a:pt x="1602" y="878"/>
                  <a:pt x="1612" y="854"/>
                  <a:pt x="1621" y="840"/>
                </a:cubicBezTo>
                <a:cubicBezTo>
                  <a:pt x="1630" y="826"/>
                  <a:pt x="1640" y="812"/>
                  <a:pt x="1649" y="812"/>
                </a:cubicBezTo>
                <a:cubicBezTo>
                  <a:pt x="1658" y="812"/>
                  <a:pt x="1664" y="831"/>
                  <a:pt x="1678" y="840"/>
                </a:cubicBezTo>
                <a:cubicBezTo>
                  <a:pt x="1692" y="849"/>
                  <a:pt x="1717" y="875"/>
                  <a:pt x="1734" y="869"/>
                </a:cubicBezTo>
                <a:cubicBezTo>
                  <a:pt x="1751" y="863"/>
                  <a:pt x="1772" y="837"/>
                  <a:pt x="1779" y="805"/>
                </a:cubicBezTo>
                <a:cubicBezTo>
                  <a:pt x="1786" y="773"/>
                  <a:pt x="1776" y="716"/>
                  <a:pt x="1779" y="677"/>
                </a:cubicBezTo>
                <a:cubicBezTo>
                  <a:pt x="1782" y="638"/>
                  <a:pt x="1787" y="607"/>
                  <a:pt x="1794" y="573"/>
                </a:cubicBezTo>
                <a:cubicBezTo>
                  <a:pt x="1801" y="539"/>
                  <a:pt x="1827" y="483"/>
                  <a:pt x="1819" y="472"/>
                </a:cubicBezTo>
                <a:cubicBezTo>
                  <a:pt x="1811" y="461"/>
                  <a:pt x="1779" y="478"/>
                  <a:pt x="1746" y="505"/>
                </a:cubicBezTo>
                <a:cubicBezTo>
                  <a:pt x="1713" y="532"/>
                  <a:pt x="1658" y="580"/>
                  <a:pt x="1623" y="636"/>
                </a:cubicBezTo>
                <a:cubicBezTo>
                  <a:pt x="1588" y="692"/>
                  <a:pt x="1548" y="780"/>
                  <a:pt x="1536" y="840"/>
                </a:cubicBezTo>
                <a:cubicBezTo>
                  <a:pt x="1524" y="900"/>
                  <a:pt x="1531" y="959"/>
                  <a:pt x="1550" y="997"/>
                </a:cubicBezTo>
                <a:cubicBezTo>
                  <a:pt x="1569" y="1035"/>
                  <a:pt x="1609" y="1069"/>
                  <a:pt x="1649" y="1067"/>
                </a:cubicBezTo>
                <a:cubicBezTo>
                  <a:pt x="1689" y="1065"/>
                  <a:pt x="1751" y="1023"/>
                  <a:pt x="1791" y="982"/>
                </a:cubicBezTo>
                <a:cubicBezTo>
                  <a:pt x="1831" y="941"/>
                  <a:pt x="1866" y="891"/>
                  <a:pt x="1888" y="819"/>
                </a:cubicBezTo>
                <a:cubicBezTo>
                  <a:pt x="1910" y="747"/>
                  <a:pt x="1915" y="621"/>
                  <a:pt x="1921" y="548"/>
                </a:cubicBezTo>
                <a:cubicBezTo>
                  <a:pt x="1927" y="475"/>
                  <a:pt x="1920" y="422"/>
                  <a:pt x="1922" y="381"/>
                </a:cubicBezTo>
                <a:cubicBezTo>
                  <a:pt x="1924" y="340"/>
                  <a:pt x="1930" y="330"/>
                  <a:pt x="1933" y="302"/>
                </a:cubicBezTo>
                <a:cubicBezTo>
                  <a:pt x="1936" y="274"/>
                  <a:pt x="1947" y="208"/>
                  <a:pt x="1938" y="213"/>
                </a:cubicBezTo>
                <a:cubicBezTo>
                  <a:pt x="1929" y="218"/>
                  <a:pt x="1891" y="306"/>
                  <a:pt x="1876" y="330"/>
                </a:cubicBezTo>
                <a:cubicBezTo>
                  <a:pt x="1861" y="354"/>
                  <a:pt x="1861" y="355"/>
                  <a:pt x="1848" y="358"/>
                </a:cubicBezTo>
                <a:cubicBezTo>
                  <a:pt x="1835" y="361"/>
                  <a:pt x="1811" y="346"/>
                  <a:pt x="1797" y="346"/>
                </a:cubicBezTo>
                <a:cubicBezTo>
                  <a:pt x="1783" y="346"/>
                  <a:pt x="1770" y="356"/>
                  <a:pt x="1763" y="358"/>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7" name="Freeform 5"/>
          <p:cNvSpPr>
            <a:spLocks/>
          </p:cNvSpPr>
          <p:nvPr/>
        </p:nvSpPr>
        <p:spPr bwMode="ltGray">
          <a:xfrm>
            <a:off x="5620948" y="1797844"/>
            <a:ext cx="75009" cy="221456"/>
          </a:xfrm>
          <a:custGeom>
            <a:avLst/>
            <a:gdLst>
              <a:gd name="T0" fmla="*/ 58 w 63"/>
              <a:gd name="T1" fmla="*/ 9 h 186"/>
              <a:gd name="T2" fmla="*/ 30 w 63"/>
              <a:gd name="T3" fmla="*/ 38 h 186"/>
              <a:gd name="T4" fmla="*/ 19 w 63"/>
              <a:gd name="T5" fmla="*/ 131 h 186"/>
              <a:gd name="T6" fmla="*/ 3 w 63"/>
              <a:gd name="T7" fmla="*/ 184 h 186"/>
              <a:gd name="T8" fmla="*/ 36 w 63"/>
              <a:gd name="T9" fmla="*/ 146 h 186"/>
              <a:gd name="T10" fmla="*/ 58 w 63"/>
              <a:gd name="T11" fmla="*/ 94 h 186"/>
              <a:gd name="T12" fmla="*/ 58 w 63"/>
              <a:gd name="T13" fmla="*/ 9 h 186"/>
              <a:gd name="T14" fmla="*/ 0 60000 65536"/>
              <a:gd name="T15" fmla="*/ 0 60000 65536"/>
              <a:gd name="T16" fmla="*/ 0 60000 65536"/>
              <a:gd name="T17" fmla="*/ 0 60000 65536"/>
              <a:gd name="T18" fmla="*/ 0 60000 65536"/>
              <a:gd name="T19" fmla="*/ 0 60000 65536"/>
              <a:gd name="T20" fmla="*/ 0 60000 65536"/>
              <a:gd name="T21" fmla="*/ 0 w 63"/>
              <a:gd name="T22" fmla="*/ 0 h 186"/>
              <a:gd name="T23" fmla="*/ 63 w 63"/>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86">
                <a:moveTo>
                  <a:pt x="58" y="9"/>
                </a:moveTo>
                <a:cubicBezTo>
                  <a:pt x="53" y="0"/>
                  <a:pt x="37" y="18"/>
                  <a:pt x="30" y="38"/>
                </a:cubicBezTo>
                <a:cubicBezTo>
                  <a:pt x="23" y="58"/>
                  <a:pt x="23" y="107"/>
                  <a:pt x="19" y="131"/>
                </a:cubicBezTo>
                <a:cubicBezTo>
                  <a:pt x="15" y="155"/>
                  <a:pt x="0" y="182"/>
                  <a:pt x="3" y="184"/>
                </a:cubicBezTo>
                <a:cubicBezTo>
                  <a:pt x="6" y="186"/>
                  <a:pt x="27" y="161"/>
                  <a:pt x="36" y="146"/>
                </a:cubicBezTo>
                <a:cubicBezTo>
                  <a:pt x="45" y="131"/>
                  <a:pt x="54" y="117"/>
                  <a:pt x="58" y="94"/>
                </a:cubicBezTo>
                <a:cubicBezTo>
                  <a:pt x="62" y="71"/>
                  <a:pt x="63" y="18"/>
                  <a:pt x="58" y="9"/>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8" name="Freeform 6"/>
          <p:cNvSpPr>
            <a:spLocks/>
          </p:cNvSpPr>
          <p:nvPr/>
        </p:nvSpPr>
        <p:spPr bwMode="ltGray">
          <a:xfrm>
            <a:off x="5586420" y="2043113"/>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9" name="Freeform 7"/>
          <p:cNvSpPr>
            <a:spLocks/>
          </p:cNvSpPr>
          <p:nvPr/>
        </p:nvSpPr>
        <p:spPr bwMode="ltGray">
          <a:xfrm>
            <a:off x="4454135" y="1551385"/>
            <a:ext cx="1033463" cy="1481138"/>
          </a:xfrm>
          <a:custGeom>
            <a:avLst/>
            <a:gdLst>
              <a:gd name="T0" fmla="*/ 556 w 868"/>
              <a:gd name="T1" fmla="*/ 415 h 1244"/>
              <a:gd name="T2" fmla="*/ 669 w 868"/>
              <a:gd name="T3" fmla="*/ 330 h 1244"/>
              <a:gd name="T4" fmla="*/ 751 w 868"/>
              <a:gd name="T5" fmla="*/ 253 h 1244"/>
              <a:gd name="T6" fmla="*/ 811 w 868"/>
              <a:gd name="T7" fmla="*/ 131 h 1244"/>
              <a:gd name="T8" fmla="*/ 840 w 868"/>
              <a:gd name="T9" fmla="*/ 46 h 1244"/>
              <a:gd name="T10" fmla="*/ 868 w 868"/>
              <a:gd name="T11" fmla="*/ 18 h 1244"/>
              <a:gd name="T12" fmla="*/ 843 w 868"/>
              <a:gd name="T13" fmla="*/ 157 h 1244"/>
              <a:gd name="T14" fmla="*/ 840 w 868"/>
              <a:gd name="T15" fmla="*/ 358 h 1244"/>
              <a:gd name="T16" fmla="*/ 811 w 868"/>
              <a:gd name="T17" fmla="*/ 556 h 1244"/>
              <a:gd name="T18" fmla="*/ 726 w 868"/>
              <a:gd name="T19" fmla="*/ 783 h 1244"/>
              <a:gd name="T20" fmla="*/ 621 w 868"/>
              <a:gd name="T21" fmla="*/ 898 h 1244"/>
              <a:gd name="T22" fmla="*/ 605 w 868"/>
              <a:gd name="T23" fmla="*/ 907 h 1244"/>
              <a:gd name="T24" fmla="*/ 587 w 868"/>
              <a:gd name="T25" fmla="*/ 909 h 1244"/>
              <a:gd name="T26" fmla="*/ 540 w 868"/>
              <a:gd name="T27" fmla="*/ 890 h 1244"/>
              <a:gd name="T28" fmla="*/ 495 w 868"/>
              <a:gd name="T29" fmla="*/ 856 h 1244"/>
              <a:gd name="T30" fmla="*/ 447 w 868"/>
              <a:gd name="T31" fmla="*/ 793 h 1244"/>
              <a:gd name="T32" fmla="*/ 437 w 868"/>
              <a:gd name="T33" fmla="*/ 772 h 1244"/>
              <a:gd name="T34" fmla="*/ 430 w 868"/>
              <a:gd name="T35" fmla="*/ 738 h 1244"/>
              <a:gd name="T36" fmla="*/ 444 w 868"/>
              <a:gd name="T37" fmla="*/ 549 h 1244"/>
              <a:gd name="T38" fmla="*/ 528 w 868"/>
              <a:gd name="T39" fmla="*/ 358 h 1244"/>
              <a:gd name="T40" fmla="*/ 584 w 868"/>
              <a:gd name="T41" fmla="*/ 245 h 1244"/>
              <a:gd name="T42" fmla="*/ 698 w 868"/>
              <a:gd name="T43" fmla="*/ 131 h 1244"/>
              <a:gd name="T44" fmla="*/ 675 w 868"/>
              <a:gd name="T45" fmla="*/ 421 h 1244"/>
              <a:gd name="T46" fmla="*/ 669 w 868"/>
              <a:gd name="T47" fmla="*/ 585 h 1244"/>
              <a:gd name="T48" fmla="*/ 613 w 868"/>
              <a:gd name="T49" fmla="*/ 759 h 1244"/>
              <a:gd name="T50" fmla="*/ 584 w 868"/>
              <a:gd name="T51" fmla="*/ 812 h 1244"/>
              <a:gd name="T52" fmla="*/ 566 w 868"/>
              <a:gd name="T53" fmla="*/ 840 h 1244"/>
              <a:gd name="T54" fmla="*/ 447 w 868"/>
              <a:gd name="T55" fmla="*/ 937 h 1244"/>
              <a:gd name="T56" fmla="*/ 367 w 868"/>
              <a:gd name="T57" fmla="*/ 981 h 1244"/>
              <a:gd name="T58" fmla="*/ 301 w 868"/>
              <a:gd name="T59" fmla="*/ 1095 h 1244"/>
              <a:gd name="T60" fmla="*/ 219 w 868"/>
              <a:gd name="T61" fmla="*/ 1189 h 1244"/>
              <a:gd name="T62" fmla="*/ 131 w 868"/>
              <a:gd name="T63" fmla="*/ 1237 h 1244"/>
              <a:gd name="T64" fmla="*/ 11 w 868"/>
              <a:gd name="T65" fmla="*/ 1229 h 1244"/>
              <a:gd name="T66" fmla="*/ 64 w 868"/>
              <a:gd name="T67" fmla="*/ 1199 h 1244"/>
              <a:gd name="T68" fmla="*/ 159 w 868"/>
              <a:gd name="T69" fmla="*/ 1141 h 1244"/>
              <a:gd name="T70" fmla="*/ 273 w 868"/>
              <a:gd name="T71" fmla="*/ 1010 h 1244"/>
              <a:gd name="T72" fmla="*/ 375 w 868"/>
              <a:gd name="T73" fmla="*/ 893 h 1244"/>
              <a:gd name="T74" fmla="*/ 475 w 868"/>
              <a:gd name="T75" fmla="*/ 825 h 1244"/>
              <a:gd name="T76" fmla="*/ 531 w 868"/>
              <a:gd name="T77" fmla="*/ 805 h 1244"/>
              <a:gd name="T78" fmla="*/ 600 w 868"/>
              <a:gd name="T79" fmla="*/ 705 h 1244"/>
              <a:gd name="T80" fmla="*/ 631 w 868"/>
              <a:gd name="T81" fmla="*/ 501 h 1244"/>
              <a:gd name="T82" fmla="*/ 641 w 868"/>
              <a:gd name="T83" fmla="*/ 358 h 1244"/>
              <a:gd name="T84" fmla="*/ 659 w 868"/>
              <a:gd name="T85" fmla="*/ 237 h 1244"/>
              <a:gd name="T86" fmla="*/ 619 w 868"/>
              <a:gd name="T87" fmla="*/ 257 h 1244"/>
              <a:gd name="T88" fmla="*/ 512 w 868"/>
              <a:gd name="T89" fmla="*/ 467 h 1244"/>
              <a:gd name="T90" fmla="*/ 471 w 868"/>
              <a:gd name="T91" fmla="*/ 641 h 1244"/>
              <a:gd name="T92" fmla="*/ 479 w 868"/>
              <a:gd name="T93" fmla="*/ 777 h 1244"/>
              <a:gd name="T94" fmla="*/ 507 w 868"/>
              <a:gd name="T95" fmla="*/ 848 h 1244"/>
              <a:gd name="T96" fmla="*/ 518 w 868"/>
              <a:gd name="T97" fmla="*/ 856 h 1244"/>
              <a:gd name="T98" fmla="*/ 532 w 868"/>
              <a:gd name="T99" fmla="*/ 854 h 1244"/>
              <a:gd name="T100" fmla="*/ 641 w 868"/>
              <a:gd name="T101" fmla="*/ 812 h 1244"/>
              <a:gd name="T102" fmla="*/ 726 w 868"/>
              <a:gd name="T103" fmla="*/ 670 h 1244"/>
              <a:gd name="T104" fmla="*/ 783 w 868"/>
              <a:gd name="T105" fmla="*/ 500 h 1244"/>
              <a:gd name="T106" fmla="*/ 791 w 868"/>
              <a:gd name="T107" fmla="*/ 325 h 1244"/>
              <a:gd name="T108" fmla="*/ 787 w 868"/>
              <a:gd name="T109" fmla="*/ 249 h 1244"/>
              <a:gd name="T110" fmla="*/ 747 w 868"/>
              <a:gd name="T111" fmla="*/ 325 h 1244"/>
              <a:gd name="T112" fmla="*/ 703 w 868"/>
              <a:gd name="T113" fmla="*/ 357 h 1244"/>
              <a:gd name="T114" fmla="*/ 556 w 868"/>
              <a:gd name="T115" fmla="*/ 415 h 1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8"/>
              <a:gd name="T175" fmla="*/ 0 h 1244"/>
              <a:gd name="T176" fmla="*/ 868 w 868"/>
              <a:gd name="T177" fmla="*/ 1244 h 1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8" h="1244">
                <a:moveTo>
                  <a:pt x="556" y="415"/>
                </a:moveTo>
                <a:cubicBezTo>
                  <a:pt x="551" y="410"/>
                  <a:pt x="637" y="357"/>
                  <a:pt x="669" y="330"/>
                </a:cubicBezTo>
                <a:cubicBezTo>
                  <a:pt x="701" y="303"/>
                  <a:pt x="727" y="286"/>
                  <a:pt x="751" y="253"/>
                </a:cubicBezTo>
                <a:cubicBezTo>
                  <a:pt x="775" y="220"/>
                  <a:pt x="796" y="165"/>
                  <a:pt x="811" y="131"/>
                </a:cubicBezTo>
                <a:cubicBezTo>
                  <a:pt x="826" y="97"/>
                  <a:pt x="831" y="65"/>
                  <a:pt x="840" y="46"/>
                </a:cubicBezTo>
                <a:cubicBezTo>
                  <a:pt x="849" y="27"/>
                  <a:pt x="868" y="0"/>
                  <a:pt x="868" y="18"/>
                </a:cubicBezTo>
                <a:cubicBezTo>
                  <a:pt x="868" y="36"/>
                  <a:pt x="848" y="100"/>
                  <a:pt x="843" y="157"/>
                </a:cubicBezTo>
                <a:cubicBezTo>
                  <a:pt x="838" y="214"/>
                  <a:pt x="845" y="292"/>
                  <a:pt x="840" y="358"/>
                </a:cubicBezTo>
                <a:cubicBezTo>
                  <a:pt x="835" y="424"/>
                  <a:pt x="830" y="485"/>
                  <a:pt x="811" y="556"/>
                </a:cubicBezTo>
                <a:cubicBezTo>
                  <a:pt x="792" y="627"/>
                  <a:pt x="758" y="726"/>
                  <a:pt x="726" y="783"/>
                </a:cubicBezTo>
                <a:cubicBezTo>
                  <a:pt x="694" y="840"/>
                  <a:pt x="641" y="877"/>
                  <a:pt x="621" y="898"/>
                </a:cubicBezTo>
                <a:cubicBezTo>
                  <a:pt x="601" y="919"/>
                  <a:pt x="611" y="905"/>
                  <a:pt x="605" y="907"/>
                </a:cubicBezTo>
                <a:cubicBezTo>
                  <a:pt x="599" y="909"/>
                  <a:pt x="598" y="912"/>
                  <a:pt x="587" y="909"/>
                </a:cubicBezTo>
                <a:cubicBezTo>
                  <a:pt x="576" y="906"/>
                  <a:pt x="555" y="899"/>
                  <a:pt x="540" y="890"/>
                </a:cubicBezTo>
                <a:cubicBezTo>
                  <a:pt x="525" y="881"/>
                  <a:pt x="511" y="872"/>
                  <a:pt x="495" y="856"/>
                </a:cubicBezTo>
                <a:cubicBezTo>
                  <a:pt x="479" y="840"/>
                  <a:pt x="457" y="807"/>
                  <a:pt x="447" y="793"/>
                </a:cubicBezTo>
                <a:cubicBezTo>
                  <a:pt x="437" y="779"/>
                  <a:pt x="440" y="781"/>
                  <a:pt x="437" y="772"/>
                </a:cubicBezTo>
                <a:cubicBezTo>
                  <a:pt x="434" y="763"/>
                  <a:pt x="429" y="775"/>
                  <a:pt x="430" y="738"/>
                </a:cubicBezTo>
                <a:cubicBezTo>
                  <a:pt x="431" y="701"/>
                  <a:pt x="428" y="612"/>
                  <a:pt x="444" y="549"/>
                </a:cubicBezTo>
                <a:cubicBezTo>
                  <a:pt x="460" y="486"/>
                  <a:pt x="505" y="409"/>
                  <a:pt x="528" y="358"/>
                </a:cubicBezTo>
                <a:cubicBezTo>
                  <a:pt x="551" y="307"/>
                  <a:pt x="556" y="283"/>
                  <a:pt x="584" y="245"/>
                </a:cubicBezTo>
                <a:cubicBezTo>
                  <a:pt x="612" y="207"/>
                  <a:pt x="683" y="102"/>
                  <a:pt x="698" y="131"/>
                </a:cubicBezTo>
                <a:cubicBezTo>
                  <a:pt x="713" y="160"/>
                  <a:pt x="680" y="345"/>
                  <a:pt x="675" y="421"/>
                </a:cubicBezTo>
                <a:cubicBezTo>
                  <a:pt x="670" y="497"/>
                  <a:pt x="679" y="529"/>
                  <a:pt x="669" y="585"/>
                </a:cubicBezTo>
                <a:cubicBezTo>
                  <a:pt x="659" y="641"/>
                  <a:pt x="627" y="721"/>
                  <a:pt x="613" y="759"/>
                </a:cubicBezTo>
                <a:cubicBezTo>
                  <a:pt x="599" y="797"/>
                  <a:pt x="592" y="799"/>
                  <a:pt x="584" y="812"/>
                </a:cubicBezTo>
                <a:cubicBezTo>
                  <a:pt x="576" y="825"/>
                  <a:pt x="589" y="819"/>
                  <a:pt x="566" y="840"/>
                </a:cubicBezTo>
                <a:cubicBezTo>
                  <a:pt x="543" y="861"/>
                  <a:pt x="480" y="913"/>
                  <a:pt x="447" y="937"/>
                </a:cubicBezTo>
                <a:cubicBezTo>
                  <a:pt x="414" y="961"/>
                  <a:pt x="391" y="955"/>
                  <a:pt x="367" y="981"/>
                </a:cubicBezTo>
                <a:cubicBezTo>
                  <a:pt x="343" y="1007"/>
                  <a:pt x="326" y="1060"/>
                  <a:pt x="301" y="1095"/>
                </a:cubicBezTo>
                <a:cubicBezTo>
                  <a:pt x="276" y="1130"/>
                  <a:pt x="247" y="1165"/>
                  <a:pt x="219" y="1189"/>
                </a:cubicBezTo>
                <a:cubicBezTo>
                  <a:pt x="191" y="1213"/>
                  <a:pt x="166" y="1230"/>
                  <a:pt x="131" y="1237"/>
                </a:cubicBezTo>
                <a:cubicBezTo>
                  <a:pt x="96" y="1244"/>
                  <a:pt x="22" y="1235"/>
                  <a:pt x="11" y="1229"/>
                </a:cubicBezTo>
                <a:cubicBezTo>
                  <a:pt x="0" y="1223"/>
                  <a:pt x="39" y="1214"/>
                  <a:pt x="64" y="1199"/>
                </a:cubicBezTo>
                <a:cubicBezTo>
                  <a:pt x="89" y="1184"/>
                  <a:pt x="124" y="1172"/>
                  <a:pt x="159" y="1141"/>
                </a:cubicBezTo>
                <a:cubicBezTo>
                  <a:pt x="194" y="1110"/>
                  <a:pt x="237" y="1051"/>
                  <a:pt x="273" y="1010"/>
                </a:cubicBezTo>
                <a:cubicBezTo>
                  <a:pt x="309" y="969"/>
                  <a:pt x="341" y="924"/>
                  <a:pt x="375" y="893"/>
                </a:cubicBezTo>
                <a:cubicBezTo>
                  <a:pt x="409" y="862"/>
                  <a:pt x="449" y="840"/>
                  <a:pt x="475" y="825"/>
                </a:cubicBezTo>
                <a:cubicBezTo>
                  <a:pt x="501" y="810"/>
                  <a:pt x="510" y="825"/>
                  <a:pt x="531" y="805"/>
                </a:cubicBezTo>
                <a:cubicBezTo>
                  <a:pt x="552" y="785"/>
                  <a:pt x="583" y="756"/>
                  <a:pt x="600" y="705"/>
                </a:cubicBezTo>
                <a:cubicBezTo>
                  <a:pt x="617" y="654"/>
                  <a:pt x="624" y="559"/>
                  <a:pt x="631" y="501"/>
                </a:cubicBezTo>
                <a:cubicBezTo>
                  <a:pt x="638" y="443"/>
                  <a:pt x="636" y="402"/>
                  <a:pt x="641" y="358"/>
                </a:cubicBezTo>
                <a:cubicBezTo>
                  <a:pt x="646" y="314"/>
                  <a:pt x="663" y="254"/>
                  <a:pt x="659" y="237"/>
                </a:cubicBezTo>
                <a:cubicBezTo>
                  <a:pt x="655" y="220"/>
                  <a:pt x="643" y="219"/>
                  <a:pt x="619" y="257"/>
                </a:cubicBezTo>
                <a:cubicBezTo>
                  <a:pt x="595" y="295"/>
                  <a:pt x="537" y="403"/>
                  <a:pt x="512" y="467"/>
                </a:cubicBezTo>
                <a:cubicBezTo>
                  <a:pt x="487" y="531"/>
                  <a:pt x="477" y="589"/>
                  <a:pt x="471" y="641"/>
                </a:cubicBezTo>
                <a:cubicBezTo>
                  <a:pt x="465" y="693"/>
                  <a:pt x="473" y="743"/>
                  <a:pt x="479" y="777"/>
                </a:cubicBezTo>
                <a:cubicBezTo>
                  <a:pt x="485" y="811"/>
                  <a:pt x="501" y="835"/>
                  <a:pt x="507" y="848"/>
                </a:cubicBezTo>
                <a:cubicBezTo>
                  <a:pt x="513" y="861"/>
                  <a:pt x="514" y="855"/>
                  <a:pt x="518" y="856"/>
                </a:cubicBezTo>
                <a:cubicBezTo>
                  <a:pt x="522" y="857"/>
                  <a:pt x="512" y="861"/>
                  <a:pt x="532" y="854"/>
                </a:cubicBezTo>
                <a:cubicBezTo>
                  <a:pt x="552" y="847"/>
                  <a:pt x="609" y="843"/>
                  <a:pt x="641" y="812"/>
                </a:cubicBezTo>
                <a:cubicBezTo>
                  <a:pt x="673" y="781"/>
                  <a:pt x="702" y="722"/>
                  <a:pt x="726" y="670"/>
                </a:cubicBezTo>
                <a:cubicBezTo>
                  <a:pt x="750" y="618"/>
                  <a:pt x="772" y="557"/>
                  <a:pt x="783" y="500"/>
                </a:cubicBezTo>
                <a:cubicBezTo>
                  <a:pt x="794" y="443"/>
                  <a:pt x="790" y="367"/>
                  <a:pt x="791" y="325"/>
                </a:cubicBezTo>
                <a:cubicBezTo>
                  <a:pt x="792" y="283"/>
                  <a:pt x="794" y="249"/>
                  <a:pt x="787" y="249"/>
                </a:cubicBezTo>
                <a:cubicBezTo>
                  <a:pt x="780" y="249"/>
                  <a:pt x="761" y="307"/>
                  <a:pt x="747" y="325"/>
                </a:cubicBezTo>
                <a:cubicBezTo>
                  <a:pt x="733" y="343"/>
                  <a:pt x="735" y="342"/>
                  <a:pt x="703" y="357"/>
                </a:cubicBezTo>
                <a:cubicBezTo>
                  <a:pt x="671" y="372"/>
                  <a:pt x="587" y="403"/>
                  <a:pt x="556" y="41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0" name="Freeform 8"/>
          <p:cNvSpPr>
            <a:spLocks/>
          </p:cNvSpPr>
          <p:nvPr/>
        </p:nvSpPr>
        <p:spPr bwMode="ltGray">
          <a:xfrm>
            <a:off x="2552707" y="2174082"/>
            <a:ext cx="2439591" cy="3570685"/>
          </a:xfrm>
          <a:custGeom>
            <a:avLst/>
            <a:gdLst>
              <a:gd name="T0" fmla="*/ 1643 w 2049"/>
              <a:gd name="T1" fmla="*/ 147 h 2999"/>
              <a:gd name="T2" fmla="*/ 1671 w 2049"/>
              <a:gd name="T3" fmla="*/ 90 h 2999"/>
              <a:gd name="T4" fmla="*/ 1728 w 2049"/>
              <a:gd name="T5" fmla="*/ 33 h 2999"/>
              <a:gd name="T6" fmla="*/ 1813 w 2049"/>
              <a:gd name="T7" fmla="*/ 5 h 2999"/>
              <a:gd name="T8" fmla="*/ 1955 w 2049"/>
              <a:gd name="T9" fmla="*/ 5 h 2999"/>
              <a:gd name="T10" fmla="*/ 2040 w 2049"/>
              <a:gd name="T11" fmla="*/ 33 h 2999"/>
              <a:gd name="T12" fmla="*/ 2011 w 2049"/>
              <a:gd name="T13" fmla="*/ 90 h 2999"/>
              <a:gd name="T14" fmla="*/ 1955 w 2049"/>
              <a:gd name="T15" fmla="*/ 147 h 2999"/>
              <a:gd name="T16" fmla="*/ 1841 w 2049"/>
              <a:gd name="T17" fmla="*/ 204 h 2999"/>
              <a:gd name="T18" fmla="*/ 1756 w 2049"/>
              <a:gd name="T19" fmla="*/ 232 h 2999"/>
              <a:gd name="T20" fmla="*/ 1728 w 2049"/>
              <a:gd name="T21" fmla="*/ 289 h 2999"/>
              <a:gd name="T22" fmla="*/ 1785 w 2049"/>
              <a:gd name="T23" fmla="*/ 289 h 2999"/>
              <a:gd name="T24" fmla="*/ 1813 w 2049"/>
              <a:gd name="T25" fmla="*/ 345 h 2999"/>
              <a:gd name="T26" fmla="*/ 1784 w 2049"/>
              <a:gd name="T27" fmla="*/ 410 h 2999"/>
              <a:gd name="T28" fmla="*/ 1756 w 2049"/>
              <a:gd name="T29" fmla="*/ 459 h 2999"/>
              <a:gd name="T30" fmla="*/ 1699 w 2049"/>
              <a:gd name="T31" fmla="*/ 487 h 2999"/>
              <a:gd name="T32" fmla="*/ 1473 w 2049"/>
              <a:gd name="T33" fmla="*/ 572 h 2999"/>
              <a:gd name="T34" fmla="*/ 1274 w 2049"/>
              <a:gd name="T35" fmla="*/ 685 h 2999"/>
              <a:gd name="T36" fmla="*/ 1019 w 2049"/>
              <a:gd name="T37" fmla="*/ 827 h 2999"/>
              <a:gd name="T38" fmla="*/ 877 w 2049"/>
              <a:gd name="T39" fmla="*/ 912 h 2999"/>
              <a:gd name="T40" fmla="*/ 594 w 2049"/>
              <a:gd name="T41" fmla="*/ 1082 h 2999"/>
              <a:gd name="T42" fmla="*/ 320 w 2049"/>
              <a:gd name="T43" fmla="*/ 1354 h 2999"/>
              <a:gd name="T44" fmla="*/ 108 w 2049"/>
              <a:gd name="T45" fmla="*/ 1690 h 2999"/>
              <a:gd name="T46" fmla="*/ 72 w 2049"/>
              <a:gd name="T47" fmla="*/ 1814 h 2999"/>
              <a:gd name="T48" fmla="*/ 56 w 2049"/>
              <a:gd name="T49" fmla="*/ 1914 h 2999"/>
              <a:gd name="T50" fmla="*/ 55 w 2049"/>
              <a:gd name="T51" fmla="*/ 2075 h 2999"/>
              <a:gd name="T52" fmla="*/ 164 w 2049"/>
              <a:gd name="T53" fmla="*/ 2450 h 2999"/>
              <a:gd name="T54" fmla="*/ 396 w 2049"/>
              <a:gd name="T55" fmla="*/ 2738 h 2999"/>
              <a:gd name="T56" fmla="*/ 520 w 2049"/>
              <a:gd name="T57" fmla="*/ 2826 h 2999"/>
              <a:gd name="T58" fmla="*/ 536 w 2049"/>
              <a:gd name="T59" fmla="*/ 2926 h 2999"/>
              <a:gd name="T60" fmla="*/ 524 w 2049"/>
              <a:gd name="T61" fmla="*/ 2974 h 2999"/>
              <a:gd name="T62" fmla="*/ 240 w 2049"/>
              <a:gd name="T63" fmla="*/ 2774 h 2999"/>
              <a:gd name="T64" fmla="*/ 64 w 2049"/>
              <a:gd name="T65" fmla="*/ 2502 h 2999"/>
              <a:gd name="T66" fmla="*/ 8 w 2049"/>
              <a:gd name="T67" fmla="*/ 2134 h 2999"/>
              <a:gd name="T68" fmla="*/ 16 w 2049"/>
              <a:gd name="T69" fmla="*/ 1878 h 2999"/>
              <a:gd name="T70" fmla="*/ 72 w 2049"/>
              <a:gd name="T71" fmla="*/ 1650 h 2999"/>
              <a:gd name="T72" fmla="*/ 339 w 2049"/>
              <a:gd name="T73" fmla="*/ 1196 h 2999"/>
              <a:gd name="T74" fmla="*/ 821 w 2049"/>
              <a:gd name="T75" fmla="*/ 827 h 2999"/>
              <a:gd name="T76" fmla="*/ 1331 w 2049"/>
              <a:gd name="T77" fmla="*/ 544 h 2999"/>
              <a:gd name="T78" fmla="*/ 1556 w 2049"/>
              <a:gd name="T79" fmla="*/ 438 h 2999"/>
              <a:gd name="T80" fmla="*/ 1568 w 2049"/>
              <a:gd name="T81" fmla="*/ 402 h 2999"/>
              <a:gd name="T82" fmla="*/ 1614 w 2049"/>
              <a:gd name="T83" fmla="*/ 289 h 2999"/>
              <a:gd name="T84" fmla="*/ 1699 w 2049"/>
              <a:gd name="T85" fmla="*/ 204 h 2999"/>
              <a:gd name="T86" fmla="*/ 1898 w 2049"/>
              <a:gd name="T87" fmla="*/ 118 h 2999"/>
              <a:gd name="T88" fmla="*/ 1926 w 2049"/>
              <a:gd name="T89" fmla="*/ 90 h 2999"/>
              <a:gd name="T90" fmla="*/ 1870 w 2049"/>
              <a:gd name="T91" fmla="*/ 90 h 2999"/>
              <a:gd name="T92" fmla="*/ 1785 w 2049"/>
              <a:gd name="T93" fmla="*/ 62 h 2999"/>
              <a:gd name="T94" fmla="*/ 1728 w 2049"/>
              <a:gd name="T95" fmla="*/ 90 h 2999"/>
              <a:gd name="T96" fmla="*/ 1699 w 2049"/>
              <a:gd name="T97" fmla="*/ 118 h 2999"/>
              <a:gd name="T98" fmla="*/ 1643 w 2049"/>
              <a:gd name="T99" fmla="*/ 147 h 29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49"/>
              <a:gd name="T151" fmla="*/ 0 h 2999"/>
              <a:gd name="T152" fmla="*/ 2049 w 2049"/>
              <a:gd name="T153" fmla="*/ 2999 h 29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49" h="2999">
                <a:moveTo>
                  <a:pt x="1643" y="147"/>
                </a:moveTo>
                <a:cubicBezTo>
                  <a:pt x="1638" y="142"/>
                  <a:pt x="1657" y="109"/>
                  <a:pt x="1671" y="90"/>
                </a:cubicBezTo>
                <a:cubicBezTo>
                  <a:pt x="1685" y="71"/>
                  <a:pt x="1704" y="47"/>
                  <a:pt x="1728" y="33"/>
                </a:cubicBezTo>
                <a:cubicBezTo>
                  <a:pt x="1752" y="19"/>
                  <a:pt x="1775" y="10"/>
                  <a:pt x="1813" y="5"/>
                </a:cubicBezTo>
                <a:cubicBezTo>
                  <a:pt x="1851" y="0"/>
                  <a:pt x="1917" y="0"/>
                  <a:pt x="1955" y="5"/>
                </a:cubicBezTo>
                <a:cubicBezTo>
                  <a:pt x="1993" y="10"/>
                  <a:pt x="2031" y="19"/>
                  <a:pt x="2040" y="33"/>
                </a:cubicBezTo>
                <a:cubicBezTo>
                  <a:pt x="2049" y="47"/>
                  <a:pt x="2025" y="71"/>
                  <a:pt x="2011" y="90"/>
                </a:cubicBezTo>
                <a:cubicBezTo>
                  <a:pt x="1997" y="109"/>
                  <a:pt x="1983" y="128"/>
                  <a:pt x="1955" y="147"/>
                </a:cubicBezTo>
                <a:cubicBezTo>
                  <a:pt x="1927" y="166"/>
                  <a:pt x="1874" y="190"/>
                  <a:pt x="1841" y="204"/>
                </a:cubicBezTo>
                <a:cubicBezTo>
                  <a:pt x="1808" y="218"/>
                  <a:pt x="1775" y="218"/>
                  <a:pt x="1756" y="232"/>
                </a:cubicBezTo>
                <a:cubicBezTo>
                  <a:pt x="1737" y="246"/>
                  <a:pt x="1723" y="280"/>
                  <a:pt x="1728" y="289"/>
                </a:cubicBezTo>
                <a:cubicBezTo>
                  <a:pt x="1733" y="298"/>
                  <a:pt x="1771" y="280"/>
                  <a:pt x="1785" y="289"/>
                </a:cubicBezTo>
                <a:cubicBezTo>
                  <a:pt x="1799" y="298"/>
                  <a:pt x="1813" y="325"/>
                  <a:pt x="1813" y="345"/>
                </a:cubicBezTo>
                <a:cubicBezTo>
                  <a:pt x="1813" y="365"/>
                  <a:pt x="1794" y="391"/>
                  <a:pt x="1784" y="410"/>
                </a:cubicBezTo>
                <a:cubicBezTo>
                  <a:pt x="1774" y="429"/>
                  <a:pt x="1770" y="446"/>
                  <a:pt x="1756" y="459"/>
                </a:cubicBezTo>
                <a:cubicBezTo>
                  <a:pt x="1742" y="472"/>
                  <a:pt x="1746" y="468"/>
                  <a:pt x="1699" y="487"/>
                </a:cubicBezTo>
                <a:cubicBezTo>
                  <a:pt x="1652" y="506"/>
                  <a:pt x="1544" y="539"/>
                  <a:pt x="1473" y="572"/>
                </a:cubicBezTo>
                <a:cubicBezTo>
                  <a:pt x="1402" y="605"/>
                  <a:pt x="1350" y="642"/>
                  <a:pt x="1274" y="685"/>
                </a:cubicBezTo>
                <a:cubicBezTo>
                  <a:pt x="1198" y="728"/>
                  <a:pt x="1085" y="789"/>
                  <a:pt x="1019" y="827"/>
                </a:cubicBezTo>
                <a:cubicBezTo>
                  <a:pt x="953" y="865"/>
                  <a:pt x="948" y="870"/>
                  <a:pt x="877" y="912"/>
                </a:cubicBezTo>
                <a:cubicBezTo>
                  <a:pt x="806" y="954"/>
                  <a:pt x="687" y="1008"/>
                  <a:pt x="594" y="1082"/>
                </a:cubicBezTo>
                <a:cubicBezTo>
                  <a:pt x="501" y="1156"/>
                  <a:pt x="401" y="1253"/>
                  <a:pt x="320" y="1354"/>
                </a:cubicBezTo>
                <a:cubicBezTo>
                  <a:pt x="239" y="1455"/>
                  <a:pt x="149" y="1613"/>
                  <a:pt x="108" y="1690"/>
                </a:cubicBezTo>
                <a:cubicBezTo>
                  <a:pt x="67" y="1767"/>
                  <a:pt x="81" y="1777"/>
                  <a:pt x="72" y="1814"/>
                </a:cubicBezTo>
                <a:cubicBezTo>
                  <a:pt x="63" y="1851"/>
                  <a:pt x="59" y="1871"/>
                  <a:pt x="56" y="1914"/>
                </a:cubicBezTo>
                <a:cubicBezTo>
                  <a:pt x="53" y="1957"/>
                  <a:pt x="37" y="1986"/>
                  <a:pt x="55" y="2075"/>
                </a:cubicBezTo>
                <a:cubicBezTo>
                  <a:pt x="73" y="2164"/>
                  <a:pt x="107" y="2340"/>
                  <a:pt x="164" y="2450"/>
                </a:cubicBezTo>
                <a:cubicBezTo>
                  <a:pt x="221" y="2560"/>
                  <a:pt x="337" y="2675"/>
                  <a:pt x="396" y="2738"/>
                </a:cubicBezTo>
                <a:cubicBezTo>
                  <a:pt x="455" y="2801"/>
                  <a:pt x="497" y="2795"/>
                  <a:pt x="520" y="2826"/>
                </a:cubicBezTo>
                <a:cubicBezTo>
                  <a:pt x="543" y="2857"/>
                  <a:pt x="535" y="2901"/>
                  <a:pt x="536" y="2926"/>
                </a:cubicBezTo>
                <a:cubicBezTo>
                  <a:pt x="537" y="2951"/>
                  <a:pt x="573" y="2999"/>
                  <a:pt x="524" y="2974"/>
                </a:cubicBezTo>
                <a:cubicBezTo>
                  <a:pt x="475" y="2949"/>
                  <a:pt x="317" y="2853"/>
                  <a:pt x="240" y="2774"/>
                </a:cubicBezTo>
                <a:cubicBezTo>
                  <a:pt x="163" y="2695"/>
                  <a:pt x="103" y="2609"/>
                  <a:pt x="64" y="2502"/>
                </a:cubicBezTo>
                <a:cubicBezTo>
                  <a:pt x="25" y="2395"/>
                  <a:pt x="16" y="2238"/>
                  <a:pt x="8" y="2134"/>
                </a:cubicBezTo>
                <a:cubicBezTo>
                  <a:pt x="0" y="2030"/>
                  <a:pt x="5" y="1959"/>
                  <a:pt x="16" y="1878"/>
                </a:cubicBezTo>
                <a:cubicBezTo>
                  <a:pt x="27" y="1797"/>
                  <a:pt x="18" y="1764"/>
                  <a:pt x="72" y="1650"/>
                </a:cubicBezTo>
                <a:cubicBezTo>
                  <a:pt x="126" y="1536"/>
                  <a:pt x="214" y="1333"/>
                  <a:pt x="339" y="1196"/>
                </a:cubicBezTo>
                <a:cubicBezTo>
                  <a:pt x="464" y="1059"/>
                  <a:pt x="656" y="936"/>
                  <a:pt x="821" y="827"/>
                </a:cubicBezTo>
                <a:cubicBezTo>
                  <a:pt x="986" y="718"/>
                  <a:pt x="1209" y="609"/>
                  <a:pt x="1331" y="544"/>
                </a:cubicBezTo>
                <a:cubicBezTo>
                  <a:pt x="1453" y="479"/>
                  <a:pt x="1516" y="462"/>
                  <a:pt x="1556" y="438"/>
                </a:cubicBezTo>
                <a:cubicBezTo>
                  <a:pt x="1596" y="414"/>
                  <a:pt x="1558" y="427"/>
                  <a:pt x="1568" y="402"/>
                </a:cubicBezTo>
                <a:cubicBezTo>
                  <a:pt x="1578" y="377"/>
                  <a:pt x="1592" y="322"/>
                  <a:pt x="1614" y="289"/>
                </a:cubicBezTo>
                <a:cubicBezTo>
                  <a:pt x="1636" y="256"/>
                  <a:pt x="1652" y="232"/>
                  <a:pt x="1699" y="204"/>
                </a:cubicBezTo>
                <a:cubicBezTo>
                  <a:pt x="1746" y="176"/>
                  <a:pt x="1860" y="137"/>
                  <a:pt x="1898" y="118"/>
                </a:cubicBezTo>
                <a:cubicBezTo>
                  <a:pt x="1936" y="99"/>
                  <a:pt x="1931" y="95"/>
                  <a:pt x="1926" y="90"/>
                </a:cubicBezTo>
                <a:cubicBezTo>
                  <a:pt x="1921" y="85"/>
                  <a:pt x="1893" y="95"/>
                  <a:pt x="1870" y="90"/>
                </a:cubicBezTo>
                <a:cubicBezTo>
                  <a:pt x="1847" y="85"/>
                  <a:pt x="1809" y="62"/>
                  <a:pt x="1785" y="62"/>
                </a:cubicBezTo>
                <a:cubicBezTo>
                  <a:pt x="1761" y="62"/>
                  <a:pt x="1742" y="81"/>
                  <a:pt x="1728" y="90"/>
                </a:cubicBezTo>
                <a:cubicBezTo>
                  <a:pt x="1714" y="99"/>
                  <a:pt x="1713" y="108"/>
                  <a:pt x="1699" y="118"/>
                </a:cubicBezTo>
                <a:cubicBezTo>
                  <a:pt x="1685" y="128"/>
                  <a:pt x="1648" y="152"/>
                  <a:pt x="1643" y="147"/>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1" name="Freeform 9"/>
          <p:cNvSpPr>
            <a:spLocks/>
          </p:cNvSpPr>
          <p:nvPr/>
        </p:nvSpPr>
        <p:spPr bwMode="ltGray">
          <a:xfrm>
            <a:off x="4069564" y="2483644"/>
            <a:ext cx="202406" cy="235744"/>
          </a:xfrm>
          <a:custGeom>
            <a:avLst/>
            <a:gdLst>
              <a:gd name="T0" fmla="*/ 56 w 179"/>
              <a:gd name="T1" fmla="*/ 14 h 222"/>
              <a:gd name="T2" fmla="*/ 0 w 179"/>
              <a:gd name="T3" fmla="*/ 156 h 222"/>
              <a:gd name="T4" fmla="*/ 56 w 179"/>
              <a:gd name="T5" fmla="*/ 184 h 222"/>
              <a:gd name="T6" fmla="*/ 85 w 179"/>
              <a:gd name="T7" fmla="*/ 213 h 222"/>
              <a:gd name="T8" fmla="*/ 170 w 179"/>
              <a:gd name="T9" fmla="*/ 128 h 222"/>
              <a:gd name="T10" fmla="*/ 141 w 179"/>
              <a:gd name="T11" fmla="*/ 71 h 222"/>
              <a:gd name="T12" fmla="*/ 56 w 179"/>
              <a:gd name="T13" fmla="*/ 14 h 222"/>
              <a:gd name="T14" fmla="*/ 0 60000 65536"/>
              <a:gd name="T15" fmla="*/ 0 60000 65536"/>
              <a:gd name="T16" fmla="*/ 0 60000 65536"/>
              <a:gd name="T17" fmla="*/ 0 60000 65536"/>
              <a:gd name="T18" fmla="*/ 0 60000 65536"/>
              <a:gd name="T19" fmla="*/ 0 60000 65536"/>
              <a:gd name="T20" fmla="*/ 0 60000 65536"/>
              <a:gd name="T21" fmla="*/ 0 w 179"/>
              <a:gd name="T22" fmla="*/ 0 h 222"/>
              <a:gd name="T23" fmla="*/ 179 w 179"/>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222">
                <a:moveTo>
                  <a:pt x="56" y="14"/>
                </a:moveTo>
                <a:cubicBezTo>
                  <a:pt x="33" y="28"/>
                  <a:pt x="0" y="128"/>
                  <a:pt x="0" y="156"/>
                </a:cubicBezTo>
                <a:cubicBezTo>
                  <a:pt x="0" y="184"/>
                  <a:pt x="42" y="175"/>
                  <a:pt x="56" y="184"/>
                </a:cubicBezTo>
                <a:cubicBezTo>
                  <a:pt x="70" y="193"/>
                  <a:pt x="66" y="222"/>
                  <a:pt x="85" y="213"/>
                </a:cubicBezTo>
                <a:cubicBezTo>
                  <a:pt x="104" y="204"/>
                  <a:pt x="161" y="152"/>
                  <a:pt x="170" y="128"/>
                </a:cubicBezTo>
                <a:cubicBezTo>
                  <a:pt x="179" y="104"/>
                  <a:pt x="155" y="90"/>
                  <a:pt x="141" y="71"/>
                </a:cubicBezTo>
                <a:cubicBezTo>
                  <a:pt x="127" y="52"/>
                  <a:pt x="79" y="0"/>
                  <a:pt x="56" y="14"/>
                </a:cubicBezTo>
                <a:close/>
              </a:path>
            </a:pathLst>
          </a:custGeom>
          <a:solidFill>
            <a:srgbClr val="FFFF00"/>
          </a:solidFill>
          <a:ln>
            <a:solidFill>
              <a:srgbClr val="7030A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Freeform 10"/>
          <p:cNvSpPr>
            <a:spLocks/>
          </p:cNvSpPr>
          <p:nvPr/>
        </p:nvSpPr>
        <p:spPr bwMode="ltGray">
          <a:xfrm>
            <a:off x="2618192" y="1285876"/>
            <a:ext cx="3000375" cy="2413397"/>
          </a:xfrm>
          <a:custGeom>
            <a:avLst/>
            <a:gdLst>
              <a:gd name="T0" fmla="*/ 2077 w 2520"/>
              <a:gd name="T1" fmla="*/ 90 h 2027"/>
              <a:gd name="T2" fmla="*/ 2105 w 2520"/>
              <a:gd name="T3" fmla="*/ 62 h 2027"/>
              <a:gd name="T4" fmla="*/ 2133 w 2520"/>
              <a:gd name="T5" fmla="*/ 33 h 2027"/>
              <a:gd name="T6" fmla="*/ 2162 w 2520"/>
              <a:gd name="T7" fmla="*/ 5 h 2027"/>
              <a:gd name="T8" fmla="*/ 2247 w 2520"/>
              <a:gd name="T9" fmla="*/ 5 h 2027"/>
              <a:gd name="T10" fmla="*/ 2358 w 2520"/>
              <a:gd name="T11" fmla="*/ 35 h 2027"/>
              <a:gd name="T12" fmla="*/ 2412 w 2520"/>
              <a:gd name="T13" fmla="*/ 60 h 2027"/>
              <a:gd name="T14" fmla="*/ 2480 w 2520"/>
              <a:gd name="T15" fmla="*/ 79 h 2027"/>
              <a:gd name="T16" fmla="*/ 2516 w 2520"/>
              <a:gd name="T17" fmla="*/ 67 h 2027"/>
              <a:gd name="T18" fmla="*/ 2504 w 2520"/>
              <a:gd name="T19" fmla="*/ 123 h 2027"/>
              <a:gd name="T20" fmla="*/ 2445 w 2520"/>
              <a:gd name="T21" fmla="*/ 175 h 2027"/>
              <a:gd name="T22" fmla="*/ 2389 w 2520"/>
              <a:gd name="T23" fmla="*/ 203 h 2027"/>
              <a:gd name="T24" fmla="*/ 2168 w 2520"/>
              <a:gd name="T25" fmla="*/ 347 h 2027"/>
              <a:gd name="T26" fmla="*/ 2100 w 2520"/>
              <a:gd name="T27" fmla="*/ 399 h 2027"/>
              <a:gd name="T28" fmla="*/ 2028 w 2520"/>
              <a:gd name="T29" fmla="*/ 447 h 2027"/>
              <a:gd name="T30" fmla="*/ 1822 w 2520"/>
              <a:gd name="T31" fmla="*/ 572 h 2027"/>
              <a:gd name="T32" fmla="*/ 1510 w 2520"/>
              <a:gd name="T33" fmla="*/ 714 h 2027"/>
              <a:gd name="T34" fmla="*/ 1028 w 2520"/>
              <a:gd name="T35" fmla="*/ 799 h 2027"/>
              <a:gd name="T36" fmla="*/ 744 w 2520"/>
              <a:gd name="T37" fmla="*/ 770 h 2027"/>
              <a:gd name="T38" fmla="*/ 624 w 2520"/>
              <a:gd name="T39" fmla="*/ 692 h 2027"/>
              <a:gd name="T40" fmla="*/ 600 w 2520"/>
              <a:gd name="T41" fmla="*/ 651 h 2027"/>
              <a:gd name="T42" fmla="*/ 536 w 2520"/>
              <a:gd name="T43" fmla="*/ 659 h 2027"/>
              <a:gd name="T44" fmla="*/ 484 w 2520"/>
              <a:gd name="T45" fmla="*/ 675 h 2027"/>
              <a:gd name="T46" fmla="*/ 461 w 2520"/>
              <a:gd name="T47" fmla="*/ 714 h 2027"/>
              <a:gd name="T48" fmla="*/ 489 w 2520"/>
              <a:gd name="T49" fmla="*/ 742 h 2027"/>
              <a:gd name="T50" fmla="*/ 546 w 2520"/>
              <a:gd name="T51" fmla="*/ 770 h 2027"/>
              <a:gd name="T52" fmla="*/ 574 w 2520"/>
              <a:gd name="T53" fmla="*/ 799 h 2027"/>
              <a:gd name="T54" fmla="*/ 517 w 2520"/>
              <a:gd name="T55" fmla="*/ 884 h 2027"/>
              <a:gd name="T56" fmla="*/ 472 w 2520"/>
              <a:gd name="T57" fmla="*/ 939 h 2027"/>
              <a:gd name="T58" fmla="*/ 400 w 2520"/>
              <a:gd name="T59" fmla="*/ 963 h 2027"/>
              <a:gd name="T60" fmla="*/ 264 w 2520"/>
              <a:gd name="T61" fmla="*/ 983 h 2027"/>
              <a:gd name="T62" fmla="*/ 149 w 2520"/>
              <a:gd name="T63" fmla="*/ 1054 h 2027"/>
              <a:gd name="T64" fmla="*/ 64 w 2520"/>
              <a:gd name="T65" fmla="*/ 1207 h 2027"/>
              <a:gd name="T66" fmla="*/ 36 w 2520"/>
              <a:gd name="T67" fmla="*/ 1479 h 2027"/>
              <a:gd name="T68" fmla="*/ 20 w 2520"/>
              <a:gd name="T69" fmla="*/ 1975 h 2027"/>
              <a:gd name="T70" fmla="*/ 7 w 2520"/>
              <a:gd name="T71" fmla="*/ 1791 h 2027"/>
              <a:gd name="T72" fmla="*/ 0 w 2520"/>
              <a:gd name="T73" fmla="*/ 1475 h 2027"/>
              <a:gd name="T74" fmla="*/ 7 w 2520"/>
              <a:gd name="T75" fmla="*/ 1337 h 2027"/>
              <a:gd name="T76" fmla="*/ 28 w 2520"/>
              <a:gd name="T77" fmla="*/ 1220 h 2027"/>
              <a:gd name="T78" fmla="*/ 64 w 2520"/>
              <a:gd name="T79" fmla="*/ 1107 h 2027"/>
              <a:gd name="T80" fmla="*/ 149 w 2520"/>
              <a:gd name="T81" fmla="*/ 969 h 2027"/>
              <a:gd name="T82" fmla="*/ 262 w 2520"/>
              <a:gd name="T83" fmla="*/ 884 h 2027"/>
              <a:gd name="T84" fmla="*/ 340 w 2520"/>
              <a:gd name="T85" fmla="*/ 855 h 2027"/>
              <a:gd name="T86" fmla="*/ 372 w 2520"/>
              <a:gd name="T87" fmla="*/ 799 h 2027"/>
              <a:gd name="T88" fmla="*/ 404 w 2520"/>
              <a:gd name="T89" fmla="*/ 714 h 2027"/>
              <a:gd name="T90" fmla="*/ 480 w 2520"/>
              <a:gd name="T91" fmla="*/ 623 h 2027"/>
              <a:gd name="T92" fmla="*/ 516 w 2520"/>
              <a:gd name="T93" fmla="*/ 595 h 2027"/>
              <a:gd name="T94" fmla="*/ 631 w 2520"/>
              <a:gd name="T95" fmla="*/ 544 h 2027"/>
              <a:gd name="T96" fmla="*/ 664 w 2520"/>
              <a:gd name="T97" fmla="*/ 563 h 2027"/>
              <a:gd name="T98" fmla="*/ 943 w 2520"/>
              <a:gd name="T99" fmla="*/ 629 h 2027"/>
              <a:gd name="T100" fmla="*/ 1425 w 2520"/>
              <a:gd name="T101" fmla="*/ 600 h 2027"/>
              <a:gd name="T102" fmla="*/ 1892 w 2520"/>
              <a:gd name="T103" fmla="*/ 427 h 2027"/>
              <a:gd name="T104" fmla="*/ 2077 w 2520"/>
              <a:gd name="T105" fmla="*/ 318 h 2027"/>
              <a:gd name="T106" fmla="*/ 2190 w 2520"/>
              <a:gd name="T107" fmla="*/ 232 h 2027"/>
              <a:gd name="T108" fmla="*/ 2332 w 2520"/>
              <a:gd name="T109" fmla="*/ 147 h 2027"/>
              <a:gd name="T110" fmla="*/ 2303 w 2520"/>
              <a:gd name="T111" fmla="*/ 118 h 2027"/>
              <a:gd name="T112" fmla="*/ 2190 w 2520"/>
              <a:gd name="T113" fmla="*/ 62 h 2027"/>
              <a:gd name="T114" fmla="*/ 2162 w 2520"/>
              <a:gd name="T115" fmla="*/ 62 h 2027"/>
              <a:gd name="T116" fmla="*/ 2107 w 2520"/>
              <a:gd name="T117" fmla="*/ 92 h 2027"/>
              <a:gd name="T118" fmla="*/ 2077 w 2520"/>
              <a:gd name="T119" fmla="*/ 118 h 2027"/>
              <a:gd name="T120" fmla="*/ 2077 w 2520"/>
              <a:gd name="T121" fmla="*/ 90 h 20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20"/>
              <a:gd name="T184" fmla="*/ 0 h 2027"/>
              <a:gd name="T185" fmla="*/ 2520 w 2520"/>
              <a:gd name="T186" fmla="*/ 2027 h 20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20" h="2027">
                <a:moveTo>
                  <a:pt x="2077" y="90"/>
                </a:moveTo>
                <a:cubicBezTo>
                  <a:pt x="2082" y="81"/>
                  <a:pt x="2096" y="71"/>
                  <a:pt x="2105" y="62"/>
                </a:cubicBezTo>
                <a:cubicBezTo>
                  <a:pt x="2114" y="53"/>
                  <a:pt x="2124" y="42"/>
                  <a:pt x="2133" y="33"/>
                </a:cubicBezTo>
                <a:cubicBezTo>
                  <a:pt x="2142" y="24"/>
                  <a:pt x="2143" y="10"/>
                  <a:pt x="2162" y="5"/>
                </a:cubicBezTo>
                <a:cubicBezTo>
                  <a:pt x="2181" y="0"/>
                  <a:pt x="2214" y="0"/>
                  <a:pt x="2247" y="5"/>
                </a:cubicBezTo>
                <a:cubicBezTo>
                  <a:pt x="2280" y="10"/>
                  <a:pt x="2331" y="26"/>
                  <a:pt x="2358" y="35"/>
                </a:cubicBezTo>
                <a:cubicBezTo>
                  <a:pt x="2385" y="44"/>
                  <a:pt x="2392" y="53"/>
                  <a:pt x="2412" y="60"/>
                </a:cubicBezTo>
                <a:cubicBezTo>
                  <a:pt x="2432" y="67"/>
                  <a:pt x="2463" y="78"/>
                  <a:pt x="2480" y="79"/>
                </a:cubicBezTo>
                <a:cubicBezTo>
                  <a:pt x="2497" y="80"/>
                  <a:pt x="2512" y="60"/>
                  <a:pt x="2516" y="67"/>
                </a:cubicBezTo>
                <a:cubicBezTo>
                  <a:pt x="2520" y="74"/>
                  <a:pt x="2516" y="105"/>
                  <a:pt x="2504" y="123"/>
                </a:cubicBezTo>
                <a:cubicBezTo>
                  <a:pt x="2492" y="141"/>
                  <a:pt x="2464" y="162"/>
                  <a:pt x="2445" y="175"/>
                </a:cubicBezTo>
                <a:cubicBezTo>
                  <a:pt x="2426" y="188"/>
                  <a:pt x="2435" y="174"/>
                  <a:pt x="2389" y="203"/>
                </a:cubicBezTo>
                <a:cubicBezTo>
                  <a:pt x="2343" y="232"/>
                  <a:pt x="2216" y="314"/>
                  <a:pt x="2168" y="347"/>
                </a:cubicBezTo>
                <a:cubicBezTo>
                  <a:pt x="2120" y="380"/>
                  <a:pt x="2123" y="382"/>
                  <a:pt x="2100" y="399"/>
                </a:cubicBezTo>
                <a:cubicBezTo>
                  <a:pt x="2077" y="416"/>
                  <a:pt x="2074" y="418"/>
                  <a:pt x="2028" y="447"/>
                </a:cubicBezTo>
                <a:cubicBezTo>
                  <a:pt x="1982" y="476"/>
                  <a:pt x="1908" y="528"/>
                  <a:pt x="1822" y="572"/>
                </a:cubicBezTo>
                <a:cubicBezTo>
                  <a:pt x="1736" y="616"/>
                  <a:pt x="1642" y="676"/>
                  <a:pt x="1510" y="714"/>
                </a:cubicBezTo>
                <a:cubicBezTo>
                  <a:pt x="1378" y="752"/>
                  <a:pt x="1156" y="790"/>
                  <a:pt x="1028" y="799"/>
                </a:cubicBezTo>
                <a:cubicBezTo>
                  <a:pt x="900" y="808"/>
                  <a:pt x="811" y="788"/>
                  <a:pt x="744" y="770"/>
                </a:cubicBezTo>
                <a:cubicBezTo>
                  <a:pt x="677" y="752"/>
                  <a:pt x="648" y="712"/>
                  <a:pt x="624" y="692"/>
                </a:cubicBezTo>
                <a:cubicBezTo>
                  <a:pt x="600" y="672"/>
                  <a:pt x="615" y="657"/>
                  <a:pt x="600" y="651"/>
                </a:cubicBezTo>
                <a:cubicBezTo>
                  <a:pt x="585" y="645"/>
                  <a:pt x="555" y="655"/>
                  <a:pt x="536" y="659"/>
                </a:cubicBezTo>
                <a:cubicBezTo>
                  <a:pt x="517" y="663"/>
                  <a:pt x="496" y="666"/>
                  <a:pt x="484" y="675"/>
                </a:cubicBezTo>
                <a:cubicBezTo>
                  <a:pt x="472" y="684"/>
                  <a:pt x="460" y="703"/>
                  <a:pt x="461" y="714"/>
                </a:cubicBezTo>
                <a:cubicBezTo>
                  <a:pt x="462" y="725"/>
                  <a:pt x="475" y="733"/>
                  <a:pt x="489" y="742"/>
                </a:cubicBezTo>
                <a:cubicBezTo>
                  <a:pt x="503" y="751"/>
                  <a:pt x="532" y="761"/>
                  <a:pt x="546" y="770"/>
                </a:cubicBezTo>
                <a:cubicBezTo>
                  <a:pt x="560" y="779"/>
                  <a:pt x="579" y="780"/>
                  <a:pt x="574" y="799"/>
                </a:cubicBezTo>
                <a:cubicBezTo>
                  <a:pt x="569" y="818"/>
                  <a:pt x="534" y="861"/>
                  <a:pt x="517" y="884"/>
                </a:cubicBezTo>
                <a:cubicBezTo>
                  <a:pt x="500" y="907"/>
                  <a:pt x="492" y="926"/>
                  <a:pt x="472" y="939"/>
                </a:cubicBezTo>
                <a:cubicBezTo>
                  <a:pt x="452" y="952"/>
                  <a:pt x="435" y="956"/>
                  <a:pt x="400" y="963"/>
                </a:cubicBezTo>
                <a:cubicBezTo>
                  <a:pt x="365" y="970"/>
                  <a:pt x="306" y="968"/>
                  <a:pt x="264" y="983"/>
                </a:cubicBezTo>
                <a:cubicBezTo>
                  <a:pt x="222" y="998"/>
                  <a:pt x="182" y="1017"/>
                  <a:pt x="149" y="1054"/>
                </a:cubicBezTo>
                <a:cubicBezTo>
                  <a:pt x="116" y="1091"/>
                  <a:pt x="83" y="1136"/>
                  <a:pt x="64" y="1207"/>
                </a:cubicBezTo>
                <a:cubicBezTo>
                  <a:pt x="45" y="1278"/>
                  <a:pt x="43" y="1351"/>
                  <a:pt x="36" y="1479"/>
                </a:cubicBezTo>
                <a:cubicBezTo>
                  <a:pt x="29" y="1607"/>
                  <a:pt x="25" y="1923"/>
                  <a:pt x="20" y="1975"/>
                </a:cubicBezTo>
                <a:cubicBezTo>
                  <a:pt x="15" y="2027"/>
                  <a:pt x="10" y="1874"/>
                  <a:pt x="7" y="1791"/>
                </a:cubicBezTo>
                <a:cubicBezTo>
                  <a:pt x="4" y="1708"/>
                  <a:pt x="0" y="1551"/>
                  <a:pt x="0" y="1475"/>
                </a:cubicBezTo>
                <a:cubicBezTo>
                  <a:pt x="0" y="1399"/>
                  <a:pt x="2" y="1379"/>
                  <a:pt x="7" y="1337"/>
                </a:cubicBezTo>
                <a:cubicBezTo>
                  <a:pt x="12" y="1295"/>
                  <a:pt x="19" y="1258"/>
                  <a:pt x="28" y="1220"/>
                </a:cubicBezTo>
                <a:cubicBezTo>
                  <a:pt x="37" y="1182"/>
                  <a:pt x="44" y="1149"/>
                  <a:pt x="64" y="1107"/>
                </a:cubicBezTo>
                <a:cubicBezTo>
                  <a:pt x="84" y="1065"/>
                  <a:pt x="116" y="1006"/>
                  <a:pt x="149" y="969"/>
                </a:cubicBezTo>
                <a:cubicBezTo>
                  <a:pt x="182" y="932"/>
                  <a:pt x="230" y="903"/>
                  <a:pt x="262" y="884"/>
                </a:cubicBezTo>
                <a:cubicBezTo>
                  <a:pt x="294" y="865"/>
                  <a:pt x="322" y="869"/>
                  <a:pt x="340" y="855"/>
                </a:cubicBezTo>
                <a:cubicBezTo>
                  <a:pt x="358" y="841"/>
                  <a:pt x="361" y="822"/>
                  <a:pt x="372" y="799"/>
                </a:cubicBezTo>
                <a:cubicBezTo>
                  <a:pt x="383" y="776"/>
                  <a:pt x="386" y="743"/>
                  <a:pt x="404" y="714"/>
                </a:cubicBezTo>
                <a:cubicBezTo>
                  <a:pt x="422" y="685"/>
                  <a:pt x="461" y="643"/>
                  <a:pt x="480" y="623"/>
                </a:cubicBezTo>
                <a:cubicBezTo>
                  <a:pt x="499" y="603"/>
                  <a:pt x="491" y="608"/>
                  <a:pt x="516" y="595"/>
                </a:cubicBezTo>
                <a:cubicBezTo>
                  <a:pt x="541" y="582"/>
                  <a:pt x="606" y="549"/>
                  <a:pt x="631" y="544"/>
                </a:cubicBezTo>
                <a:cubicBezTo>
                  <a:pt x="656" y="539"/>
                  <a:pt x="612" y="549"/>
                  <a:pt x="664" y="563"/>
                </a:cubicBezTo>
                <a:cubicBezTo>
                  <a:pt x="716" y="577"/>
                  <a:pt x="816" y="623"/>
                  <a:pt x="943" y="629"/>
                </a:cubicBezTo>
                <a:cubicBezTo>
                  <a:pt x="1070" y="635"/>
                  <a:pt x="1267" y="634"/>
                  <a:pt x="1425" y="600"/>
                </a:cubicBezTo>
                <a:cubicBezTo>
                  <a:pt x="1583" y="566"/>
                  <a:pt x="1783" y="474"/>
                  <a:pt x="1892" y="427"/>
                </a:cubicBezTo>
                <a:cubicBezTo>
                  <a:pt x="2001" y="380"/>
                  <a:pt x="2027" y="350"/>
                  <a:pt x="2077" y="318"/>
                </a:cubicBezTo>
                <a:cubicBezTo>
                  <a:pt x="2127" y="286"/>
                  <a:pt x="2148" y="260"/>
                  <a:pt x="2190" y="232"/>
                </a:cubicBezTo>
                <a:cubicBezTo>
                  <a:pt x="2232" y="204"/>
                  <a:pt x="2313" y="166"/>
                  <a:pt x="2332" y="147"/>
                </a:cubicBezTo>
                <a:cubicBezTo>
                  <a:pt x="2351" y="128"/>
                  <a:pt x="2327" y="132"/>
                  <a:pt x="2303" y="118"/>
                </a:cubicBezTo>
                <a:cubicBezTo>
                  <a:pt x="2279" y="104"/>
                  <a:pt x="2213" y="71"/>
                  <a:pt x="2190" y="62"/>
                </a:cubicBezTo>
                <a:cubicBezTo>
                  <a:pt x="2167" y="53"/>
                  <a:pt x="2176" y="57"/>
                  <a:pt x="2162" y="62"/>
                </a:cubicBezTo>
                <a:cubicBezTo>
                  <a:pt x="2148" y="67"/>
                  <a:pt x="2121" y="83"/>
                  <a:pt x="2107" y="92"/>
                </a:cubicBezTo>
                <a:cubicBezTo>
                  <a:pt x="2093" y="101"/>
                  <a:pt x="2082" y="118"/>
                  <a:pt x="2077" y="118"/>
                </a:cubicBezTo>
                <a:cubicBezTo>
                  <a:pt x="2072" y="118"/>
                  <a:pt x="2072" y="99"/>
                  <a:pt x="2077" y="90"/>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4" name="Freeform 11"/>
          <p:cNvSpPr>
            <a:spLocks/>
          </p:cNvSpPr>
          <p:nvPr/>
        </p:nvSpPr>
        <p:spPr bwMode="ltGray">
          <a:xfrm>
            <a:off x="3282560" y="2411016"/>
            <a:ext cx="398859" cy="242888"/>
          </a:xfrm>
          <a:custGeom>
            <a:avLst/>
            <a:gdLst>
              <a:gd name="T0" fmla="*/ 9 w 335"/>
              <a:gd name="T1" fmla="*/ 175 h 204"/>
              <a:gd name="T2" fmla="*/ 66 w 335"/>
              <a:gd name="T3" fmla="*/ 203 h 204"/>
              <a:gd name="T4" fmla="*/ 103 w 335"/>
              <a:gd name="T5" fmla="*/ 179 h 204"/>
              <a:gd name="T6" fmla="*/ 139 w 335"/>
              <a:gd name="T7" fmla="*/ 147 h 204"/>
              <a:gd name="T8" fmla="*/ 171 w 335"/>
              <a:gd name="T9" fmla="*/ 139 h 204"/>
              <a:gd name="T10" fmla="*/ 236 w 335"/>
              <a:gd name="T11" fmla="*/ 175 h 204"/>
              <a:gd name="T12" fmla="*/ 321 w 335"/>
              <a:gd name="T13" fmla="*/ 61 h 204"/>
              <a:gd name="T14" fmla="*/ 321 w 335"/>
              <a:gd name="T15" fmla="*/ 33 h 204"/>
              <a:gd name="T16" fmla="*/ 236 w 335"/>
              <a:gd name="T17" fmla="*/ 5 h 204"/>
              <a:gd name="T18" fmla="*/ 179 w 335"/>
              <a:gd name="T19" fmla="*/ 61 h 204"/>
              <a:gd name="T20" fmla="*/ 94 w 335"/>
              <a:gd name="T21" fmla="*/ 33 h 204"/>
              <a:gd name="T22" fmla="*/ 9 w 335"/>
              <a:gd name="T23" fmla="*/ 146 h 204"/>
              <a:gd name="T24" fmla="*/ 38 w 335"/>
              <a:gd name="T25" fmla="*/ 203 h 2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5"/>
              <a:gd name="T40" fmla="*/ 0 h 204"/>
              <a:gd name="T41" fmla="*/ 335 w 335"/>
              <a:gd name="T42" fmla="*/ 204 h 2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5" h="204">
                <a:moveTo>
                  <a:pt x="9" y="175"/>
                </a:moveTo>
                <a:cubicBezTo>
                  <a:pt x="28" y="189"/>
                  <a:pt x="50" y="202"/>
                  <a:pt x="66" y="203"/>
                </a:cubicBezTo>
                <a:cubicBezTo>
                  <a:pt x="82" y="204"/>
                  <a:pt x="91" y="188"/>
                  <a:pt x="103" y="179"/>
                </a:cubicBezTo>
                <a:cubicBezTo>
                  <a:pt x="115" y="170"/>
                  <a:pt x="128" y="154"/>
                  <a:pt x="139" y="147"/>
                </a:cubicBezTo>
                <a:cubicBezTo>
                  <a:pt x="150" y="140"/>
                  <a:pt x="155" y="134"/>
                  <a:pt x="171" y="139"/>
                </a:cubicBezTo>
                <a:cubicBezTo>
                  <a:pt x="187" y="144"/>
                  <a:pt x="211" y="188"/>
                  <a:pt x="236" y="175"/>
                </a:cubicBezTo>
                <a:cubicBezTo>
                  <a:pt x="261" y="162"/>
                  <a:pt x="307" y="85"/>
                  <a:pt x="321" y="61"/>
                </a:cubicBezTo>
                <a:cubicBezTo>
                  <a:pt x="335" y="37"/>
                  <a:pt x="335" y="42"/>
                  <a:pt x="321" y="33"/>
                </a:cubicBezTo>
                <a:cubicBezTo>
                  <a:pt x="307" y="24"/>
                  <a:pt x="260" y="0"/>
                  <a:pt x="236" y="5"/>
                </a:cubicBezTo>
                <a:cubicBezTo>
                  <a:pt x="212" y="10"/>
                  <a:pt x="203" y="56"/>
                  <a:pt x="179" y="61"/>
                </a:cubicBezTo>
                <a:cubicBezTo>
                  <a:pt x="155" y="66"/>
                  <a:pt x="122" y="19"/>
                  <a:pt x="94" y="33"/>
                </a:cubicBezTo>
                <a:cubicBezTo>
                  <a:pt x="66" y="47"/>
                  <a:pt x="18" y="118"/>
                  <a:pt x="9" y="146"/>
                </a:cubicBezTo>
                <a:cubicBezTo>
                  <a:pt x="0" y="174"/>
                  <a:pt x="19" y="188"/>
                  <a:pt x="38" y="203"/>
                </a:cubicBezTo>
              </a:path>
            </a:pathLst>
          </a:custGeom>
          <a:solidFill>
            <a:srgbClr val="FFFF00"/>
          </a:solidFill>
          <a:ln>
            <a:solidFill>
              <a:srgbClr val="7030A0"/>
            </a:solidFill>
          </a:ln>
          <a:effectLst>
            <a:prstShdw prst="shdw13" dist="53882" dir="13500000">
              <a:srgbClr val="808080">
                <a:alpha val="50000"/>
              </a:srgbClr>
            </a:prstShdw>
          </a:effectLst>
        </p:spPr>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5" name="Freeform 12"/>
          <p:cNvSpPr>
            <a:spLocks/>
          </p:cNvSpPr>
          <p:nvPr/>
        </p:nvSpPr>
        <p:spPr bwMode="ltGray">
          <a:xfrm>
            <a:off x="3563548" y="1269206"/>
            <a:ext cx="1033463" cy="1481138"/>
          </a:xfrm>
          <a:custGeom>
            <a:avLst/>
            <a:gdLst>
              <a:gd name="T0" fmla="*/ 556 w 868"/>
              <a:gd name="T1" fmla="*/ 415 h 1244"/>
              <a:gd name="T2" fmla="*/ 669 w 868"/>
              <a:gd name="T3" fmla="*/ 330 h 1244"/>
              <a:gd name="T4" fmla="*/ 751 w 868"/>
              <a:gd name="T5" fmla="*/ 253 h 1244"/>
              <a:gd name="T6" fmla="*/ 811 w 868"/>
              <a:gd name="T7" fmla="*/ 131 h 1244"/>
              <a:gd name="T8" fmla="*/ 840 w 868"/>
              <a:gd name="T9" fmla="*/ 46 h 1244"/>
              <a:gd name="T10" fmla="*/ 868 w 868"/>
              <a:gd name="T11" fmla="*/ 18 h 1244"/>
              <a:gd name="T12" fmla="*/ 843 w 868"/>
              <a:gd name="T13" fmla="*/ 157 h 1244"/>
              <a:gd name="T14" fmla="*/ 840 w 868"/>
              <a:gd name="T15" fmla="*/ 358 h 1244"/>
              <a:gd name="T16" fmla="*/ 811 w 868"/>
              <a:gd name="T17" fmla="*/ 556 h 1244"/>
              <a:gd name="T18" fmla="*/ 726 w 868"/>
              <a:gd name="T19" fmla="*/ 783 h 1244"/>
              <a:gd name="T20" fmla="*/ 621 w 868"/>
              <a:gd name="T21" fmla="*/ 898 h 1244"/>
              <a:gd name="T22" fmla="*/ 605 w 868"/>
              <a:gd name="T23" fmla="*/ 907 h 1244"/>
              <a:gd name="T24" fmla="*/ 587 w 868"/>
              <a:gd name="T25" fmla="*/ 909 h 1244"/>
              <a:gd name="T26" fmla="*/ 540 w 868"/>
              <a:gd name="T27" fmla="*/ 890 h 1244"/>
              <a:gd name="T28" fmla="*/ 495 w 868"/>
              <a:gd name="T29" fmla="*/ 856 h 1244"/>
              <a:gd name="T30" fmla="*/ 447 w 868"/>
              <a:gd name="T31" fmla="*/ 793 h 1244"/>
              <a:gd name="T32" fmla="*/ 437 w 868"/>
              <a:gd name="T33" fmla="*/ 772 h 1244"/>
              <a:gd name="T34" fmla="*/ 430 w 868"/>
              <a:gd name="T35" fmla="*/ 738 h 1244"/>
              <a:gd name="T36" fmla="*/ 444 w 868"/>
              <a:gd name="T37" fmla="*/ 549 h 1244"/>
              <a:gd name="T38" fmla="*/ 528 w 868"/>
              <a:gd name="T39" fmla="*/ 358 h 1244"/>
              <a:gd name="T40" fmla="*/ 584 w 868"/>
              <a:gd name="T41" fmla="*/ 245 h 1244"/>
              <a:gd name="T42" fmla="*/ 698 w 868"/>
              <a:gd name="T43" fmla="*/ 131 h 1244"/>
              <a:gd name="T44" fmla="*/ 675 w 868"/>
              <a:gd name="T45" fmla="*/ 421 h 1244"/>
              <a:gd name="T46" fmla="*/ 669 w 868"/>
              <a:gd name="T47" fmla="*/ 585 h 1244"/>
              <a:gd name="T48" fmla="*/ 613 w 868"/>
              <a:gd name="T49" fmla="*/ 759 h 1244"/>
              <a:gd name="T50" fmla="*/ 584 w 868"/>
              <a:gd name="T51" fmla="*/ 812 h 1244"/>
              <a:gd name="T52" fmla="*/ 566 w 868"/>
              <a:gd name="T53" fmla="*/ 840 h 1244"/>
              <a:gd name="T54" fmla="*/ 447 w 868"/>
              <a:gd name="T55" fmla="*/ 937 h 1244"/>
              <a:gd name="T56" fmla="*/ 367 w 868"/>
              <a:gd name="T57" fmla="*/ 981 h 1244"/>
              <a:gd name="T58" fmla="*/ 301 w 868"/>
              <a:gd name="T59" fmla="*/ 1095 h 1244"/>
              <a:gd name="T60" fmla="*/ 219 w 868"/>
              <a:gd name="T61" fmla="*/ 1189 h 1244"/>
              <a:gd name="T62" fmla="*/ 131 w 868"/>
              <a:gd name="T63" fmla="*/ 1237 h 1244"/>
              <a:gd name="T64" fmla="*/ 11 w 868"/>
              <a:gd name="T65" fmla="*/ 1229 h 1244"/>
              <a:gd name="T66" fmla="*/ 64 w 868"/>
              <a:gd name="T67" fmla="*/ 1199 h 1244"/>
              <a:gd name="T68" fmla="*/ 159 w 868"/>
              <a:gd name="T69" fmla="*/ 1141 h 1244"/>
              <a:gd name="T70" fmla="*/ 273 w 868"/>
              <a:gd name="T71" fmla="*/ 1010 h 1244"/>
              <a:gd name="T72" fmla="*/ 375 w 868"/>
              <a:gd name="T73" fmla="*/ 893 h 1244"/>
              <a:gd name="T74" fmla="*/ 475 w 868"/>
              <a:gd name="T75" fmla="*/ 825 h 1244"/>
              <a:gd name="T76" fmla="*/ 531 w 868"/>
              <a:gd name="T77" fmla="*/ 805 h 1244"/>
              <a:gd name="T78" fmla="*/ 600 w 868"/>
              <a:gd name="T79" fmla="*/ 705 h 1244"/>
              <a:gd name="T80" fmla="*/ 631 w 868"/>
              <a:gd name="T81" fmla="*/ 501 h 1244"/>
              <a:gd name="T82" fmla="*/ 641 w 868"/>
              <a:gd name="T83" fmla="*/ 358 h 1244"/>
              <a:gd name="T84" fmla="*/ 659 w 868"/>
              <a:gd name="T85" fmla="*/ 237 h 1244"/>
              <a:gd name="T86" fmla="*/ 619 w 868"/>
              <a:gd name="T87" fmla="*/ 257 h 1244"/>
              <a:gd name="T88" fmla="*/ 512 w 868"/>
              <a:gd name="T89" fmla="*/ 467 h 1244"/>
              <a:gd name="T90" fmla="*/ 471 w 868"/>
              <a:gd name="T91" fmla="*/ 641 h 1244"/>
              <a:gd name="T92" fmla="*/ 479 w 868"/>
              <a:gd name="T93" fmla="*/ 777 h 1244"/>
              <a:gd name="T94" fmla="*/ 507 w 868"/>
              <a:gd name="T95" fmla="*/ 848 h 1244"/>
              <a:gd name="T96" fmla="*/ 518 w 868"/>
              <a:gd name="T97" fmla="*/ 856 h 1244"/>
              <a:gd name="T98" fmla="*/ 532 w 868"/>
              <a:gd name="T99" fmla="*/ 854 h 1244"/>
              <a:gd name="T100" fmla="*/ 641 w 868"/>
              <a:gd name="T101" fmla="*/ 812 h 1244"/>
              <a:gd name="T102" fmla="*/ 726 w 868"/>
              <a:gd name="T103" fmla="*/ 670 h 1244"/>
              <a:gd name="T104" fmla="*/ 783 w 868"/>
              <a:gd name="T105" fmla="*/ 500 h 1244"/>
              <a:gd name="T106" fmla="*/ 791 w 868"/>
              <a:gd name="T107" fmla="*/ 325 h 1244"/>
              <a:gd name="T108" fmla="*/ 787 w 868"/>
              <a:gd name="T109" fmla="*/ 249 h 1244"/>
              <a:gd name="T110" fmla="*/ 747 w 868"/>
              <a:gd name="T111" fmla="*/ 325 h 1244"/>
              <a:gd name="T112" fmla="*/ 703 w 868"/>
              <a:gd name="T113" fmla="*/ 357 h 1244"/>
              <a:gd name="T114" fmla="*/ 556 w 868"/>
              <a:gd name="T115" fmla="*/ 415 h 1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8"/>
              <a:gd name="T175" fmla="*/ 0 h 1244"/>
              <a:gd name="T176" fmla="*/ 868 w 868"/>
              <a:gd name="T177" fmla="*/ 1244 h 1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8" h="1244">
                <a:moveTo>
                  <a:pt x="556" y="415"/>
                </a:moveTo>
                <a:cubicBezTo>
                  <a:pt x="551" y="410"/>
                  <a:pt x="637" y="357"/>
                  <a:pt x="669" y="330"/>
                </a:cubicBezTo>
                <a:cubicBezTo>
                  <a:pt x="701" y="303"/>
                  <a:pt x="727" y="286"/>
                  <a:pt x="751" y="253"/>
                </a:cubicBezTo>
                <a:cubicBezTo>
                  <a:pt x="775" y="220"/>
                  <a:pt x="796" y="165"/>
                  <a:pt x="811" y="131"/>
                </a:cubicBezTo>
                <a:cubicBezTo>
                  <a:pt x="826" y="97"/>
                  <a:pt x="831" y="65"/>
                  <a:pt x="840" y="46"/>
                </a:cubicBezTo>
                <a:cubicBezTo>
                  <a:pt x="849" y="27"/>
                  <a:pt x="868" y="0"/>
                  <a:pt x="868" y="18"/>
                </a:cubicBezTo>
                <a:cubicBezTo>
                  <a:pt x="868" y="36"/>
                  <a:pt x="848" y="100"/>
                  <a:pt x="843" y="157"/>
                </a:cubicBezTo>
                <a:cubicBezTo>
                  <a:pt x="838" y="214"/>
                  <a:pt x="845" y="292"/>
                  <a:pt x="840" y="358"/>
                </a:cubicBezTo>
                <a:cubicBezTo>
                  <a:pt x="835" y="424"/>
                  <a:pt x="830" y="485"/>
                  <a:pt x="811" y="556"/>
                </a:cubicBezTo>
                <a:cubicBezTo>
                  <a:pt x="792" y="627"/>
                  <a:pt x="758" y="726"/>
                  <a:pt x="726" y="783"/>
                </a:cubicBezTo>
                <a:cubicBezTo>
                  <a:pt x="694" y="840"/>
                  <a:pt x="641" y="877"/>
                  <a:pt x="621" y="898"/>
                </a:cubicBezTo>
                <a:cubicBezTo>
                  <a:pt x="601" y="919"/>
                  <a:pt x="611" y="905"/>
                  <a:pt x="605" y="907"/>
                </a:cubicBezTo>
                <a:cubicBezTo>
                  <a:pt x="599" y="909"/>
                  <a:pt x="598" y="912"/>
                  <a:pt x="587" y="909"/>
                </a:cubicBezTo>
                <a:cubicBezTo>
                  <a:pt x="576" y="906"/>
                  <a:pt x="555" y="899"/>
                  <a:pt x="540" y="890"/>
                </a:cubicBezTo>
                <a:cubicBezTo>
                  <a:pt x="525" y="881"/>
                  <a:pt x="511" y="872"/>
                  <a:pt x="495" y="856"/>
                </a:cubicBezTo>
                <a:cubicBezTo>
                  <a:pt x="479" y="840"/>
                  <a:pt x="457" y="807"/>
                  <a:pt x="447" y="793"/>
                </a:cubicBezTo>
                <a:cubicBezTo>
                  <a:pt x="437" y="779"/>
                  <a:pt x="440" y="781"/>
                  <a:pt x="437" y="772"/>
                </a:cubicBezTo>
                <a:cubicBezTo>
                  <a:pt x="434" y="763"/>
                  <a:pt x="429" y="775"/>
                  <a:pt x="430" y="738"/>
                </a:cubicBezTo>
                <a:cubicBezTo>
                  <a:pt x="431" y="701"/>
                  <a:pt x="428" y="612"/>
                  <a:pt x="444" y="549"/>
                </a:cubicBezTo>
                <a:cubicBezTo>
                  <a:pt x="460" y="486"/>
                  <a:pt x="505" y="409"/>
                  <a:pt x="528" y="358"/>
                </a:cubicBezTo>
                <a:cubicBezTo>
                  <a:pt x="551" y="307"/>
                  <a:pt x="556" y="283"/>
                  <a:pt x="584" y="245"/>
                </a:cubicBezTo>
                <a:cubicBezTo>
                  <a:pt x="612" y="207"/>
                  <a:pt x="683" y="102"/>
                  <a:pt x="698" y="131"/>
                </a:cubicBezTo>
                <a:cubicBezTo>
                  <a:pt x="713" y="160"/>
                  <a:pt x="680" y="345"/>
                  <a:pt x="675" y="421"/>
                </a:cubicBezTo>
                <a:cubicBezTo>
                  <a:pt x="670" y="497"/>
                  <a:pt x="679" y="529"/>
                  <a:pt x="669" y="585"/>
                </a:cubicBezTo>
                <a:cubicBezTo>
                  <a:pt x="659" y="641"/>
                  <a:pt x="627" y="721"/>
                  <a:pt x="613" y="759"/>
                </a:cubicBezTo>
                <a:cubicBezTo>
                  <a:pt x="599" y="797"/>
                  <a:pt x="592" y="799"/>
                  <a:pt x="584" y="812"/>
                </a:cubicBezTo>
                <a:cubicBezTo>
                  <a:pt x="576" y="825"/>
                  <a:pt x="589" y="819"/>
                  <a:pt x="566" y="840"/>
                </a:cubicBezTo>
                <a:cubicBezTo>
                  <a:pt x="543" y="861"/>
                  <a:pt x="480" y="913"/>
                  <a:pt x="447" y="937"/>
                </a:cubicBezTo>
                <a:cubicBezTo>
                  <a:pt x="414" y="961"/>
                  <a:pt x="391" y="955"/>
                  <a:pt x="367" y="981"/>
                </a:cubicBezTo>
                <a:cubicBezTo>
                  <a:pt x="343" y="1007"/>
                  <a:pt x="326" y="1060"/>
                  <a:pt x="301" y="1095"/>
                </a:cubicBezTo>
                <a:cubicBezTo>
                  <a:pt x="276" y="1130"/>
                  <a:pt x="247" y="1165"/>
                  <a:pt x="219" y="1189"/>
                </a:cubicBezTo>
                <a:cubicBezTo>
                  <a:pt x="191" y="1213"/>
                  <a:pt x="166" y="1230"/>
                  <a:pt x="131" y="1237"/>
                </a:cubicBezTo>
                <a:cubicBezTo>
                  <a:pt x="96" y="1244"/>
                  <a:pt x="22" y="1235"/>
                  <a:pt x="11" y="1229"/>
                </a:cubicBezTo>
                <a:cubicBezTo>
                  <a:pt x="0" y="1223"/>
                  <a:pt x="39" y="1214"/>
                  <a:pt x="64" y="1199"/>
                </a:cubicBezTo>
                <a:cubicBezTo>
                  <a:pt x="89" y="1184"/>
                  <a:pt x="124" y="1172"/>
                  <a:pt x="159" y="1141"/>
                </a:cubicBezTo>
                <a:cubicBezTo>
                  <a:pt x="194" y="1110"/>
                  <a:pt x="237" y="1051"/>
                  <a:pt x="273" y="1010"/>
                </a:cubicBezTo>
                <a:cubicBezTo>
                  <a:pt x="309" y="969"/>
                  <a:pt x="341" y="924"/>
                  <a:pt x="375" y="893"/>
                </a:cubicBezTo>
                <a:cubicBezTo>
                  <a:pt x="409" y="862"/>
                  <a:pt x="449" y="840"/>
                  <a:pt x="475" y="825"/>
                </a:cubicBezTo>
                <a:cubicBezTo>
                  <a:pt x="501" y="810"/>
                  <a:pt x="510" y="825"/>
                  <a:pt x="531" y="805"/>
                </a:cubicBezTo>
                <a:cubicBezTo>
                  <a:pt x="552" y="785"/>
                  <a:pt x="583" y="756"/>
                  <a:pt x="600" y="705"/>
                </a:cubicBezTo>
                <a:cubicBezTo>
                  <a:pt x="617" y="654"/>
                  <a:pt x="624" y="559"/>
                  <a:pt x="631" y="501"/>
                </a:cubicBezTo>
                <a:cubicBezTo>
                  <a:pt x="638" y="443"/>
                  <a:pt x="636" y="402"/>
                  <a:pt x="641" y="358"/>
                </a:cubicBezTo>
                <a:cubicBezTo>
                  <a:pt x="646" y="314"/>
                  <a:pt x="663" y="254"/>
                  <a:pt x="659" y="237"/>
                </a:cubicBezTo>
                <a:cubicBezTo>
                  <a:pt x="655" y="220"/>
                  <a:pt x="643" y="219"/>
                  <a:pt x="619" y="257"/>
                </a:cubicBezTo>
                <a:cubicBezTo>
                  <a:pt x="595" y="295"/>
                  <a:pt x="537" y="403"/>
                  <a:pt x="512" y="467"/>
                </a:cubicBezTo>
                <a:cubicBezTo>
                  <a:pt x="487" y="531"/>
                  <a:pt x="477" y="589"/>
                  <a:pt x="471" y="641"/>
                </a:cubicBezTo>
                <a:cubicBezTo>
                  <a:pt x="465" y="693"/>
                  <a:pt x="473" y="743"/>
                  <a:pt x="479" y="777"/>
                </a:cubicBezTo>
                <a:cubicBezTo>
                  <a:pt x="485" y="811"/>
                  <a:pt x="501" y="835"/>
                  <a:pt x="507" y="848"/>
                </a:cubicBezTo>
                <a:cubicBezTo>
                  <a:pt x="513" y="861"/>
                  <a:pt x="514" y="855"/>
                  <a:pt x="518" y="856"/>
                </a:cubicBezTo>
                <a:cubicBezTo>
                  <a:pt x="522" y="857"/>
                  <a:pt x="512" y="861"/>
                  <a:pt x="532" y="854"/>
                </a:cubicBezTo>
                <a:cubicBezTo>
                  <a:pt x="552" y="847"/>
                  <a:pt x="609" y="843"/>
                  <a:pt x="641" y="812"/>
                </a:cubicBezTo>
                <a:cubicBezTo>
                  <a:pt x="673" y="781"/>
                  <a:pt x="702" y="722"/>
                  <a:pt x="726" y="670"/>
                </a:cubicBezTo>
                <a:cubicBezTo>
                  <a:pt x="750" y="618"/>
                  <a:pt x="772" y="557"/>
                  <a:pt x="783" y="500"/>
                </a:cubicBezTo>
                <a:cubicBezTo>
                  <a:pt x="794" y="443"/>
                  <a:pt x="790" y="367"/>
                  <a:pt x="791" y="325"/>
                </a:cubicBezTo>
                <a:cubicBezTo>
                  <a:pt x="792" y="283"/>
                  <a:pt x="794" y="249"/>
                  <a:pt x="787" y="249"/>
                </a:cubicBezTo>
                <a:cubicBezTo>
                  <a:pt x="780" y="249"/>
                  <a:pt x="761" y="307"/>
                  <a:pt x="747" y="325"/>
                </a:cubicBezTo>
                <a:cubicBezTo>
                  <a:pt x="733" y="343"/>
                  <a:pt x="735" y="342"/>
                  <a:pt x="703" y="357"/>
                </a:cubicBezTo>
                <a:cubicBezTo>
                  <a:pt x="671" y="372"/>
                  <a:pt x="587" y="403"/>
                  <a:pt x="556" y="41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6" name="Freeform 13"/>
          <p:cNvSpPr>
            <a:spLocks/>
          </p:cNvSpPr>
          <p:nvPr/>
        </p:nvSpPr>
        <p:spPr bwMode="ltGray">
          <a:xfrm>
            <a:off x="4913716" y="1909763"/>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7" name="Freeform 14"/>
          <p:cNvSpPr>
            <a:spLocks/>
          </p:cNvSpPr>
          <p:nvPr/>
        </p:nvSpPr>
        <p:spPr bwMode="ltGray">
          <a:xfrm>
            <a:off x="4170766" y="1335881"/>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8" name="Freeform 15"/>
          <p:cNvSpPr>
            <a:spLocks/>
          </p:cNvSpPr>
          <p:nvPr/>
        </p:nvSpPr>
        <p:spPr bwMode="ltGray">
          <a:xfrm>
            <a:off x="3444485" y="2662237"/>
            <a:ext cx="55959" cy="376238"/>
          </a:xfrm>
          <a:custGeom>
            <a:avLst/>
            <a:gdLst>
              <a:gd name="T0" fmla="*/ 15 w 47"/>
              <a:gd name="T1" fmla="*/ 20 h 316"/>
              <a:gd name="T2" fmla="*/ 40 w 47"/>
              <a:gd name="T3" fmla="*/ 148 h 316"/>
              <a:gd name="T4" fmla="*/ 43 w 47"/>
              <a:gd name="T5" fmla="*/ 219 h 316"/>
              <a:gd name="T6" fmla="*/ 13 w 47"/>
              <a:gd name="T7" fmla="*/ 316 h 316"/>
              <a:gd name="T8" fmla="*/ 25 w 47"/>
              <a:gd name="T9" fmla="*/ 221 h 316"/>
              <a:gd name="T10" fmla="*/ 22 w 47"/>
              <a:gd name="T11" fmla="*/ 164 h 316"/>
              <a:gd name="T12" fmla="*/ 1 w 47"/>
              <a:gd name="T13" fmla="*/ 49 h 316"/>
              <a:gd name="T14" fmla="*/ 15 w 47"/>
              <a:gd name="T15" fmla="*/ 20 h 316"/>
              <a:gd name="T16" fmla="*/ 0 60000 65536"/>
              <a:gd name="T17" fmla="*/ 0 60000 65536"/>
              <a:gd name="T18" fmla="*/ 0 60000 65536"/>
              <a:gd name="T19" fmla="*/ 0 60000 65536"/>
              <a:gd name="T20" fmla="*/ 0 60000 65536"/>
              <a:gd name="T21" fmla="*/ 0 60000 65536"/>
              <a:gd name="T22" fmla="*/ 0 60000 65536"/>
              <a:gd name="T23" fmla="*/ 0 60000 65536"/>
              <a:gd name="T24" fmla="*/ 0 w 47"/>
              <a:gd name="T25" fmla="*/ 0 h 316"/>
              <a:gd name="T26" fmla="*/ 47 w 47"/>
              <a:gd name="T27" fmla="*/ 316 h 3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 h="316">
                <a:moveTo>
                  <a:pt x="15" y="20"/>
                </a:moveTo>
                <a:cubicBezTo>
                  <a:pt x="21" y="36"/>
                  <a:pt x="35" y="115"/>
                  <a:pt x="40" y="148"/>
                </a:cubicBezTo>
                <a:cubicBezTo>
                  <a:pt x="45" y="181"/>
                  <a:pt x="47" y="191"/>
                  <a:pt x="43" y="219"/>
                </a:cubicBezTo>
                <a:cubicBezTo>
                  <a:pt x="39" y="247"/>
                  <a:pt x="16" y="316"/>
                  <a:pt x="13" y="316"/>
                </a:cubicBezTo>
                <a:cubicBezTo>
                  <a:pt x="10" y="316"/>
                  <a:pt x="23" y="246"/>
                  <a:pt x="25" y="221"/>
                </a:cubicBezTo>
                <a:cubicBezTo>
                  <a:pt x="27" y="196"/>
                  <a:pt x="26" y="193"/>
                  <a:pt x="22" y="164"/>
                </a:cubicBezTo>
                <a:cubicBezTo>
                  <a:pt x="18" y="135"/>
                  <a:pt x="2" y="73"/>
                  <a:pt x="1" y="49"/>
                </a:cubicBezTo>
                <a:cubicBezTo>
                  <a:pt x="0" y="25"/>
                  <a:pt x="9" y="0"/>
                  <a:pt x="15" y="20"/>
                </a:cubicBezTo>
                <a:close/>
              </a:path>
            </a:pathLst>
          </a:custGeom>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nvGrpSpPr>
          <p:cNvPr id="19" name="Group 16"/>
          <p:cNvGrpSpPr>
            <a:grpSpLocks/>
          </p:cNvGrpSpPr>
          <p:nvPr/>
        </p:nvGrpSpPr>
        <p:grpSpPr bwMode="auto">
          <a:xfrm>
            <a:off x="4812513" y="4306491"/>
            <a:ext cx="798910" cy="665559"/>
            <a:chOff x="493" y="1555"/>
            <a:chExt cx="525" cy="480"/>
          </a:xfrm>
          <a:solidFill>
            <a:srgbClr val="7030A0"/>
          </a:solidFill>
        </p:grpSpPr>
        <p:sp>
          <p:nvSpPr>
            <p:cNvPr id="20" name="Freeform 17"/>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1" name="Freeform 18"/>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2" name="Freeform 19"/>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3" name="Freeform 20"/>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solidFill>
              <a:schemeClr val="bg2">
                <a:lumMod val="60000"/>
                <a:lumOff val="40000"/>
              </a:schemeClr>
            </a:solidFill>
            <a:ln w="9525">
              <a:solidFill>
                <a:schemeClr val="accent3"/>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grpSp>
        <p:nvGrpSpPr>
          <p:cNvPr id="24" name="Group 21"/>
          <p:cNvGrpSpPr>
            <a:grpSpLocks/>
          </p:cNvGrpSpPr>
          <p:nvPr/>
        </p:nvGrpSpPr>
        <p:grpSpPr bwMode="auto">
          <a:xfrm>
            <a:off x="1977635" y="2787254"/>
            <a:ext cx="798909" cy="665559"/>
            <a:chOff x="493" y="1555"/>
            <a:chExt cx="525" cy="480"/>
          </a:xfrm>
          <a:solidFill>
            <a:srgbClr val="7030A0"/>
          </a:solidFill>
        </p:grpSpPr>
        <p:sp>
          <p:nvSpPr>
            <p:cNvPr id="25" name="Freeform 22"/>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6" name="Freeform 23"/>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7" name="Freeform 24"/>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8" name="Freeform 25"/>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grpSp>
        <p:nvGrpSpPr>
          <p:cNvPr id="29" name="Group 26"/>
          <p:cNvGrpSpPr>
            <a:grpSpLocks/>
          </p:cNvGrpSpPr>
          <p:nvPr/>
        </p:nvGrpSpPr>
        <p:grpSpPr bwMode="auto">
          <a:xfrm>
            <a:off x="6129345" y="2078832"/>
            <a:ext cx="798910" cy="665560"/>
            <a:chOff x="493" y="1555"/>
            <a:chExt cx="525" cy="480"/>
          </a:xfrm>
          <a:solidFill>
            <a:srgbClr val="7030A0"/>
          </a:solidFill>
        </p:grpSpPr>
        <p:sp>
          <p:nvSpPr>
            <p:cNvPr id="30" name="Freeform 27"/>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1" name="Freeform 28"/>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2" name="Freeform 29"/>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3" name="Freeform 30"/>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solidFill>
              <a:schemeClr val="bg2">
                <a:lumMod val="60000"/>
                <a:lumOff val="40000"/>
              </a:schemeClr>
            </a:solidFill>
            <a:ln w="9525">
              <a:solidFill>
                <a:schemeClr val="accent3"/>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spTree>
    <p:extLst>
      <p:ext uri="{BB962C8B-B14F-4D97-AF65-F5344CB8AC3E}">
        <p14:creationId xmlns:p14="http://schemas.microsoft.com/office/powerpoint/2010/main" val="69562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0" presetClass="path" presetSubtype="0" accel="50000" decel="50000" fill="remove" nodeType="withEffect">
                                  <p:stCondLst>
                                    <p:cond delay="0"/>
                                  </p:stCondLst>
                                  <p:iterate type="lt">
                                    <p:tmPct val="0"/>
                                  </p:iterate>
                                  <p:childTnLst>
                                    <p:animMotion origin="layout" path="M 0.1599 -0.07615 C 0.15538 -0.03449 0.15087 0.00718 0.12101 0.04236 C 0.09115 0.07755 0.03281 0.11991 -0.01927 0.13496 C -0.07135 0.15 -0.15625 0.12107 -0.19149 0.13311 C -0.22674 0.14514 -0.22292 0.17176 -0.23038 0.20718 C -0.23785 0.24236 -0.23472 0.31459 -0.23594 0.34422 C -0.23715 0.37385 -0.23715 0.37963 -0.23733 0.38496 " pathEditMode="relative" ptsTypes="aaaaaaA">
                                      <p:cBhvr>
                                        <p:cTn id="9" dur="1000" fill="hold"/>
                                        <p:tgtEl>
                                          <p:spTgt spid="29"/>
                                        </p:tgtEl>
                                        <p:attrNameLst>
                                          <p:attrName>ppt_x</p:attrName>
                                          <p:attrName>ppt_y</p:attrName>
                                        </p:attrNameLst>
                                      </p:cBhvr>
                                    </p:animMotion>
                                  </p:childTnLst>
                                </p:cTn>
                              </p:par>
                            </p:childTnLst>
                          </p:cTn>
                        </p:par>
                        <p:par>
                          <p:cTn id="10" fill="hold">
                            <p:stCondLst>
                              <p:cond delay="1000"/>
                            </p:stCondLst>
                            <p:childTnLst>
                              <p:par>
                                <p:cTn id="11" presetID="18" presetClass="entr" presetSubtype="1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Left)">
                                      <p:cBhvr>
                                        <p:cTn id="13" dur="500"/>
                                        <p:tgtEl>
                                          <p:spTgt spid="5"/>
                                        </p:tgtEl>
                                      </p:cBhvr>
                                    </p:animEffect>
                                  </p:childTnLst>
                                </p:cTn>
                              </p:par>
                              <p:par>
                                <p:cTn id="14" presetID="42" presetClass="path" presetSubtype="0" accel="50000" decel="50000" fill="remove" nodeType="withEffect">
                                  <p:stCondLst>
                                    <p:cond delay="0"/>
                                  </p:stCondLst>
                                  <p:iterate type="lt">
                                    <p:tmPct val="0"/>
                                  </p:iterate>
                                  <p:childTnLst>
                                    <p:animMotion origin="layout" path="M 0.08455 0.11922 L 0.08455 0.15857 " pathEditMode="relative" rAng="0" ptsTypes="AA">
                                      <p:cBhvr>
                                        <p:cTn id="15" dur="500" fill="hold"/>
                                        <p:tgtEl>
                                          <p:spTgt spid="29"/>
                                        </p:tgtEl>
                                        <p:attrNameLst>
                                          <p:attrName>ppt_x</p:attrName>
                                          <p:attrName>ppt_y</p:attrName>
                                        </p:attrNameLst>
                                      </p:cBhvr>
                                      <p:rCtr x="0" y="1968"/>
                                    </p:animMotion>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1000"/>
                                        <p:tgtEl>
                                          <p:spTgt spid="6"/>
                                        </p:tgtEl>
                                      </p:cBhvr>
                                    </p:animEffect>
                                  </p:childTnLst>
                                </p:cTn>
                              </p:par>
                              <p:par>
                                <p:cTn id="20" presetID="0" presetClass="path" presetSubtype="0" accel="50000" decel="50000" fill="remove" nodeType="withEffect">
                                  <p:stCondLst>
                                    <p:cond delay="0"/>
                                  </p:stCondLst>
                                  <p:iterate type="lt">
                                    <p:tmPct val="0"/>
                                  </p:iterate>
                                  <p:childTnLst>
                                    <p:animMotion origin="layout" path="M -0.06233 -0.14097 C -0.06406 -0.08564 -0.06563 -0.03009 -0.07205 -0.00023 C -0.07847 0.02963 -0.08177 0.02639 -0.10122 0.03866 C -0.12066 0.05093 -0.16042 0.04861 -0.18872 0.07385 C -0.21701 0.09908 -0.2408 0.16389 -0.27066 0.19051 C -0.30052 0.21713 -0.34688 0.23102 -0.36788 0.23311 C -0.38889 0.23519 -0.39167 0.21621 -0.39705 0.20348 C -0.40243 0.19074 -0.39931 0.16482 -0.39983 0.15718 " pathEditMode="fixed" ptsTypes="aaaaaaaA">
                                      <p:cBhvr>
                                        <p:cTn id="21" dur="1000" fill="hold"/>
                                        <p:tgtEl>
                                          <p:spTgt spid="29"/>
                                        </p:tgtEl>
                                        <p:attrNameLst>
                                          <p:attrName>ppt_x</p:attrName>
                                          <p:attrName>ppt_y</p:attrName>
                                        </p:attrNameLst>
                                      </p:cBhvr>
                                    </p:animMotion>
                                  </p:childTnLst>
                                </p:cTn>
                              </p:par>
                            </p:childTnLst>
                          </p:cTn>
                        </p:par>
                        <p:par>
                          <p:cTn id="22" fill="hold">
                            <p:stCondLst>
                              <p:cond delay="2500"/>
                            </p:stCondLst>
                            <p:childTnLst>
                              <p:par>
                                <p:cTn id="23" presetID="18" presetClass="entr" presetSubtype="1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trips(downLeft)">
                                      <p:cBhvr>
                                        <p:cTn id="25" dur="500"/>
                                        <p:tgtEl>
                                          <p:spTgt spid="8"/>
                                        </p:tgtEl>
                                      </p:cBhvr>
                                    </p:animEffect>
                                  </p:childTnLst>
                                </p:cTn>
                              </p:par>
                              <p:par>
                                <p:cTn id="26" presetID="0" presetClass="path" presetSubtype="0" accel="50000" decel="50000" fill="remove" nodeType="withEffect">
                                  <p:stCondLst>
                                    <p:cond delay="0"/>
                                  </p:stCondLst>
                                  <p:iterate type="lt">
                                    <p:tmPct val="0"/>
                                  </p:iterate>
                                  <p:childTnLst>
                                    <p:animMotion origin="layout" path="M -0.11927 -0.05949 C -0.12622 -0.05301 -0.13299 -0.04652 -0.13455 -0.04467 " pathEditMode="relative" ptsTypes="aA">
                                      <p:cBhvr>
                                        <p:cTn id="27" dur="500" fill="hold"/>
                                        <p:tgtEl>
                                          <p:spTgt spid="29"/>
                                        </p:tgtEl>
                                        <p:attrNameLst>
                                          <p:attrName>ppt_x</p:attrName>
                                          <p:attrName>ppt_y</p:attrName>
                                        </p:attrNameLst>
                                      </p:cBhvr>
                                    </p:animMotion>
                                  </p:childTnLst>
                                </p:cTn>
                              </p:par>
                            </p:childTnLst>
                          </p:cTn>
                        </p:par>
                        <p:par>
                          <p:cTn id="28" fill="hold">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strips(downLeft)">
                                      <p:cBhvr>
                                        <p:cTn id="31" dur="500"/>
                                        <p:tgtEl>
                                          <p:spTgt spid="7"/>
                                        </p:tgtEl>
                                      </p:cBhvr>
                                    </p:animEffect>
                                  </p:childTnLst>
                                </p:cTn>
                              </p:par>
                              <p:par>
                                <p:cTn id="32" presetID="42" presetClass="path" presetSubtype="0" accel="50000" decel="50000" fill="remove" nodeType="withEffect">
                                  <p:stCondLst>
                                    <p:cond delay="0"/>
                                  </p:stCondLst>
                                  <p:iterate type="lt">
                                    <p:tmPct val="0"/>
                                  </p:iterate>
                                  <p:childTnLst>
                                    <p:animMotion origin="layout" path="M -0.12708 -0.10416 L -0.12708 -0.07777 " pathEditMode="relative" rAng="0" ptsTypes="AA">
                                      <p:cBhvr>
                                        <p:cTn id="33" dur="500" fill="hold"/>
                                        <p:tgtEl>
                                          <p:spTgt spid="29"/>
                                        </p:tgtEl>
                                        <p:attrNameLst>
                                          <p:attrName>ppt_x</p:attrName>
                                          <p:attrName>ppt_y</p:attrName>
                                        </p:attrNameLst>
                                      </p:cBhvr>
                                      <p:rCtr x="0" y="1319"/>
                                    </p:animMotion>
                                  </p:childTnLst>
                                </p:cTn>
                              </p:par>
                            </p:childTnLst>
                          </p:cTn>
                        </p:par>
                        <p:par>
                          <p:cTn id="34" fill="hold">
                            <p:stCondLst>
                              <p:cond delay="3500"/>
                            </p:stCondLst>
                            <p:childTnLst>
                              <p:par>
                                <p:cTn id="35" presetID="18" presetClass="entr" presetSubtype="12"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trips(downLeft)">
                                      <p:cBhvr>
                                        <p:cTn id="37" dur="1000"/>
                                        <p:tgtEl>
                                          <p:spTgt spid="9"/>
                                        </p:tgtEl>
                                      </p:cBhvr>
                                    </p:animEffect>
                                  </p:childTnLst>
                                </p:cTn>
                              </p:par>
                              <p:par>
                                <p:cTn id="38" presetID="0" presetClass="path" presetSubtype="0" accel="50000" decel="50000" fill="remove" nodeType="withEffect">
                                  <p:stCondLst>
                                    <p:cond delay="0"/>
                                  </p:stCondLst>
                                  <p:iterate type="lt">
                                    <p:tmPct val="0"/>
                                  </p:iterate>
                                  <p:childTnLst>
                                    <p:animMotion origin="layout" path="M -0.15399 -0.15578 C -0.15573 -0.11736 -0.15729 -0.0787 -0.16094 -0.05393 C -0.16458 -0.02916 -0.1651 -0.02129 -0.17622 -0.00764 C -0.18733 0.00602 -0.21424 0.01389 -0.2276 0.02755 C -0.24097 0.04121 -0.24722 0.05926 -0.25677 0.07385 C -0.26632 0.0882 -0.2776 0.10764 -0.28455 0.11459 C -0.29149 0.1213 -0.29497 0.11783 -0.29844 0.11459 " pathEditMode="relative" ptsTypes="aaaaaaA">
                                      <p:cBhvr>
                                        <p:cTn id="39" dur="1000" fill="hold"/>
                                        <p:tgtEl>
                                          <p:spTgt spid="29"/>
                                        </p:tgtEl>
                                        <p:attrNameLst>
                                          <p:attrName>ppt_x</p:attrName>
                                          <p:attrName>ppt_y</p:attrName>
                                        </p:attrNameLst>
                                      </p:cBhvr>
                                    </p:animMotion>
                                  </p:childTnLst>
                                </p:cTn>
                              </p:par>
                            </p:childTnLst>
                          </p:cTn>
                        </p:par>
                        <p:par>
                          <p:cTn id="40" fill="hold">
                            <p:stCondLst>
                              <p:cond delay="4500"/>
                            </p:stCondLst>
                            <p:childTnLst>
                              <p:par>
                                <p:cTn id="41" presetID="18" presetClass="entr" presetSubtype="12"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strips(downLeft)">
                                      <p:cBhvr>
                                        <p:cTn id="43" dur="500"/>
                                        <p:tgtEl>
                                          <p:spTgt spid="16"/>
                                        </p:tgtEl>
                                      </p:cBhvr>
                                    </p:animEffect>
                                  </p:childTnLst>
                                </p:cTn>
                              </p:par>
                              <p:par>
                                <p:cTn id="44" presetID="35" presetClass="path" presetSubtype="0" accel="50000" decel="50000" fill="remove" nodeType="withEffect">
                                  <p:stCondLst>
                                    <p:cond delay="0"/>
                                  </p:stCondLst>
                                  <p:iterate type="lt">
                                    <p:tmPct val="0"/>
                                  </p:iterate>
                                  <p:childTnLst>
                                    <p:animMotion origin="layout" path="M -0.21649 -0.07777 L -0.23542 -0.07662 " pathEditMode="relative" rAng="0" ptsTypes="AA">
                                      <p:cBhvr>
                                        <p:cTn id="45" dur="500" fill="hold"/>
                                        <p:tgtEl>
                                          <p:spTgt spid="29"/>
                                        </p:tgtEl>
                                        <p:attrNameLst>
                                          <p:attrName>ppt_x</p:attrName>
                                          <p:attrName>ppt_y</p:attrName>
                                        </p:attrNameLst>
                                      </p:cBhvr>
                                      <p:rCtr x="-955" y="46"/>
                                    </p:animMotion>
                                  </p:childTnLst>
                                </p:cTn>
                              </p:par>
                            </p:childTnLst>
                          </p:cTn>
                        </p:par>
                        <p:par>
                          <p:cTn id="46" fill="hold">
                            <p:stCondLst>
                              <p:cond delay="5000"/>
                            </p:stCondLst>
                            <p:childTnLst>
                              <p:par>
                                <p:cTn id="47" presetID="18" presetClass="entr" presetSubtype="12"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strips(downLeft)">
                                      <p:cBhvr>
                                        <p:cTn id="49" dur="1000"/>
                                        <p:tgtEl>
                                          <p:spTgt spid="10"/>
                                        </p:tgtEl>
                                      </p:cBhvr>
                                    </p:animEffect>
                                  </p:childTnLst>
                                </p:cTn>
                              </p:par>
                              <p:par>
                                <p:cTn id="50" presetID="0" presetClass="path" presetSubtype="0" accel="50000" decel="50000" fill="remove" nodeType="withEffect">
                                  <p:stCondLst>
                                    <p:cond delay="0"/>
                                  </p:stCondLst>
                                  <p:iterate type="lt">
                                    <p:tmPct val="0"/>
                                  </p:iterate>
                                  <p:childTnLst>
                                    <p:animMotion origin="layout" path="M -0.29358 -0.01319 C -0.28628 -0.02477 -0.27899 -0.03611 -0.26927 -0.03912 C -0.25955 -0.04213 -0.23333 -0.03935 -0.23524 -0.03171 C -0.23715 -0.02407 -0.27118 -0.00648 -0.28108 0.00625 C -0.29097 0.01898 -0.29306 0.03658 -0.29497 0.04422 C -0.29688 0.05186 -0.29375 0.05047 -0.29219 0.05162 C -0.29063 0.05278 -0.26858 0.04005 -0.28524 0.05162 C -0.30191 0.0632 -0.35295 0.08959 -0.39219 0.12107 C -0.43142 0.15255 -0.49028 0.19769 -0.52066 0.24051 C -0.55104 0.28334 -0.56684 0.33172 -0.57413 0.37848 C -0.58142 0.42523 -0.57865 0.4801 -0.56441 0.52107 C -0.55017 0.56204 -0.50104 0.60718 -0.48872 0.62477 " pathEditMode="relative" ptsTypes="aaaaaaaaaaaA">
                                      <p:cBhvr>
                                        <p:cTn id="51" dur="1000" fill="hold"/>
                                        <p:tgtEl>
                                          <p:spTgt spid="29"/>
                                        </p:tgtEl>
                                        <p:attrNameLst>
                                          <p:attrName>ppt_x</p:attrName>
                                          <p:attrName>ppt_y</p:attrName>
                                        </p:attrNameLst>
                                      </p:cBhvr>
                                    </p:animMotion>
                                  </p:childTnLst>
                                </p:cTn>
                              </p:par>
                            </p:childTnLst>
                          </p:cTn>
                        </p:par>
                        <p:par>
                          <p:cTn id="52" fill="hold">
                            <p:stCondLst>
                              <p:cond delay="6000"/>
                            </p:stCondLst>
                            <p:childTnLst>
                              <p:par>
                                <p:cTn id="53" presetID="18" presetClass="entr" presetSubtype="12"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strips(downLeft)">
                                      <p:cBhvr>
                                        <p:cTn id="55" dur="500"/>
                                        <p:tgtEl>
                                          <p:spTgt spid="11"/>
                                        </p:tgtEl>
                                      </p:cBhvr>
                                    </p:animEffect>
                                  </p:childTnLst>
                                </p:cTn>
                              </p:par>
                              <p:par>
                                <p:cTn id="56" presetID="0" presetClass="path" presetSubtype="0" accel="50000" decel="50000" fill="remove" nodeType="withEffect">
                                  <p:stCondLst>
                                    <p:cond delay="0"/>
                                  </p:stCondLst>
                                  <p:iterate type="lt">
                                    <p:tmPct val="0"/>
                                  </p:iterate>
                                  <p:childTnLst>
                                    <p:animMotion origin="layout" path="M -0.3276 0.04051 C -0.33663 0.03773 -0.34531 0.03473 -0.34861 0.0338 " pathEditMode="relative" rAng="0" ptsTypes="aA">
                                      <p:cBhvr>
                                        <p:cTn id="57" dur="500" fill="hold"/>
                                        <p:tgtEl>
                                          <p:spTgt spid="29"/>
                                        </p:tgtEl>
                                        <p:attrNameLst>
                                          <p:attrName>ppt_x</p:attrName>
                                          <p:attrName>ppt_y</p:attrName>
                                        </p:attrNameLst>
                                      </p:cBhvr>
                                      <p:rCtr x="-1059" y="-347"/>
                                    </p:animMotion>
                                  </p:childTnLst>
                                </p:cTn>
                              </p:par>
                            </p:childTnLst>
                          </p:cTn>
                        </p:par>
                        <p:par>
                          <p:cTn id="58" fill="hold">
                            <p:stCondLst>
                              <p:cond delay="6500"/>
                            </p:stCondLst>
                            <p:childTnLst>
                              <p:par>
                                <p:cTn id="59" presetID="18" presetClass="entr" presetSubtype="12"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strips(downLeft)">
                                      <p:cBhvr>
                                        <p:cTn id="61" dur="1000"/>
                                        <p:tgtEl>
                                          <p:spTgt spid="15"/>
                                        </p:tgtEl>
                                      </p:cBhvr>
                                    </p:animEffect>
                                  </p:childTnLst>
                                </p:cTn>
                              </p:par>
                              <p:par>
                                <p:cTn id="62" presetID="0" presetClass="path" presetSubtype="0" accel="50000" decel="50000" fill="remove" nodeType="withEffect">
                                  <p:stCondLst>
                                    <p:cond delay="0"/>
                                  </p:stCondLst>
                                  <p:iterate type="lt">
                                    <p:tmPct val="0"/>
                                  </p:iterate>
                                  <p:childTnLst>
                                    <p:animMotion origin="layout" path="M -0.30816 -0.18541 C -0.31111 -0.16412 -0.31441 -0.08796 -0.32622 -0.05625 C -0.33802 -0.02453 -0.36563 -0.01319 -0.37899 0.00486 C -0.39236 0.02292 -0.39896 0.04352 -0.40608 0.05209 C -0.41319 0.06065 -0.4184 0.05533 -0.4217 0.05625 " pathEditMode="relative" rAng="0" ptsTypes="aaaaa">
                                      <p:cBhvr>
                                        <p:cTn id="63" dur="1000" fill="hold"/>
                                        <p:tgtEl>
                                          <p:spTgt spid="29"/>
                                        </p:tgtEl>
                                        <p:attrNameLst>
                                          <p:attrName>ppt_x</p:attrName>
                                          <p:attrName>ppt_y</p:attrName>
                                        </p:attrNameLst>
                                      </p:cBhvr>
                                      <p:rCtr x="-5677" y="12292"/>
                                    </p:animMotion>
                                  </p:childTnLst>
                                </p:cTn>
                              </p:par>
                            </p:childTnLst>
                          </p:cTn>
                        </p:par>
                        <p:par>
                          <p:cTn id="64" fill="hold">
                            <p:stCondLst>
                              <p:cond delay="7500"/>
                            </p:stCondLst>
                            <p:childTnLst>
                              <p:par>
                                <p:cTn id="65" presetID="18" presetClass="entr" presetSubtype="12"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strips(downLeft)">
                                      <p:cBhvr>
                                        <p:cTn id="67" dur="500"/>
                                        <p:tgtEl>
                                          <p:spTgt spid="17"/>
                                        </p:tgtEl>
                                      </p:cBhvr>
                                    </p:animEffect>
                                  </p:childTnLst>
                                </p:cTn>
                              </p:par>
                              <p:par>
                                <p:cTn id="68" presetID="0" presetClass="path" presetSubtype="0" accel="50000" decel="50000" fill="remove" nodeType="withEffect">
                                  <p:stCondLst>
                                    <p:cond delay="0"/>
                                  </p:stCondLst>
                                  <p:iterate type="lt">
                                    <p:tmPct val="0"/>
                                  </p:iterate>
                                  <p:childTnLst>
                                    <p:animMotion origin="layout" path="M -0.32795 -0.20069 C -0.33021 -0.19953 -0.33924 -0.1949 -0.34149 -0.19375 " pathEditMode="relative" rAng="0" ptsTypes="aa">
                                      <p:cBhvr>
                                        <p:cTn id="69" dur="500" fill="hold"/>
                                        <p:tgtEl>
                                          <p:spTgt spid="29"/>
                                        </p:tgtEl>
                                        <p:attrNameLst>
                                          <p:attrName>ppt_x</p:attrName>
                                          <p:attrName>ppt_y</p:attrName>
                                        </p:attrNameLst>
                                      </p:cBhvr>
                                      <p:rCtr x="-677" y="347"/>
                                    </p:animMotion>
                                  </p:childTnLst>
                                </p:cTn>
                              </p:par>
                            </p:childTnLst>
                          </p:cTn>
                        </p:par>
                        <p:par>
                          <p:cTn id="70" fill="hold">
                            <p:stCondLst>
                              <p:cond delay="8000"/>
                            </p:stCondLst>
                            <p:childTnLst>
                              <p:par>
                                <p:cTn id="71" presetID="18" presetClass="entr" presetSubtype="12" fill="hold" grpId="0"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strips(downLeft)">
                                      <p:cBhvr>
                                        <p:cTn id="73" dur="1000"/>
                                        <p:tgtEl>
                                          <p:spTgt spid="12"/>
                                        </p:tgtEl>
                                      </p:cBhvr>
                                    </p:animEffect>
                                  </p:childTnLst>
                                </p:cTn>
                              </p:par>
                              <p:par>
                                <p:cTn id="74" presetID="0" presetClass="path" presetSubtype="0" accel="50000" decel="50000" fill="remove" nodeType="withEffect">
                                  <p:stCondLst>
                                    <p:cond delay="0"/>
                                  </p:stCondLst>
                                  <p:iterate type="lt">
                                    <p:tmPct val="0"/>
                                  </p:iterate>
                                  <p:childTnLst>
                                    <p:animMotion origin="layout" path="M -0.2092 -0.19375 C -0.20382 -0.2037 -0.19844 -0.21365 -0.18733 -0.21319 C -0.17622 -0.21273 -0.12292 -0.21551 -0.14253 -0.19097 C -0.16215 -0.16643 -0.25122 -0.08588 -0.30503 -0.06597 C -0.35885 -0.04606 -0.4349 -0.07152 -0.46545 -0.07176 C -0.49601 -0.07199 -0.48333 -0.07662 -0.48837 -0.06736 C -0.4934 -0.0581 -0.48576 -0.02916 -0.49566 -0.01597 C -0.50556 -0.00277 -0.53542 -0.02986 -0.54774 0.01181 C -0.56007 0.05324 -0.56493 0.14375 -0.56962 0.23403 " pathEditMode="relative" ptsTypes="aaaaaaaaA">
                                      <p:cBhvr>
                                        <p:cTn id="75" dur="1000" fill="hold"/>
                                        <p:tgtEl>
                                          <p:spTgt spid="29"/>
                                        </p:tgtEl>
                                        <p:attrNameLst>
                                          <p:attrName>ppt_x</p:attrName>
                                          <p:attrName>ppt_y</p:attrName>
                                        </p:attrNameLst>
                                      </p:cBhvr>
                                    </p:animMotion>
                                  </p:childTnLst>
                                </p:cTn>
                              </p:par>
                            </p:childTnLst>
                          </p:cTn>
                        </p:par>
                        <p:par>
                          <p:cTn id="76" fill="hold">
                            <p:stCondLst>
                              <p:cond delay="9000"/>
                            </p:stCondLst>
                            <p:childTnLst>
                              <p:par>
                                <p:cTn id="77" presetID="18" presetClass="entr" presetSubtype="12"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strips(downLeft)">
                                      <p:cBhvr>
                                        <p:cTn id="79" dur="500"/>
                                        <p:tgtEl>
                                          <p:spTgt spid="14"/>
                                        </p:tgtEl>
                                      </p:cBhvr>
                                    </p:animEffect>
                                  </p:childTnLst>
                                </p:cTn>
                              </p:par>
                              <p:par>
                                <p:cTn id="80" presetID="0" presetClass="path" presetSubtype="0" accel="50000" decel="50000" fill="remove" nodeType="withEffect">
                                  <p:stCondLst>
                                    <p:cond delay="0"/>
                                  </p:stCondLst>
                                  <p:iterate type="lt">
                                    <p:tmPct val="0"/>
                                  </p:iterate>
                                  <p:childTnLst>
                                    <p:animMotion origin="layout" path="M -0.42483 0.0132 C -0.44045 0.01945 -0.45608 0.02593 -0.46233 0.02848 " pathEditMode="relative" ptsTypes="aA">
                                      <p:cBhvr>
                                        <p:cTn id="81" dur="500" fill="hold"/>
                                        <p:tgtEl>
                                          <p:spTgt spid="29"/>
                                        </p:tgtEl>
                                        <p:attrNameLst>
                                          <p:attrName>ppt_x</p:attrName>
                                          <p:attrName>ppt_y</p:attrName>
                                        </p:attrNameLst>
                                      </p:cBhvr>
                                    </p:animMotion>
                                  </p:childTnLst>
                                </p:cTn>
                              </p:par>
                            </p:childTnLst>
                          </p:cTn>
                        </p:par>
                        <p:par>
                          <p:cTn id="82" fill="hold">
                            <p:stCondLst>
                              <p:cond delay="9500"/>
                            </p:stCondLst>
                            <p:childTnLst>
                              <p:par>
                                <p:cTn id="83" presetID="18" presetClass="entr" presetSubtype="12"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strips(downLeft)">
                                      <p:cBhvr>
                                        <p:cTn id="85" dur="500"/>
                                        <p:tgtEl>
                                          <p:spTgt spid="18"/>
                                        </p:tgtEl>
                                      </p:cBhvr>
                                    </p:animEffect>
                                  </p:childTnLst>
                                </p:cTn>
                              </p:par>
                              <p:par>
                                <p:cTn id="86" presetID="0" presetClass="path" presetSubtype="0" accel="50000" decel="50000" fill="remove" nodeType="withEffect">
                                  <p:stCondLst>
                                    <p:cond delay="0"/>
                                  </p:stCondLst>
                                  <p:iterate type="lt">
                                    <p:tmPct val="0"/>
                                  </p:iterate>
                                  <p:childTnLst>
                                    <p:animMotion origin="layout" path="M -0.44705 0.06459 C -0.44705 0.08264 -0.44688 0.10093 -0.44705 0.10903 " pathEditMode="relative" rAng="0" ptsTypes="aA">
                                      <p:cBhvr>
                                        <p:cTn id="87" dur="500" fill="hold"/>
                                        <p:tgtEl>
                                          <p:spTgt spid="29"/>
                                        </p:tgtEl>
                                        <p:attrNameLst>
                                          <p:attrName>ppt_x</p:attrName>
                                          <p:attrName>ppt_y</p:attrName>
                                        </p:attrNameLst>
                                      </p:cBhvr>
                                      <p:rCtr x="0" y="2222"/>
                                    </p:animMotion>
                                  </p:childTnLst>
                                </p:cTn>
                              </p:par>
                            </p:childTnLst>
                          </p:cTn>
                        </p:par>
                        <p:par>
                          <p:cTn id="88" fill="hold">
                            <p:stCondLst>
                              <p:cond delay="10000"/>
                            </p:stCondLst>
                            <p:childTnLst>
                              <p:par>
                                <p:cTn id="89" presetID="31" presetClass="entr" presetSubtype="0" fill="remove" nodeType="afterEffect">
                                  <p:stCondLst>
                                    <p:cond delay="0"/>
                                  </p:stCondLst>
                                  <p:iterate type="lt">
                                    <p:tmPct val="5000"/>
                                  </p:iterate>
                                  <p:childTnLst>
                                    <p:set>
                                      <p:cBhvr>
                                        <p:cTn id="90" dur="1" fill="hold">
                                          <p:stCondLst>
                                            <p:cond delay="0"/>
                                          </p:stCondLst>
                                        </p:cTn>
                                        <p:tgtEl>
                                          <p:spTgt spid="29"/>
                                        </p:tgtEl>
                                        <p:attrNameLst>
                                          <p:attrName>style.visibility</p:attrName>
                                        </p:attrNameLst>
                                      </p:cBhvr>
                                      <p:to>
                                        <p:strVal val="visible"/>
                                      </p:to>
                                    </p:set>
                                    <p:anim calcmode="lin" valueType="num">
                                      <p:cBhvr>
                                        <p:cTn id="91" dur="1000" fill="hold"/>
                                        <p:tgtEl>
                                          <p:spTgt spid="29"/>
                                        </p:tgtEl>
                                        <p:attrNameLst>
                                          <p:attrName>ppt_w</p:attrName>
                                        </p:attrNameLst>
                                      </p:cBhvr>
                                      <p:tavLst>
                                        <p:tav tm="0">
                                          <p:val>
                                            <p:fltVal val="0"/>
                                          </p:val>
                                        </p:tav>
                                        <p:tav tm="100000">
                                          <p:val>
                                            <p:strVal val="#ppt_w"/>
                                          </p:val>
                                        </p:tav>
                                      </p:tavLst>
                                    </p:anim>
                                    <p:anim calcmode="lin" valueType="num">
                                      <p:cBhvr>
                                        <p:cTn id="92" dur="1000" fill="hold"/>
                                        <p:tgtEl>
                                          <p:spTgt spid="29"/>
                                        </p:tgtEl>
                                        <p:attrNameLst>
                                          <p:attrName>ppt_h</p:attrName>
                                        </p:attrNameLst>
                                      </p:cBhvr>
                                      <p:tavLst>
                                        <p:tav tm="0">
                                          <p:val>
                                            <p:fltVal val="0"/>
                                          </p:val>
                                        </p:tav>
                                        <p:tav tm="100000">
                                          <p:val>
                                            <p:strVal val="#ppt_h"/>
                                          </p:val>
                                        </p:tav>
                                      </p:tavLst>
                                    </p:anim>
                                    <p:anim calcmode="lin" valueType="num">
                                      <p:cBhvr>
                                        <p:cTn id="93" dur="1000" fill="hold"/>
                                        <p:tgtEl>
                                          <p:spTgt spid="29"/>
                                        </p:tgtEl>
                                        <p:attrNameLst>
                                          <p:attrName>style.rotation</p:attrName>
                                        </p:attrNameLst>
                                      </p:cBhvr>
                                      <p:tavLst>
                                        <p:tav tm="0">
                                          <p:val>
                                            <p:fltVal val="90"/>
                                          </p:val>
                                        </p:tav>
                                        <p:tav tm="100000">
                                          <p:val>
                                            <p:fltVal val="0"/>
                                          </p:val>
                                        </p:tav>
                                      </p:tavLst>
                                    </p:anim>
                                    <p:animEffect transition="in" filter="fade">
                                      <p:cBhvr>
                                        <p:cTn id="94" dur="1000"/>
                                        <p:tgtEl>
                                          <p:spTgt spid="29"/>
                                        </p:tgtEl>
                                      </p:cBhvr>
                                    </p:animEffect>
                                  </p:childTnLst>
                                  <p:subTnLst>
                                    <p:set>
                                      <p:cBhvr override="childStyle">
                                        <p:cTn dur="1" fill="hold" display="0" masterRel="sameClick" afterEffect="1">
                                          <p:stCondLst>
                                            <p:cond evt="end" delay="0">
                                              <p:tn val="89"/>
                                            </p:cond>
                                          </p:stCondLst>
                                        </p:cTn>
                                        <p:tgtEl>
                                          <p:spTgt spid="29"/>
                                        </p:tgtEl>
                                        <p:attrNameLst>
                                          <p:attrName>style.visibility</p:attrName>
                                        </p:attrNameLst>
                                      </p:cBhvr>
                                      <p:to>
                                        <p:strVal val="hidden"/>
                                      </p:to>
                                    </p:set>
                                  </p:subTnLst>
                                </p:cTn>
                              </p:par>
                            </p:childTnLst>
                          </p:cTn>
                        </p:par>
                        <p:par>
                          <p:cTn id="95" fill="hold">
                            <p:stCondLst>
                              <p:cond delay="11000"/>
                            </p:stCondLst>
                            <p:childTnLst>
                              <p:par>
                                <p:cTn id="96" presetID="31" presetClass="entr" presetSubtype="0" fill="hold" nodeType="afterEffect">
                                  <p:stCondLst>
                                    <p:cond delay="0"/>
                                  </p:stCondLst>
                                  <p:iterate type="lt">
                                    <p:tmPct val="5000"/>
                                  </p:iterate>
                                  <p:childTnLst>
                                    <p:set>
                                      <p:cBhvr>
                                        <p:cTn id="97" dur="1" fill="hold">
                                          <p:stCondLst>
                                            <p:cond delay="0"/>
                                          </p:stCondLst>
                                        </p:cTn>
                                        <p:tgtEl>
                                          <p:spTgt spid="24"/>
                                        </p:tgtEl>
                                        <p:attrNameLst>
                                          <p:attrName>style.visibility</p:attrName>
                                        </p:attrNameLst>
                                      </p:cBhvr>
                                      <p:to>
                                        <p:strVal val="visible"/>
                                      </p:to>
                                    </p:set>
                                    <p:anim calcmode="lin" valueType="num">
                                      <p:cBhvr>
                                        <p:cTn id="98" dur="1000" fill="hold"/>
                                        <p:tgtEl>
                                          <p:spTgt spid="24"/>
                                        </p:tgtEl>
                                        <p:attrNameLst>
                                          <p:attrName>ppt_w</p:attrName>
                                        </p:attrNameLst>
                                      </p:cBhvr>
                                      <p:tavLst>
                                        <p:tav tm="0">
                                          <p:val>
                                            <p:fltVal val="0"/>
                                          </p:val>
                                        </p:tav>
                                        <p:tav tm="100000">
                                          <p:val>
                                            <p:strVal val="#ppt_w"/>
                                          </p:val>
                                        </p:tav>
                                      </p:tavLst>
                                    </p:anim>
                                    <p:anim calcmode="lin" valueType="num">
                                      <p:cBhvr>
                                        <p:cTn id="99" dur="1000" fill="hold"/>
                                        <p:tgtEl>
                                          <p:spTgt spid="24"/>
                                        </p:tgtEl>
                                        <p:attrNameLst>
                                          <p:attrName>ppt_h</p:attrName>
                                        </p:attrNameLst>
                                      </p:cBhvr>
                                      <p:tavLst>
                                        <p:tav tm="0">
                                          <p:val>
                                            <p:fltVal val="0"/>
                                          </p:val>
                                        </p:tav>
                                        <p:tav tm="100000">
                                          <p:val>
                                            <p:strVal val="#ppt_h"/>
                                          </p:val>
                                        </p:tav>
                                      </p:tavLst>
                                    </p:anim>
                                    <p:anim calcmode="lin" valueType="num">
                                      <p:cBhvr>
                                        <p:cTn id="100" dur="1000" fill="hold"/>
                                        <p:tgtEl>
                                          <p:spTgt spid="24"/>
                                        </p:tgtEl>
                                        <p:attrNameLst>
                                          <p:attrName>style.rotation</p:attrName>
                                        </p:attrNameLst>
                                      </p:cBhvr>
                                      <p:tavLst>
                                        <p:tav tm="0">
                                          <p:val>
                                            <p:fltVal val="90"/>
                                          </p:val>
                                        </p:tav>
                                        <p:tav tm="100000">
                                          <p:val>
                                            <p:fltVal val="0"/>
                                          </p:val>
                                        </p:tav>
                                      </p:tavLst>
                                    </p:anim>
                                    <p:animEffect transition="in" filter="fade">
                                      <p:cBhvr>
                                        <p:cTn id="101" dur="1000"/>
                                        <p:tgtEl>
                                          <p:spTgt spid="24"/>
                                        </p:tgtEl>
                                      </p:cBhvr>
                                    </p:animEffect>
                                  </p:childTnLst>
                                  <p:subTnLst>
                                    <p:set>
                                      <p:cBhvr override="childStyle">
                                        <p:cTn dur="1" fill="hold" display="0" masterRel="sameClick" afterEffect="1">
                                          <p:stCondLst>
                                            <p:cond evt="end" delay="0">
                                              <p:tn val="96"/>
                                            </p:cond>
                                          </p:stCondLst>
                                        </p:cTn>
                                        <p:tgtEl>
                                          <p:spTgt spid="24"/>
                                        </p:tgtEl>
                                        <p:attrNameLst>
                                          <p:attrName>style.visibility</p:attrName>
                                        </p:attrNameLst>
                                      </p:cBhvr>
                                      <p:to>
                                        <p:strVal val="hidden"/>
                                      </p:to>
                                    </p:set>
                                  </p:subTnLst>
                                </p:cTn>
                              </p:par>
                            </p:childTnLst>
                          </p:cTn>
                        </p:par>
                        <p:par>
                          <p:cTn id="102" fill="hold">
                            <p:stCondLst>
                              <p:cond delay="12000"/>
                            </p:stCondLst>
                            <p:childTnLst>
                              <p:par>
                                <p:cTn id="103" presetID="31" presetClass="entr" presetSubtype="0" fill="hold" nodeType="afterEffect">
                                  <p:stCondLst>
                                    <p:cond delay="0"/>
                                  </p:stCondLst>
                                  <p:iterate type="lt">
                                    <p:tmPct val="5000"/>
                                  </p:iterate>
                                  <p:childTnLst>
                                    <p:set>
                                      <p:cBhvr>
                                        <p:cTn id="104" dur="1" fill="hold">
                                          <p:stCondLst>
                                            <p:cond delay="0"/>
                                          </p:stCondLst>
                                        </p:cTn>
                                        <p:tgtEl>
                                          <p:spTgt spid="19"/>
                                        </p:tgtEl>
                                        <p:attrNameLst>
                                          <p:attrName>style.visibility</p:attrName>
                                        </p:attrNameLst>
                                      </p:cBhvr>
                                      <p:to>
                                        <p:strVal val="visible"/>
                                      </p:to>
                                    </p:set>
                                    <p:anim calcmode="lin" valueType="num">
                                      <p:cBhvr>
                                        <p:cTn id="105" dur="1000" fill="hold"/>
                                        <p:tgtEl>
                                          <p:spTgt spid="19"/>
                                        </p:tgtEl>
                                        <p:attrNameLst>
                                          <p:attrName>ppt_w</p:attrName>
                                        </p:attrNameLst>
                                      </p:cBhvr>
                                      <p:tavLst>
                                        <p:tav tm="0">
                                          <p:val>
                                            <p:fltVal val="0"/>
                                          </p:val>
                                        </p:tav>
                                        <p:tav tm="100000">
                                          <p:val>
                                            <p:strVal val="#ppt_w"/>
                                          </p:val>
                                        </p:tav>
                                      </p:tavLst>
                                    </p:anim>
                                    <p:anim calcmode="lin" valueType="num">
                                      <p:cBhvr>
                                        <p:cTn id="106" dur="1000" fill="hold"/>
                                        <p:tgtEl>
                                          <p:spTgt spid="19"/>
                                        </p:tgtEl>
                                        <p:attrNameLst>
                                          <p:attrName>ppt_h</p:attrName>
                                        </p:attrNameLst>
                                      </p:cBhvr>
                                      <p:tavLst>
                                        <p:tav tm="0">
                                          <p:val>
                                            <p:fltVal val="0"/>
                                          </p:val>
                                        </p:tav>
                                        <p:tav tm="100000">
                                          <p:val>
                                            <p:strVal val="#ppt_h"/>
                                          </p:val>
                                        </p:tav>
                                      </p:tavLst>
                                    </p:anim>
                                    <p:anim calcmode="lin" valueType="num">
                                      <p:cBhvr>
                                        <p:cTn id="107" dur="1000" fill="hold"/>
                                        <p:tgtEl>
                                          <p:spTgt spid="19"/>
                                        </p:tgtEl>
                                        <p:attrNameLst>
                                          <p:attrName>style.rotation</p:attrName>
                                        </p:attrNameLst>
                                      </p:cBhvr>
                                      <p:tavLst>
                                        <p:tav tm="0">
                                          <p:val>
                                            <p:fltVal val="90"/>
                                          </p:val>
                                        </p:tav>
                                        <p:tav tm="100000">
                                          <p:val>
                                            <p:fltVal val="0"/>
                                          </p:val>
                                        </p:tav>
                                      </p:tavLst>
                                    </p:anim>
                                    <p:animEffect transition="in" filter="fade">
                                      <p:cBhvr>
                                        <p:cTn id="108" dur="1000"/>
                                        <p:tgtEl>
                                          <p:spTgt spid="19"/>
                                        </p:tgtEl>
                                      </p:cBhvr>
                                    </p:animEffect>
                                  </p:childTnLst>
                                  <p:subTnLst>
                                    <p:set>
                                      <p:cBhvr override="childStyle">
                                        <p:cTn dur="1" fill="hold" display="0" masterRel="sameClick" afterEffect="1">
                                          <p:stCondLst>
                                            <p:cond evt="end" delay="0">
                                              <p:tn val="103"/>
                                            </p:cond>
                                          </p:stCondLst>
                                        </p:cTn>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sz="2800" dirty="0"/>
              <a:t>Iterating through Dictionary Elements</a:t>
            </a:r>
            <a:endParaRPr lang="fa-IR" sz="2800"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a:xfrm>
            <a:off x="342900" y="1219200"/>
            <a:ext cx="8458200" cy="457200"/>
          </a:xfrm>
        </p:spPr>
        <p:txBody>
          <a:bodyPr/>
          <a:lstStyle/>
          <a:p>
            <a:pPr algn="ctr">
              <a:lnSpc>
                <a:spcPct val="150000"/>
              </a:lnSpc>
            </a:pPr>
            <a:r>
              <a:rPr lang="en-US" sz="1800" b="1" i="0" u="none" strike="noStrike" baseline="0" dirty="0">
                <a:latin typeface="Arial-BoldMT"/>
              </a:rPr>
              <a:t>Iterating Through the Key-Value Pairs of a Dictionary</a:t>
            </a:r>
            <a:r>
              <a:rPr lang="en-US" sz="1800" b="0" i="0" u="none" strike="noStrike" baseline="0" dirty="0">
                <a:latin typeface="ArialMT"/>
              </a:rPr>
              <a:t> </a:t>
            </a:r>
            <a:endParaRPr lang="fa-IR" sz="11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10</a:t>
            </a:fld>
            <a:endParaRPr lang="en-US" altLang="en-US"/>
          </a:p>
        </p:txBody>
      </p:sp>
      <p:pic>
        <p:nvPicPr>
          <p:cNvPr id="7" name="Picture 6">
            <a:extLst>
              <a:ext uri="{FF2B5EF4-FFF2-40B4-BE49-F238E27FC236}">
                <a16:creationId xmlns:a16="http://schemas.microsoft.com/office/drawing/2014/main" id="{07C22A7F-6127-4842-8B23-283F3EB1AE46}"/>
              </a:ext>
            </a:extLst>
          </p:cNvPr>
          <p:cNvPicPr>
            <a:picLocks noChangeAspect="1"/>
          </p:cNvPicPr>
          <p:nvPr/>
        </p:nvPicPr>
        <p:blipFill>
          <a:blip r:embed="rId2"/>
          <a:stretch>
            <a:fillRect/>
          </a:stretch>
        </p:blipFill>
        <p:spPr>
          <a:xfrm>
            <a:off x="326403" y="2057400"/>
            <a:ext cx="8647130" cy="3124200"/>
          </a:xfrm>
          <a:prstGeom prst="rect">
            <a:avLst/>
          </a:prstGeom>
        </p:spPr>
      </p:pic>
    </p:spTree>
    <p:extLst>
      <p:ext uri="{BB962C8B-B14F-4D97-AF65-F5344CB8AC3E}">
        <p14:creationId xmlns:p14="http://schemas.microsoft.com/office/powerpoint/2010/main" val="4220710075"/>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sz="2800" dirty="0"/>
              <a:t>Searching Elements within Dictionaries</a:t>
            </a:r>
            <a:endParaRPr lang="fa-IR" sz="2800"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a:xfrm>
            <a:off x="391319" y="1295400"/>
            <a:ext cx="8458200" cy="5105400"/>
          </a:xfrm>
        </p:spPr>
        <p:txBody>
          <a:bodyPr/>
          <a:lstStyle/>
          <a:p>
            <a:pPr algn="just">
              <a:lnSpc>
                <a:spcPct val="150000"/>
              </a:lnSpc>
              <a:buFont typeface="Wingdings" panose="05000000000000000000" pitchFamily="2" charset="2"/>
              <a:buChar char="q"/>
            </a:pPr>
            <a:r>
              <a:rPr lang="en-US" sz="1800" b="1" dirty="0">
                <a:solidFill>
                  <a:srgbClr val="FF0000"/>
                </a:solidFill>
              </a:rPr>
              <a:t>Checking for the Existence of a Key in a Dictionary</a:t>
            </a:r>
          </a:p>
          <a:p>
            <a:pPr lvl="1" algn="just">
              <a:lnSpc>
                <a:spcPct val="150000"/>
              </a:lnSpc>
            </a:pPr>
            <a:r>
              <a:rPr lang="en-US" sz="1400" b="0" i="0" u="none" strike="noStrike" baseline="0" dirty="0">
                <a:latin typeface="ArialMT"/>
              </a:rPr>
              <a:t>One of the most efficient operations on dictionaries is checking whether a key exists, and extracting the corresponding value if the key exists.</a:t>
            </a:r>
          </a:p>
          <a:p>
            <a:pPr lvl="1" algn="just">
              <a:lnSpc>
                <a:spcPct val="150000"/>
              </a:lnSpc>
            </a:pPr>
            <a:r>
              <a:rPr lang="en-US" sz="1400" b="0" i="0" u="none" strike="noStrike" baseline="0" dirty="0">
                <a:latin typeface="ArialMT"/>
              </a:rPr>
              <a:t>The </a:t>
            </a:r>
            <a:r>
              <a:rPr lang="en-US" sz="1400" b="0" i="0" u="none" strike="noStrike" baseline="0" dirty="0">
                <a:latin typeface="CourierNewPSMT"/>
              </a:rPr>
              <a:t>in </a:t>
            </a:r>
            <a:r>
              <a:rPr lang="en-US" sz="1400" b="0" i="0" u="none" strike="noStrike" baseline="0" dirty="0">
                <a:latin typeface="ArialMT"/>
              </a:rPr>
              <a:t>and </a:t>
            </a:r>
            <a:r>
              <a:rPr lang="en-US" sz="1400" b="0" i="0" u="none" strike="noStrike" baseline="0" dirty="0">
                <a:latin typeface="CourierNewPSMT"/>
              </a:rPr>
              <a:t>not in </a:t>
            </a:r>
            <a:r>
              <a:rPr lang="en-US" sz="1400" b="0" i="0" u="none" strike="noStrike" baseline="0" dirty="0">
                <a:latin typeface="ArialMT"/>
              </a:rPr>
              <a:t>operators can be used to check if a key exists in a dictionary:</a:t>
            </a:r>
            <a:endParaRPr lang="fa-IR" sz="1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11</a:t>
            </a:fld>
            <a:endParaRPr lang="en-US" altLang="en-US"/>
          </a:p>
        </p:txBody>
      </p:sp>
      <p:pic>
        <p:nvPicPr>
          <p:cNvPr id="7" name="Picture 6">
            <a:extLst>
              <a:ext uri="{FF2B5EF4-FFF2-40B4-BE49-F238E27FC236}">
                <a16:creationId xmlns:a16="http://schemas.microsoft.com/office/drawing/2014/main" id="{F28F1407-6740-4E86-A308-21A537AF0821}"/>
              </a:ext>
            </a:extLst>
          </p:cNvPr>
          <p:cNvPicPr>
            <a:picLocks noChangeAspect="1"/>
          </p:cNvPicPr>
          <p:nvPr/>
        </p:nvPicPr>
        <p:blipFill>
          <a:blip r:embed="rId2"/>
          <a:stretch>
            <a:fillRect/>
          </a:stretch>
        </p:blipFill>
        <p:spPr>
          <a:xfrm>
            <a:off x="1629437" y="3158520"/>
            <a:ext cx="5857213" cy="2404080"/>
          </a:xfrm>
          <a:prstGeom prst="rect">
            <a:avLst/>
          </a:prstGeom>
        </p:spPr>
      </p:pic>
    </p:spTree>
    <p:extLst>
      <p:ext uri="{BB962C8B-B14F-4D97-AF65-F5344CB8AC3E}">
        <p14:creationId xmlns:p14="http://schemas.microsoft.com/office/powerpoint/2010/main" val="93180609"/>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sz="2800" dirty="0"/>
              <a:t>Searching Elements within Dictionaries</a:t>
            </a:r>
            <a:endParaRPr lang="fa-IR" sz="2800"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a:xfrm>
            <a:off x="391319" y="1295400"/>
            <a:ext cx="8458200" cy="5105400"/>
          </a:xfrm>
        </p:spPr>
        <p:txBody>
          <a:bodyPr/>
          <a:lstStyle/>
          <a:p>
            <a:pPr algn="just">
              <a:lnSpc>
                <a:spcPct val="150000"/>
              </a:lnSpc>
              <a:buFont typeface="Wingdings" panose="05000000000000000000" pitchFamily="2" charset="2"/>
              <a:buChar char="q"/>
            </a:pPr>
            <a:r>
              <a:rPr lang="en-US" sz="1800" b="1" dirty="0">
                <a:solidFill>
                  <a:srgbClr val="FF0000"/>
                </a:solidFill>
              </a:rPr>
              <a:t>Extracting the Value of a Key Using []</a:t>
            </a:r>
          </a:p>
          <a:p>
            <a:pPr lvl="1" algn="just">
              <a:lnSpc>
                <a:spcPct val="150000"/>
              </a:lnSpc>
            </a:pPr>
            <a:r>
              <a:rPr lang="en-US" sz="1400" b="0" i="0" u="none" strike="noStrike" baseline="0" dirty="0">
                <a:latin typeface="ArialMT"/>
              </a:rPr>
              <a:t>Given a key that exists in a dictionary, extracting the corresponding value is a trivial operation, but is nevertheless presented below:</a:t>
            </a:r>
            <a:endParaRPr lang="fa-IR" sz="1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12</a:t>
            </a:fld>
            <a:endParaRPr lang="en-US" altLang="en-US"/>
          </a:p>
        </p:txBody>
      </p:sp>
      <p:pic>
        <p:nvPicPr>
          <p:cNvPr id="8" name="Picture 7">
            <a:extLst>
              <a:ext uri="{FF2B5EF4-FFF2-40B4-BE49-F238E27FC236}">
                <a16:creationId xmlns:a16="http://schemas.microsoft.com/office/drawing/2014/main" id="{83A61789-5A93-4405-9B08-E1482C850C23}"/>
              </a:ext>
            </a:extLst>
          </p:cNvPr>
          <p:cNvPicPr>
            <a:picLocks noChangeAspect="1"/>
          </p:cNvPicPr>
          <p:nvPr/>
        </p:nvPicPr>
        <p:blipFill>
          <a:blip r:embed="rId2"/>
          <a:stretch>
            <a:fillRect/>
          </a:stretch>
        </p:blipFill>
        <p:spPr>
          <a:xfrm>
            <a:off x="1447800" y="2971800"/>
            <a:ext cx="6547383" cy="2133600"/>
          </a:xfrm>
          <a:prstGeom prst="rect">
            <a:avLst/>
          </a:prstGeom>
        </p:spPr>
      </p:pic>
    </p:spTree>
    <p:extLst>
      <p:ext uri="{BB962C8B-B14F-4D97-AF65-F5344CB8AC3E}">
        <p14:creationId xmlns:p14="http://schemas.microsoft.com/office/powerpoint/2010/main" val="1182927316"/>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sz="2800" dirty="0"/>
              <a:t>Searching Elements within Dictionaries</a:t>
            </a:r>
            <a:endParaRPr lang="fa-IR" sz="2800"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a:xfrm>
            <a:off x="391319" y="1295400"/>
            <a:ext cx="8458200" cy="5105400"/>
          </a:xfrm>
        </p:spPr>
        <p:txBody>
          <a:bodyPr/>
          <a:lstStyle/>
          <a:p>
            <a:pPr algn="just">
              <a:lnSpc>
                <a:spcPct val="150000"/>
              </a:lnSpc>
              <a:buFont typeface="Wingdings" panose="05000000000000000000" pitchFamily="2" charset="2"/>
              <a:buChar char="q"/>
            </a:pPr>
            <a:r>
              <a:rPr lang="en-US" sz="1800" b="1" dirty="0">
                <a:solidFill>
                  <a:srgbClr val="FF0000"/>
                </a:solidFill>
              </a:rPr>
              <a:t>Extracting the Value of a Key Using </a:t>
            </a:r>
            <a:r>
              <a:rPr lang="en-US" sz="1800" b="1" dirty="0" err="1">
                <a:solidFill>
                  <a:srgbClr val="FF0000"/>
                </a:solidFill>
              </a:rPr>
              <a:t>dict.get</a:t>
            </a:r>
            <a:r>
              <a:rPr lang="en-US" sz="1800" b="1" dirty="0">
                <a:solidFill>
                  <a:srgbClr val="FF0000"/>
                </a:solidFill>
              </a:rPr>
              <a:t>()</a:t>
            </a:r>
          </a:p>
          <a:p>
            <a:pPr lvl="1">
              <a:lnSpc>
                <a:spcPct val="150000"/>
              </a:lnSpc>
            </a:pPr>
            <a:r>
              <a:rPr lang="en-US" sz="1400" b="0" i="0" u="none" strike="noStrike" baseline="0" dirty="0">
                <a:latin typeface="ArialMT"/>
              </a:rPr>
              <a:t>Another method of extracting the value associated with a key is by using the </a:t>
            </a:r>
            <a:r>
              <a:rPr lang="en-US" sz="1400" b="0" i="0" u="none" strike="noStrike" baseline="0" dirty="0" err="1">
                <a:latin typeface="CourierNewPSMT"/>
              </a:rPr>
              <a:t>dict.get</a:t>
            </a:r>
            <a:r>
              <a:rPr lang="en-US" sz="1400" b="0" i="0" u="none" strike="noStrike" baseline="0" dirty="0">
                <a:latin typeface="CourierNewPSMT"/>
              </a:rPr>
              <a:t>(key) </a:t>
            </a:r>
            <a:r>
              <a:rPr lang="en-US" sz="1400" b="0" i="0" u="none" strike="noStrike" baseline="0" dirty="0">
                <a:latin typeface="ArialMT"/>
              </a:rPr>
              <a:t>function, which returns the value corresponding to the key </a:t>
            </a:r>
            <a:r>
              <a:rPr lang="en-US" sz="1400" b="0" i="0" u="none" strike="noStrike" baseline="0" dirty="0" err="1">
                <a:latin typeface="CourierNewPSMT"/>
              </a:rPr>
              <a:t>key</a:t>
            </a:r>
            <a:r>
              <a:rPr lang="en-US" sz="1400" b="0" i="0" u="none" strike="noStrike" baseline="0" dirty="0">
                <a:latin typeface="CourierNewPSMT"/>
              </a:rPr>
              <a:t> </a:t>
            </a:r>
            <a:r>
              <a:rPr lang="en-US" sz="1400" b="0" i="0" u="none" strike="noStrike" baseline="0" dirty="0">
                <a:latin typeface="ArialMT"/>
              </a:rPr>
              <a:t>in the dictionary </a:t>
            </a:r>
            <a:r>
              <a:rPr lang="en-US" sz="1400" b="0" i="0" u="none" strike="noStrike" baseline="0" dirty="0" err="1">
                <a:latin typeface="CourierNewPSMT"/>
              </a:rPr>
              <a:t>dict</a:t>
            </a:r>
            <a:r>
              <a:rPr lang="en-US" sz="1400" b="0" i="0" u="none" strike="noStrike" baseline="0" dirty="0">
                <a:latin typeface="ArialMT"/>
              </a:rPr>
              <a:t>, if the key exists, and returns </a:t>
            </a:r>
            <a:r>
              <a:rPr lang="en-US" sz="1400" b="0" i="0" u="none" strike="noStrike" baseline="0" dirty="0">
                <a:latin typeface="CourierNewPSMT"/>
              </a:rPr>
              <a:t>None </a:t>
            </a:r>
            <a:r>
              <a:rPr lang="en-US" sz="1400" b="0" i="0" u="none" strike="noStrike" baseline="0" dirty="0">
                <a:latin typeface="ArialMT"/>
              </a:rPr>
              <a:t>if the key was not found. Unlike in the previous method of using </a:t>
            </a:r>
            <a:r>
              <a:rPr lang="en-US" sz="1400" b="0" i="0" u="none" strike="noStrike" baseline="0" dirty="0">
                <a:latin typeface="CourierNewPSMT"/>
              </a:rPr>
              <a:t>[]</a:t>
            </a:r>
            <a:r>
              <a:rPr lang="en-US" sz="1400" b="0" i="0" u="none" strike="noStrike" baseline="0" dirty="0">
                <a:latin typeface="ArialMT"/>
              </a:rPr>
              <a:t>, this function does not generate a </a:t>
            </a:r>
            <a:r>
              <a:rPr lang="en-US" sz="1400" b="0" i="0" u="none" strike="noStrike" baseline="0" dirty="0">
                <a:latin typeface="CourierNewPSMT"/>
              </a:rPr>
              <a:t>KeyError </a:t>
            </a:r>
            <a:r>
              <a:rPr lang="en-US" sz="1400" b="0" i="0" u="none" strike="noStrike" baseline="0" dirty="0">
                <a:latin typeface="ArialMT"/>
              </a:rPr>
              <a:t>if the key was not found.</a:t>
            </a:r>
            <a:endParaRPr lang="fa-IR" sz="1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13</a:t>
            </a:fld>
            <a:endParaRPr lang="en-US" altLang="en-US"/>
          </a:p>
        </p:txBody>
      </p:sp>
      <p:pic>
        <p:nvPicPr>
          <p:cNvPr id="7" name="Picture 6">
            <a:extLst>
              <a:ext uri="{FF2B5EF4-FFF2-40B4-BE49-F238E27FC236}">
                <a16:creationId xmlns:a16="http://schemas.microsoft.com/office/drawing/2014/main" id="{00AD2CFF-BC7F-43A1-A762-8843A0E4F367}"/>
              </a:ext>
            </a:extLst>
          </p:cNvPr>
          <p:cNvPicPr>
            <a:picLocks noChangeAspect="1"/>
          </p:cNvPicPr>
          <p:nvPr/>
        </p:nvPicPr>
        <p:blipFill>
          <a:blip r:embed="rId2"/>
          <a:stretch>
            <a:fillRect/>
          </a:stretch>
        </p:blipFill>
        <p:spPr>
          <a:xfrm>
            <a:off x="2605087" y="3228975"/>
            <a:ext cx="3933825" cy="1238250"/>
          </a:xfrm>
          <a:prstGeom prst="rect">
            <a:avLst/>
          </a:prstGeom>
        </p:spPr>
      </p:pic>
      <p:pic>
        <p:nvPicPr>
          <p:cNvPr id="10" name="Picture 9">
            <a:extLst>
              <a:ext uri="{FF2B5EF4-FFF2-40B4-BE49-F238E27FC236}">
                <a16:creationId xmlns:a16="http://schemas.microsoft.com/office/drawing/2014/main" id="{53A40E92-FC3E-43E1-A15A-6B62ED9DB2F8}"/>
              </a:ext>
            </a:extLst>
          </p:cNvPr>
          <p:cNvPicPr>
            <a:picLocks noChangeAspect="1"/>
          </p:cNvPicPr>
          <p:nvPr/>
        </p:nvPicPr>
        <p:blipFill>
          <a:blip r:embed="rId3"/>
          <a:stretch>
            <a:fillRect/>
          </a:stretch>
        </p:blipFill>
        <p:spPr>
          <a:xfrm>
            <a:off x="914400" y="4732059"/>
            <a:ext cx="7086600" cy="1104900"/>
          </a:xfrm>
          <a:prstGeom prst="rect">
            <a:avLst/>
          </a:prstGeom>
        </p:spPr>
      </p:pic>
    </p:spTree>
    <p:extLst>
      <p:ext uri="{BB962C8B-B14F-4D97-AF65-F5344CB8AC3E}">
        <p14:creationId xmlns:p14="http://schemas.microsoft.com/office/powerpoint/2010/main" val="874428637"/>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sz="2800" dirty="0"/>
              <a:t>Searching Elements within Dictionaries</a:t>
            </a:r>
            <a:endParaRPr lang="fa-IR" sz="2800"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a:xfrm>
            <a:off x="391319" y="1295400"/>
            <a:ext cx="8458200" cy="5105400"/>
          </a:xfrm>
        </p:spPr>
        <p:txBody>
          <a:bodyPr/>
          <a:lstStyle/>
          <a:p>
            <a:pPr algn="just">
              <a:lnSpc>
                <a:spcPct val="150000"/>
              </a:lnSpc>
              <a:buFont typeface="Wingdings" panose="05000000000000000000" pitchFamily="2" charset="2"/>
              <a:buChar char="q"/>
            </a:pPr>
            <a:r>
              <a:rPr lang="en-US" sz="1800" b="1" dirty="0">
                <a:solidFill>
                  <a:srgbClr val="FF0000"/>
                </a:solidFill>
              </a:rPr>
              <a:t>Extracting the Value of a Key Using </a:t>
            </a:r>
            <a:r>
              <a:rPr lang="en-US" sz="1800" b="1" dirty="0" err="1">
                <a:solidFill>
                  <a:srgbClr val="FF0000"/>
                </a:solidFill>
              </a:rPr>
              <a:t>dict.get</a:t>
            </a:r>
            <a:r>
              <a:rPr lang="en-US" sz="1800" b="1" dirty="0">
                <a:solidFill>
                  <a:srgbClr val="FF0000"/>
                </a:solidFill>
              </a:rPr>
              <a:t>()</a:t>
            </a:r>
          </a:p>
          <a:p>
            <a:pPr lvl="1" algn="just">
              <a:lnSpc>
                <a:spcPct val="150000"/>
              </a:lnSpc>
            </a:pPr>
            <a:r>
              <a:rPr lang="en-US" sz="1400" b="0" i="0" u="none" strike="noStrike" baseline="0" dirty="0">
                <a:latin typeface="ArialMT"/>
              </a:rPr>
              <a:t>The complete version is </a:t>
            </a:r>
            <a:r>
              <a:rPr lang="en-US" sz="1400" b="0" i="0" u="none" strike="noStrike" baseline="0" dirty="0" err="1">
                <a:latin typeface="CourierNewPSMT"/>
              </a:rPr>
              <a:t>dict.get</a:t>
            </a:r>
            <a:r>
              <a:rPr lang="en-US" sz="1400" b="0" i="0" u="none" strike="noStrike" baseline="0" dirty="0">
                <a:latin typeface="CourierNewPSMT"/>
              </a:rPr>
              <a:t>(</a:t>
            </a:r>
            <a:r>
              <a:rPr lang="en-US" sz="1400" b="0" i="0" u="none" strike="noStrike" baseline="0" dirty="0" err="1">
                <a:latin typeface="CourierNewPSMT"/>
              </a:rPr>
              <a:t>key,default</a:t>
            </a:r>
            <a:r>
              <a:rPr lang="en-US" sz="1400" b="0" i="0" u="none" strike="noStrike" baseline="0" dirty="0">
                <a:latin typeface="CourierNewPSMT"/>
              </a:rPr>
              <a:t>) </a:t>
            </a:r>
            <a:r>
              <a:rPr lang="en-US" sz="1400" b="0" i="0" u="none" strike="noStrike" baseline="0" dirty="0">
                <a:latin typeface="ArialMT"/>
              </a:rPr>
              <a:t>function, which returns the value corresponding to the key </a:t>
            </a:r>
            <a:r>
              <a:rPr lang="en-US" sz="1400" b="0" i="0" u="none" strike="noStrike" baseline="0" dirty="0" err="1">
                <a:latin typeface="CourierNewPSMT"/>
              </a:rPr>
              <a:t>key</a:t>
            </a:r>
            <a:r>
              <a:rPr lang="en-US" sz="1400" b="0" i="0" u="none" strike="noStrike" baseline="0" dirty="0">
                <a:latin typeface="CourierNewPSMT"/>
              </a:rPr>
              <a:t> </a:t>
            </a:r>
            <a:r>
              <a:rPr lang="en-US" sz="1400" b="0" i="0" u="none" strike="noStrike" baseline="0" dirty="0">
                <a:latin typeface="ArialMT"/>
              </a:rPr>
              <a:t>in the dictionary </a:t>
            </a:r>
            <a:r>
              <a:rPr lang="en-US" sz="1400" b="0" i="0" u="none" strike="noStrike" baseline="0" dirty="0" err="1">
                <a:latin typeface="CourierNewPSMT"/>
              </a:rPr>
              <a:t>dict</a:t>
            </a:r>
            <a:r>
              <a:rPr lang="en-US" sz="1400" b="0" i="0" u="none" strike="noStrike" baseline="0" dirty="0">
                <a:latin typeface="CourierNewPSMT"/>
              </a:rPr>
              <a:t> </a:t>
            </a:r>
            <a:r>
              <a:rPr lang="en-US" sz="1400" b="0" i="0" u="none" strike="noStrike" baseline="0" dirty="0">
                <a:latin typeface="ArialMT"/>
              </a:rPr>
              <a:t>if the key exists, and returns the value </a:t>
            </a:r>
            <a:r>
              <a:rPr lang="en-US" sz="1400" b="0" i="0" u="none" strike="noStrike" baseline="0" dirty="0">
                <a:latin typeface="CourierNewPSMT"/>
              </a:rPr>
              <a:t>default </a:t>
            </a:r>
            <a:r>
              <a:rPr lang="en-US" sz="1400" b="0" i="0" u="none" strike="noStrike" baseline="0" dirty="0">
                <a:latin typeface="ArialMT"/>
              </a:rPr>
              <a:t>if the key was not found.</a:t>
            </a:r>
            <a:endParaRPr lang="fa-IR" sz="1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14</a:t>
            </a:fld>
            <a:endParaRPr lang="en-US" altLang="en-US"/>
          </a:p>
        </p:txBody>
      </p:sp>
      <p:pic>
        <p:nvPicPr>
          <p:cNvPr id="8" name="Picture 7">
            <a:extLst>
              <a:ext uri="{FF2B5EF4-FFF2-40B4-BE49-F238E27FC236}">
                <a16:creationId xmlns:a16="http://schemas.microsoft.com/office/drawing/2014/main" id="{9DEA6BA1-EB58-4AA1-BB18-31DFD4E6CA9C}"/>
              </a:ext>
            </a:extLst>
          </p:cNvPr>
          <p:cNvPicPr>
            <a:picLocks noChangeAspect="1"/>
          </p:cNvPicPr>
          <p:nvPr/>
        </p:nvPicPr>
        <p:blipFill>
          <a:blip r:embed="rId2"/>
          <a:stretch>
            <a:fillRect/>
          </a:stretch>
        </p:blipFill>
        <p:spPr>
          <a:xfrm>
            <a:off x="1562100" y="2827021"/>
            <a:ext cx="6286500" cy="4009767"/>
          </a:xfrm>
          <a:prstGeom prst="rect">
            <a:avLst/>
          </a:prstGeom>
        </p:spPr>
      </p:pic>
    </p:spTree>
    <p:extLst>
      <p:ext uri="{BB962C8B-B14F-4D97-AF65-F5344CB8AC3E}">
        <p14:creationId xmlns:p14="http://schemas.microsoft.com/office/powerpoint/2010/main" val="950867910"/>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sz="2800" dirty="0"/>
              <a:t>Searching Elements within Dictionaries</a:t>
            </a:r>
            <a:endParaRPr lang="fa-IR" sz="2800"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a:xfrm>
            <a:off x="391319" y="1098313"/>
            <a:ext cx="8458200" cy="5105400"/>
          </a:xfrm>
        </p:spPr>
        <p:txBody>
          <a:bodyPr/>
          <a:lstStyle/>
          <a:p>
            <a:pPr algn="just">
              <a:lnSpc>
                <a:spcPct val="150000"/>
              </a:lnSpc>
              <a:buFont typeface="Wingdings" panose="05000000000000000000" pitchFamily="2" charset="2"/>
              <a:buChar char="q"/>
            </a:pPr>
            <a:r>
              <a:rPr lang="en-US" sz="1800" b="1" dirty="0">
                <a:solidFill>
                  <a:srgbClr val="FF0000"/>
                </a:solidFill>
              </a:rPr>
              <a:t>Extracting a Key Given it's Associated Value</a:t>
            </a:r>
          </a:p>
          <a:p>
            <a:pPr lvl="1" algn="just">
              <a:lnSpc>
                <a:spcPct val="150000"/>
              </a:lnSpc>
            </a:pPr>
            <a:r>
              <a:rPr lang="en-US" sz="1400" b="0" i="0" u="none" strike="noStrike" baseline="0" dirty="0">
                <a:latin typeface="ArialMT"/>
              </a:rPr>
              <a:t>While it is a trivial operation to extract the value associated with a key, extracting a key from it's value is slightly more complicated due to the following reasons:</a:t>
            </a:r>
          </a:p>
          <a:p>
            <a:pPr marL="1257300" lvl="2" indent="-342900" algn="just">
              <a:lnSpc>
                <a:spcPct val="150000"/>
              </a:lnSpc>
              <a:buFont typeface="+mj-lt"/>
              <a:buAutoNum type="arabicPeriod"/>
            </a:pPr>
            <a:r>
              <a:rPr lang="en-US" sz="1200" dirty="0">
                <a:latin typeface="ArialMT"/>
              </a:rPr>
              <a:t>There is no direct mechanism to extract a key from it's value</a:t>
            </a:r>
          </a:p>
          <a:p>
            <a:pPr marL="1257300" lvl="2" indent="-342900" algn="just">
              <a:lnSpc>
                <a:spcPct val="150000"/>
              </a:lnSpc>
              <a:buFont typeface="+mj-lt"/>
              <a:buAutoNum type="arabicPeriod"/>
            </a:pPr>
            <a:r>
              <a:rPr lang="en-US" sz="1200" b="0" i="0" u="none" strike="noStrike" baseline="0" dirty="0">
                <a:latin typeface="ArialMT"/>
              </a:rPr>
              <a:t>The values need not be unique. When there are multiple identical values, the question of which key to fetch comes into the picture. The only possibilities are to fetch any one of the candidate keys or fetch all the candidate keys.</a:t>
            </a:r>
            <a:endParaRPr lang="fa-IR" sz="1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15</a:t>
            </a:fld>
            <a:endParaRPr lang="en-US" altLang="en-US"/>
          </a:p>
        </p:txBody>
      </p:sp>
      <p:pic>
        <p:nvPicPr>
          <p:cNvPr id="7" name="Picture 6">
            <a:extLst>
              <a:ext uri="{FF2B5EF4-FFF2-40B4-BE49-F238E27FC236}">
                <a16:creationId xmlns:a16="http://schemas.microsoft.com/office/drawing/2014/main" id="{22887D5A-8F27-4C57-8537-779F02FB382C}"/>
              </a:ext>
            </a:extLst>
          </p:cNvPr>
          <p:cNvPicPr>
            <a:picLocks noChangeAspect="1"/>
          </p:cNvPicPr>
          <p:nvPr/>
        </p:nvPicPr>
        <p:blipFill>
          <a:blip r:embed="rId2"/>
          <a:stretch>
            <a:fillRect/>
          </a:stretch>
        </p:blipFill>
        <p:spPr>
          <a:xfrm>
            <a:off x="2133600" y="3651013"/>
            <a:ext cx="5510213" cy="3197560"/>
          </a:xfrm>
          <a:prstGeom prst="rect">
            <a:avLst/>
          </a:prstGeom>
        </p:spPr>
      </p:pic>
    </p:spTree>
    <p:extLst>
      <p:ext uri="{BB962C8B-B14F-4D97-AF65-F5344CB8AC3E}">
        <p14:creationId xmlns:p14="http://schemas.microsoft.com/office/powerpoint/2010/main" val="1021124210"/>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sz="2800" dirty="0"/>
              <a:t>Searching Elements within Dictionaries</a:t>
            </a:r>
            <a:endParaRPr lang="fa-IR" sz="2800"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a:xfrm>
            <a:off x="391319" y="1295400"/>
            <a:ext cx="8458200" cy="5105400"/>
          </a:xfrm>
        </p:spPr>
        <p:txBody>
          <a:bodyPr/>
          <a:lstStyle/>
          <a:p>
            <a:pPr algn="just">
              <a:lnSpc>
                <a:spcPct val="150000"/>
              </a:lnSpc>
              <a:buFont typeface="Wingdings" panose="05000000000000000000" pitchFamily="2" charset="2"/>
              <a:buChar char="q"/>
            </a:pPr>
            <a:r>
              <a:rPr lang="en-US" sz="1800" b="1" dirty="0">
                <a:solidFill>
                  <a:srgbClr val="FF0000"/>
                </a:solidFill>
              </a:rPr>
              <a:t>Extracting All Keys With a Particular Value</a:t>
            </a:r>
          </a:p>
          <a:p>
            <a:pPr lvl="1">
              <a:lnSpc>
                <a:spcPct val="150000"/>
              </a:lnSpc>
            </a:pPr>
            <a:r>
              <a:rPr lang="en-US" sz="1400" b="0" i="0" u="none" strike="noStrike" baseline="0" dirty="0">
                <a:latin typeface="ArialMT"/>
              </a:rPr>
              <a:t>Based on the previous piece of code, here is a code snippet to print all keys that have a given value:</a:t>
            </a:r>
            <a:endParaRPr lang="fa-IR" sz="1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16</a:t>
            </a:fld>
            <a:endParaRPr lang="en-US" altLang="en-US"/>
          </a:p>
        </p:txBody>
      </p:sp>
      <p:pic>
        <p:nvPicPr>
          <p:cNvPr id="7" name="Picture 6">
            <a:extLst>
              <a:ext uri="{FF2B5EF4-FFF2-40B4-BE49-F238E27FC236}">
                <a16:creationId xmlns:a16="http://schemas.microsoft.com/office/drawing/2014/main" id="{41299D6E-8BD6-4F4C-BDE6-567E0B00C90F}"/>
              </a:ext>
            </a:extLst>
          </p:cNvPr>
          <p:cNvPicPr>
            <a:picLocks noChangeAspect="1"/>
          </p:cNvPicPr>
          <p:nvPr/>
        </p:nvPicPr>
        <p:blipFill>
          <a:blip r:embed="rId2"/>
          <a:stretch>
            <a:fillRect/>
          </a:stretch>
        </p:blipFill>
        <p:spPr>
          <a:xfrm>
            <a:off x="947910" y="2552700"/>
            <a:ext cx="7901609" cy="2019300"/>
          </a:xfrm>
          <a:prstGeom prst="rect">
            <a:avLst/>
          </a:prstGeom>
        </p:spPr>
      </p:pic>
    </p:spTree>
    <p:extLst>
      <p:ext uri="{BB962C8B-B14F-4D97-AF65-F5344CB8AC3E}">
        <p14:creationId xmlns:p14="http://schemas.microsoft.com/office/powerpoint/2010/main" val="3013156738"/>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Adding Elements</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91319" y="1219200"/>
            <a:ext cx="8458200" cy="5181600"/>
          </a:xfrm>
        </p:spPr>
        <p:txBody>
          <a:bodyPr/>
          <a:lstStyle/>
          <a:p>
            <a:pPr lvl="1" algn="ctr">
              <a:lnSpc>
                <a:spcPct val="150000"/>
              </a:lnSpc>
            </a:pPr>
            <a:r>
              <a:rPr lang="en-US" sz="1800" b="1" i="1" u="none" strike="noStrike" baseline="0" dirty="0">
                <a:latin typeface="Arial-BoldItalicMT"/>
              </a:rPr>
              <a:t>Adding Elements Using []</a:t>
            </a:r>
            <a:endParaRPr lang="en-US" sz="1800" b="1" i="0" u="none" strike="noStrike" baseline="0" dirty="0">
              <a:latin typeface="Arial-BoldMT"/>
            </a:endParaRPr>
          </a:p>
          <a:p>
            <a:pPr algn="just">
              <a:lnSpc>
                <a:spcPct val="150000"/>
              </a:lnSpc>
            </a:pPr>
            <a:r>
              <a:rPr lang="en-US" sz="1800" dirty="0">
                <a:latin typeface="ArialMT"/>
              </a:rPr>
              <a:t>I</a:t>
            </a:r>
            <a:r>
              <a:rPr lang="en-US" sz="1800" b="0" i="0" u="none" strike="noStrike" baseline="0" dirty="0">
                <a:latin typeface="ArialMT"/>
              </a:rPr>
              <a:t>f an assignment is made to an element of a dictionary using a key that does not exist, the key is created with the given associated value:</a:t>
            </a:r>
            <a:endParaRPr lang="en-US" sz="1400" dirty="0"/>
          </a:p>
          <a:p>
            <a:pPr marL="457200" lvl="1" indent="0" algn="ctr">
              <a:lnSpc>
                <a:spcPct val="100000"/>
              </a:lnSpc>
              <a:buNone/>
            </a:pPr>
            <a:endParaRPr lang="en-US" sz="1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17</a:t>
            </a:fld>
            <a:endParaRPr lang="en-US" altLang="en-US"/>
          </a:p>
        </p:txBody>
      </p:sp>
      <p:pic>
        <p:nvPicPr>
          <p:cNvPr id="8" name="Picture 7">
            <a:extLst>
              <a:ext uri="{FF2B5EF4-FFF2-40B4-BE49-F238E27FC236}">
                <a16:creationId xmlns:a16="http://schemas.microsoft.com/office/drawing/2014/main" id="{33E36318-77C6-40F3-B0CB-CC5454A0C952}"/>
              </a:ext>
            </a:extLst>
          </p:cNvPr>
          <p:cNvPicPr>
            <a:picLocks noChangeAspect="1"/>
          </p:cNvPicPr>
          <p:nvPr/>
        </p:nvPicPr>
        <p:blipFill>
          <a:blip r:embed="rId2"/>
          <a:stretch>
            <a:fillRect/>
          </a:stretch>
        </p:blipFill>
        <p:spPr>
          <a:xfrm>
            <a:off x="1135380" y="2743200"/>
            <a:ext cx="6873240" cy="2514600"/>
          </a:xfrm>
          <a:prstGeom prst="rect">
            <a:avLst/>
          </a:prstGeom>
        </p:spPr>
      </p:pic>
    </p:spTree>
    <p:extLst>
      <p:ext uri="{BB962C8B-B14F-4D97-AF65-F5344CB8AC3E}">
        <p14:creationId xmlns:p14="http://schemas.microsoft.com/office/powerpoint/2010/main" val="3931265132"/>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Adding Elements</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91319" y="1219200"/>
            <a:ext cx="8458200" cy="5181600"/>
          </a:xfrm>
        </p:spPr>
        <p:txBody>
          <a:bodyPr/>
          <a:lstStyle/>
          <a:p>
            <a:pPr lvl="1" algn="ctr">
              <a:lnSpc>
                <a:spcPct val="150000"/>
              </a:lnSpc>
            </a:pPr>
            <a:r>
              <a:rPr lang="en-US" sz="1800" b="1" i="1" u="none" strike="noStrike" baseline="0" dirty="0">
                <a:latin typeface="Arial-BoldItalicMT"/>
              </a:rPr>
              <a:t>Adding Elements Using </a:t>
            </a:r>
            <a:r>
              <a:rPr lang="en-US" sz="1800" b="1" i="1" u="none" strike="noStrike" baseline="0" dirty="0" err="1">
                <a:latin typeface="Arial-BoldItalicMT"/>
              </a:rPr>
              <a:t>setdefault</a:t>
            </a:r>
            <a:r>
              <a:rPr lang="en-US" sz="1800" b="1" i="1" u="none" strike="noStrike" baseline="0" dirty="0">
                <a:latin typeface="Arial-BoldItalicMT"/>
              </a:rPr>
              <a:t>()</a:t>
            </a:r>
            <a:endParaRPr lang="en-US" sz="1800" b="1" i="0" u="none" strike="noStrike" baseline="0" dirty="0">
              <a:latin typeface="Arial-BoldMT"/>
            </a:endParaRPr>
          </a:p>
          <a:p>
            <a:pPr marL="457200" lvl="1" indent="0" algn="ctr">
              <a:lnSpc>
                <a:spcPct val="100000"/>
              </a:lnSpc>
              <a:buNone/>
            </a:pPr>
            <a:endParaRPr lang="en-US" sz="1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18</a:t>
            </a:fld>
            <a:endParaRPr lang="en-US" altLang="en-US"/>
          </a:p>
        </p:txBody>
      </p:sp>
      <p:pic>
        <p:nvPicPr>
          <p:cNvPr id="7" name="Picture 6">
            <a:extLst>
              <a:ext uri="{FF2B5EF4-FFF2-40B4-BE49-F238E27FC236}">
                <a16:creationId xmlns:a16="http://schemas.microsoft.com/office/drawing/2014/main" id="{B7B8869A-0B32-4FB3-972D-55A18F0BA467}"/>
              </a:ext>
            </a:extLst>
          </p:cNvPr>
          <p:cNvPicPr>
            <a:picLocks noChangeAspect="1"/>
          </p:cNvPicPr>
          <p:nvPr/>
        </p:nvPicPr>
        <p:blipFill>
          <a:blip r:embed="rId2"/>
          <a:stretch>
            <a:fillRect/>
          </a:stretch>
        </p:blipFill>
        <p:spPr>
          <a:xfrm>
            <a:off x="1114425" y="1790013"/>
            <a:ext cx="7077075" cy="5057775"/>
          </a:xfrm>
          <a:prstGeom prst="rect">
            <a:avLst/>
          </a:prstGeom>
        </p:spPr>
      </p:pic>
    </p:spTree>
    <p:extLst>
      <p:ext uri="{BB962C8B-B14F-4D97-AF65-F5344CB8AC3E}">
        <p14:creationId xmlns:p14="http://schemas.microsoft.com/office/powerpoint/2010/main" val="3892350521"/>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Deleting Elements</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91319" y="1219200"/>
            <a:ext cx="8458200" cy="5181600"/>
          </a:xfrm>
        </p:spPr>
        <p:txBody>
          <a:bodyPr/>
          <a:lstStyle/>
          <a:p>
            <a:pPr algn="just">
              <a:lnSpc>
                <a:spcPct val="150000"/>
              </a:lnSpc>
            </a:pPr>
            <a:r>
              <a:rPr lang="en-US" sz="1800" b="0" i="0" u="none" strike="noStrike" baseline="0" dirty="0">
                <a:latin typeface="ArialMT"/>
              </a:rPr>
              <a:t>An element (key-value pair) can be deleted from a dictionary using a variety of ways. Note that deleting an element is different from deleting the value associated with a key in the dictionary (which is nothing but setting the value as </a:t>
            </a:r>
            <a:r>
              <a:rPr lang="en-US" sz="1800" b="0" i="0" u="none" strike="noStrike" baseline="0" dirty="0">
                <a:latin typeface="CourierNewPSMT"/>
              </a:rPr>
              <a:t>None </a:t>
            </a:r>
            <a:r>
              <a:rPr lang="en-US" sz="1800" b="0" i="0" u="none" strike="noStrike" baseline="0" dirty="0">
                <a:latin typeface="ArialMT"/>
              </a:rPr>
              <a:t>for a given key in a dictionary).</a:t>
            </a:r>
            <a:endParaRPr lang="en-US" sz="2200" b="1" i="1" u="none" strike="noStrike" baseline="0" dirty="0">
              <a:latin typeface="Arial-BoldItalicMT"/>
            </a:endParaRPr>
          </a:p>
          <a:p>
            <a:pPr lvl="1" algn="ctr">
              <a:lnSpc>
                <a:spcPct val="150000"/>
              </a:lnSpc>
            </a:pPr>
            <a:r>
              <a:rPr lang="en-US" sz="1800" b="1" i="1" u="none" strike="noStrike" baseline="0" dirty="0">
                <a:latin typeface="Arial-BoldItalicMT"/>
              </a:rPr>
              <a:t>Using del to Delete an Element</a:t>
            </a:r>
            <a:endParaRPr lang="en-US" sz="1800" b="1" i="0" u="none" strike="noStrike" baseline="0" dirty="0">
              <a:latin typeface="Arial-BoldMT"/>
            </a:endParaRPr>
          </a:p>
          <a:p>
            <a:pPr lvl="1" algn="just">
              <a:lnSpc>
                <a:spcPct val="150000"/>
              </a:lnSpc>
            </a:pPr>
            <a:r>
              <a:rPr lang="en-US" sz="1400" b="0" i="0" u="none" strike="noStrike" baseline="0" dirty="0">
                <a:latin typeface="ArialMT"/>
              </a:rPr>
              <a:t>The </a:t>
            </a:r>
            <a:r>
              <a:rPr lang="en-US" sz="1400" b="0" i="0" u="none" strike="noStrike" baseline="0" dirty="0">
                <a:latin typeface="CourierNewPSMT"/>
              </a:rPr>
              <a:t>del </a:t>
            </a:r>
            <a:r>
              <a:rPr lang="en-US" sz="1400" b="0" i="0" u="none" strike="noStrike" baseline="0" dirty="0">
                <a:latin typeface="ArialMT"/>
              </a:rPr>
              <a:t>statement can be used to delete an element from a dictionary, identifying the element using it's key. The specified key needs to exist, otherwise a </a:t>
            </a:r>
            <a:r>
              <a:rPr lang="en-US" sz="1400" b="0" i="0" u="none" strike="noStrike" baseline="0" dirty="0">
                <a:latin typeface="CourierNewPSMT"/>
              </a:rPr>
              <a:t>KeyError </a:t>
            </a:r>
            <a:r>
              <a:rPr lang="en-US" sz="1400" b="0" i="0" u="none" strike="noStrike" baseline="0" dirty="0">
                <a:latin typeface="ArialMT"/>
              </a:rPr>
              <a:t>will be generated:</a:t>
            </a:r>
            <a:endParaRPr lang="en-US" sz="1000" dirty="0"/>
          </a:p>
          <a:p>
            <a:pPr marL="457200" lvl="1" indent="0" algn="ctr">
              <a:lnSpc>
                <a:spcPct val="100000"/>
              </a:lnSpc>
              <a:buNone/>
            </a:pPr>
            <a:endParaRPr lang="en-US" sz="1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19</a:t>
            </a:fld>
            <a:endParaRPr lang="en-US" altLang="en-US"/>
          </a:p>
        </p:txBody>
      </p:sp>
      <p:pic>
        <p:nvPicPr>
          <p:cNvPr id="7" name="Picture 6">
            <a:extLst>
              <a:ext uri="{FF2B5EF4-FFF2-40B4-BE49-F238E27FC236}">
                <a16:creationId xmlns:a16="http://schemas.microsoft.com/office/drawing/2014/main" id="{AF9C163F-3A21-4BD8-B053-FFC0EB8F5970}"/>
              </a:ext>
            </a:extLst>
          </p:cNvPr>
          <p:cNvPicPr>
            <a:picLocks noChangeAspect="1"/>
          </p:cNvPicPr>
          <p:nvPr/>
        </p:nvPicPr>
        <p:blipFill>
          <a:blip r:embed="rId2"/>
          <a:stretch>
            <a:fillRect/>
          </a:stretch>
        </p:blipFill>
        <p:spPr>
          <a:xfrm>
            <a:off x="2286405" y="4188643"/>
            <a:ext cx="4875989" cy="2286000"/>
          </a:xfrm>
          <a:prstGeom prst="rect">
            <a:avLst/>
          </a:prstGeom>
        </p:spPr>
      </p:pic>
    </p:spTree>
    <p:extLst>
      <p:ext uri="{BB962C8B-B14F-4D97-AF65-F5344CB8AC3E}">
        <p14:creationId xmlns:p14="http://schemas.microsoft.com/office/powerpoint/2010/main" val="1078475205"/>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26AB9DAB-1DE0-450B-93F4-17E243A06C59}" type="slidenum">
              <a:rPr lang="en-US" altLang="en-US" sz="1400"/>
              <a:pPr eaLnBrk="1" hangingPunct="1"/>
              <a:t>2</a:t>
            </a:fld>
            <a:endParaRPr lang="en-US" altLang="en-US" sz="1400"/>
          </a:p>
        </p:txBody>
      </p:sp>
      <p:sp>
        <p:nvSpPr>
          <p:cNvPr id="3075" name="Slide Number Placeholder 5"/>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eaLnBrk="1" hangingPunct="1"/>
            <a:fld id="{EC8B6168-E0DE-42EC-8B7F-6D2E74732451}" type="slidenum">
              <a:rPr lang="zh-CN" altLang="en-US" sz="1200">
                <a:ea typeface="SimSun" panose="02010600030101010101" pitchFamily="2" charset="-122"/>
              </a:rPr>
              <a:pPr algn="r" eaLnBrk="1" hangingPunct="1"/>
              <a:t>2</a:t>
            </a:fld>
            <a:endParaRPr lang="en-US" altLang="zh-CN" sz="1200">
              <a:ea typeface="SimSun" panose="02010600030101010101" pitchFamily="2" charset="-122"/>
            </a:endParaRPr>
          </a:p>
        </p:txBody>
      </p:sp>
      <p:sp>
        <p:nvSpPr>
          <p:cNvPr id="3076" name="Rectangle 2"/>
          <p:cNvSpPr>
            <a:spLocks noGrp="1" noChangeArrowheads="1"/>
          </p:cNvSpPr>
          <p:nvPr>
            <p:ph type="title" idx="4294967295"/>
          </p:nvPr>
        </p:nvSpPr>
        <p:spPr>
          <a:xfrm>
            <a:off x="1143000" y="2495429"/>
            <a:ext cx="6400800" cy="1828800"/>
          </a:xfrm>
        </p:spPr>
        <p:txBody>
          <a:bodyPr/>
          <a:lstStyle/>
          <a:p>
            <a:pPr eaLnBrk="1" hangingPunct="1"/>
            <a:r>
              <a:rPr lang="en-US" altLang="en-US" sz="4800" dirty="0"/>
              <a:t>Basic programming</a:t>
            </a:r>
            <a:br>
              <a:rPr lang="en-US" altLang="en-US" sz="6000" dirty="0"/>
            </a:br>
            <a:br>
              <a:rPr lang="en-US" altLang="en-US" sz="6000" dirty="0"/>
            </a:br>
            <a:br>
              <a:rPr lang="en-US" altLang="en-US" sz="6000" dirty="0"/>
            </a:br>
            <a:r>
              <a:rPr lang="en-US" altLang="en-US" sz="6000" dirty="0"/>
              <a:t> </a:t>
            </a:r>
            <a:r>
              <a:rPr lang="en-US" altLang="en-US" sz="2400" dirty="0"/>
              <a:t>Session9:</a:t>
            </a:r>
            <a:br>
              <a:rPr lang="en-US" altLang="en-US" sz="2400" dirty="0"/>
            </a:br>
            <a:r>
              <a:rPr lang="en-US" altLang="en-US" sz="2400" dirty="0"/>
              <a:t>DICTIONARIES</a:t>
            </a:r>
            <a:endParaRPr lang="en-US" altLang="en-US" sz="2000" dirty="0"/>
          </a:p>
        </p:txBody>
      </p:sp>
      <p:sp>
        <p:nvSpPr>
          <p:cNvPr id="3" name="Footer Placeholder 2"/>
          <p:cNvSpPr>
            <a:spLocks noGrp="1"/>
          </p:cNvSpPr>
          <p:nvPr>
            <p:ph type="ftr" sz="quarter" idx="11"/>
          </p:nvPr>
        </p:nvSpPr>
        <p:spPr/>
        <p:txBody>
          <a:bodyPr/>
          <a:lstStyle/>
          <a:p>
            <a:pPr>
              <a:defRPr/>
            </a:pPr>
            <a:r>
              <a:rPr lang="en-US" dirty="0"/>
              <a:t>By Dr.Sirous Salehnasab - Assistant Professor of Medical Informatics</a:t>
            </a:r>
          </a:p>
        </p:txBody>
      </p:sp>
      <p:sp>
        <p:nvSpPr>
          <p:cNvPr id="4" name="TextBox 3"/>
          <p:cNvSpPr txBox="1"/>
          <p:nvPr/>
        </p:nvSpPr>
        <p:spPr>
          <a:xfrm>
            <a:off x="3429000" y="5130531"/>
            <a:ext cx="2133600" cy="523220"/>
          </a:xfrm>
          <a:prstGeom prst="rect">
            <a:avLst/>
          </a:prstGeom>
          <a:noFill/>
        </p:spPr>
        <p:txBody>
          <a:bodyPr wrap="square" rtlCol="0">
            <a:spAutoFit/>
          </a:bodyPr>
          <a:lstStyle/>
          <a:p>
            <a:pPr algn="ctr"/>
            <a:r>
              <a:rPr lang="en-US"/>
              <a:t>CS1401-2</a:t>
            </a:r>
            <a:endParaRPr lang="en-US" dirty="0"/>
          </a:p>
        </p:txBody>
      </p:sp>
      <p:pic>
        <p:nvPicPr>
          <p:cNvPr id="7" name="Picture 6">
            <a:extLst>
              <a:ext uri="{FF2B5EF4-FFF2-40B4-BE49-F238E27FC236}">
                <a16:creationId xmlns:a16="http://schemas.microsoft.com/office/drawing/2014/main" id="{39B664CD-2B13-4DC6-BC9E-E600F6833B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396" y="1447800"/>
            <a:ext cx="1199804" cy="1545815"/>
          </a:xfrm>
          <a:prstGeom prst="rect">
            <a:avLst/>
          </a:prstGeom>
        </p:spPr>
      </p:pic>
      <p:pic>
        <p:nvPicPr>
          <p:cNvPr id="5" name="Picture 4">
            <a:extLst>
              <a:ext uri="{FF2B5EF4-FFF2-40B4-BE49-F238E27FC236}">
                <a16:creationId xmlns:a16="http://schemas.microsoft.com/office/drawing/2014/main" id="{A1BE4CF9-F963-42E5-BA53-F9423497C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622" y="1447800"/>
            <a:ext cx="1762069" cy="1545815"/>
          </a:xfrm>
          <a:prstGeom prst="rect">
            <a:avLst/>
          </a:prstGeom>
        </p:spPr>
      </p:pic>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Deleting Elements</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91319" y="1219200"/>
            <a:ext cx="8458200" cy="5181600"/>
          </a:xfrm>
        </p:spPr>
        <p:txBody>
          <a:bodyPr/>
          <a:lstStyle/>
          <a:p>
            <a:pPr lvl="1" algn="ctr">
              <a:lnSpc>
                <a:spcPct val="150000"/>
              </a:lnSpc>
            </a:pPr>
            <a:r>
              <a:rPr lang="en-US" sz="1800" b="1" i="1" u="none" strike="noStrike" baseline="0" dirty="0">
                <a:latin typeface="Arial-BoldItalicMT"/>
              </a:rPr>
              <a:t>Using </a:t>
            </a:r>
            <a:r>
              <a:rPr lang="en-US" sz="1800" b="1" i="1" u="none" strike="noStrike" baseline="0" dirty="0" err="1">
                <a:latin typeface="Arial-BoldItalicMT"/>
              </a:rPr>
              <a:t>popitem</a:t>
            </a:r>
            <a:r>
              <a:rPr lang="en-US" sz="1800" b="1" i="1" u="none" strike="noStrike" baseline="0" dirty="0">
                <a:latin typeface="Arial-BoldItalicMT"/>
              </a:rPr>
              <a:t>() to Delete Elements</a:t>
            </a:r>
            <a:endParaRPr lang="en-US" sz="1800" b="1" i="0" u="none" strike="noStrike" baseline="0" dirty="0">
              <a:latin typeface="Arial-BoldMT"/>
            </a:endParaRPr>
          </a:p>
          <a:p>
            <a:pPr lvl="1" algn="just">
              <a:lnSpc>
                <a:spcPct val="150000"/>
              </a:lnSpc>
            </a:pPr>
            <a:r>
              <a:rPr lang="en-US" sz="1400" b="0" i="0" u="none" strike="noStrike" baseline="0" dirty="0">
                <a:latin typeface="ArialMT"/>
              </a:rPr>
              <a:t>The </a:t>
            </a:r>
            <a:r>
              <a:rPr lang="en-US" sz="1400" b="0" i="0" u="none" strike="noStrike" baseline="0" dirty="0" err="1">
                <a:latin typeface="CourierNewPSMT"/>
              </a:rPr>
              <a:t>dict.popitem</a:t>
            </a:r>
            <a:r>
              <a:rPr lang="en-US" sz="1400" b="0" i="0" u="none" strike="noStrike" baseline="0" dirty="0">
                <a:latin typeface="CourierNewPSMT"/>
              </a:rPr>
              <a:t>() </a:t>
            </a:r>
            <a:r>
              <a:rPr lang="en-US" sz="1400" b="0" i="0" u="none" strike="noStrike" baseline="0" dirty="0">
                <a:latin typeface="ArialMT"/>
              </a:rPr>
              <a:t>function removes an element (key-value pair) from the dictionary </a:t>
            </a:r>
            <a:r>
              <a:rPr lang="en-US" sz="1400" b="0" i="0" u="none" strike="noStrike" baseline="0" dirty="0" err="1">
                <a:latin typeface="CourierNewPSMT"/>
              </a:rPr>
              <a:t>dict</a:t>
            </a:r>
            <a:r>
              <a:rPr lang="en-US" sz="1400" b="0" i="0" u="none" strike="noStrike" baseline="0" dirty="0">
                <a:latin typeface="CourierNewPSMT"/>
              </a:rPr>
              <a:t> </a:t>
            </a:r>
            <a:r>
              <a:rPr lang="en-US" sz="1400" b="0" i="0" u="none" strike="noStrike" baseline="0" dirty="0">
                <a:latin typeface="ArialMT"/>
              </a:rPr>
              <a:t>and returns the pair in the form of a tuple. Each time this function is invoked, the size of the dictionary </a:t>
            </a:r>
            <a:r>
              <a:rPr lang="en-US" sz="1400" b="0" i="0" u="none" strike="noStrike" baseline="0" dirty="0" err="1">
                <a:latin typeface="CourierNewPSMT"/>
              </a:rPr>
              <a:t>dict</a:t>
            </a:r>
            <a:r>
              <a:rPr lang="en-US" sz="1400" b="0" i="0" u="none" strike="noStrike" baseline="0" dirty="0">
                <a:latin typeface="CourierNewPSMT"/>
              </a:rPr>
              <a:t> </a:t>
            </a:r>
            <a:r>
              <a:rPr lang="en-US" sz="1400" b="0" i="0" u="none" strike="noStrike" baseline="0" dirty="0">
                <a:latin typeface="ArialMT"/>
              </a:rPr>
              <a:t>reduces by one. It generates </a:t>
            </a:r>
            <a:r>
              <a:rPr lang="en-US" sz="1400" b="0" i="0" u="none" strike="noStrike" baseline="0" dirty="0">
                <a:latin typeface="CourierNewPSMT"/>
              </a:rPr>
              <a:t>KeyError </a:t>
            </a:r>
            <a:r>
              <a:rPr lang="en-US" sz="1400" b="0" i="0" u="none" strike="noStrike" baseline="0" dirty="0">
                <a:latin typeface="ArialMT"/>
              </a:rPr>
              <a:t>however if invoked on an empty dictionary:</a:t>
            </a:r>
            <a:endParaRPr lang="en-US" sz="600" dirty="0"/>
          </a:p>
          <a:p>
            <a:pPr marL="457200" lvl="1" indent="0" algn="ctr">
              <a:lnSpc>
                <a:spcPct val="100000"/>
              </a:lnSpc>
              <a:buNone/>
            </a:pPr>
            <a:endParaRPr lang="en-US" sz="1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20</a:t>
            </a:fld>
            <a:endParaRPr lang="en-US" altLang="en-US"/>
          </a:p>
        </p:txBody>
      </p:sp>
      <p:pic>
        <p:nvPicPr>
          <p:cNvPr id="8" name="Picture 7">
            <a:extLst>
              <a:ext uri="{FF2B5EF4-FFF2-40B4-BE49-F238E27FC236}">
                <a16:creationId xmlns:a16="http://schemas.microsoft.com/office/drawing/2014/main" id="{6A42D948-778A-4CF8-9EDD-524887D9BC11}"/>
              </a:ext>
            </a:extLst>
          </p:cNvPr>
          <p:cNvPicPr>
            <a:picLocks noChangeAspect="1"/>
          </p:cNvPicPr>
          <p:nvPr/>
        </p:nvPicPr>
        <p:blipFill>
          <a:blip r:embed="rId2"/>
          <a:stretch>
            <a:fillRect/>
          </a:stretch>
        </p:blipFill>
        <p:spPr>
          <a:xfrm>
            <a:off x="2209800" y="2743200"/>
            <a:ext cx="5535386" cy="3429000"/>
          </a:xfrm>
          <a:prstGeom prst="rect">
            <a:avLst/>
          </a:prstGeom>
        </p:spPr>
      </p:pic>
    </p:spTree>
    <p:extLst>
      <p:ext uri="{BB962C8B-B14F-4D97-AF65-F5344CB8AC3E}">
        <p14:creationId xmlns:p14="http://schemas.microsoft.com/office/powerpoint/2010/main" val="3118190868"/>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Deleting Elements</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91319" y="1219200"/>
            <a:ext cx="8458200" cy="5181600"/>
          </a:xfrm>
        </p:spPr>
        <p:txBody>
          <a:bodyPr/>
          <a:lstStyle/>
          <a:p>
            <a:pPr lvl="1" algn="ctr">
              <a:lnSpc>
                <a:spcPct val="150000"/>
              </a:lnSpc>
            </a:pPr>
            <a:r>
              <a:rPr lang="en-US" sz="1800" b="1" i="1" u="none" strike="noStrike" baseline="0" dirty="0">
                <a:latin typeface="Arial-BoldItalicMT"/>
              </a:rPr>
              <a:t>Using pop() to Delete Elements</a:t>
            </a:r>
            <a:endParaRPr lang="en-US" sz="1800" b="1" i="0" u="none" strike="noStrike" baseline="0" dirty="0">
              <a:latin typeface="Arial-BoldMT"/>
            </a:endParaRPr>
          </a:p>
          <a:p>
            <a:pPr lvl="1" algn="just">
              <a:lnSpc>
                <a:spcPct val="150000"/>
              </a:lnSpc>
            </a:pPr>
            <a:r>
              <a:rPr lang="en-US" sz="1400" b="0" i="0" u="none" strike="noStrike" baseline="0" dirty="0">
                <a:latin typeface="ArialMT"/>
              </a:rPr>
              <a:t>The </a:t>
            </a:r>
            <a:r>
              <a:rPr lang="en-US" sz="1400" b="0" i="0" u="none" strike="noStrike" baseline="0" dirty="0" err="1">
                <a:latin typeface="CourierNewPSMT"/>
              </a:rPr>
              <a:t>dict.pop</a:t>
            </a:r>
            <a:r>
              <a:rPr lang="en-US" sz="1400" b="0" i="0" u="none" strike="noStrike" baseline="0" dirty="0">
                <a:latin typeface="CourierNewPSMT"/>
              </a:rPr>
              <a:t>(key) </a:t>
            </a:r>
            <a:r>
              <a:rPr lang="en-US" sz="1400" b="0" i="0" u="none" strike="noStrike" baseline="0" dirty="0">
                <a:latin typeface="ArialMT"/>
              </a:rPr>
              <a:t>function deletes the element (key-value pair) with the key </a:t>
            </a:r>
            <a:r>
              <a:rPr lang="en-US" sz="1400" b="0" i="0" u="none" strike="noStrike" baseline="0" dirty="0" err="1">
                <a:latin typeface="CourierNewPSMT"/>
              </a:rPr>
              <a:t>key</a:t>
            </a:r>
            <a:r>
              <a:rPr lang="en-US" sz="1400" b="0" i="0" u="none" strike="noStrike" baseline="0" dirty="0">
                <a:latin typeface="CourierNewPSMT"/>
              </a:rPr>
              <a:t> </a:t>
            </a:r>
            <a:r>
              <a:rPr lang="en-US" sz="1400" b="0" i="0" u="none" strike="noStrike" baseline="0" dirty="0">
                <a:latin typeface="ArialMT"/>
              </a:rPr>
              <a:t>from the dictionary </a:t>
            </a:r>
            <a:r>
              <a:rPr lang="en-US" sz="1400" b="0" i="0" u="none" strike="noStrike" baseline="0" dirty="0" err="1">
                <a:latin typeface="CourierNewPSMT"/>
              </a:rPr>
              <a:t>dict</a:t>
            </a:r>
            <a:r>
              <a:rPr lang="en-US" sz="1400" b="0" i="0" u="none" strike="noStrike" baseline="0" dirty="0">
                <a:latin typeface="CourierNewPSMT"/>
              </a:rPr>
              <a:t> </a:t>
            </a:r>
            <a:r>
              <a:rPr lang="en-US" sz="1400" b="0" i="0" u="none" strike="noStrike" baseline="0" dirty="0">
                <a:latin typeface="ArialMT"/>
              </a:rPr>
              <a:t>and returns the corresponding value of the deleted key. If the key does not exist, it generates a </a:t>
            </a:r>
            <a:r>
              <a:rPr lang="en-US" sz="1400" b="0" i="0" u="none" strike="noStrike" baseline="0" dirty="0">
                <a:latin typeface="CourierNewPSMT"/>
              </a:rPr>
              <a:t>KeyError</a:t>
            </a:r>
            <a:r>
              <a:rPr lang="en-US" sz="1400" b="0" i="0" u="none" strike="noStrike" baseline="0" dirty="0">
                <a:latin typeface="ArialMT"/>
              </a:rPr>
              <a:t>:</a:t>
            </a:r>
            <a:endParaRPr lang="en-US" sz="14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21</a:t>
            </a:fld>
            <a:endParaRPr lang="en-US" altLang="en-US"/>
          </a:p>
        </p:txBody>
      </p:sp>
      <p:pic>
        <p:nvPicPr>
          <p:cNvPr id="7" name="Picture 6">
            <a:extLst>
              <a:ext uri="{FF2B5EF4-FFF2-40B4-BE49-F238E27FC236}">
                <a16:creationId xmlns:a16="http://schemas.microsoft.com/office/drawing/2014/main" id="{9018DEB7-DD31-4109-8B30-D5B5E159570B}"/>
              </a:ext>
            </a:extLst>
          </p:cNvPr>
          <p:cNvPicPr>
            <a:picLocks noChangeAspect="1"/>
          </p:cNvPicPr>
          <p:nvPr/>
        </p:nvPicPr>
        <p:blipFill>
          <a:blip r:embed="rId2"/>
          <a:stretch>
            <a:fillRect/>
          </a:stretch>
        </p:blipFill>
        <p:spPr>
          <a:xfrm>
            <a:off x="2286000" y="2890838"/>
            <a:ext cx="5157484" cy="3586162"/>
          </a:xfrm>
          <a:prstGeom prst="rect">
            <a:avLst/>
          </a:prstGeom>
        </p:spPr>
      </p:pic>
    </p:spTree>
    <p:extLst>
      <p:ext uri="{BB962C8B-B14F-4D97-AF65-F5344CB8AC3E}">
        <p14:creationId xmlns:p14="http://schemas.microsoft.com/office/powerpoint/2010/main" val="2724554127"/>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Deleting Elements</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91319" y="1219200"/>
            <a:ext cx="8458200" cy="5181600"/>
          </a:xfrm>
        </p:spPr>
        <p:txBody>
          <a:bodyPr/>
          <a:lstStyle/>
          <a:p>
            <a:pPr lvl="1" algn="ctr">
              <a:lnSpc>
                <a:spcPct val="150000"/>
              </a:lnSpc>
            </a:pPr>
            <a:r>
              <a:rPr lang="en-US" sz="1800" b="1" i="1" u="none" strike="noStrike" baseline="0" dirty="0">
                <a:latin typeface="Arial-BoldItalicMT"/>
              </a:rPr>
              <a:t>Using pop() to Delete Elements</a:t>
            </a:r>
          </a:p>
          <a:p>
            <a:pPr lvl="1" algn="just">
              <a:lnSpc>
                <a:spcPct val="150000"/>
              </a:lnSpc>
            </a:pPr>
            <a:r>
              <a:rPr lang="en-US" sz="1400" b="0" i="0" u="none" strike="noStrike" baseline="0" dirty="0">
                <a:latin typeface="ArialMT"/>
              </a:rPr>
              <a:t>Another version of the function is </a:t>
            </a:r>
            <a:r>
              <a:rPr lang="en-US" sz="1400" b="0" i="0" u="none" strike="noStrike" baseline="0" dirty="0" err="1">
                <a:latin typeface="CourierNewPSMT"/>
              </a:rPr>
              <a:t>dict.pop</a:t>
            </a:r>
            <a:r>
              <a:rPr lang="en-US" sz="1400" b="0" i="0" u="none" strike="noStrike" baseline="0" dirty="0">
                <a:latin typeface="CourierNewPSMT"/>
              </a:rPr>
              <a:t>(</a:t>
            </a:r>
            <a:r>
              <a:rPr lang="en-US" sz="1400" b="0" i="0" u="none" strike="noStrike" baseline="0" dirty="0" err="1">
                <a:latin typeface="CourierNewPSMT"/>
              </a:rPr>
              <a:t>key,default</a:t>
            </a:r>
            <a:r>
              <a:rPr lang="en-US" sz="1400" b="0" i="0" u="none" strike="noStrike" baseline="0" dirty="0">
                <a:latin typeface="CourierNewPSMT"/>
              </a:rPr>
              <a:t>)</a:t>
            </a:r>
            <a:r>
              <a:rPr lang="en-US" sz="1400" b="0" i="0" u="none" strike="noStrike" baseline="0" dirty="0">
                <a:latin typeface="ArialMT"/>
              </a:rPr>
              <a:t>, which deletes the element with key </a:t>
            </a:r>
            <a:r>
              <a:rPr lang="en-US" sz="1400" b="0" i="0" u="none" strike="noStrike" baseline="0" dirty="0" err="1">
                <a:latin typeface="CourierNewPSMT"/>
              </a:rPr>
              <a:t>key</a:t>
            </a:r>
            <a:r>
              <a:rPr lang="en-US" sz="1400" b="0" i="0" u="none" strike="noStrike" baseline="0" dirty="0">
                <a:latin typeface="CourierNewPSMT"/>
              </a:rPr>
              <a:t> </a:t>
            </a:r>
            <a:r>
              <a:rPr lang="en-US" sz="1400" b="0" i="0" u="none" strike="noStrike" baseline="0" dirty="0">
                <a:latin typeface="ArialMT"/>
              </a:rPr>
              <a:t>from the dictionary </a:t>
            </a:r>
            <a:r>
              <a:rPr lang="en-US" sz="1400" b="0" i="0" u="none" strike="noStrike" baseline="0" dirty="0" err="1">
                <a:latin typeface="CourierNewPSMT"/>
              </a:rPr>
              <a:t>dict</a:t>
            </a:r>
            <a:r>
              <a:rPr lang="en-US" sz="1400" b="0" i="0" u="none" strike="noStrike" baseline="0" dirty="0">
                <a:latin typeface="CourierNewPSMT"/>
              </a:rPr>
              <a:t> </a:t>
            </a:r>
            <a:r>
              <a:rPr lang="en-US" sz="1400" b="0" i="0" u="none" strike="noStrike" baseline="0" dirty="0">
                <a:latin typeface="ArialMT"/>
              </a:rPr>
              <a:t>and returns it's value if the key was found. If the key was not found, it returns the value </a:t>
            </a:r>
            <a:r>
              <a:rPr lang="en-US" sz="1400" b="0" i="0" u="none" strike="noStrike" baseline="0" dirty="0">
                <a:latin typeface="CourierNewPSMT"/>
              </a:rPr>
              <a:t>default </a:t>
            </a:r>
            <a:r>
              <a:rPr lang="en-US" sz="1400" b="0" i="0" u="none" strike="noStrike" baseline="0" dirty="0">
                <a:latin typeface="ArialMT"/>
              </a:rPr>
              <a:t>instead without deleting anything:</a:t>
            </a:r>
            <a:endParaRPr lang="en-US" sz="10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22</a:t>
            </a:fld>
            <a:endParaRPr lang="en-US" altLang="en-US"/>
          </a:p>
        </p:txBody>
      </p:sp>
      <p:pic>
        <p:nvPicPr>
          <p:cNvPr id="8" name="Picture 7">
            <a:extLst>
              <a:ext uri="{FF2B5EF4-FFF2-40B4-BE49-F238E27FC236}">
                <a16:creationId xmlns:a16="http://schemas.microsoft.com/office/drawing/2014/main" id="{EDB0EE93-EFF6-42F6-9AD1-21000523CF94}"/>
              </a:ext>
            </a:extLst>
          </p:cNvPr>
          <p:cNvPicPr>
            <a:picLocks noChangeAspect="1"/>
          </p:cNvPicPr>
          <p:nvPr/>
        </p:nvPicPr>
        <p:blipFill>
          <a:blip r:embed="rId2"/>
          <a:stretch>
            <a:fillRect/>
          </a:stretch>
        </p:blipFill>
        <p:spPr>
          <a:xfrm>
            <a:off x="1981200" y="2743200"/>
            <a:ext cx="5963216" cy="2895600"/>
          </a:xfrm>
          <a:prstGeom prst="rect">
            <a:avLst/>
          </a:prstGeom>
        </p:spPr>
      </p:pic>
    </p:spTree>
    <p:extLst>
      <p:ext uri="{BB962C8B-B14F-4D97-AF65-F5344CB8AC3E}">
        <p14:creationId xmlns:p14="http://schemas.microsoft.com/office/powerpoint/2010/main" val="252884602"/>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Deleting Elements</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91319" y="1219200"/>
            <a:ext cx="8458200" cy="5181600"/>
          </a:xfrm>
        </p:spPr>
        <p:txBody>
          <a:bodyPr/>
          <a:lstStyle/>
          <a:p>
            <a:pPr lvl="1" algn="ctr">
              <a:lnSpc>
                <a:spcPct val="150000"/>
              </a:lnSpc>
            </a:pPr>
            <a:r>
              <a:rPr lang="en-US" sz="1800" b="1" i="1" u="none" strike="noStrike" baseline="0" dirty="0">
                <a:latin typeface="Arial-BoldItalicMT"/>
              </a:rPr>
              <a:t>Using clear() To Delete All Elements of a Dictionary</a:t>
            </a:r>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23</a:t>
            </a:fld>
            <a:endParaRPr lang="en-US" altLang="en-US"/>
          </a:p>
        </p:txBody>
      </p:sp>
      <p:pic>
        <p:nvPicPr>
          <p:cNvPr id="7" name="Picture 6">
            <a:extLst>
              <a:ext uri="{FF2B5EF4-FFF2-40B4-BE49-F238E27FC236}">
                <a16:creationId xmlns:a16="http://schemas.microsoft.com/office/drawing/2014/main" id="{F6126393-FFDF-4D8F-9F34-69C824356A28}"/>
              </a:ext>
            </a:extLst>
          </p:cNvPr>
          <p:cNvPicPr>
            <a:picLocks noChangeAspect="1"/>
          </p:cNvPicPr>
          <p:nvPr/>
        </p:nvPicPr>
        <p:blipFill>
          <a:blip r:embed="rId2"/>
          <a:stretch>
            <a:fillRect/>
          </a:stretch>
        </p:blipFill>
        <p:spPr>
          <a:xfrm>
            <a:off x="508390" y="2209800"/>
            <a:ext cx="8224058" cy="1828800"/>
          </a:xfrm>
          <a:prstGeom prst="rect">
            <a:avLst/>
          </a:prstGeom>
        </p:spPr>
      </p:pic>
    </p:spTree>
    <p:extLst>
      <p:ext uri="{BB962C8B-B14F-4D97-AF65-F5344CB8AC3E}">
        <p14:creationId xmlns:p14="http://schemas.microsoft.com/office/powerpoint/2010/main" val="3679721426"/>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BF14-841C-4B34-B1C7-CF4BA39E5ECA}"/>
              </a:ext>
            </a:extLst>
          </p:cNvPr>
          <p:cNvSpPr>
            <a:spLocks noGrp="1"/>
          </p:cNvSpPr>
          <p:nvPr>
            <p:ph type="title"/>
          </p:nvPr>
        </p:nvSpPr>
        <p:spPr/>
        <p:txBody>
          <a:bodyPr/>
          <a:lstStyle/>
          <a:p>
            <a:r>
              <a:rPr lang="en-US" dirty="0"/>
              <a:t>HomeWork5</a:t>
            </a:r>
            <a:endParaRPr lang="fa-IR" dirty="0"/>
          </a:p>
        </p:txBody>
      </p:sp>
      <p:sp>
        <p:nvSpPr>
          <p:cNvPr id="3" name="Content Placeholder 2">
            <a:extLst>
              <a:ext uri="{FF2B5EF4-FFF2-40B4-BE49-F238E27FC236}">
                <a16:creationId xmlns:a16="http://schemas.microsoft.com/office/drawing/2014/main" id="{1E65CABB-3B7E-4B0F-A157-53884ACFA7B1}"/>
              </a:ext>
            </a:extLst>
          </p:cNvPr>
          <p:cNvSpPr>
            <a:spLocks noGrp="1"/>
          </p:cNvSpPr>
          <p:nvPr>
            <p:ph idx="1"/>
          </p:nvPr>
        </p:nvSpPr>
        <p:spPr>
          <a:xfrm>
            <a:off x="391319" y="1371600"/>
            <a:ext cx="8458200" cy="5105400"/>
          </a:xfrm>
        </p:spPr>
        <p:txBody>
          <a:bodyPr/>
          <a:lstStyle/>
          <a:p>
            <a:pPr marL="457200" indent="-457200" algn="just">
              <a:lnSpc>
                <a:spcPct val="150000"/>
              </a:lnSpc>
              <a:buFont typeface="+mj-lt"/>
              <a:buAutoNum type="arabicPeriod"/>
            </a:pPr>
            <a:r>
              <a:rPr lang="en-US" sz="1600" dirty="0"/>
              <a:t>Write a program to accept country names and print their capitals (using Dictionaries)/</a:t>
            </a:r>
          </a:p>
          <a:p>
            <a:pPr marL="457200" indent="-457200" algn="just">
              <a:lnSpc>
                <a:spcPct val="150000"/>
              </a:lnSpc>
              <a:buFont typeface="+mj-lt"/>
              <a:buAutoNum type="arabicPeriod"/>
            </a:pPr>
            <a:r>
              <a:rPr lang="en-US" sz="1600" dirty="0"/>
              <a:t>Write a Program to convert a single Roman numeral to decimal and words.</a:t>
            </a:r>
          </a:p>
          <a:p>
            <a:pPr marL="0" indent="0" algn="ctr">
              <a:lnSpc>
                <a:spcPct val="150000"/>
              </a:lnSpc>
              <a:buNone/>
            </a:pPr>
            <a:r>
              <a:rPr lang="en-US" sz="1400" dirty="0"/>
              <a:t>roman={'I':1,'V':5,'X':10,'L':50,'C':100,'D':500,'M':1000}</a:t>
            </a:r>
          </a:p>
          <a:p>
            <a:pPr marL="0" indent="0" algn="ctr">
              <a:lnSpc>
                <a:spcPct val="150000"/>
              </a:lnSpc>
              <a:buNone/>
            </a:pPr>
            <a:r>
              <a:rPr lang="en-US" sz="1400" dirty="0" err="1"/>
              <a:t>onesWords</a:t>
            </a:r>
            <a:r>
              <a:rPr lang="en-US" sz="1400" dirty="0"/>
              <a:t>=('</a:t>
            </a:r>
            <a:r>
              <a:rPr lang="en-US" sz="1400" dirty="0" err="1"/>
              <a:t>zero','one','two','three','four</a:t>
            </a:r>
            <a:r>
              <a:rPr lang="en-US" sz="1400" dirty="0"/>
              <a:t>', '</a:t>
            </a:r>
            <a:r>
              <a:rPr lang="en-US" sz="1400" dirty="0" err="1"/>
              <a:t>five','six','seven','eight','nine</a:t>
            </a:r>
            <a:r>
              <a:rPr lang="en-US" sz="1400" dirty="0"/>
              <a:t>')</a:t>
            </a:r>
          </a:p>
          <a:p>
            <a:pPr marL="0" indent="0" algn="ctr">
              <a:lnSpc>
                <a:spcPct val="150000"/>
              </a:lnSpc>
              <a:buNone/>
            </a:pPr>
            <a:r>
              <a:rPr lang="en-US" sz="1400" dirty="0" err="1"/>
              <a:t>tensWords</a:t>
            </a:r>
            <a:r>
              <a:rPr lang="en-US" sz="1400" dirty="0"/>
              <a:t>=('','ten','twenty','thirty','forty','fifty','sixty','seventy','eighty','ninety')</a:t>
            </a:r>
          </a:p>
          <a:p>
            <a:pPr marL="0" indent="0" algn="ctr">
              <a:lnSpc>
                <a:spcPct val="150000"/>
              </a:lnSpc>
              <a:buNone/>
            </a:pPr>
            <a:r>
              <a:rPr lang="en-US" sz="1400" dirty="0" err="1"/>
              <a:t>teensWords</a:t>
            </a:r>
            <a:r>
              <a:rPr lang="en-US" sz="1400" dirty="0"/>
              <a:t>=('','eleven','twelve','thirteen','fourteen','fifteen','sixteen','seventeen','eighteen','nineteen')</a:t>
            </a:r>
          </a:p>
        </p:txBody>
      </p:sp>
      <p:sp>
        <p:nvSpPr>
          <p:cNvPr id="4" name="Footer Placeholder 3">
            <a:extLst>
              <a:ext uri="{FF2B5EF4-FFF2-40B4-BE49-F238E27FC236}">
                <a16:creationId xmlns:a16="http://schemas.microsoft.com/office/drawing/2014/main" id="{4AE374B4-C339-4E11-A925-13790C6E3A1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C368453C-1C2D-4A7C-BC37-6FFAC41175B3}"/>
              </a:ext>
            </a:extLst>
          </p:cNvPr>
          <p:cNvSpPr>
            <a:spLocks noGrp="1"/>
          </p:cNvSpPr>
          <p:nvPr>
            <p:ph type="sldNum" sz="quarter" idx="12"/>
          </p:nvPr>
        </p:nvSpPr>
        <p:spPr/>
        <p:txBody>
          <a:bodyPr/>
          <a:lstStyle/>
          <a:p>
            <a:fld id="{E0A0371E-326A-479E-9360-BA9EEE9F4FA5}" type="slidenum">
              <a:rPr lang="en-US" altLang="en-US" smtClean="0"/>
              <a:pPr/>
              <a:t>24</a:t>
            </a:fld>
            <a:endParaRPr lang="en-US" altLang="en-US"/>
          </a:p>
        </p:txBody>
      </p:sp>
    </p:spTree>
    <p:extLst>
      <p:ext uri="{BB962C8B-B14F-4D97-AF65-F5344CB8AC3E}">
        <p14:creationId xmlns:p14="http://schemas.microsoft.com/office/powerpoint/2010/main" val="829399074"/>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525" y="1511399"/>
            <a:ext cx="8334375" cy="1487658"/>
          </a:xfrm>
          <a:prstGeom prst="rect">
            <a:avLst/>
          </a:prstGeom>
          <a:noFill/>
        </p:spPr>
        <p:txBody>
          <a:bodyPr wrap="square" rtlCol="0">
            <a:noAutofit/>
          </a:bodyPr>
          <a:lstStyle/>
          <a:p>
            <a:pPr algn="ctr" rtl="1"/>
            <a:endParaRPr lang="fa-IR" sz="3300" dirty="0">
              <a:cs typeface="B Titr" panose="00000700000000000000" pitchFamily="2" charset="-78"/>
            </a:endParaRPr>
          </a:p>
          <a:p>
            <a:pPr algn="ctr" rtl="1"/>
            <a:r>
              <a:rPr lang="en-US" sz="3300" b="1" dirty="0">
                <a:solidFill>
                  <a:srgbClr val="FF0000"/>
                </a:solidFill>
                <a:effectLst>
                  <a:outerShdw blurRad="50800" dist="38100" algn="l" rotWithShape="0">
                    <a:prstClr val="black">
                      <a:alpha val="40000"/>
                    </a:prstClr>
                  </a:outerShdw>
                  <a:reflection blurRad="6350" stA="50000" endA="300" endPos="50000" dist="29997" dir="5400000" sy="-100000" algn="bl" rotWithShape="0"/>
                </a:effectLst>
                <a:cs typeface="B Titr" panose="00000700000000000000" pitchFamily="2" charset="-78"/>
              </a:rPr>
              <a:t>Thank for your Attention</a:t>
            </a:r>
          </a:p>
        </p:txBody>
      </p:sp>
      <p:sp>
        <p:nvSpPr>
          <p:cNvPr id="8" name="TextBox 7"/>
          <p:cNvSpPr txBox="1"/>
          <p:nvPr/>
        </p:nvSpPr>
        <p:spPr>
          <a:xfrm>
            <a:off x="2353849" y="3750752"/>
            <a:ext cx="4254765"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300" b="1" i="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Any</a:t>
            </a:r>
            <a:r>
              <a:rPr lang="en-US" sz="3300" b="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sz="3300" b="1" i="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Question?</a:t>
            </a:r>
          </a:p>
        </p:txBody>
      </p:sp>
    </p:spTree>
    <p:extLst>
      <p:ext uri="{BB962C8B-B14F-4D97-AF65-F5344CB8AC3E}">
        <p14:creationId xmlns:p14="http://schemas.microsoft.com/office/powerpoint/2010/main" val="20223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a:t>
            </a:fld>
            <a:endParaRPr lang="en-US" altLang="en-US" sz="1400"/>
          </a:p>
        </p:txBody>
      </p:sp>
      <p:sp>
        <p:nvSpPr>
          <p:cNvPr id="5123" name="Rectangle 2"/>
          <p:cNvSpPr>
            <a:spLocks noGrp="1" noChangeArrowheads="1"/>
          </p:cNvSpPr>
          <p:nvPr>
            <p:ph type="title"/>
          </p:nvPr>
        </p:nvSpPr>
        <p:spPr>
          <a:xfrm>
            <a:off x="533400" y="304800"/>
            <a:ext cx="8382000" cy="685800"/>
          </a:xfrm>
          <a:noFill/>
        </p:spPr>
        <p:txBody>
          <a:bodyPr lIns="92075" tIns="46038" rIns="92075" bIns="46038" anchor="ctr"/>
          <a:lstStyle/>
          <a:p>
            <a:pPr eaLnBrk="1" hangingPunct="1"/>
            <a:r>
              <a:rPr lang="en-US" altLang="en-US" sz="2800" dirty="0"/>
              <a:t>DICTIONARIES</a:t>
            </a:r>
          </a:p>
        </p:txBody>
      </p:sp>
      <p:sp>
        <p:nvSpPr>
          <p:cNvPr id="5124" name="Rectangle 3"/>
          <p:cNvSpPr>
            <a:spLocks noGrp="1" noChangeArrowheads="1"/>
          </p:cNvSpPr>
          <p:nvPr>
            <p:ph type="body" idx="1"/>
          </p:nvPr>
        </p:nvSpPr>
        <p:spPr>
          <a:xfrm>
            <a:off x="228600" y="1447800"/>
            <a:ext cx="8686800" cy="4572000"/>
          </a:xfrm>
          <a:noFill/>
        </p:spPr>
        <p:txBody>
          <a:bodyPr lIns="92075" tIns="46038" rIns="92075" bIns="46038"/>
          <a:lstStyle/>
          <a:p>
            <a:pPr algn="just" eaLnBrk="1" hangingPunct="1">
              <a:lnSpc>
                <a:spcPct val="150000"/>
              </a:lnSpc>
            </a:pPr>
            <a:r>
              <a:rPr lang="en-US" altLang="en-US" b="1" dirty="0"/>
              <a:t>In </a:t>
            </a:r>
            <a:r>
              <a:rPr lang="en-US" altLang="en-US" b="1"/>
              <a:t>this session </a:t>
            </a:r>
            <a:r>
              <a:rPr lang="en-US" altLang="en-US" b="1" dirty="0"/>
              <a:t>you will be able to:</a:t>
            </a:r>
            <a:endParaRPr lang="en-US" altLang="en-US" b="1" dirty="0">
              <a:solidFill>
                <a:srgbClr val="FF0000"/>
              </a:solidFill>
            </a:endParaRPr>
          </a:p>
          <a:p>
            <a:pPr lvl="1" algn="just" eaLnBrk="1" hangingPunct="1">
              <a:lnSpc>
                <a:spcPct val="150000"/>
              </a:lnSpc>
            </a:pPr>
            <a:r>
              <a:rPr lang="en-US" altLang="en-US" sz="2200" dirty="0"/>
              <a:t>Create a dictionary and access its elements.</a:t>
            </a:r>
          </a:p>
          <a:p>
            <a:pPr lvl="1" algn="just" eaLnBrk="1" hangingPunct="1">
              <a:lnSpc>
                <a:spcPct val="150000"/>
              </a:lnSpc>
            </a:pPr>
            <a:r>
              <a:rPr lang="en-US" altLang="en-US" sz="2200" dirty="0"/>
              <a:t>Iterate through dictionary pairs, keys and values.</a:t>
            </a:r>
          </a:p>
          <a:p>
            <a:pPr lvl="1" algn="just" eaLnBrk="1" hangingPunct="1">
              <a:lnSpc>
                <a:spcPct val="150000"/>
              </a:lnSpc>
            </a:pPr>
            <a:r>
              <a:rPr lang="en-US" altLang="en-US" sz="2100" dirty="0"/>
              <a:t>Check for the existence of a particular key in a dictionary and fetch the corresponding value.</a:t>
            </a:r>
          </a:p>
          <a:p>
            <a:pPr lvl="1" algn="just" eaLnBrk="1" hangingPunct="1">
              <a:lnSpc>
                <a:spcPct val="150000"/>
              </a:lnSpc>
            </a:pPr>
            <a:r>
              <a:rPr lang="en-US" altLang="en-US" sz="2100" dirty="0"/>
              <a:t>Add and Delete elements in a dictionary.</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endParaRPr lang="en-US" dirty="0"/>
          </a:p>
        </p:txBody>
      </p:sp>
    </p:spTree>
    <p:extLst>
      <p:ext uri="{BB962C8B-B14F-4D97-AF65-F5344CB8AC3E}">
        <p14:creationId xmlns:p14="http://schemas.microsoft.com/office/powerpoint/2010/main" val="326841889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anim calcmode="lin" valueType="num">
                                      <p:cBhvr additive="base">
                                        <p:cTn id="11"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DICTIONARIES definition</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2400" dirty="0"/>
              <a:t>A </a:t>
            </a:r>
            <a:r>
              <a:rPr lang="en-US" sz="2400" i="1" dirty="0"/>
              <a:t>dictionary</a:t>
            </a:r>
            <a:r>
              <a:rPr lang="en-US" sz="2400" dirty="0"/>
              <a:t> is a collection of key-value pairs subject to the constraint that all the keys should be unique.</a:t>
            </a:r>
          </a:p>
          <a:p>
            <a:pPr lvl="1" algn="just">
              <a:lnSpc>
                <a:spcPct val="150000"/>
              </a:lnSpc>
            </a:pPr>
            <a:r>
              <a:rPr lang="en-US" sz="1800" dirty="0"/>
              <a:t>The keys of a dictionary can be considered to be members of a set (and are thus unique), with each key keeping track of a value.</a:t>
            </a:r>
            <a:endParaRPr lang="fa-IR" sz="18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4</a:t>
            </a:fld>
            <a:endParaRPr lang="en-US" altLang="en-US"/>
          </a:p>
        </p:txBody>
      </p:sp>
    </p:spTree>
    <p:extLst>
      <p:ext uri="{BB962C8B-B14F-4D97-AF65-F5344CB8AC3E}">
        <p14:creationId xmlns:p14="http://schemas.microsoft.com/office/powerpoint/2010/main" val="1427305875"/>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Creating Dictionaries</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1800" b="0" i="0" u="none" strike="noStrike" baseline="0" dirty="0">
                <a:latin typeface="ArialMT"/>
              </a:rPr>
              <a:t>Just as how a list object can be created and assigned to a variable using the </a:t>
            </a:r>
            <a:r>
              <a:rPr lang="en-US" sz="1800" b="0" i="0" u="none" strike="noStrike" baseline="0" dirty="0">
                <a:latin typeface="CourierNewPSMT"/>
              </a:rPr>
              <a:t>list() </a:t>
            </a:r>
            <a:r>
              <a:rPr lang="en-US" sz="1800" b="0" i="0" u="none" strike="noStrike" baseline="0" dirty="0">
                <a:latin typeface="ArialMT"/>
              </a:rPr>
              <a:t>function, a dictionary object can be created and assigned to a variable using the </a:t>
            </a:r>
            <a:r>
              <a:rPr lang="en-US" sz="1800" b="0" i="0" u="none" strike="noStrike" baseline="0" dirty="0" err="1">
                <a:latin typeface="CourierNewPSMT"/>
              </a:rPr>
              <a:t>dict</a:t>
            </a:r>
            <a:r>
              <a:rPr lang="en-US" sz="1800" b="0" i="0" u="none" strike="noStrike" baseline="0" dirty="0">
                <a:latin typeface="CourierNewPSMT"/>
              </a:rPr>
              <a:t>() </a:t>
            </a:r>
            <a:r>
              <a:rPr lang="en-US" sz="1800" b="0" i="0" u="none" strike="noStrike" baseline="0" dirty="0">
                <a:latin typeface="ArialMT"/>
              </a:rPr>
              <a:t>function:</a:t>
            </a:r>
            <a:endParaRPr lang="en-US" sz="1800" dirty="0">
              <a:latin typeface="ArialMT"/>
            </a:endParaRPr>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5</a:t>
            </a:fld>
            <a:endParaRPr lang="en-US" altLang="en-US"/>
          </a:p>
        </p:txBody>
      </p:sp>
      <p:pic>
        <p:nvPicPr>
          <p:cNvPr id="7" name="Picture 6">
            <a:extLst>
              <a:ext uri="{FF2B5EF4-FFF2-40B4-BE49-F238E27FC236}">
                <a16:creationId xmlns:a16="http://schemas.microsoft.com/office/drawing/2014/main" id="{80746697-9FAD-46AB-873D-1D84692C2759}"/>
              </a:ext>
            </a:extLst>
          </p:cNvPr>
          <p:cNvPicPr>
            <a:picLocks noChangeAspect="1"/>
          </p:cNvPicPr>
          <p:nvPr/>
        </p:nvPicPr>
        <p:blipFill>
          <a:blip r:embed="rId2"/>
          <a:stretch>
            <a:fillRect/>
          </a:stretch>
        </p:blipFill>
        <p:spPr>
          <a:xfrm>
            <a:off x="2667000" y="2843212"/>
            <a:ext cx="4848225" cy="866775"/>
          </a:xfrm>
          <a:prstGeom prst="rect">
            <a:avLst/>
          </a:prstGeom>
        </p:spPr>
      </p:pic>
      <p:pic>
        <p:nvPicPr>
          <p:cNvPr id="11" name="Picture 10">
            <a:extLst>
              <a:ext uri="{FF2B5EF4-FFF2-40B4-BE49-F238E27FC236}">
                <a16:creationId xmlns:a16="http://schemas.microsoft.com/office/drawing/2014/main" id="{B38519F2-A944-4D2D-B765-5BB677D84749}"/>
              </a:ext>
            </a:extLst>
          </p:cNvPr>
          <p:cNvPicPr>
            <a:picLocks noChangeAspect="1"/>
          </p:cNvPicPr>
          <p:nvPr/>
        </p:nvPicPr>
        <p:blipFill>
          <a:blip r:embed="rId3"/>
          <a:stretch>
            <a:fillRect/>
          </a:stretch>
        </p:blipFill>
        <p:spPr>
          <a:xfrm>
            <a:off x="758858" y="3675914"/>
            <a:ext cx="7153275" cy="2524125"/>
          </a:xfrm>
          <a:prstGeom prst="rect">
            <a:avLst/>
          </a:prstGeom>
        </p:spPr>
      </p:pic>
    </p:spTree>
    <p:extLst>
      <p:ext uri="{BB962C8B-B14F-4D97-AF65-F5344CB8AC3E}">
        <p14:creationId xmlns:p14="http://schemas.microsoft.com/office/powerpoint/2010/main" val="1912332461"/>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Accessing Dictionary Elements</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a:xfrm>
            <a:off x="342900" y="1143000"/>
            <a:ext cx="8458200" cy="1022489"/>
          </a:xfrm>
        </p:spPr>
        <p:txBody>
          <a:bodyPr/>
          <a:lstStyle/>
          <a:p>
            <a:pPr algn="just">
              <a:lnSpc>
                <a:spcPct val="150000"/>
              </a:lnSpc>
            </a:pPr>
            <a:r>
              <a:rPr lang="en-US" sz="1400" b="0" i="0" u="none" strike="noStrike" baseline="0" dirty="0">
                <a:latin typeface="ArialMT"/>
              </a:rPr>
              <a:t>A </a:t>
            </a:r>
            <a:r>
              <a:rPr lang="en-US" sz="1400" b="0" i="1" u="none" strike="noStrike" baseline="0" dirty="0">
                <a:solidFill>
                  <a:srgbClr val="FF0000"/>
                </a:solidFill>
                <a:latin typeface="ArialMT"/>
              </a:rPr>
              <a:t>dictionary</a:t>
            </a:r>
            <a:r>
              <a:rPr lang="en-US" sz="1400" b="0" i="0" u="none" strike="noStrike" baseline="0" dirty="0">
                <a:latin typeface="ArialMT"/>
              </a:rPr>
              <a:t> can be viewed as a special kind of array whose subscripts are strings instead of integers. Such arrays are called associative arrays. The same [] operator that is used to access an element of a list given it's index can be used to access a value in a dictionary given it's key:</a:t>
            </a:r>
            <a:endParaRPr lang="fa-IR" sz="11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6</a:t>
            </a:fld>
            <a:endParaRPr lang="en-US" altLang="en-US"/>
          </a:p>
        </p:txBody>
      </p:sp>
      <p:pic>
        <p:nvPicPr>
          <p:cNvPr id="7" name="Picture 6">
            <a:extLst>
              <a:ext uri="{FF2B5EF4-FFF2-40B4-BE49-F238E27FC236}">
                <a16:creationId xmlns:a16="http://schemas.microsoft.com/office/drawing/2014/main" id="{0D35B88E-0F58-4533-B9CF-8740DE01C373}"/>
              </a:ext>
            </a:extLst>
          </p:cNvPr>
          <p:cNvPicPr>
            <a:picLocks noChangeAspect="1"/>
          </p:cNvPicPr>
          <p:nvPr/>
        </p:nvPicPr>
        <p:blipFill>
          <a:blip r:embed="rId2"/>
          <a:stretch>
            <a:fillRect/>
          </a:stretch>
        </p:blipFill>
        <p:spPr>
          <a:xfrm>
            <a:off x="1676399" y="2128568"/>
            <a:ext cx="5907881" cy="4689432"/>
          </a:xfrm>
          <a:prstGeom prst="rect">
            <a:avLst/>
          </a:prstGeom>
        </p:spPr>
      </p:pic>
    </p:spTree>
    <p:extLst>
      <p:ext uri="{BB962C8B-B14F-4D97-AF65-F5344CB8AC3E}">
        <p14:creationId xmlns:p14="http://schemas.microsoft.com/office/powerpoint/2010/main" val="4181587997"/>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Counting Dictionary Elements</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a:xfrm>
            <a:off x="342900" y="1219200"/>
            <a:ext cx="8458200" cy="869367"/>
          </a:xfrm>
        </p:spPr>
        <p:txBody>
          <a:bodyPr/>
          <a:lstStyle/>
          <a:p>
            <a:pPr algn="l">
              <a:lnSpc>
                <a:spcPct val="150000"/>
              </a:lnSpc>
            </a:pPr>
            <a:r>
              <a:rPr lang="en-US" sz="1800" b="0" i="0" u="none" strike="noStrike" baseline="0" dirty="0">
                <a:latin typeface="ArialMT"/>
              </a:rPr>
              <a:t>The </a:t>
            </a:r>
            <a:r>
              <a:rPr lang="en-US" sz="1800" b="0" i="0" u="none" strike="noStrike" baseline="0" dirty="0" err="1">
                <a:latin typeface="CourierNewPSMT"/>
              </a:rPr>
              <a:t>len</a:t>
            </a:r>
            <a:r>
              <a:rPr lang="en-US" sz="1800" b="0" i="0" u="none" strike="noStrike" baseline="0" dirty="0">
                <a:latin typeface="CourierNewPSMT"/>
              </a:rPr>
              <a:t>() </a:t>
            </a:r>
            <a:r>
              <a:rPr lang="en-US" sz="1800" b="0" i="0" u="none" strike="noStrike" baseline="0" dirty="0">
                <a:latin typeface="ArialMT"/>
              </a:rPr>
              <a:t>function can be used to count the number of key-value pairs in a dictionary:</a:t>
            </a:r>
            <a:endParaRPr lang="fa-IR" sz="11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7</a:t>
            </a:fld>
            <a:endParaRPr lang="en-US" altLang="en-US"/>
          </a:p>
        </p:txBody>
      </p:sp>
      <p:pic>
        <p:nvPicPr>
          <p:cNvPr id="8" name="Picture 7">
            <a:extLst>
              <a:ext uri="{FF2B5EF4-FFF2-40B4-BE49-F238E27FC236}">
                <a16:creationId xmlns:a16="http://schemas.microsoft.com/office/drawing/2014/main" id="{B9A808F6-E613-4B84-8BF8-A613D3156EA0}"/>
              </a:ext>
            </a:extLst>
          </p:cNvPr>
          <p:cNvPicPr>
            <a:picLocks noChangeAspect="1"/>
          </p:cNvPicPr>
          <p:nvPr/>
        </p:nvPicPr>
        <p:blipFill>
          <a:blip r:embed="rId2"/>
          <a:stretch>
            <a:fillRect/>
          </a:stretch>
        </p:blipFill>
        <p:spPr>
          <a:xfrm>
            <a:off x="1838702" y="2234908"/>
            <a:ext cx="6271835" cy="3251492"/>
          </a:xfrm>
          <a:prstGeom prst="rect">
            <a:avLst/>
          </a:prstGeom>
        </p:spPr>
      </p:pic>
    </p:spTree>
    <p:extLst>
      <p:ext uri="{BB962C8B-B14F-4D97-AF65-F5344CB8AC3E}">
        <p14:creationId xmlns:p14="http://schemas.microsoft.com/office/powerpoint/2010/main" val="3846727828"/>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sz="2800" dirty="0"/>
              <a:t>Iterating through Dictionary Elements</a:t>
            </a:r>
            <a:endParaRPr lang="fa-IR" sz="2800"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a:xfrm>
            <a:off x="342900" y="1219200"/>
            <a:ext cx="8458200" cy="1828800"/>
          </a:xfrm>
        </p:spPr>
        <p:txBody>
          <a:bodyPr/>
          <a:lstStyle/>
          <a:p>
            <a:pPr algn="just">
              <a:lnSpc>
                <a:spcPct val="150000"/>
              </a:lnSpc>
            </a:pPr>
            <a:r>
              <a:rPr lang="en-US" sz="1400" b="0" i="0" u="none" strike="noStrike" baseline="0" dirty="0">
                <a:latin typeface="ArialMT"/>
              </a:rPr>
              <a:t>Since each element in a dictionary is a </a:t>
            </a:r>
            <a:r>
              <a:rPr lang="en-US" sz="1400" b="0" i="1" u="none" strike="noStrike" baseline="0" dirty="0">
                <a:solidFill>
                  <a:srgbClr val="FF0000"/>
                </a:solidFill>
                <a:latin typeface="ArialMT"/>
              </a:rPr>
              <a:t>key-value pair</a:t>
            </a:r>
            <a:r>
              <a:rPr lang="en-US" sz="1400" b="0" i="0" u="none" strike="noStrike" baseline="0" dirty="0">
                <a:latin typeface="ArialMT"/>
              </a:rPr>
              <a:t>, iterating through a dictionary can be of multiple forms: iterating through the keys in a dictionary or iterating through the values or iterating through the elements (key-value pairs).</a:t>
            </a:r>
          </a:p>
          <a:p>
            <a:pPr algn="ctr">
              <a:lnSpc>
                <a:spcPct val="150000"/>
              </a:lnSpc>
            </a:pPr>
            <a:r>
              <a:rPr lang="en-US" sz="1800" b="1" i="0" u="none" strike="noStrike" baseline="0" dirty="0">
                <a:latin typeface="Arial-BoldMT"/>
              </a:rPr>
              <a:t>Iterating Through the Keys of a Dictionary</a:t>
            </a:r>
            <a:r>
              <a:rPr lang="en-US" sz="1800" b="0" i="0" u="none" strike="noStrike" baseline="0" dirty="0">
                <a:latin typeface="ArialMT"/>
              </a:rPr>
              <a:t> </a:t>
            </a:r>
            <a:endParaRPr lang="fa-IR" sz="11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8</a:t>
            </a:fld>
            <a:endParaRPr lang="en-US" altLang="en-US"/>
          </a:p>
        </p:txBody>
      </p:sp>
      <p:pic>
        <p:nvPicPr>
          <p:cNvPr id="7" name="Picture 6">
            <a:extLst>
              <a:ext uri="{FF2B5EF4-FFF2-40B4-BE49-F238E27FC236}">
                <a16:creationId xmlns:a16="http://schemas.microsoft.com/office/drawing/2014/main" id="{52C8A680-6466-4BFE-8556-E4846716A00E}"/>
              </a:ext>
            </a:extLst>
          </p:cNvPr>
          <p:cNvPicPr>
            <a:picLocks noChangeAspect="1"/>
          </p:cNvPicPr>
          <p:nvPr/>
        </p:nvPicPr>
        <p:blipFill>
          <a:blip r:embed="rId2"/>
          <a:stretch>
            <a:fillRect/>
          </a:stretch>
        </p:blipFill>
        <p:spPr>
          <a:xfrm>
            <a:off x="897738" y="2682803"/>
            <a:ext cx="7037381" cy="4175197"/>
          </a:xfrm>
          <a:prstGeom prst="rect">
            <a:avLst/>
          </a:prstGeom>
        </p:spPr>
      </p:pic>
    </p:spTree>
    <p:extLst>
      <p:ext uri="{BB962C8B-B14F-4D97-AF65-F5344CB8AC3E}">
        <p14:creationId xmlns:p14="http://schemas.microsoft.com/office/powerpoint/2010/main" val="2950633546"/>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sz="2800" dirty="0"/>
              <a:t>Iterating through Dictionary Elements</a:t>
            </a:r>
            <a:endParaRPr lang="fa-IR" sz="2800"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a:xfrm>
            <a:off x="342900" y="1219200"/>
            <a:ext cx="8458200" cy="457200"/>
          </a:xfrm>
        </p:spPr>
        <p:txBody>
          <a:bodyPr/>
          <a:lstStyle/>
          <a:p>
            <a:pPr algn="ctr">
              <a:lnSpc>
                <a:spcPct val="150000"/>
              </a:lnSpc>
            </a:pPr>
            <a:r>
              <a:rPr lang="en-US" sz="1800" b="1" i="0" u="none" strike="noStrike" baseline="0" dirty="0">
                <a:latin typeface="Arial-BoldMT"/>
              </a:rPr>
              <a:t>Iterating Through the Values of a Dictionary</a:t>
            </a:r>
            <a:r>
              <a:rPr lang="en-US" sz="1800" b="0" i="0" u="none" strike="noStrike" baseline="0" dirty="0">
                <a:latin typeface="ArialMT"/>
              </a:rPr>
              <a:t> </a:t>
            </a:r>
            <a:endParaRPr lang="fa-IR" sz="11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9</a:t>
            </a:fld>
            <a:endParaRPr lang="en-US" altLang="en-US"/>
          </a:p>
        </p:txBody>
      </p:sp>
      <p:pic>
        <p:nvPicPr>
          <p:cNvPr id="8" name="Picture 7">
            <a:extLst>
              <a:ext uri="{FF2B5EF4-FFF2-40B4-BE49-F238E27FC236}">
                <a16:creationId xmlns:a16="http://schemas.microsoft.com/office/drawing/2014/main" id="{E8FF9F27-6869-4A45-8834-4F92965236D7}"/>
              </a:ext>
            </a:extLst>
          </p:cNvPr>
          <p:cNvPicPr>
            <a:picLocks noChangeAspect="1"/>
          </p:cNvPicPr>
          <p:nvPr/>
        </p:nvPicPr>
        <p:blipFill>
          <a:blip r:embed="rId2"/>
          <a:stretch>
            <a:fillRect/>
          </a:stretch>
        </p:blipFill>
        <p:spPr>
          <a:xfrm>
            <a:off x="1981200" y="1705769"/>
            <a:ext cx="5791200" cy="5122379"/>
          </a:xfrm>
          <a:prstGeom prst="rect">
            <a:avLst/>
          </a:prstGeom>
        </p:spPr>
      </p:pic>
    </p:spTree>
    <p:extLst>
      <p:ext uri="{BB962C8B-B14F-4D97-AF65-F5344CB8AC3E}">
        <p14:creationId xmlns:p14="http://schemas.microsoft.com/office/powerpoint/2010/main" val="3269152006"/>
      </p:ext>
    </p:extLst>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6902</TotalTime>
  <Words>1423</Words>
  <Application>Microsoft Office PowerPoint</Application>
  <PresentationFormat>On-screen Show (4:3)</PresentationFormat>
  <Paragraphs>127</Paragraphs>
  <Slides>25</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Arial</vt:lpstr>
      <vt:lpstr>Arial-BoldItalicMT</vt:lpstr>
      <vt:lpstr>Arial-BoldMT</vt:lpstr>
      <vt:lpstr>ArialMT</vt:lpstr>
      <vt:lpstr>CourierNewPSMT</vt:lpstr>
      <vt:lpstr>Tahoma</vt:lpstr>
      <vt:lpstr>Times New Roman</vt:lpstr>
      <vt:lpstr>Wingdings</vt:lpstr>
      <vt:lpstr>Blends</vt:lpstr>
      <vt:lpstr>Clip</vt:lpstr>
      <vt:lpstr>PowerPoint Presentation</vt:lpstr>
      <vt:lpstr>Basic programming    Session9: DICTIONARIES</vt:lpstr>
      <vt:lpstr>DICTIONARIES</vt:lpstr>
      <vt:lpstr>DICTIONARIES definition</vt:lpstr>
      <vt:lpstr>Creating Dictionaries</vt:lpstr>
      <vt:lpstr>Accessing Dictionary Elements</vt:lpstr>
      <vt:lpstr>Counting Dictionary Elements</vt:lpstr>
      <vt:lpstr>Iterating through Dictionary Elements</vt:lpstr>
      <vt:lpstr>Iterating through Dictionary Elements</vt:lpstr>
      <vt:lpstr>Iterating through Dictionary Elements</vt:lpstr>
      <vt:lpstr>Searching Elements within Dictionaries</vt:lpstr>
      <vt:lpstr>Searching Elements within Dictionaries</vt:lpstr>
      <vt:lpstr>Searching Elements within Dictionaries</vt:lpstr>
      <vt:lpstr>Searching Elements within Dictionaries</vt:lpstr>
      <vt:lpstr>Searching Elements within Dictionaries</vt:lpstr>
      <vt:lpstr>Searching Elements within Dictionaries</vt:lpstr>
      <vt:lpstr>Adding Elements</vt:lpstr>
      <vt:lpstr>Adding Elements</vt:lpstr>
      <vt:lpstr>Deleting Elements</vt:lpstr>
      <vt:lpstr>Deleting Elements</vt:lpstr>
      <vt:lpstr>Deleting Elements</vt:lpstr>
      <vt:lpstr>Deleting Elements</vt:lpstr>
      <vt:lpstr>Deleting Elements</vt:lpstr>
      <vt:lpstr>HomeWork5</vt:lpstr>
      <vt:lpstr>PowerPoint Presentation</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cirruse salehnasab</cp:lastModifiedBy>
  <cp:revision>857</cp:revision>
  <cp:lastPrinted>2020-10-11T19:01:01Z</cp:lastPrinted>
  <dcterms:created xsi:type="dcterms:W3CDTF">1999-12-01T22:01:55Z</dcterms:created>
  <dcterms:modified xsi:type="dcterms:W3CDTF">2023-03-04T09:43:40Z</dcterms:modified>
</cp:coreProperties>
</file>