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74" r:id="rId5"/>
    <p:sldId id="260" r:id="rId6"/>
    <p:sldId id="262" r:id="rId7"/>
    <p:sldId id="277" r:id="rId8"/>
    <p:sldId id="263" r:id="rId9"/>
    <p:sldId id="279" r:id="rId10"/>
    <p:sldId id="266" r:id="rId11"/>
    <p:sldId id="275" r:id="rId12"/>
    <p:sldId id="280" r:id="rId13"/>
    <p:sldId id="267" r:id="rId14"/>
    <p:sldId id="265" r:id="rId15"/>
    <p:sldId id="278" r:id="rId16"/>
    <p:sldId id="269" r:id="rId17"/>
    <p:sldId id="264" r:id="rId18"/>
    <p:sldId id="281" r:id="rId19"/>
    <p:sldId id="286" r:id="rId20"/>
    <p:sldId id="284" r:id="rId21"/>
    <p:sldId id="287" r:id="rId22"/>
    <p:sldId id="282" r:id="rId23"/>
    <p:sldId id="285" r:id="rId24"/>
    <p:sldId id="283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12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1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596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542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22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509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162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55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90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56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53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1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6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8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49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53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627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biot.201600145/full" TargetMode="External"/><Relationship Id="rId2" Type="http://schemas.openxmlformats.org/officeDocument/2006/relationships/hyperlink" Target="http://www.kyoto-u.ac.jp/en/research/research_results/2015/160205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urnals.plos.org/plosbiology/article?id=10.1371/journal.pbio.005000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A picture containing electronics&#10;&#10;Description generated with high confidence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 cstate="print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picture containing floor, cake, food, table&#10;&#10;Description generated with very high confidence"/>
          <p:cNvPicPr>
            <a:picLocks noChangeAspect="1"/>
          </p:cNvPicPr>
          <p:nvPr/>
        </p:nvPicPr>
        <p:blipFill rotWithShape="1">
          <a:blip r:embed="rId3" cstate="print"/>
          <a:srcRect l="17837" r="18772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5" name="Freeform 3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3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3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3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3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3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3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Rectangle 4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7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4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4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400"/>
              <a:t>Boolean Network Models in transcriptional regulation and metabolic pathways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r>
              <a:rPr lang="en-US"/>
              <a:t>Alissa, Aleisha, Aaron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924" y="1966158"/>
            <a:ext cx="5323563" cy="3843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4412" y="1966158"/>
            <a:ext cx="5787611" cy="38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227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we used: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NetworkX</a:t>
            </a:r>
            <a:endParaRPr lang="en-US" dirty="0" smtClean="0"/>
          </a:p>
          <a:p>
            <a:r>
              <a:rPr lang="en-US" dirty="0" smtClean="0"/>
              <a:t>Examples from our code:</a:t>
            </a:r>
            <a:endParaRPr lang="en-US" dirty="0"/>
          </a:p>
        </p:txBody>
      </p:sp>
      <p:pic>
        <p:nvPicPr>
          <p:cNvPr id="1026" name="Picture 2" descr="C:\Users\Aleisha\Desktop\Code Example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0926"/>
            <a:ext cx="8204760" cy="2717074"/>
          </a:xfrm>
          <a:prstGeom prst="rect">
            <a:avLst/>
          </a:prstGeom>
          <a:noFill/>
        </p:spPr>
      </p:pic>
      <p:pic>
        <p:nvPicPr>
          <p:cNvPr id="1027" name="Picture 3" descr="C:\Users\Aleisha\Desktop\Code Example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781006"/>
            <a:ext cx="5562600" cy="20769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 cstate="print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6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4" name="Rectangle 1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45" y="1125511"/>
            <a:ext cx="7135566" cy="2656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Running a simulation for A small 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268104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398" y="251949"/>
            <a:ext cx="9905998" cy="1478570"/>
          </a:xfrm>
        </p:spPr>
        <p:txBody>
          <a:bodyPr/>
          <a:lstStyle/>
          <a:p>
            <a:r>
              <a:rPr lang="en-US" dirty="0"/>
              <a:t>Model of Lac operon:</a:t>
            </a:r>
          </a:p>
        </p:txBody>
      </p:sp>
      <p:sp>
        <p:nvSpPr>
          <p:cNvPr id="8198" name="AutoShape 6" descr="MIA_syth_path_2.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373" y="1429071"/>
            <a:ext cx="6258847" cy="4859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5226" y="2507977"/>
            <a:ext cx="4476750" cy="24003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752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 Operon network: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1164" y="1757191"/>
            <a:ext cx="6411101" cy="47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92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4568" y="140677"/>
            <a:ext cx="3487467" cy="2602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0678" y="140677"/>
            <a:ext cx="3487468" cy="2602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5338" y="179934"/>
            <a:ext cx="3434862" cy="2563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4567" y="3742006"/>
            <a:ext cx="3487468" cy="2602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61081" y="3742006"/>
            <a:ext cx="3477065" cy="2594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1842" y="3742006"/>
            <a:ext cx="3378591" cy="2521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853" y="2980883"/>
            <a:ext cx="997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 Model results for N=10 generations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00853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 cstate="print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6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4" name="Rectangle 1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45" y="1125511"/>
            <a:ext cx="7135566" cy="2656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modified </a:t>
            </a:r>
            <a:r>
              <a:rPr lang="en-US" sz="5400" i="1" dirty="0">
                <a:solidFill>
                  <a:srgbClr val="FFFFFF"/>
                </a:solidFill>
              </a:rPr>
              <a:t>E. Coli </a:t>
            </a:r>
            <a:r>
              <a:rPr lang="en-US" sz="5400" dirty="0">
                <a:solidFill>
                  <a:srgbClr val="FFFFFF"/>
                </a:solidFill>
              </a:rPr>
              <a:t>Model </a:t>
            </a:r>
            <a:endParaRPr lang="en-US" sz="5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479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our network:</a:t>
            </a:r>
          </a:p>
        </p:txBody>
      </p:sp>
      <p:pic>
        <p:nvPicPr>
          <p:cNvPr id="6" name="Content Placeholder 5" descr="MIA_syth_path_2.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7462" y="1641231"/>
            <a:ext cx="10162209" cy="4824883"/>
          </a:xfrm>
        </p:spPr>
      </p:pic>
    </p:spTree>
    <p:extLst>
      <p:ext uri="{BB962C8B-B14F-4D97-AF65-F5344CB8AC3E}">
        <p14:creationId xmlns:p14="http://schemas.microsoft.com/office/powerpoint/2010/main" xmlns="" val="45683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314" y="1258493"/>
            <a:ext cx="5139499" cy="38334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5717" y="1313254"/>
            <a:ext cx="5073748" cy="37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540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picture containing screenshot&#10;&#10;Description generated with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313" y="1258493"/>
            <a:ext cx="5139499" cy="383535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0911" y="1258493"/>
            <a:ext cx="5139499" cy="38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901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Biological 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43" y="2221351"/>
            <a:ext cx="6947511" cy="4417987"/>
          </a:xfrm>
        </p:spPr>
        <p:txBody>
          <a:bodyPr>
            <a:normAutofit/>
          </a:bodyPr>
          <a:lstStyle/>
          <a:p>
            <a:r>
              <a:rPr lang="en-US" dirty="0"/>
              <a:t>A directed network graph where each node represents a gene, gene product, or input compound which can be either ‘on’ (1) or ‘off’ (0).</a:t>
            </a:r>
          </a:p>
          <a:p>
            <a:r>
              <a:rPr lang="en-US" dirty="0"/>
              <a:t>The ‘on’ or ‘off’ state is determined by Boolean functions which use ‘on’/’off’ states of nodes pointing to or inhibiting the node.</a:t>
            </a:r>
          </a:p>
          <a:p>
            <a:r>
              <a:rPr lang="en-US" dirty="0"/>
              <a:t>Variety of update schemes, methods: truth tables, stochastic models, threshold functions, etc.</a:t>
            </a:r>
          </a:p>
        </p:txBody>
      </p:sp>
      <p:pic>
        <p:nvPicPr>
          <p:cNvPr id="7" name="Picture 6" descr="A picture containing text, map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6554" y="1903300"/>
            <a:ext cx="44386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129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312" y="1258493"/>
            <a:ext cx="5139500" cy="3835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3861" y="1258493"/>
            <a:ext cx="5139501" cy="38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962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312" y="1258493"/>
            <a:ext cx="5139501" cy="3835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0913" y="1258493"/>
            <a:ext cx="5139500" cy="38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25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311" y="1258493"/>
            <a:ext cx="5139501" cy="3835353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1012" y="1258492"/>
            <a:ext cx="5139501" cy="3835353"/>
          </a:xfrm>
        </p:spPr>
      </p:pic>
    </p:spTree>
    <p:extLst>
      <p:ext uri="{BB962C8B-B14F-4D97-AF65-F5344CB8AC3E}">
        <p14:creationId xmlns:p14="http://schemas.microsoft.com/office/powerpoint/2010/main" xmlns="" val="82828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08" y="1258492"/>
            <a:ext cx="5139502" cy="3835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0914" y="1258491"/>
            <a:ext cx="5139502" cy="383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735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407" y="1258491"/>
            <a:ext cx="5139502" cy="383535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0915" y="1258491"/>
            <a:ext cx="5139502" cy="3835354"/>
          </a:xfrm>
        </p:spPr>
      </p:pic>
    </p:spTree>
    <p:extLst>
      <p:ext uri="{BB962C8B-B14F-4D97-AF65-F5344CB8AC3E}">
        <p14:creationId xmlns:p14="http://schemas.microsoft.com/office/powerpoint/2010/main" xmlns="" val="261753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1" y="1842052"/>
            <a:ext cx="10186021" cy="4678017"/>
          </a:xfrm>
        </p:spPr>
        <p:txBody>
          <a:bodyPr>
            <a:normAutofit/>
          </a:bodyPr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 common chemical intermediates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in online databases</a:t>
            </a:r>
          </a:p>
          <a:p>
            <a:r>
              <a:rPr lang="en-US" dirty="0"/>
              <a:t>Allow for asynchronous updating, updating one node slower/faster than others</a:t>
            </a:r>
          </a:p>
          <a:p>
            <a:r>
              <a:rPr lang="en-US" dirty="0"/>
              <a:t>Allow for mid-model node deletion to model a mutation/defective enzyme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3199426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http://www.kyoto-u.ac.jp/en/research/research_results/2015/160205_1.html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onlinelibrary.wiley.com/doi/10.1002/biot.201600145/full</a:t>
            </a:r>
            <a:endParaRPr lang="en-US" sz="2400" dirty="0" smtClean="0"/>
          </a:p>
          <a:p>
            <a:r>
              <a:rPr lang="en-US" dirty="0" smtClean="0">
                <a:hlinkClick r:id="rId4"/>
              </a:rPr>
              <a:t>http://journals.plos.org/plosbiology/article?id=10.1371/journal.pbio.0050008</a:t>
            </a:r>
            <a:endParaRPr lang="en-US" dirty="0" smtClean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218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2" y="2372139"/>
            <a:ext cx="6440555" cy="3869634"/>
          </a:xfrm>
        </p:spPr>
        <p:txBody>
          <a:bodyPr/>
          <a:lstStyle/>
          <a:p>
            <a:r>
              <a:rPr lang="en-US" dirty="0"/>
              <a:t>Cancer research:</a:t>
            </a:r>
          </a:p>
          <a:p>
            <a:r>
              <a:rPr lang="en-US" dirty="0"/>
              <a:t>Signaling network research: </a:t>
            </a:r>
          </a:p>
          <a:p>
            <a:r>
              <a:rPr lang="en-US" i="1" dirty="0"/>
              <a:t>In silico </a:t>
            </a:r>
            <a:r>
              <a:rPr lang="en-US" dirty="0"/>
              <a:t>models of potential knock out effects:</a:t>
            </a:r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cancer resear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0070" y="11959"/>
            <a:ext cx="5671930" cy="25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gnaling networ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9411" y="290885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54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Modifications</a:t>
            </a:r>
          </a:p>
          <a:p>
            <a:pPr lvl="1"/>
            <a:r>
              <a:rPr lang="en-US" dirty="0" smtClean="0"/>
              <a:t>Creation of insulin</a:t>
            </a:r>
          </a:p>
          <a:p>
            <a:pPr lvl="1"/>
            <a:r>
              <a:rPr lang="en-US" dirty="0" smtClean="0"/>
              <a:t>Creation of </a:t>
            </a:r>
            <a:r>
              <a:rPr lang="en-US" dirty="0" err="1" smtClean="0"/>
              <a:t>opioids</a:t>
            </a:r>
            <a:endParaRPr lang="en-US" dirty="0" smtClean="0"/>
          </a:p>
          <a:p>
            <a:pPr lvl="1"/>
            <a:r>
              <a:rPr lang="en-US" dirty="0" smtClean="0"/>
              <a:t>Creation of vaccines</a:t>
            </a:r>
          </a:p>
        </p:txBody>
      </p:sp>
      <p:pic>
        <p:nvPicPr>
          <p:cNvPr id="2050" name="Picture 2" descr="Image result for chemical morph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81342" y="66100"/>
            <a:ext cx="3210658" cy="272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emical structure of insulin prote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4534" y="2795159"/>
            <a:ext cx="4067466" cy="39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18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by Bioengineers at Kyoto University:</a:t>
            </a:r>
          </a:p>
          <a:p>
            <a:pPr lvl="1"/>
            <a:r>
              <a:rPr lang="en-US" dirty="0" smtClean="0"/>
              <a:t>Performed modifications to produce </a:t>
            </a:r>
            <a:r>
              <a:rPr lang="en-US" dirty="0" err="1" smtClean="0"/>
              <a:t>opioid</a:t>
            </a:r>
            <a:r>
              <a:rPr lang="en-US" dirty="0" smtClean="0"/>
              <a:t> precursors.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Enzymes from Opium poppies and genes from other Bacteria Spliced into E. coli:</a:t>
            </a:r>
          </a:p>
          <a:p>
            <a:pPr lvl="1"/>
            <a:r>
              <a:rPr lang="en-US" dirty="0" err="1"/>
              <a:t>Coptis</a:t>
            </a:r>
            <a:r>
              <a:rPr lang="en-US" dirty="0"/>
              <a:t> Japonica(Opium poppies) – Enzymes added from this plant.</a:t>
            </a:r>
          </a:p>
          <a:p>
            <a:pPr lvl="1"/>
            <a:r>
              <a:rPr lang="en-US" dirty="0"/>
              <a:t>Arabidopsis(Opium poppies) – Enzymes added from this plant.</a:t>
            </a:r>
          </a:p>
        </p:txBody>
      </p:sp>
      <p:pic>
        <p:nvPicPr>
          <p:cNvPr id="3074" name="Picture 2" descr="Image result for Coptis Japo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52560" y="1268412"/>
            <a:ext cx="3153181" cy="25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abidop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17280" y="4241653"/>
            <a:ext cx="3488461" cy="26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0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</a:t>
            </a:r>
            <a:r>
              <a:rPr lang="en-US" i="1" dirty="0"/>
              <a:t>E. Coli </a:t>
            </a:r>
            <a:r>
              <a:rPr lang="en-US" dirty="0" err="1"/>
              <a:t>Hydracodone</a:t>
            </a:r>
            <a:r>
              <a:rPr lang="en-US" dirty="0"/>
              <a:t> production pathway: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882" y="1899309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Nodes:  14 Intermediates present in the pathway</a:t>
            </a:r>
          </a:p>
          <a:p>
            <a:r>
              <a:rPr lang="en-US" dirty="0"/>
              <a:t>Edges:  + edges only, as it is assumed that the intermediates will all proceed down the pathway.  Edges connect one node to the next in the reaction pathway.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352" y="3168891"/>
            <a:ext cx="970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L-tyrosine ----------------------------------</a:t>
            </a:r>
            <a:r>
              <a:rPr lang="en-US" sz="2400" dirty="0">
                <a:sym typeface="Wingdings" panose="05000000000000000000" pitchFamily="2" charset="2"/>
              </a:rPr>
              <a:t> 4-hydroxyphenyl-pyuruvate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709" y="4619537"/>
            <a:ext cx="3311317" cy="1686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7478" y="4378424"/>
            <a:ext cx="2221547" cy="22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549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3585" y="146708"/>
            <a:ext cx="6601654" cy="67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673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1603512"/>
            <a:ext cx="10451064" cy="5075583"/>
          </a:xfrm>
        </p:spPr>
        <p:txBody>
          <a:bodyPr>
            <a:normAutofit/>
          </a:bodyPr>
          <a:lstStyle/>
          <a:p>
            <a:r>
              <a:rPr lang="en-US" dirty="0"/>
              <a:t>A simplistic Boolean network modeler, able to fulfill the following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 using simultaneous update scheme and Boolean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graph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‘overpowered’ nodes to simulate more complex network interactions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38903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used: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1754" y="2214113"/>
            <a:ext cx="9795657" cy="1637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1754" y="4256076"/>
            <a:ext cx="9795657" cy="17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94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470</TotalTime>
  <Words>518</Words>
  <Application>Microsoft Office PowerPoint</Application>
  <PresentationFormat>Custom</PresentationFormat>
  <Paragraphs>62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Boolean Network Models in transcriptional regulation and metabolic pathways</vt:lpstr>
      <vt:lpstr>Biological Boolean Network Models:</vt:lpstr>
      <vt:lpstr>Applications</vt:lpstr>
      <vt:lpstr>Genetically Modified E. coli:</vt:lpstr>
      <vt:lpstr>Our pathway:  E. coli transgene opiate synthesis</vt:lpstr>
      <vt:lpstr>Engineered E. Coli Hydracodone production pathway:</vt:lpstr>
      <vt:lpstr>Slide 7</vt:lpstr>
      <vt:lpstr>Our program:</vt:lpstr>
      <vt:lpstr>Boolean functions used:</vt:lpstr>
      <vt:lpstr>Example Text file:</vt:lpstr>
      <vt:lpstr>Python code</vt:lpstr>
      <vt:lpstr>Running a simulation for A small network</vt:lpstr>
      <vt:lpstr>Model of Lac operon:</vt:lpstr>
      <vt:lpstr>Lac Operon network:</vt:lpstr>
      <vt:lpstr>Slide 15</vt:lpstr>
      <vt:lpstr>modified E. Coli Model </vt:lpstr>
      <vt:lpstr>Entering our network: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Possible Improvements:</vt:lpstr>
      <vt:lpstr>Sources: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Aleisha</cp:lastModifiedBy>
  <cp:revision>74</cp:revision>
  <dcterms:created xsi:type="dcterms:W3CDTF">2017-05-09T02:04:59Z</dcterms:created>
  <dcterms:modified xsi:type="dcterms:W3CDTF">2017-05-16T19:35:33Z</dcterms:modified>
</cp:coreProperties>
</file>