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89" r:id="rId4"/>
    <p:sldId id="258" r:id="rId5"/>
    <p:sldId id="274" r:id="rId6"/>
    <p:sldId id="260" r:id="rId7"/>
    <p:sldId id="263" r:id="rId8"/>
    <p:sldId id="279" r:id="rId9"/>
    <p:sldId id="266" r:id="rId10"/>
    <p:sldId id="275" r:id="rId11"/>
    <p:sldId id="262" r:id="rId12"/>
    <p:sldId id="277" r:id="rId13"/>
    <p:sldId id="280" r:id="rId14"/>
    <p:sldId id="267" r:id="rId15"/>
    <p:sldId id="265" r:id="rId16"/>
    <p:sldId id="278" r:id="rId17"/>
    <p:sldId id="269" r:id="rId18"/>
    <p:sldId id="264" r:id="rId19"/>
    <p:sldId id="281" r:id="rId20"/>
    <p:sldId id="286" r:id="rId21"/>
    <p:sldId id="284" r:id="rId22"/>
    <p:sldId id="287" r:id="rId23"/>
    <p:sldId id="282" r:id="rId24"/>
    <p:sldId id="285" r:id="rId25"/>
    <p:sldId id="283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126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41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5966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35427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2265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5095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21624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1556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903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566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53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01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67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26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281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498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53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F76C-6C2D-4824-9EDF-4D29F2CC6A02}" type="datetimeFigureOut">
              <a:rPr lang="en-US" smtClean="0"/>
              <a:pPr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D1A2-39EC-478E-B3D9-4CB5D757E3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6273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onlinelibrary.wiley.com/doi/10.1002/biot.201600145/full" TargetMode="External"/><Relationship Id="rId2" Type="http://schemas.openxmlformats.org/officeDocument/2006/relationships/hyperlink" Target="http://www.kyoto-u.ac.jp/en/research/research_results/2015/160205_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ournals.plos.org/plosbiology/article?id=10.1371/journal.pbio.005000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A picture containing electronics&#10;&#10;Description generated with high confidence"/>
            <p:cNvPicPr>
              <a:picLocks noChangeAspect="1" noChangeArrowheads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2" cstate="print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 picture containing floor, cake, food, table&#10;&#10;Description generated with very high confidence"/>
          <p:cNvPicPr>
            <a:picLocks noChangeAspect="1"/>
          </p:cNvPicPr>
          <p:nvPr/>
        </p:nvPicPr>
        <p:blipFill rotWithShape="1">
          <a:blip r:embed="rId3" cstate="print"/>
          <a:srcRect l="17837" r="18772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4" name="Group 1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5" name="Freeform 32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33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3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3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3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3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38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3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4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Rectangle 41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pSp>
        <p:nvGrpSpPr>
          <p:cNvPr id="26" name="Group 2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7" name="Rectangle 5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7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8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9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0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2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3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4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5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1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8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1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1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2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3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8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2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2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33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3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36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37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3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3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42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43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4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Rectangle 45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46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47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4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49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5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52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53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5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5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5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5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58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052887" cy="23876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400"/>
              <a:t>Boolean Network Models in transcriptional regulation and metabolic pathways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5702" y="3602038"/>
            <a:ext cx="4082297" cy="1655762"/>
          </a:xfrm>
        </p:spPr>
        <p:txBody>
          <a:bodyPr>
            <a:normAutofit/>
          </a:bodyPr>
          <a:lstStyle/>
          <a:p>
            <a:r>
              <a:rPr lang="en-US"/>
              <a:t>Alissa, Aleisha, Aaron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00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Libraries we used:</a:t>
            </a:r>
          </a:p>
          <a:p>
            <a:pPr lvl="1"/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err="1" smtClean="0"/>
              <a:t>NetworkX</a:t>
            </a:r>
            <a:endParaRPr lang="en-US" dirty="0" smtClean="0"/>
          </a:p>
          <a:p>
            <a:r>
              <a:rPr lang="en-US" dirty="0" smtClean="0"/>
              <a:t>Examples from our code:</a:t>
            </a:r>
            <a:endParaRPr lang="en-US" dirty="0"/>
          </a:p>
        </p:txBody>
      </p:sp>
      <p:pic>
        <p:nvPicPr>
          <p:cNvPr id="1026" name="Picture 2" descr="C:\Users\Aleisha\Desktop\Code Example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40926"/>
            <a:ext cx="8204760" cy="2717074"/>
          </a:xfrm>
          <a:prstGeom prst="rect">
            <a:avLst/>
          </a:prstGeom>
          <a:noFill/>
        </p:spPr>
      </p:pic>
      <p:pic>
        <p:nvPicPr>
          <p:cNvPr id="1027" name="Picture 3" descr="C:\Users\Aleisha\Desktop\Code Example 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781006"/>
            <a:ext cx="5562600" cy="20769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Engineered </a:t>
            </a:r>
            <a:r>
              <a:rPr lang="en-US" i="1" dirty="0"/>
              <a:t>E. Coli </a:t>
            </a:r>
            <a:r>
              <a:rPr lang="en-US" dirty="0" err="1"/>
              <a:t>Hydracodone</a:t>
            </a:r>
            <a:r>
              <a:rPr lang="en-US" dirty="0"/>
              <a:t> production pathway: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882" y="1899309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Nodes:  14 Intermediates present in the pathway</a:t>
            </a:r>
          </a:p>
          <a:p>
            <a:r>
              <a:rPr lang="en-US" dirty="0"/>
              <a:t>Edges:  + edges only, as it is assumed that the intermediates will all proceed down the pathway.  Edges connect one node to the next in the reaction pathway.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4352" y="3168891"/>
            <a:ext cx="9708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   L-tyrosine ----------------------------------</a:t>
            </a:r>
            <a:r>
              <a:rPr lang="en-US" sz="2400" dirty="0">
                <a:sym typeface="Wingdings" panose="05000000000000000000" pitchFamily="2" charset="2"/>
              </a:rPr>
              <a:t> 4-hydroxyphenyl-pyuruvate 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9709" y="4619537"/>
            <a:ext cx="3311317" cy="1686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7478" y="4378424"/>
            <a:ext cx="2221547" cy="22215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9549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93585" y="146708"/>
            <a:ext cx="6601654" cy="67112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0673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 cstate="print">
              <a:duotone>
                <a:schemeClr val="bg2">
                  <a:shade val="88000"/>
                  <a:hueMod val="106000"/>
                  <a:satMod val="140000"/>
                  <a:lumMod val="54000"/>
                </a:schemeClr>
                <a:schemeClr val="bg2">
                  <a:tint val="98000"/>
                  <a:hueMod val="90000"/>
                  <a:satMod val="150000"/>
                  <a:lumMod val="16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76" name="Picture 2" descr="A picture containing electronics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 cstate="print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9" name="Rectangle 5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8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9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1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2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2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33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3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6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7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2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3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45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46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7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9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2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3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8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34" name="Rectangle 1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ound Diagonal Corner 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0E3554">
              <a:alpha val="80000"/>
            </a:srgbClr>
          </a:solidFill>
          <a:ln w="19050" cap="sq">
            <a:solidFill>
              <a:schemeClr val="tx1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145" y="1125511"/>
            <a:ext cx="7135566" cy="26569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Running a simulation for A small network</a:t>
            </a:r>
          </a:p>
        </p:txBody>
      </p:sp>
    </p:spTree>
    <p:extLst>
      <p:ext uri="{BB962C8B-B14F-4D97-AF65-F5344CB8AC3E}">
        <p14:creationId xmlns="" xmlns:p14="http://schemas.microsoft.com/office/powerpoint/2010/main" val="2681047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398" y="251949"/>
            <a:ext cx="9905998" cy="1478570"/>
          </a:xfrm>
        </p:spPr>
        <p:txBody>
          <a:bodyPr/>
          <a:lstStyle/>
          <a:p>
            <a:r>
              <a:rPr lang="en-US" dirty="0"/>
              <a:t>Model of Lac operon:</a:t>
            </a:r>
          </a:p>
        </p:txBody>
      </p:sp>
      <p:sp>
        <p:nvSpPr>
          <p:cNvPr id="8198" name="AutoShape 6" descr="MIA_syth_path_2.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373" y="1429071"/>
            <a:ext cx="6258847" cy="4859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5226" y="2507977"/>
            <a:ext cx="4476750" cy="240030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752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 Operon network: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51164" y="1757191"/>
            <a:ext cx="6411101" cy="47842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992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4568" y="140677"/>
            <a:ext cx="3487467" cy="2602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0678" y="140677"/>
            <a:ext cx="3487468" cy="2602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85338" y="179934"/>
            <a:ext cx="3434862" cy="2563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4567" y="3742006"/>
            <a:ext cx="3487468" cy="2602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61081" y="3742006"/>
            <a:ext cx="3477065" cy="2594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11842" y="3742006"/>
            <a:ext cx="3378591" cy="25212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853" y="2980883"/>
            <a:ext cx="9978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 Model results for N=10 generations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300853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 cstate="print">
              <a:duotone>
                <a:schemeClr val="bg2">
                  <a:shade val="88000"/>
                  <a:hueMod val="106000"/>
                  <a:satMod val="140000"/>
                  <a:lumMod val="54000"/>
                </a:schemeClr>
                <a:schemeClr val="bg2">
                  <a:tint val="98000"/>
                  <a:hueMod val="90000"/>
                  <a:satMod val="150000"/>
                  <a:lumMod val="16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76" name="Picture 2" descr="A picture containing electronics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 cstate="print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9" name="Rectangle 5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Rectangle 8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3" name="Freeform 9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1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2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2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33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3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6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7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2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3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Rectangle 45"/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0" name="Freeform 46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7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9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0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2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3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4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5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6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8"/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34" name="Rectangle 1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ound Diagonal Corner 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rgbClr val="0E3554">
              <a:alpha val="80000"/>
            </a:srgbClr>
          </a:solidFill>
          <a:ln w="19050" cap="sq">
            <a:solidFill>
              <a:schemeClr val="tx1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5145" y="1125511"/>
            <a:ext cx="7135566" cy="26569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modified </a:t>
            </a:r>
            <a:r>
              <a:rPr lang="en-US" sz="5400" i="1" dirty="0">
                <a:solidFill>
                  <a:srgbClr val="FFFFFF"/>
                </a:solidFill>
              </a:rPr>
              <a:t>E. Coli </a:t>
            </a:r>
            <a:r>
              <a:rPr lang="en-US" sz="5400" dirty="0">
                <a:solidFill>
                  <a:srgbClr val="FFFFFF"/>
                </a:solidFill>
              </a:rPr>
              <a:t>Model </a:t>
            </a:r>
            <a:endParaRPr lang="en-US" sz="54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4797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our network:</a:t>
            </a:r>
          </a:p>
        </p:txBody>
      </p:sp>
      <p:pic>
        <p:nvPicPr>
          <p:cNvPr id="6" name="Content Placeholder 5" descr="MIA_syth_path_2.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7462" y="1641231"/>
            <a:ext cx="10162209" cy="4824883"/>
          </a:xfrm>
        </p:spPr>
      </p:pic>
    </p:spTree>
    <p:extLst>
      <p:ext uri="{BB962C8B-B14F-4D97-AF65-F5344CB8AC3E}">
        <p14:creationId xmlns="" xmlns:p14="http://schemas.microsoft.com/office/powerpoint/2010/main" val="456831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314" y="1258493"/>
            <a:ext cx="5139499" cy="38334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717" y="1313254"/>
            <a:ext cx="5073748" cy="3786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7540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Biological Boolean Network Models: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43" y="2221351"/>
            <a:ext cx="6947511" cy="4417987"/>
          </a:xfrm>
        </p:spPr>
        <p:txBody>
          <a:bodyPr>
            <a:normAutofit/>
          </a:bodyPr>
          <a:lstStyle/>
          <a:p>
            <a:r>
              <a:rPr lang="en-US" dirty="0"/>
              <a:t>A directed network graph where each node represents a gene, gene product, or input compound which can be either ‘on’ (1) or ‘off’ (0).</a:t>
            </a:r>
          </a:p>
          <a:p>
            <a:r>
              <a:rPr lang="en-US" dirty="0"/>
              <a:t>The ‘on’ or ‘off’ state is determined by Boolean functions which use ‘on’/’off’ states of nodes pointing to or inhibiting the node.</a:t>
            </a:r>
          </a:p>
          <a:p>
            <a:r>
              <a:rPr lang="en-US" dirty="0"/>
              <a:t>Variety of update schemes, methods: truth tables, stochastic models, threshold functions, etc.</a:t>
            </a:r>
          </a:p>
        </p:txBody>
      </p:sp>
      <p:pic>
        <p:nvPicPr>
          <p:cNvPr id="7" name="Picture 6" descr="A picture containing text, map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4" y="1903300"/>
            <a:ext cx="4438650" cy="43148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1299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A picture containing screenshot&#10;&#10;Description generated with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3" y="1258493"/>
            <a:ext cx="5139499" cy="383535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11" y="1258493"/>
            <a:ext cx="5139499" cy="38353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9018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2" y="1258493"/>
            <a:ext cx="5139500" cy="3835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861" y="1258493"/>
            <a:ext cx="5139501" cy="38353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69628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2" y="1258493"/>
            <a:ext cx="5139501" cy="3835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13" y="1258493"/>
            <a:ext cx="5139500" cy="38353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2250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1" y="1258493"/>
            <a:ext cx="5139501" cy="3835353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12" y="1258492"/>
            <a:ext cx="5139501" cy="3835353"/>
          </a:xfrm>
        </p:spPr>
      </p:pic>
    </p:spTree>
    <p:extLst>
      <p:ext uri="{BB962C8B-B14F-4D97-AF65-F5344CB8AC3E}">
        <p14:creationId xmlns="" xmlns:p14="http://schemas.microsoft.com/office/powerpoint/2010/main" val="828287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8" y="1258492"/>
            <a:ext cx="5139502" cy="38353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14" y="1258491"/>
            <a:ext cx="5139502" cy="38353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77357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07" y="1258491"/>
            <a:ext cx="5139502" cy="383535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15" y="1258491"/>
            <a:ext cx="5139502" cy="3835354"/>
          </a:xfrm>
        </p:spPr>
      </p:pic>
    </p:spTree>
    <p:extLst>
      <p:ext uri="{BB962C8B-B14F-4D97-AF65-F5344CB8AC3E}">
        <p14:creationId xmlns="" xmlns:p14="http://schemas.microsoft.com/office/powerpoint/2010/main" val="2617533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91" y="1842052"/>
            <a:ext cx="10186021" cy="4678017"/>
          </a:xfrm>
        </p:spPr>
        <p:txBody>
          <a:bodyPr>
            <a:normAutofit/>
          </a:bodyPr>
          <a:lstStyle/>
          <a:p>
            <a:r>
              <a:rPr lang="en-US" dirty="0"/>
              <a:t>Add in more </a:t>
            </a:r>
            <a:r>
              <a:rPr lang="en-US" i="1" dirty="0"/>
              <a:t>E. coli </a:t>
            </a:r>
            <a:r>
              <a:rPr lang="en-US" dirty="0"/>
              <a:t>metabolic pathways which use common chemical intermediates to make the model more realistic</a:t>
            </a:r>
          </a:p>
          <a:p>
            <a:pPr lvl="1"/>
            <a:r>
              <a:rPr lang="en-US" dirty="0"/>
              <a:t>For example, integrate the model network into already developed </a:t>
            </a:r>
            <a:r>
              <a:rPr lang="en-US" i="1" dirty="0"/>
              <a:t>E. coli </a:t>
            </a:r>
            <a:r>
              <a:rPr lang="en-US" dirty="0"/>
              <a:t>networks which are available in online databases</a:t>
            </a:r>
          </a:p>
          <a:p>
            <a:r>
              <a:rPr lang="en-US" dirty="0"/>
              <a:t>Allow for asynchronous updating, updating one node slower/faster than others</a:t>
            </a:r>
          </a:p>
          <a:p>
            <a:r>
              <a:rPr lang="en-US" dirty="0"/>
              <a:t>Allow for mid-model node deletion to model a mutation/defective enzyme</a:t>
            </a:r>
          </a:p>
          <a:p>
            <a:r>
              <a:rPr lang="en-US" dirty="0"/>
              <a:t>Create own graph generator functions, which can handle self-directed edge visualization in graphs</a:t>
            </a:r>
          </a:p>
        </p:txBody>
      </p:sp>
    </p:spTree>
    <p:extLst>
      <p:ext uri="{BB962C8B-B14F-4D97-AF65-F5344CB8AC3E}">
        <p14:creationId xmlns="" xmlns:p14="http://schemas.microsoft.com/office/powerpoint/2010/main" val="3199426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http://www.kyoto-u.ac.jp/en/research/research_results/2015/160205_1.html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onlinelibrary.wiley.com/doi/10.1002/biot.201600145/full</a:t>
            </a:r>
            <a:endParaRPr lang="en-US" sz="2400" dirty="0" smtClean="0"/>
          </a:p>
          <a:p>
            <a:r>
              <a:rPr lang="en-US" dirty="0" smtClean="0">
                <a:hlinkClick r:id="rId4"/>
              </a:rPr>
              <a:t>http://journals.plos.org/plosbiology/article?id=10.1371/journal.pbio.0050008</a:t>
            </a:r>
            <a:endParaRPr lang="en-US" dirty="0" smtClean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8218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49487"/>
            <a:ext cx="7969845" cy="3541714"/>
          </a:xfrm>
        </p:spPr>
        <p:txBody>
          <a:bodyPr/>
          <a:lstStyle/>
          <a:p>
            <a:r>
              <a:rPr lang="en-US" dirty="0"/>
              <a:t>Can be used to represent proteins via gene expression states.</a:t>
            </a:r>
          </a:p>
          <a:p>
            <a:r>
              <a:rPr lang="en-US" dirty="0"/>
              <a:t>The expression state of genes are determined  by the expression states of previous genes.</a:t>
            </a:r>
          </a:p>
          <a:p>
            <a:r>
              <a:rPr lang="en-US" dirty="0"/>
              <a:t>There can be 2^X different models that will depend on the genes that are expressed.</a:t>
            </a:r>
          </a:p>
        </p:txBody>
      </p:sp>
      <p:pic>
        <p:nvPicPr>
          <p:cNvPr id="1030" name="Picture 6" descr="Image result for truth tables in boolean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59123" y="-17585"/>
            <a:ext cx="3232877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cnx.org/resources/3a479885d9794f84951d571f8797fa43b3bfd211/bb_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2750" y="4305300"/>
            <a:ext cx="54292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577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2" y="2372139"/>
            <a:ext cx="6440555" cy="3869634"/>
          </a:xfrm>
        </p:spPr>
        <p:txBody>
          <a:bodyPr/>
          <a:lstStyle/>
          <a:p>
            <a:r>
              <a:rPr lang="en-US" dirty="0"/>
              <a:t>Cancer </a:t>
            </a:r>
            <a:r>
              <a:rPr lang="en-US" dirty="0" smtClean="0"/>
              <a:t>research</a:t>
            </a:r>
            <a:endParaRPr lang="en-US" dirty="0"/>
          </a:p>
          <a:p>
            <a:r>
              <a:rPr lang="en-US" dirty="0"/>
              <a:t>Signaling network </a:t>
            </a:r>
            <a:r>
              <a:rPr lang="en-US" dirty="0" smtClean="0"/>
              <a:t>research </a:t>
            </a:r>
            <a:endParaRPr lang="en-US" dirty="0"/>
          </a:p>
          <a:p>
            <a:r>
              <a:rPr lang="en-US" i="1" dirty="0"/>
              <a:t>In silico </a:t>
            </a:r>
            <a:r>
              <a:rPr lang="en-US" dirty="0"/>
              <a:t>models of potential knock out </a:t>
            </a:r>
            <a:r>
              <a:rPr lang="en-US" dirty="0" smtClean="0"/>
              <a:t>effects</a:t>
            </a:r>
            <a:endParaRPr lang="en-US" dirty="0"/>
          </a:p>
          <a:p>
            <a:r>
              <a:rPr lang="en-US" dirty="0"/>
              <a:t>Help run simulations to determine new investigatory pathways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Image result for cancer resear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70" y="11959"/>
            <a:ext cx="5671930" cy="2599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signaling networ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1" y="2908852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8543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Genetically Modified </a:t>
            </a:r>
            <a:r>
              <a:rPr lang="en-US" i="1" dirty="0"/>
              <a:t>E. </a:t>
            </a:r>
            <a:r>
              <a:rPr lang="en-US" i="1"/>
              <a:t>coli: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Medical Modifications</a:t>
            </a:r>
          </a:p>
          <a:p>
            <a:pPr lvl="1"/>
            <a:r>
              <a:rPr lang="en-US" dirty="0" smtClean="0"/>
              <a:t>Creation of insulin</a:t>
            </a:r>
          </a:p>
          <a:p>
            <a:pPr lvl="1"/>
            <a:r>
              <a:rPr lang="en-US" dirty="0" smtClean="0"/>
              <a:t>Creation of </a:t>
            </a:r>
            <a:r>
              <a:rPr lang="en-US" dirty="0" err="1" smtClean="0"/>
              <a:t>opioids</a:t>
            </a:r>
            <a:endParaRPr lang="en-US" dirty="0" smtClean="0"/>
          </a:p>
          <a:p>
            <a:pPr lvl="1"/>
            <a:r>
              <a:rPr lang="en-US" dirty="0" smtClean="0"/>
              <a:t>Creation of vaccines</a:t>
            </a:r>
          </a:p>
        </p:txBody>
      </p:sp>
      <p:pic>
        <p:nvPicPr>
          <p:cNvPr id="2050" name="Picture 2" descr="Image result for chemical morph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342" y="66100"/>
            <a:ext cx="3210658" cy="27290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hemical structure of insulin protei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34" y="2795159"/>
            <a:ext cx="4067466" cy="39725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0188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pathway:  </a:t>
            </a:r>
            <a:r>
              <a:rPr lang="en-US" i="1" dirty="0"/>
              <a:t>E. coli</a:t>
            </a:r>
            <a:r>
              <a:rPr lang="en-US" dirty="0"/>
              <a:t> transgene opiate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Discovered by Bioengineers at Kyoto University:</a:t>
            </a:r>
          </a:p>
          <a:p>
            <a:pPr lvl="1"/>
            <a:r>
              <a:rPr lang="en-US" dirty="0" smtClean="0"/>
              <a:t>Performed modifications to produce </a:t>
            </a:r>
            <a:r>
              <a:rPr lang="en-US" dirty="0" err="1" smtClean="0"/>
              <a:t>opioid</a:t>
            </a:r>
            <a:r>
              <a:rPr lang="en-US" dirty="0" smtClean="0"/>
              <a:t> precursors.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Enzymes from Opium poppies and genes from other Bacteria Spliced into E. coli:</a:t>
            </a:r>
          </a:p>
          <a:p>
            <a:pPr lvl="1"/>
            <a:r>
              <a:rPr lang="en-US" dirty="0" err="1"/>
              <a:t>Coptis</a:t>
            </a:r>
            <a:r>
              <a:rPr lang="en-US" dirty="0"/>
              <a:t> Japonica(Opium poppies) – Enzymes added from this plant.</a:t>
            </a:r>
          </a:p>
          <a:p>
            <a:pPr lvl="1"/>
            <a:r>
              <a:rPr lang="en-US" dirty="0"/>
              <a:t>Arabidopsis(Opium poppies) – Enzymes added from this plant.</a:t>
            </a:r>
          </a:p>
        </p:txBody>
      </p:sp>
      <p:pic>
        <p:nvPicPr>
          <p:cNvPr id="3074" name="Picture 2" descr="Image result for Coptis Japoni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60" y="1268412"/>
            <a:ext cx="3153181" cy="25225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Arabidops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4241653"/>
            <a:ext cx="3488461" cy="26163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008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48" y="1603512"/>
            <a:ext cx="10451064" cy="5075583"/>
          </a:xfrm>
        </p:spPr>
        <p:txBody>
          <a:bodyPr>
            <a:normAutofit/>
          </a:bodyPr>
          <a:lstStyle/>
          <a:p>
            <a:r>
              <a:rPr lang="en-US" dirty="0"/>
              <a:t>A simplistic Boolean network modeler, able to fulfill the following goals: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Boolean Network graphs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1 or 0 state models of a given pathway (in our case, a metabolic pathway) by the user entering nodes, edges, and clarifying any Boolean algebraic issues to the program as it generates truth tables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Run a simulation given a starting vector of node states using simultaneous update scheme and Boolean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Show simulation results in graph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file I/O with the models to allow the same network model to be pulled up and re-ran later without complete data re-entry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 for ‘overpowered’ nodes to simulate more complex network interactions </a:t>
            </a:r>
          </a:p>
        </p:txBody>
      </p:sp>
    </p:spTree>
    <p:extLst>
      <p:ext uri="{BB962C8B-B14F-4D97-AF65-F5344CB8AC3E}">
        <p14:creationId xmlns="" xmlns:p14="http://schemas.microsoft.com/office/powerpoint/2010/main" val="389030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functions used: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1754" y="2214113"/>
            <a:ext cx="9795657" cy="1637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1754" y="4256076"/>
            <a:ext cx="9795657" cy="17831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94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Text file: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924" y="1966158"/>
            <a:ext cx="5323563" cy="38439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4412" y="1966158"/>
            <a:ext cx="5787611" cy="38439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02279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501</TotalTime>
  <Words>559</Words>
  <Application>Microsoft Office PowerPoint</Application>
  <PresentationFormat>Custom</PresentationFormat>
  <Paragraphs>66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Circuit</vt:lpstr>
      <vt:lpstr>Boolean Network Models in transcriptional regulation and metabolic pathways</vt:lpstr>
      <vt:lpstr>Biological Boolean Network Models:</vt:lpstr>
      <vt:lpstr>Truth Tables</vt:lpstr>
      <vt:lpstr>Applications</vt:lpstr>
      <vt:lpstr>Genetically Modified E. coli:</vt:lpstr>
      <vt:lpstr>Our pathway:  E. coli transgene opiate synthesis</vt:lpstr>
      <vt:lpstr>Our program:</vt:lpstr>
      <vt:lpstr>Boolean functions used:</vt:lpstr>
      <vt:lpstr>Example Text file:</vt:lpstr>
      <vt:lpstr>Python code</vt:lpstr>
      <vt:lpstr>Engineered E. Coli Hydracodone production pathway:</vt:lpstr>
      <vt:lpstr>Slide 12</vt:lpstr>
      <vt:lpstr>Running a simulation for A small network</vt:lpstr>
      <vt:lpstr>Model of Lac operon:</vt:lpstr>
      <vt:lpstr>Lac Operon network:</vt:lpstr>
      <vt:lpstr>Slide 16</vt:lpstr>
      <vt:lpstr>modified E. Coli Model </vt:lpstr>
      <vt:lpstr>Entering our network: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Possible Improvements:</vt:lpstr>
      <vt:lpstr>Sources: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Network Models for Transcriptional Regulation</dc:title>
  <dc:creator>Alyssa La Fleur</dc:creator>
  <cp:lastModifiedBy>Aleisha</cp:lastModifiedBy>
  <cp:revision>78</cp:revision>
  <dcterms:created xsi:type="dcterms:W3CDTF">2017-05-09T02:04:59Z</dcterms:created>
  <dcterms:modified xsi:type="dcterms:W3CDTF">2017-05-16T20:07:47Z</dcterms:modified>
</cp:coreProperties>
</file>