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slideLayouts/slideLayout9.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notesSlides/notesSlide2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handoutMasterIdLst>
    <p:handoutMasterId r:id="rId35"/>
  </p:handoutMasterIdLst>
  <p:sldIdLst>
    <p:sldId id="256" r:id="rId2"/>
    <p:sldId id="428" r:id="rId3"/>
    <p:sldId id="445" r:id="rId4"/>
    <p:sldId id="429" r:id="rId5"/>
    <p:sldId id="432" r:id="rId6"/>
    <p:sldId id="430" r:id="rId7"/>
    <p:sldId id="434" r:id="rId8"/>
    <p:sldId id="500" r:id="rId9"/>
    <p:sldId id="496" r:id="rId10"/>
    <p:sldId id="495" r:id="rId11"/>
    <p:sldId id="422" r:id="rId12"/>
    <p:sldId id="433" r:id="rId13"/>
    <p:sldId id="423" r:id="rId14"/>
    <p:sldId id="424" r:id="rId15"/>
    <p:sldId id="425" r:id="rId16"/>
    <p:sldId id="460" r:id="rId17"/>
    <p:sldId id="497" r:id="rId18"/>
    <p:sldId id="461" r:id="rId19"/>
    <p:sldId id="462" r:id="rId20"/>
    <p:sldId id="523" r:id="rId21"/>
    <p:sldId id="426" r:id="rId22"/>
    <p:sldId id="522" r:id="rId23"/>
    <p:sldId id="473" r:id="rId24"/>
    <p:sldId id="475" r:id="rId25"/>
    <p:sldId id="476" r:id="rId26"/>
    <p:sldId id="464" r:id="rId27"/>
    <p:sldId id="463" r:id="rId28"/>
    <p:sldId id="474" r:id="rId29"/>
    <p:sldId id="499" r:id="rId30"/>
    <p:sldId id="498" r:id="rId31"/>
    <p:sldId id="472" r:id="rId32"/>
    <p:sldId id="535" r:id="rId33"/>
  </p:sldIdLst>
  <p:sldSz cx="9144000" cy="6858000" type="screen4x3"/>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5EFAB948-44F6-40D4-8CCD-5A0CB8F60CE0}">
          <p14:sldIdLst>
            <p14:sldId id="256"/>
            <p14:sldId id="428"/>
            <p14:sldId id="445"/>
            <p14:sldId id="429"/>
            <p14:sldId id="432"/>
            <p14:sldId id="430"/>
            <p14:sldId id="434"/>
            <p14:sldId id="500"/>
            <p14:sldId id="496"/>
            <p14:sldId id="495"/>
            <p14:sldId id="422"/>
            <p14:sldId id="433"/>
            <p14:sldId id="423"/>
            <p14:sldId id="424"/>
            <p14:sldId id="425"/>
            <p14:sldId id="460"/>
            <p14:sldId id="497"/>
            <p14:sldId id="461"/>
            <p14:sldId id="462"/>
            <p14:sldId id="523"/>
            <p14:sldId id="426"/>
            <p14:sldId id="522"/>
            <p14:sldId id="473"/>
            <p14:sldId id="475"/>
            <p14:sldId id="476"/>
            <p14:sldId id="464"/>
            <p14:sldId id="463"/>
            <p14:sldId id="474"/>
            <p14:sldId id="499"/>
            <p14:sldId id="498"/>
            <p14:sldId id="472"/>
            <p14:sldId id="535"/>
          </p14:sldIdLst>
        </p14:section>
      </p14:sectionLst>
    </p:ext>
    <p:ext uri="{EFAFB233-063F-42B5-8137-9DF3F51BA10A}">
      <p15:sldGuideLst xmlns:p15="http://schemas.microsoft.com/office/powerpoint/2012/main">
        <p15:guide id="1" orient="horz" pos="2162">
          <p15:clr>
            <a:srgbClr val="A4A3A4"/>
          </p15:clr>
        </p15:guide>
        <p15:guide id="2" pos="2880">
          <p15:clr>
            <a:srgbClr val="A4A3A4"/>
          </p15:clr>
        </p15:guide>
      </p15:sldGuideLst>
    </p:ext>
    <p:ext uri="{2D200454-40CA-4A62-9FC3-DE9A4176ACB9}">
      <p15:notesGuideLst xmlns:p15="http://schemas.microsoft.com/office/powerpoint/2012/main">
        <p15:guide id="1" orient="horz" pos="3225">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660" autoAdjust="0"/>
    <p:restoredTop sz="70416" autoAdjust="0"/>
  </p:normalViewPr>
  <p:slideViewPr>
    <p:cSldViewPr snapToGrid="0" showGuides="1">
      <p:cViewPr varScale="1">
        <p:scale>
          <a:sx n="50" d="100"/>
          <a:sy n="50" d="100"/>
        </p:scale>
        <p:origin x="739" y="29"/>
      </p:cViewPr>
      <p:guideLst>
        <p:guide orient="horz" pos="2162"/>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9" d="100"/>
          <a:sy n="79" d="100"/>
        </p:scale>
        <p:origin x="-3906" y="-108"/>
      </p:cViewPr>
      <p:guideLst>
        <p:guide orient="horz" pos="3225"/>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anose="020B0604020202020204" pitchFamily="34" charset="0"/>
                <a:cs typeface="Arial" panose="020B0604020202020204" pitchFamily="34" charset="0"/>
              </a:rPr>
              <a:t>15.01.2017</a:t>
            </a:fld>
            <a:endParaRPr lang="de-DE" sz="1000" dirty="0">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anose="020B0604020202020204" pitchFamily="34" charset="0"/>
                <a:cs typeface="Arial" panose="020B0604020202020204" pitchFamily="34" charset="0"/>
              </a:rPr>
              <a:t>‹#›</a:t>
            </a:fld>
            <a:endParaRPr lang="de-DE"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7732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anose="020B0604020202020204" pitchFamily="34" charset="0"/>
                <a:cs typeface="Arial" panose="020B0604020202020204"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t>15.01.2017</a:t>
            </a:fld>
            <a:endParaRPr lang="de-DE" dirty="0"/>
          </a:p>
        </p:txBody>
      </p:sp>
      <p:sp>
        <p:nvSpPr>
          <p:cNvPr id="4" name="Folienbildplatzhalt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anose="020B0604020202020204" pitchFamily="34" charset="0"/>
                <a:cs typeface="Arial" panose="020B0604020202020204"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anose="020B0604020202020204" pitchFamily="34" charset="0"/>
                <a:cs typeface="Arial" panose="020B0604020202020204" pitchFamily="34" charset="0"/>
              </a:defRPr>
            </a:lvl1pPr>
          </a:lstStyle>
          <a:p>
            <a:pPr>
              <a:defRPr/>
            </a:pPr>
            <a:fld id="{6DB79B9A-35EE-4156-AEAA-A71D25E1C590}" type="slidenum">
              <a:rPr lang="de-DE" smtClean="0"/>
              <a:t>‹#›</a:t>
            </a:fld>
            <a:endParaRPr lang="de-DE" dirty="0"/>
          </a:p>
        </p:txBody>
      </p:sp>
    </p:spTree>
    <p:extLst>
      <p:ext uri="{BB962C8B-B14F-4D97-AF65-F5344CB8AC3E}">
        <p14:creationId xmlns:p14="http://schemas.microsoft.com/office/powerpoint/2010/main" val="188044684"/>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de-DE" altLang="de-DE" dirty="0" smtClean="0"/>
          </a:p>
        </p:txBody>
      </p:sp>
    </p:spTree>
    <p:extLst>
      <p:ext uri="{BB962C8B-B14F-4D97-AF65-F5344CB8AC3E}">
        <p14:creationId xmlns:p14="http://schemas.microsoft.com/office/powerpoint/2010/main" val="365471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025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19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Objects Examples are vectors of numeric (real) or complex values, lists, data.frame, function...</a:t>
            </a:r>
          </a:p>
          <a:p>
            <a:r>
              <a:rPr lang="en-US" dirty="0"/>
              <a:t>mode: understood as “atomic”data type, namely numeric, complex, logical, character and raw. </a:t>
            </a:r>
          </a:p>
        </p:txBody>
      </p:sp>
    </p:spTree>
    <p:extLst>
      <p:ext uri="{BB962C8B-B14F-4D97-AF65-F5344CB8AC3E}">
        <p14:creationId xmlns:p14="http://schemas.microsoft.com/office/powerpoint/2010/main" val="32914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dk1"/>
                </a:solidFill>
                <a:sym typeface="+mn-ea"/>
              </a:rPr>
              <a:t>numeric is like double under C and other languages.</a:t>
            </a:r>
          </a:p>
          <a:p>
            <a:r>
              <a:rPr lang="en-US">
                <a:solidFill>
                  <a:schemeClr val="dk1"/>
                </a:solidFill>
                <a:sym typeface="+mn-ea"/>
              </a:rPr>
              <a:t>integer is integer but there are some differences.</a:t>
            </a:r>
          </a:p>
          <a:p>
            <a:r>
              <a:rPr lang="en-US">
                <a:solidFill>
                  <a:schemeClr val="dk1"/>
                </a:solidFill>
                <a:sym typeface="+mn-ea"/>
              </a:rPr>
              <a:t>like 2,4 integer inputs under R will be taken as numeric (like double), To be integer it needs using function as.integer() to transform it. </a:t>
            </a:r>
          </a:p>
          <a:p>
            <a:r>
              <a:rPr lang="en-US">
                <a:solidFill>
                  <a:schemeClr val="dk1"/>
                </a:solidFill>
                <a:sym typeface="+mn-ea"/>
              </a:rPr>
              <a:t>For the storage mechanism we could look for the article onliine http://adv-r.had.co.nz/memory.html . </a:t>
            </a:r>
          </a:p>
          <a:p>
            <a:endParaRPr lang="en-US" dirty="0"/>
          </a:p>
        </p:txBody>
      </p:sp>
    </p:spTree>
    <p:extLst>
      <p:ext uri="{BB962C8B-B14F-4D97-AF65-F5344CB8AC3E}">
        <p14:creationId xmlns:p14="http://schemas.microsoft.com/office/powerpoint/2010/main" val="33202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“short-circuit” operators  &amp;&amp; and ||  are often used as part of the condition in an if statement. Whereas &amp; and | apply element-wise to vectors, &amp;&amp; and || apply to vectors of length one, and only evaluate their second argument if necessary.</a:t>
            </a:r>
          </a:p>
          <a:p>
            <a:endParaRPr lang="en-US" dirty="0"/>
          </a:p>
          <a:p>
            <a:r>
              <a:rPr lang="en-US" dirty="0"/>
              <a:t>If we want to manipulate  Complex , we need to specify the image part by adding i,or j.</a:t>
            </a:r>
          </a:p>
        </p:txBody>
      </p:sp>
    </p:spTree>
    <p:extLst>
      <p:ext uri="{BB962C8B-B14F-4D97-AF65-F5344CB8AC3E}">
        <p14:creationId xmlns:p14="http://schemas.microsoft.com/office/powerpoint/2010/main" val="3183883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3413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comments on the programs running..</a:t>
            </a:r>
          </a:p>
          <a:p>
            <a:endParaRPr lang="en-US" dirty="0"/>
          </a:p>
          <a:p>
            <a:r>
              <a:rPr lang="en-US" dirty="0"/>
              <a:t>rep(x, times=3) it means it copy x 3 times. </a:t>
            </a:r>
          </a:p>
          <a:p>
            <a:r>
              <a:rPr lang="en-US" dirty="0"/>
              <a:t>rep(x, each =3) means it repeats each element of x 3 times before moving on to the next.</a:t>
            </a:r>
          </a:p>
        </p:txBody>
      </p:sp>
    </p:spTree>
    <p:extLst>
      <p:ext uri="{BB962C8B-B14F-4D97-AF65-F5344CB8AC3E}">
        <p14:creationId xmlns:p14="http://schemas.microsoft.com/office/powerpoint/2010/main" val="2318593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4922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66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11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de-DE" dirty="0" smtClean="0">
                <a:sym typeface="+mn-ea"/>
              </a:rPr>
              <a:t>Big data is a term for data sets that are so large or complex that traditional data processing applications are inadequate to deal with them. </a:t>
            </a:r>
            <a:endParaRPr lang="en-US" dirty="0"/>
          </a:p>
          <a:p>
            <a:r>
              <a:rPr lang="en-US" dirty="0"/>
              <a:t>Data Mining: Extraction of interesting (non-trivial, implicit, previously unknown and potentially useful) information or patterns from data in large databases</a:t>
            </a:r>
          </a:p>
          <a:p>
            <a:endParaRPr lang="en-US" dirty="0"/>
          </a:p>
        </p:txBody>
      </p:sp>
    </p:spTree>
    <p:extLst>
      <p:ext uri="{BB962C8B-B14F-4D97-AF65-F5344CB8AC3E}">
        <p14:creationId xmlns:p14="http://schemas.microsoft.com/office/powerpoint/2010/main" val="85968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Suppose, for example, we have a sample of 30 tax accountants from all the states and territories</a:t>
            </a:r>
            <a:endParaRPr lang="en-US" dirty="0"/>
          </a:p>
          <a:p>
            <a:r>
              <a:rPr lang="en-US" dirty="0">
                <a:sym typeface="+mn-ea"/>
              </a:rPr>
              <a:t>of Australia1 and their individual state of origin is specified by a character vector of state</a:t>
            </a:r>
            <a:endParaRPr lang="en-US" dirty="0"/>
          </a:p>
          <a:p>
            <a:r>
              <a:rPr lang="en-US" dirty="0">
                <a:sym typeface="+mn-ea"/>
              </a:rPr>
              <a:t>mnemonics as state..</a:t>
            </a:r>
            <a:endParaRPr lang="en-US" dirty="0"/>
          </a:p>
          <a:p>
            <a:endParaRPr lang="en-US" dirty="0"/>
          </a:p>
          <a:p>
            <a:r>
              <a:rPr lang="en-US" dirty="0"/>
              <a:t>A factor is like a label vector and  similarly created using the factor() function. </a:t>
            </a:r>
          </a:p>
          <a:p>
            <a:endParaRPr lang="en-US" dirty="0"/>
          </a:p>
          <a:p>
            <a:r>
              <a:rPr lang="en-US" dirty="0"/>
              <a:t>levels: like an collection of labels. It is an optional vector of the values (as character strings) that 'x' might have taken.  </a:t>
            </a:r>
          </a:p>
          <a:p>
            <a:r>
              <a:rPr lang="en-US" dirty="0"/>
              <a:t>To find out the levels of a factor the function levels() can be used. </a:t>
            </a:r>
          </a:p>
          <a:p>
            <a:r>
              <a:rPr lang="en-US" dirty="0"/>
              <a:t>&gt; levels(statef)</a:t>
            </a:r>
          </a:p>
          <a:p>
            <a:r>
              <a:rPr lang="en-US" dirty="0"/>
              <a:t>[1] "act" "nsw" "nt" "qld" "sa" "tas" "vic" "wa"</a:t>
            </a:r>
          </a:p>
          <a:p>
            <a:endParaRPr lang="en-US" dirty="0"/>
          </a:p>
          <a:p>
            <a:endParaRPr lang="en-US" dirty="0"/>
          </a:p>
          <a:p>
            <a:endParaRPr lang="en-US" dirty="0"/>
          </a:p>
        </p:txBody>
      </p:sp>
    </p:spTree>
    <p:extLst>
      <p:ext uri="{BB962C8B-B14F-4D97-AF65-F5344CB8AC3E}">
        <p14:creationId xmlns:p14="http://schemas.microsoft.com/office/powerpoint/2010/main" val="2672898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notes.</a:t>
            </a:r>
          </a:p>
        </p:txBody>
      </p:sp>
    </p:spTree>
    <p:extLst>
      <p:ext uri="{BB962C8B-B14F-4D97-AF65-F5344CB8AC3E}">
        <p14:creationId xmlns:p14="http://schemas.microsoft.com/office/powerpoint/2010/main" val="408675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for example, we have a sample of 30 tax accountants from all the states and territories</a:t>
            </a:r>
          </a:p>
          <a:p>
            <a:r>
              <a:rPr lang="en-US" dirty="0"/>
              <a:t>of Australia1 and their individual state of origin is specified by a character vector of state</a:t>
            </a:r>
          </a:p>
          <a:p>
            <a:r>
              <a:rPr lang="en-US" dirty="0"/>
              <a:t>mnemonics as state</a:t>
            </a:r>
          </a:p>
          <a:p>
            <a:endParaRPr lang="en-US" dirty="0"/>
          </a:p>
          <a:p>
            <a:r>
              <a:rPr lang="en-US" dirty="0"/>
              <a:t>To continue the previous example, suppose we have the incomes of the same tax accountants in</a:t>
            </a:r>
          </a:p>
          <a:p>
            <a:r>
              <a:rPr lang="en-US" dirty="0"/>
              <a:t>another vector (in suitably large units of money) in incomes:</a:t>
            </a:r>
          </a:p>
          <a:p>
            <a:r>
              <a:rPr lang="en-US" dirty="0"/>
              <a:t>To calculate the sample mean income for each state we can now use the special function</a:t>
            </a:r>
          </a:p>
          <a:p>
            <a:r>
              <a:rPr lang="en-US" dirty="0"/>
              <a:t>tapply(): </a:t>
            </a:r>
          </a:p>
          <a:p>
            <a:r>
              <a:rPr lang="en-US" dirty="0"/>
              <a:t>&gt; incmeans &lt;- tapply(incomes, statef, mean)</a:t>
            </a:r>
          </a:p>
          <a:p>
            <a:endParaRPr lang="en-US" dirty="0"/>
          </a:p>
        </p:txBody>
      </p:sp>
    </p:spTree>
    <p:extLst>
      <p:ext uri="{BB962C8B-B14F-4D97-AF65-F5344CB8AC3E}">
        <p14:creationId xmlns:p14="http://schemas.microsoft.com/office/powerpoint/2010/main" val="567426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656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3008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801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042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697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2356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72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51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292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830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97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700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947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de-DE" dirty="0" smtClean="0">
                <a:sym typeface="+mn-ea"/>
              </a:rPr>
              <a:t>When installing on a 64-bit version, the options will include 32 or 63-bit version of R(default is to install both)</a:t>
            </a:r>
          </a:p>
          <a:p>
            <a:endParaRPr lang="en-US" dirty="0"/>
          </a:p>
        </p:txBody>
      </p:sp>
    </p:spTree>
    <p:extLst>
      <p:ext uri="{BB962C8B-B14F-4D97-AF65-F5344CB8AC3E}">
        <p14:creationId xmlns:p14="http://schemas.microsoft.com/office/powerpoint/2010/main" val="319067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069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354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312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userDrawn="1"/>
        </p:nvGrpSpPr>
        <p:grpSpPr>
          <a:xfrm>
            <a:off x="6614751" y="6044400"/>
            <a:ext cx="2370491"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dirty="0" smtClean="0"/>
              <a:t>Click to edit Master title style</a:t>
            </a:r>
            <a:endParaRPr lang="en-US" dirty="0"/>
          </a:p>
        </p:txBody>
      </p:sp>
      <p:sp>
        <p:nvSpPr>
          <p:cNvPr id="10" name="Textplatzhalter 9"/>
          <p:cNvSpPr>
            <a:spLocks noGrp="1"/>
          </p:cNvSpPr>
          <p:nvPr>
            <p:ph type="body" sz="quarter" idx="13" hasCustomPrompt="1"/>
          </p:nvPr>
        </p:nvSpPr>
        <p:spPr>
          <a:xfrm>
            <a:off x="287338" y="5359400"/>
            <a:ext cx="8559667"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338" y="1152525"/>
            <a:ext cx="8572500" cy="4064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hasCustomPrompt="1"/>
          </p:nvPr>
        </p:nvSpPr>
        <p:spPr>
          <a:xfrm>
            <a:off x="287338" y="1684800"/>
            <a:ext cx="8569325" cy="3632200"/>
          </a:xfrm>
          <a:prstGeom prst="rect">
            <a:avLst/>
          </a:prstGeom>
        </p:spPr>
        <p:txBody>
          <a:bodyPr lIns="0" tIns="0" rIns="0" bIns="0"/>
          <a:lstStyle/>
          <a:p>
            <a:r>
              <a:rPr lang="en-US" dirty="0" smtClean="0"/>
              <a:t>Click icon to add chart</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p:nvPr userDrawn="1"/>
        </p:nvSpPr>
        <p:spPr>
          <a:xfrm>
            <a:off x="287338" y="2487613"/>
            <a:ext cx="8569325"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smtClean="0"/>
              <a:t>Vielen Dank</a:t>
            </a:r>
            <a:br>
              <a:rPr lang="de-DE" dirty="0" smtClean="0"/>
            </a:br>
            <a:r>
              <a:rPr lang="de-DE" dirty="0" smtClean="0"/>
              <a:t>für Ihre Aufmerksamkeit</a:t>
            </a:r>
            <a:endParaRPr lang="en-US" dirty="0"/>
          </a:p>
        </p:txBody>
      </p:sp>
      <p:sp>
        <p:nvSpPr>
          <p:cNvPr id="9" name="Textplatzhalter 24"/>
          <p:cNvSpPr>
            <a:spLocks noGrp="1"/>
          </p:cNvSpPr>
          <p:nvPr>
            <p:ph type="body" sz="quarter" idx="11"/>
          </p:nvPr>
        </p:nvSpPr>
        <p:spPr>
          <a:xfrm>
            <a:off x="288000" y="3988800"/>
            <a:ext cx="8569325"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userDrawn="1"/>
        </p:nvGrpSpPr>
        <p:grpSpPr>
          <a:xfrm>
            <a:off x="6614751" y="6044400"/>
            <a:ext cx="2370491"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287337" y="963830"/>
            <a:ext cx="8569325" cy="4935807"/>
          </a:xfrm>
          <a:prstGeom prst="rect">
            <a:avLst/>
          </a:prstGeom>
        </p:spPr>
        <p:txBody>
          <a:bodyPr lIns="0" tIns="0" rIns="0" bIns="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noProof="0" dirty="0" smtClean="0"/>
              <a:t>Click to edit Master title style</a:t>
            </a:r>
            <a:endParaRPr lang="en-US"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298700"/>
          </a:xfrm>
          <a:prstGeom prst="rect">
            <a:avLst/>
          </a:prstGeom>
        </p:spPr>
      </p:pic>
      <p:grpSp>
        <p:nvGrpSpPr>
          <p:cNvPr id="11" name="Group 10"/>
          <p:cNvGrpSpPr/>
          <p:nvPr userDrawn="1"/>
        </p:nvGrpSpPr>
        <p:grpSpPr>
          <a:xfrm>
            <a:off x="6614751" y="6044400"/>
            <a:ext cx="2370491"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473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288000" y="5230800"/>
            <a:ext cx="8568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33900"/>
          </a:xfrm>
          <a:prstGeom prst="rect">
            <a:avLst/>
          </a:prstGeom>
        </p:spPr>
      </p:pic>
      <p:grpSp>
        <p:nvGrpSpPr>
          <p:cNvPr id="9" name="Group 8"/>
          <p:cNvGrpSpPr/>
          <p:nvPr userDrawn="1"/>
        </p:nvGrpSpPr>
        <p:grpSpPr>
          <a:xfrm>
            <a:off x="6614751" y="6044400"/>
            <a:ext cx="2370491"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userDrawn="1"/>
        </p:nvGrpSpPr>
        <p:grpSpPr>
          <a:xfrm>
            <a:off x="6614751" y="6044400"/>
            <a:ext cx="2370491"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288000" y="3196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userDrawn="1"/>
        </p:nvCxnSpPr>
        <p:spPr>
          <a:xfrm>
            <a:off x="287338" y="30368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userDrawn="1"/>
        </p:nvGrpSpPr>
        <p:grpSpPr>
          <a:xfrm>
            <a:off x="6614751" y="6044400"/>
            <a:ext cx="2370491"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287338" y="1684800"/>
            <a:ext cx="8569325"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userDrawn="1"/>
        </p:nvSpPr>
        <p:spPr>
          <a:xfrm>
            <a:off x="9231086" y="506413"/>
            <a:ext cx="2067423" cy="5170646"/>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88000" y="1152000"/>
            <a:ext cx="8568000" cy="252000"/>
          </a:xfrm>
          <a:prstGeom prst="rect">
            <a:avLst/>
          </a:prstGeom>
          <a:noFill/>
        </p:spPr>
        <p:txBody>
          <a:bodyPr lIns="0" tIns="0" rIns="0" bIns="0"/>
          <a:lstStyle>
            <a:lvl1pPr marL="0" indent="0">
              <a:lnSpc>
                <a:spcPct val="100000"/>
              </a:lnSpc>
              <a:spcBef>
                <a:spcPts val="0"/>
              </a:spcBef>
              <a:buFontTx/>
              <a:buNone/>
              <a:defRPr sz="2000" b="1" i="0"/>
            </a:lvl1pPr>
            <a:lvl2pPr marL="215900" indent="179705">
              <a:buClr>
                <a:schemeClr val="tx2"/>
              </a:buClr>
              <a:defRPr sz="1800"/>
            </a:lvl2pPr>
            <a:lvl3pPr marL="431800" indent="179705">
              <a:buClr>
                <a:schemeClr val="tx2"/>
              </a:buClr>
              <a:buFont typeface="Symbol" panose="05050102010706020507" pitchFamily="18" charset="2"/>
              <a:buChar char="-"/>
              <a:defRPr sz="1600"/>
            </a:lvl3pPr>
            <a:lvl4pPr marL="647700" indent="179705">
              <a:buClr>
                <a:schemeClr val="tx2"/>
              </a:buClr>
              <a:buFont typeface="Wingdings" panose="05000000000000000000" pitchFamily="2" charset="2"/>
              <a:buChar char="§"/>
              <a:defRPr sz="1600"/>
            </a:lvl4pPr>
            <a:lvl5pPr marL="864235" indent="179705">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287338" y="1684800"/>
            <a:ext cx="8569325"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userDrawn="1"/>
        </p:nvSpPr>
        <p:spPr>
          <a:xfrm>
            <a:off x="9231086" y="506413"/>
            <a:ext cx="2067423" cy="5170646"/>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287338" y="1684799"/>
            <a:ext cx="5648325"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4700" y="1684799"/>
            <a:ext cx="2781300" cy="35941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p:nvPr/>
        </p:nvSpPr>
        <p:spPr>
          <a:xfrm>
            <a:off x="1123950" y="6227763"/>
            <a:ext cx="4251325"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dirty="0" smtClean="0"/>
              <a:t> | </a:t>
            </a:r>
            <a:r>
              <a:rPr lang="de-DE"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dirty="0" smtClean="0"/>
              <a:t> | </a:t>
            </a:r>
            <a:br>
              <a:rPr lang="de-DE" dirty="0" smtClean="0"/>
            </a:br>
            <a:r>
              <a:rPr lang="de-DE" sz="900" b="0" i="0" kern="1200" dirty="0" smtClean="0">
                <a:solidFill>
                  <a:schemeClr val="tx2"/>
                </a:solidFill>
                <a:effectLst/>
                <a:latin typeface="+mn-lt"/>
                <a:ea typeface="+mn-ea"/>
                <a:cs typeface="+mn-cs"/>
              </a:rPr>
              <a:t>Tel +49/241/8021501 </a:t>
            </a:r>
            <a:r>
              <a:rPr lang="de-DE" dirty="0" smtClean="0"/>
              <a:t> | </a:t>
            </a:r>
            <a:r>
              <a:rPr lang="de-DE" baseline="0" dirty="0" smtClean="0"/>
              <a:t> </a:t>
            </a:r>
            <a:r>
              <a:rPr lang="de-DE" sz="900" b="0" i="0" kern="1200" dirty="0" smtClean="0">
                <a:solidFill>
                  <a:schemeClr val="tx2"/>
                </a:solidFill>
                <a:effectLst/>
                <a:latin typeface="+mn-lt"/>
                <a:ea typeface="+mn-ea"/>
                <a:cs typeface="+mn-cs"/>
              </a:rPr>
              <a:t>Fax +49/241/8022321</a:t>
            </a:r>
            <a:r>
              <a:rPr lang="de-DE" dirty="0" smtClean="0"/>
              <a:t> | http://dbis.rwth-aachen.de/cms</a:t>
            </a:r>
            <a:endParaRPr lang="de-DE" dirty="0"/>
          </a:p>
        </p:txBody>
      </p:sp>
      <p:sp>
        <p:nvSpPr>
          <p:cNvPr id="10" name="Footer Placeholder 4"/>
          <p:cNvSpPr>
            <a:spLocks noGrp="1"/>
          </p:cNvSpPr>
          <p:nvPr>
            <p:ph type="ftr" sz="quarter" idx="3"/>
          </p:nvPr>
        </p:nvSpPr>
        <p:spPr>
          <a:xfrm>
            <a:off x="287338" y="6227763"/>
            <a:ext cx="731837"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287338" y="8143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userDrawn="1"/>
        </p:nvSpPr>
        <p:spPr>
          <a:xfrm>
            <a:off x="-2245177" y="5412101"/>
            <a:ext cx="2033134" cy="1477328"/>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userDrawn="1"/>
        </p:nvSpPr>
        <p:spPr>
          <a:xfrm>
            <a:off x="-2246313" y="506413"/>
            <a:ext cx="2066925" cy="4708525"/>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userDrawn="1"/>
        </p:nvSpPr>
        <p:spPr>
          <a:xfrm>
            <a:off x="9231313" y="506413"/>
            <a:ext cx="2066925" cy="5170487"/>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userDrawn="1"/>
        </p:nvGrpSpPr>
        <p:grpSpPr>
          <a:xfrm>
            <a:off x="6614751" y="6044400"/>
            <a:ext cx="2370491" cy="813600"/>
            <a:chOff x="6614751" y="6044400"/>
            <a:chExt cx="2370491" cy="813600"/>
          </a:xfrm>
        </p:grpSpPr>
        <p:pic>
          <p:nvPicPr>
            <p:cNvPr id="16" name="Grafik 6"/>
            <p:cNvPicPr>
              <a:picLocks noChangeAspect="1"/>
            </p:cNvPicPr>
            <p:nvPr userDrawn="1"/>
          </p:nvPicPr>
          <p:blipFill rotWithShape="1">
            <a:blip r:embed="rId14"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5"/>
            <a:stretch>
              <a:fillRect/>
            </a:stretch>
          </p:blipFill>
          <p:spPr>
            <a:xfrm>
              <a:off x="6614751" y="6219525"/>
              <a:ext cx="486977" cy="486977"/>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lnSpc>
          <a:spcPct val="100000"/>
        </a:lnSpc>
        <a:spcBef>
          <a:spcPts val="0"/>
        </a:spcBef>
        <a:spcAft>
          <a:spcPct val="0"/>
        </a:spcAft>
        <a:buClr>
          <a:schemeClr val="tx2"/>
        </a:buClr>
        <a:buFont typeface="Arial" panose="020B0604020202020204" pitchFamily="34" charset="0"/>
        <a:buChar char="•"/>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31800" indent="-215900" algn="l" defTabSz="-635" rtl="0" eaLnBrk="1" fontAlgn="base" hangingPunct="1">
        <a:lnSpc>
          <a:spcPct val="100000"/>
        </a:lnSpc>
        <a:spcBef>
          <a:spcPts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4235" indent="-215900" algn="l" defTabSz="2159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4235" indent="-215900" algn="l" defTabSz="-635"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adv-r.had.co.nz/memory.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www.kdnuggets.com/2016/06/r-python-top-analytics-data-mining-data-science-software.html%0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0dhttp:/www.rdatamining.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0dhttp:/www.rdatamining.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ran.r-project.org/bin/windows/base/%2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an.r-project.org/doc/manuals/r-release/R-admin.html#Installing-R-under-OS-X" TargetMode="External"/><Relationship Id="rId5" Type="http://schemas.openxmlformats.org/officeDocument/2006/relationships/hyperlink" Target="https://cran.r-project.org/%20%0d" TargetMode="External"/><Relationship Id="rId4" Type="http://schemas.openxmlformats.org/officeDocument/2006/relationships/hyperlink" Target="https://cran.r-project.org/doc/manuals/r-release/R-admin.html#Installing-R-under-Unix_002dalik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ußzeilenplatzhalter 9"/>
          <p:cNvSpPr>
            <a:spLocks noGrp="1"/>
          </p:cNvSpPr>
          <p:nvPr>
            <p:ph type="ftr" sz="quarter" idx="10"/>
          </p:nvPr>
        </p:nvSpPr>
        <p:spPr/>
        <p:txBody>
          <a:bodyPr/>
          <a:lstStyle/>
          <a:p>
            <a:pPr>
              <a:defRPr/>
            </a:pPr>
            <a:r>
              <a:rPr lang="de-DE" smtClean="0"/>
              <a:t>1 von 13</a:t>
            </a:r>
            <a:endParaRPr lang="de-DE"/>
          </a:p>
        </p:txBody>
      </p:sp>
      <p:sp>
        <p:nvSpPr>
          <p:cNvPr id="2" name="Titel 1"/>
          <p:cNvSpPr>
            <a:spLocks noGrp="1"/>
          </p:cNvSpPr>
          <p:nvPr>
            <p:ph type="ctrTitle"/>
          </p:nvPr>
        </p:nvSpPr>
        <p:spPr>
          <a:xfrm>
            <a:off x="742950" y="3110230"/>
            <a:ext cx="7658735" cy="1536700"/>
          </a:xfrm>
        </p:spPr>
        <p:txBody>
          <a:bodyPr/>
          <a:lstStyle/>
          <a:p>
            <a:pPr algn="l"/>
            <a:r>
              <a:rPr lang="en-US" b="0" dirty="0" smtClean="0">
                <a:latin typeface="Candara" panose="020E0502030303020204" pitchFamily="34" charset="0"/>
              </a:rPr>
              <a:t>Exercise Data Analytics with R: </a:t>
            </a: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Introduction to R</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a:t>
            </a:r>
            <a:br>
              <a:rPr lang="en-US" dirty="0" smtClean="0">
                <a:latin typeface="Candara" panose="020E0502030303020204" pitchFamily="34" charset="0"/>
              </a:rPr>
            </a:br>
            <a:endParaRPr lang="en-US" dirty="0">
              <a:latin typeface="Candara" panose="020E0502030303020204" pitchFamily="34" charset="0"/>
            </a:endParaRPr>
          </a:p>
        </p:txBody>
      </p:sp>
      <p:sp>
        <p:nvSpPr>
          <p:cNvPr id="5" name="Titel 1"/>
          <p:cNvSpPr txBox="1"/>
          <p:nvPr/>
        </p:nvSpPr>
        <p:spPr>
          <a:xfrm>
            <a:off x="576000" y="952182"/>
            <a:ext cx="8568000" cy="1062355"/>
          </a:xfrm>
          <a:prstGeom prst="rect">
            <a:avLst/>
          </a:prstGeom>
        </p:spPr>
        <p:txBody>
          <a:bodyPr lIns="0" tIns="0" rIns="0" bIns="0" anchor="t" anchorCtr="0">
            <a:noAutofit/>
          </a:bodyPr>
          <a:lstStyle>
            <a:lvl1pPr algn="l" rtl="0" eaLnBrk="1" fontAlgn="base" hangingPunct="1">
              <a:lnSpc>
                <a:spcPct val="90000"/>
              </a:lnSpc>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en-US" altLang="de-DE" b="0" dirty="0">
                <a:solidFill>
                  <a:schemeClr val="bg1"/>
                </a:solidFill>
                <a:latin typeface="Candara" panose="020E0502030303020204" pitchFamily="34" charset="0"/>
              </a:rPr>
              <a:t>Exercise</a:t>
            </a:r>
          </a:p>
          <a:p>
            <a:r>
              <a:rPr lang="en-US" dirty="0" smtClean="0">
                <a:solidFill>
                  <a:schemeClr val="bg1"/>
                </a:solidFill>
                <a:latin typeface="Candara" panose="020E0502030303020204" pitchFamily="34" charset="0"/>
              </a:rPr>
              <a:t>Big Data in Medical Informatics</a:t>
            </a:r>
          </a:p>
        </p:txBody>
      </p:sp>
      <p:sp>
        <p:nvSpPr>
          <p:cNvPr id="4" name="Subtitle 3"/>
          <p:cNvSpPr>
            <a:spLocks noGrp="1"/>
          </p:cNvSpPr>
          <p:nvPr>
            <p:ph type="subTitle" idx="1"/>
          </p:nvPr>
        </p:nvSpPr>
        <p:spPr>
          <a:xfrm>
            <a:off x="287338" y="4647040"/>
            <a:ext cx="8568000" cy="1655762"/>
          </a:xfrm>
        </p:spPr>
        <p:txBody>
          <a:bodyPr/>
          <a:lstStyle/>
          <a:p>
            <a:pPr algn="ctr"/>
            <a:r>
              <a:rPr lang="en-US" dirty="0"/>
              <a:t>Dr. Oya Deniz Beyan</a:t>
            </a:r>
          </a:p>
          <a:p>
            <a:pPr algn="ctr"/>
            <a:r>
              <a:rPr lang="en-US" dirty="0"/>
              <a:t>beyan@dbis.rwth-aachen.de </a:t>
            </a:r>
          </a:p>
          <a:p>
            <a:pPr algn="ctr"/>
            <a:r>
              <a:rPr lang="en-US" dirty="0"/>
              <a:t>Kefang Ding</a:t>
            </a:r>
          </a:p>
          <a:p>
            <a:pPr algn="ctr"/>
            <a:r>
              <a:rPr lang="en-US" dirty="0"/>
              <a:t>kefang.ding@rwth-aachen.de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Basic Operations	</a:t>
            </a:r>
            <a:endParaRPr lang="en-US" sz="2400" dirty="0"/>
          </a:p>
        </p:txBody>
      </p:sp>
      <p:sp>
        <p:nvSpPr>
          <p:cNvPr id="4" name="Text Placeholder 3"/>
          <p:cNvSpPr>
            <a:spLocks noGrp="1"/>
          </p:cNvSpPr>
          <p:nvPr>
            <p:ph type="body" sz="quarter" idx="12"/>
          </p:nvPr>
        </p:nvSpPr>
        <p:spPr>
          <a:xfrm>
            <a:off x="176848" y="1119015"/>
            <a:ext cx="8569325" cy="3751263"/>
          </a:xfrm>
        </p:spPr>
        <p:txBody>
          <a:bodyPr/>
          <a:lstStyle/>
          <a:p>
            <a:pPr marL="742950" lvl="1" indent="-285750">
              <a:lnSpc>
                <a:spcPct val="150000"/>
              </a:lnSpc>
              <a:buFont typeface="Wingdings" panose="05000000000000000000" charset="0"/>
              <a:buChar char="ü"/>
            </a:pPr>
            <a:r>
              <a:rPr lang="en-US" altLang="de-DE" sz="2400" dirty="0" smtClean="0">
                <a:sym typeface="+mn-ea"/>
              </a:rPr>
              <a:t>remove objects:  rm()</a:t>
            </a:r>
          </a:p>
          <a:p>
            <a:pPr marL="742950" lvl="1" indent="-285750">
              <a:lnSpc>
                <a:spcPct val="150000"/>
              </a:lnSpc>
              <a:buFont typeface="Wingdings" panose="05000000000000000000" charset="0"/>
              <a:buChar char="ü"/>
            </a:pPr>
            <a:r>
              <a:rPr lang="en-US" altLang="de-DE" sz="2000" dirty="0" smtClean="0">
                <a:sym typeface="+mn-ea"/>
              </a:rPr>
              <a:t>list objects: ls()</a:t>
            </a:r>
          </a:p>
          <a:p>
            <a:endParaRPr lang="en-US"/>
          </a:p>
        </p:txBody>
      </p:sp>
      <p:pic>
        <p:nvPicPr>
          <p:cNvPr id="6" name="Content Placeholder 5"/>
          <p:cNvPicPr>
            <a:picLocks noGrp="1" noChangeAspect="1"/>
          </p:cNvPicPr>
          <p:nvPr>
            <p:ph idx="1"/>
          </p:nvPr>
        </p:nvPicPr>
        <p:blipFill>
          <a:blip r:embed="rId3"/>
          <a:stretch>
            <a:fillRect/>
          </a:stretch>
        </p:blipFill>
        <p:spPr>
          <a:xfrm>
            <a:off x="726440" y="2605405"/>
            <a:ext cx="6697345" cy="22650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7337" y="646330"/>
            <a:ext cx="8569325" cy="4935807"/>
          </a:xfrm>
        </p:spPr>
        <p:txBody>
          <a:bodyPr/>
          <a:lstStyle/>
          <a:p>
            <a:pPr marL="0" indent="0">
              <a:lnSpc>
                <a:spcPct val="150000"/>
              </a:lnSpc>
              <a:buNone/>
            </a:pPr>
            <a:endParaRPr lang="en-US" altLang="de-DE" sz="3200" dirty="0" smtClean="0"/>
          </a:p>
          <a:p>
            <a:pPr>
              <a:lnSpc>
                <a:spcPct val="150000"/>
              </a:lnSpc>
            </a:pPr>
            <a:r>
              <a:rPr lang="en-US" altLang="de-DE" sz="3200" dirty="0" smtClean="0"/>
              <a:t>data structure</a:t>
            </a:r>
          </a:p>
          <a:p>
            <a:pPr>
              <a:lnSpc>
                <a:spcPct val="150000"/>
              </a:lnSpc>
            </a:pPr>
            <a:r>
              <a:rPr lang="en-US" altLang="de-DE" sz="3200" dirty="0" smtClean="0"/>
              <a:t>control flow</a:t>
            </a:r>
          </a:p>
          <a:p>
            <a:pPr>
              <a:lnSpc>
                <a:spcPct val="150000"/>
              </a:lnSpc>
            </a:pPr>
            <a:r>
              <a:rPr lang="en-US" sz="3200" dirty="0" smtClean="0"/>
              <a:t>function</a:t>
            </a:r>
          </a:p>
          <a:p>
            <a:pPr>
              <a:lnSpc>
                <a:spcPct val="150000"/>
              </a:lnSpc>
            </a:pPr>
            <a:r>
              <a:rPr lang="en-US" sz="3200" dirty="0" smtClean="0"/>
              <a:t>data import/export</a:t>
            </a:r>
          </a:p>
          <a:p>
            <a:pPr>
              <a:lnSpc>
                <a:spcPct val="150000"/>
              </a:lnSpc>
            </a:pPr>
            <a:endParaRPr lang="en-US" sz="3200" dirty="0" smtClean="0"/>
          </a:p>
          <a:p>
            <a:pPr marL="0" indent="0">
              <a:lnSpc>
                <a:spcPct val="150000"/>
              </a:lnSpc>
              <a:buNone/>
            </a:pPr>
            <a:endParaRPr lang="en-US" sz="3600" dirty="0" smtClean="0"/>
          </a:p>
          <a:p>
            <a:pPr>
              <a:lnSpc>
                <a:spcPct val="150000"/>
              </a:lnSpc>
            </a:pPr>
            <a:endParaRPr lang="en-US" sz="4000" dirty="0" smtClean="0"/>
          </a:p>
          <a:p>
            <a:pPr>
              <a:lnSpc>
                <a:spcPct val="150000"/>
              </a:lnSpc>
            </a:pPr>
            <a:endParaRPr lang="en-US" sz="4000" dirty="0" smtClean="0"/>
          </a:p>
        </p:txBody>
      </p:sp>
      <p:sp>
        <p:nvSpPr>
          <p:cNvPr id="3" name="Title 2"/>
          <p:cNvSpPr>
            <a:spLocks noGrp="1"/>
          </p:cNvSpPr>
          <p:nvPr>
            <p:ph type="title"/>
          </p:nvPr>
        </p:nvSpPr>
        <p:spPr/>
        <p:txBody>
          <a:bodyPr/>
          <a:lstStyle/>
          <a:p>
            <a:r>
              <a:rPr lang="en-US" sz="3200" dirty="0" smtClean="0"/>
              <a:t>Outlines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8290" y="744855"/>
            <a:ext cx="8569325" cy="4884420"/>
          </a:xfrm>
        </p:spPr>
        <p:txBody>
          <a:bodyPr/>
          <a:lstStyle/>
          <a:p>
            <a:pPr marL="457200" indent="-457200">
              <a:lnSpc>
                <a:spcPct val="150000"/>
              </a:lnSpc>
              <a:buFont typeface="Arial" panose="020B0604020202020204" pitchFamily="34" charset="0"/>
              <a:buChar char="•"/>
            </a:pPr>
            <a:r>
              <a:rPr lang="en-US" sz="2800" dirty="0" smtClean="0">
                <a:solidFill>
                  <a:schemeClr val="tx2"/>
                </a:solidFill>
                <a:ea typeface="+mj-ea"/>
                <a:sym typeface="+mn-ea"/>
              </a:rPr>
              <a:t>objects </a:t>
            </a:r>
            <a:r>
              <a:rPr lang="en-US" altLang="de-DE" b="0" dirty="0" smtClean="0">
                <a:sym typeface="+mn-ea"/>
              </a:rPr>
              <a:t>All entities in R are objects but with different modes!!</a:t>
            </a:r>
            <a:endParaRPr lang="en-US" altLang="de-DE" b="0" dirty="0" smtClean="0">
              <a:solidFill>
                <a:schemeClr val="tx2"/>
              </a:solidFill>
              <a:ea typeface="+mj-ea"/>
              <a:sym typeface="+mn-ea"/>
            </a:endParaRPr>
          </a:p>
          <a:p>
            <a:pPr marL="457200" indent="-457200">
              <a:lnSpc>
                <a:spcPct val="150000"/>
              </a:lnSpc>
              <a:buFont typeface="Arial" panose="020B0604020202020204" pitchFamily="34" charset="0"/>
              <a:buChar char="•"/>
            </a:pPr>
            <a:r>
              <a:rPr lang="en-US" sz="2800" dirty="0" smtClean="0">
                <a:solidFill>
                  <a:schemeClr val="tx2"/>
                </a:solidFill>
                <a:ea typeface="+mj-ea"/>
                <a:sym typeface="+mn-ea"/>
              </a:rPr>
              <a:t>data types/mode</a:t>
            </a:r>
            <a:endParaRPr lang="en-US" altLang="de-DE" sz="2800" dirty="0" smtClean="0"/>
          </a:p>
          <a:p>
            <a:pPr lvl="1">
              <a:lnSpc>
                <a:spcPct val="150000"/>
              </a:lnSpc>
              <a:buFont typeface="Arial" panose="020B0604020202020204" pitchFamily="34" charset="0"/>
            </a:pPr>
            <a:r>
              <a:rPr lang="en-US" altLang="de-DE" sz="2000" b="0" dirty="0" smtClean="0">
                <a:sym typeface="+mn-ea"/>
              </a:rPr>
              <a:t>logical, integer,numeric,character,complex,...</a:t>
            </a:r>
          </a:p>
          <a:p>
            <a:pPr lvl="1">
              <a:lnSpc>
                <a:spcPct val="150000"/>
              </a:lnSpc>
              <a:buFont typeface="Arial" panose="020B0604020202020204" pitchFamily="34" charset="0"/>
            </a:pPr>
            <a:r>
              <a:rPr lang="en-US" altLang="de-DE" sz="2000" b="0" dirty="0" smtClean="0">
                <a:sym typeface="+mn-ea"/>
              </a:rPr>
              <a:t>NA(Not Available),NaN(Not a Number)</a:t>
            </a:r>
            <a:endParaRPr lang="en-US" sz="2800" dirty="0" smtClean="0">
              <a:solidFill>
                <a:schemeClr val="tx2"/>
              </a:solidFill>
              <a:ea typeface="+mj-ea"/>
              <a:sym typeface="+mn-ea"/>
            </a:endParaRPr>
          </a:p>
          <a:p>
            <a:pPr marL="457200" indent="-457200">
              <a:lnSpc>
                <a:spcPct val="150000"/>
              </a:lnSpc>
              <a:buFont typeface="Arial" panose="020B0604020202020204" pitchFamily="34" charset="0"/>
              <a:buChar char="•"/>
            </a:pPr>
            <a:r>
              <a:rPr lang="en-US" sz="2800" dirty="0" smtClean="0">
                <a:solidFill>
                  <a:schemeClr val="tx2"/>
                </a:solidFill>
                <a:ea typeface="+mj-ea"/>
                <a:sym typeface="+mn-ea"/>
              </a:rPr>
              <a:t>vector , array and matrices </a:t>
            </a:r>
            <a:endParaRPr lang="en-US" sz="2400" b="0" dirty="0" smtClean="0">
              <a:solidFill>
                <a:schemeClr val="tx1"/>
              </a:solidFill>
              <a:effectLst>
                <a:outerShdw blurRad="38100" dist="19050" dir="2700000" algn="tl" rotWithShape="0">
                  <a:schemeClr val="dk1">
                    <a:alpha val="40000"/>
                  </a:schemeClr>
                </a:outerShdw>
              </a:effectLst>
              <a:ea typeface="+mj-ea"/>
            </a:endParaRPr>
          </a:p>
          <a:p>
            <a:pPr marL="457200" indent="-457200">
              <a:lnSpc>
                <a:spcPct val="150000"/>
              </a:lnSpc>
              <a:buFont typeface="Arial" panose="020B0604020202020204" pitchFamily="34" charset="0"/>
              <a:buChar char="•"/>
            </a:pPr>
            <a:r>
              <a:rPr lang="en-US" sz="2800" dirty="0" smtClean="0">
                <a:solidFill>
                  <a:schemeClr val="tx2"/>
                </a:solidFill>
                <a:ea typeface="+mj-ea"/>
                <a:sym typeface="+mn-ea"/>
              </a:rPr>
              <a:t>list </a:t>
            </a:r>
          </a:p>
          <a:p>
            <a:pPr marL="457200" indent="-457200">
              <a:lnSpc>
                <a:spcPct val="150000"/>
              </a:lnSpc>
              <a:buFont typeface="Arial" panose="020B0604020202020204" pitchFamily="34" charset="0"/>
              <a:buChar char="•"/>
            </a:pPr>
            <a:r>
              <a:rPr lang="en-US" sz="2800" dirty="0" smtClean="0">
                <a:solidFill>
                  <a:schemeClr val="tx2"/>
                </a:solidFill>
                <a:ea typeface="+mj-ea"/>
                <a:sym typeface="+mn-ea"/>
              </a:rPr>
              <a:t>factor</a:t>
            </a:r>
          </a:p>
          <a:p>
            <a:pPr marL="457200" indent="-457200">
              <a:lnSpc>
                <a:spcPct val="150000"/>
              </a:lnSpc>
              <a:buFont typeface="Arial" panose="020B0604020202020204" pitchFamily="34" charset="0"/>
              <a:buChar char="•"/>
            </a:pPr>
            <a:r>
              <a:rPr lang="en-US" sz="2800" dirty="0" smtClean="0">
                <a:solidFill>
                  <a:schemeClr val="tx2"/>
                </a:solidFill>
                <a:ea typeface="+mj-ea"/>
                <a:sym typeface="+mn-ea"/>
              </a:rPr>
              <a:t>data frame</a:t>
            </a:r>
            <a:endParaRPr lang="en-US" sz="2800" dirty="0"/>
          </a:p>
        </p:txBody>
      </p:sp>
      <p:sp>
        <p:nvSpPr>
          <p:cNvPr id="3" name="Title 2"/>
          <p:cNvSpPr>
            <a:spLocks noGrp="1"/>
          </p:cNvSpPr>
          <p:nvPr>
            <p:ph type="title"/>
          </p:nvPr>
        </p:nvSpPr>
        <p:spPr/>
        <p:txBody>
          <a:bodyPr/>
          <a:lstStyle/>
          <a:p>
            <a:r>
              <a:rPr lang="en-US" sz="2400" dirty="0" smtClean="0"/>
              <a:t>Data Structure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8290" y="1022350"/>
            <a:ext cx="8569325" cy="3733165"/>
          </a:xfrm>
        </p:spPr>
        <p:txBody>
          <a:bodyPr/>
          <a:lstStyle/>
          <a:p>
            <a:pPr>
              <a:lnSpc>
                <a:spcPct val="150000"/>
              </a:lnSpc>
            </a:pPr>
            <a:r>
              <a:rPr lang="en-US" altLang="de-DE" sz="2800" dirty="0" smtClean="0"/>
              <a:t>Numeric</a:t>
            </a:r>
          </a:p>
          <a:p>
            <a:pPr>
              <a:lnSpc>
                <a:spcPct val="150000"/>
              </a:lnSpc>
            </a:pPr>
            <a:endParaRPr lang="en-US" altLang="de-DE" sz="2800" dirty="0" smtClean="0"/>
          </a:p>
          <a:p>
            <a:pPr>
              <a:lnSpc>
                <a:spcPct val="150000"/>
              </a:lnSpc>
            </a:pPr>
            <a:r>
              <a:rPr lang="en-US" altLang="de-DE" sz="2800" dirty="0" smtClean="0"/>
              <a:t>Integer</a:t>
            </a:r>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1800" dirty="0">
              <a:hlinkClick r:id="rId3"/>
            </a:endParaRPr>
          </a:p>
          <a:p>
            <a:pPr>
              <a:lnSpc>
                <a:spcPct val="150000"/>
              </a:lnSpc>
            </a:pPr>
            <a:r>
              <a:rPr lang="en-US" sz="1800" dirty="0">
                <a:hlinkClick r:id="rId3"/>
              </a:rPr>
              <a:t>http://adv-r.had.co.nz/memory.html</a:t>
            </a:r>
          </a:p>
        </p:txBody>
      </p:sp>
      <p:sp>
        <p:nvSpPr>
          <p:cNvPr id="3" name="Title 2"/>
          <p:cNvSpPr>
            <a:spLocks noGrp="1"/>
          </p:cNvSpPr>
          <p:nvPr>
            <p:ph type="title"/>
          </p:nvPr>
        </p:nvSpPr>
        <p:spPr/>
        <p:txBody>
          <a:bodyPr/>
          <a:lstStyle/>
          <a:p>
            <a:r>
              <a:rPr lang="en-US" sz="2400" dirty="0" smtClean="0"/>
              <a:t>Data Types	</a:t>
            </a:r>
            <a:endParaRPr lang="en-US" sz="2400" dirty="0"/>
          </a:p>
        </p:txBody>
      </p:sp>
      <p:pic>
        <p:nvPicPr>
          <p:cNvPr id="4" name="Chart Placeholder 3"/>
          <p:cNvPicPr>
            <a:picLocks noGrp="1" noChangeAspect="1"/>
          </p:cNvPicPr>
          <p:nvPr>
            <p:ph type="chart" sz="quarter" idx="13"/>
          </p:nvPr>
        </p:nvPicPr>
        <p:blipFill>
          <a:blip r:embed="rId4"/>
          <a:srcRect t="17664" b="11568"/>
          <a:stretch>
            <a:fillRect/>
          </a:stretch>
        </p:blipFill>
        <p:spPr>
          <a:xfrm>
            <a:off x="2661920" y="864235"/>
            <a:ext cx="4709160" cy="1584960"/>
          </a:xfrm>
          <a:prstGeom prst="rect">
            <a:avLst/>
          </a:prstGeom>
        </p:spPr>
      </p:pic>
      <p:pic>
        <p:nvPicPr>
          <p:cNvPr id="5" name="Picture 4"/>
          <p:cNvPicPr>
            <a:picLocks noChangeAspect="1"/>
          </p:cNvPicPr>
          <p:nvPr/>
        </p:nvPicPr>
        <p:blipFill>
          <a:blip r:embed="rId5"/>
          <a:stretch>
            <a:fillRect/>
          </a:stretch>
        </p:blipFill>
        <p:spPr>
          <a:xfrm>
            <a:off x="2789555" y="2401570"/>
            <a:ext cx="3206750" cy="1233170"/>
          </a:xfrm>
          <a:prstGeom prst="rect">
            <a:avLst/>
          </a:prstGeom>
        </p:spPr>
      </p:pic>
      <p:pic>
        <p:nvPicPr>
          <p:cNvPr id="6" name="Picture 5"/>
          <p:cNvPicPr>
            <a:picLocks noChangeAspect="1"/>
          </p:cNvPicPr>
          <p:nvPr/>
        </p:nvPicPr>
        <p:blipFill>
          <a:blip r:embed="rId6"/>
          <a:stretch>
            <a:fillRect/>
          </a:stretch>
        </p:blipFill>
        <p:spPr>
          <a:xfrm>
            <a:off x="2661920" y="3737610"/>
            <a:ext cx="4294505" cy="1612900"/>
          </a:xfrm>
          <a:prstGeom prst="rect">
            <a:avLst/>
          </a:prstGeom>
        </p:spPr>
      </p:pic>
      <p:cxnSp>
        <p:nvCxnSpPr>
          <p:cNvPr id="10" name="Straight Arrow Connector 9"/>
          <p:cNvCxnSpPr/>
          <p:nvPr/>
        </p:nvCxnSpPr>
        <p:spPr>
          <a:xfrm flipH="1" flipV="1">
            <a:off x="4027170" y="3192145"/>
            <a:ext cx="2107565" cy="3238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flipH="1">
            <a:off x="3686810" y="3515995"/>
            <a:ext cx="2366645" cy="2216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flipH="1">
            <a:off x="4253865" y="3532505"/>
            <a:ext cx="1864360" cy="6159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ppt_x"/>
                                          </p:val>
                                        </p:tav>
                                        <p:tav tm="100000">
                                          <p:val>
                                            <p:strVal val="#ppt_x"/>
                                          </p:val>
                                        </p:tav>
                                      </p:tavLst>
                                    </p:anim>
                                    <p:anim calcmode="lin" valueType="num">
                                      <p:cBhvr additive="base">
                                        <p:cTn id="13" dur="10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ppt_x"/>
                                          </p:val>
                                        </p:tav>
                                        <p:tav tm="100000">
                                          <p:val>
                                            <p:strVal val="#ppt_x"/>
                                          </p:val>
                                        </p:tav>
                                      </p:tavLst>
                                    </p:anim>
                                    <p:anim calcmode="lin" valueType="num">
                                      <p:cBhvr additive="base">
                                        <p:cTn id="2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 calcmode="lin" valueType="num">
                                      <p:cBhvr additive="base">
                                        <p:cTn id="48"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23535" y="744965"/>
            <a:ext cx="8569325" cy="252000"/>
          </a:xfrm>
        </p:spPr>
        <p:txBody>
          <a:bodyPr/>
          <a:lstStyle/>
          <a:p>
            <a:pPr>
              <a:lnSpc>
                <a:spcPct val="150000"/>
              </a:lnSpc>
            </a:pPr>
            <a:r>
              <a:rPr lang="en-US" altLang="de-DE" sz="2800" dirty="0" smtClean="0"/>
              <a:t>Logical </a:t>
            </a:r>
          </a:p>
          <a:p>
            <a:pPr marL="0" indent="0">
              <a:lnSpc>
                <a:spcPct val="150000"/>
              </a:lnSpc>
              <a:buNone/>
            </a:pPr>
            <a:r>
              <a:rPr lang="en-US" altLang="de-DE" sz="1800" b="0" dirty="0" smtClean="0"/>
              <a:t>A logical value is often created via comparision and used for relation operations.</a:t>
            </a:r>
            <a:r>
              <a:rPr lang="en-US" altLang="de-DE" sz="1800" dirty="0" smtClean="0"/>
              <a:t> </a:t>
            </a:r>
          </a:p>
          <a:p>
            <a:pPr>
              <a:lnSpc>
                <a:spcPct val="150000"/>
              </a:lnSpc>
            </a:pPr>
            <a:endParaRPr lang="en-US" altLang="de-DE" sz="1600" dirty="0" smtClean="0"/>
          </a:p>
          <a:p>
            <a:pPr>
              <a:lnSpc>
                <a:spcPct val="150000"/>
              </a:lnSpc>
            </a:pPr>
            <a:endParaRPr lang="en-US" altLang="de-DE" sz="2800" dirty="0" smtClean="0"/>
          </a:p>
          <a:p>
            <a:pPr>
              <a:lnSpc>
                <a:spcPct val="150000"/>
              </a:lnSpc>
            </a:pPr>
            <a:endParaRPr lang="en-US" altLang="de-DE" sz="2800" dirty="0" smtClean="0"/>
          </a:p>
          <a:p>
            <a:pPr>
              <a:lnSpc>
                <a:spcPct val="150000"/>
              </a:lnSpc>
            </a:pPr>
            <a:r>
              <a:rPr lang="en-US" altLang="de-DE" sz="2800" dirty="0" smtClean="0"/>
              <a:t>Character</a:t>
            </a:r>
          </a:p>
          <a:p>
            <a:pPr>
              <a:lnSpc>
                <a:spcPct val="150000"/>
              </a:lnSpc>
            </a:pPr>
            <a:r>
              <a:rPr lang="en-US" altLang="de-DE" b="0" dirty="0" smtClean="0"/>
              <a:t>A character object is used to represent string values in R.</a:t>
            </a:r>
          </a:p>
          <a:p>
            <a:pPr>
              <a:lnSpc>
                <a:spcPct val="150000"/>
              </a:lnSpc>
            </a:pPr>
            <a:r>
              <a:rPr lang="en-US" altLang="de-DE" sz="2800" dirty="0" smtClean="0"/>
              <a:t>Complex </a:t>
            </a:r>
          </a:p>
          <a:p>
            <a:pPr>
              <a:lnSpc>
                <a:spcPct val="150000"/>
              </a:lnSpc>
            </a:pPr>
            <a:r>
              <a:rPr lang="en-US" b="0" dirty="0" smtClean="0"/>
              <a:t>A complex value in R is defined via the pure imaginary value i.</a:t>
            </a:r>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Types	</a:t>
            </a:r>
            <a:endParaRPr lang="en-US" sz="2400" dirty="0"/>
          </a:p>
        </p:txBody>
      </p:sp>
      <p:pic>
        <p:nvPicPr>
          <p:cNvPr id="4" name="Chart Placeholder 3"/>
          <p:cNvPicPr>
            <a:picLocks noGrp="1" noChangeAspect="1"/>
          </p:cNvPicPr>
          <p:nvPr>
            <p:ph type="chart" sz="quarter" idx="13"/>
          </p:nvPr>
        </p:nvPicPr>
        <p:blipFill>
          <a:blip r:embed="rId3"/>
          <a:stretch>
            <a:fillRect/>
          </a:stretch>
        </p:blipFill>
        <p:spPr>
          <a:xfrm>
            <a:off x="438785" y="1804670"/>
            <a:ext cx="3719830" cy="1512570"/>
          </a:xfrm>
          <a:prstGeom prst="rect">
            <a:avLst/>
          </a:prstGeom>
        </p:spPr>
      </p:pic>
      <p:pic>
        <p:nvPicPr>
          <p:cNvPr id="5" name="Picture 4"/>
          <p:cNvPicPr>
            <a:picLocks noChangeAspect="1"/>
          </p:cNvPicPr>
          <p:nvPr/>
        </p:nvPicPr>
        <p:blipFill>
          <a:blip r:embed="rId4"/>
          <a:stretch>
            <a:fillRect/>
          </a:stretch>
        </p:blipFill>
        <p:spPr>
          <a:xfrm>
            <a:off x="2315210" y="1844040"/>
            <a:ext cx="4514850" cy="1433830"/>
          </a:xfrm>
          <a:prstGeom prst="rect">
            <a:avLst/>
          </a:prstGeom>
        </p:spPr>
      </p:pic>
      <p:pic>
        <p:nvPicPr>
          <p:cNvPr id="6" name="Picture 5"/>
          <p:cNvPicPr>
            <a:picLocks noChangeAspect="1"/>
          </p:cNvPicPr>
          <p:nvPr/>
        </p:nvPicPr>
        <p:blipFill>
          <a:blip r:embed="rId5"/>
          <a:stretch>
            <a:fillRect/>
          </a:stretch>
        </p:blipFill>
        <p:spPr>
          <a:xfrm>
            <a:off x="4702810" y="1844040"/>
            <a:ext cx="3990340" cy="1812925"/>
          </a:xfrm>
          <a:prstGeom prst="rect">
            <a:avLst/>
          </a:prstGeom>
        </p:spPr>
      </p:pic>
      <p:pic>
        <p:nvPicPr>
          <p:cNvPr id="7" name="Picture 6"/>
          <p:cNvPicPr>
            <a:picLocks noChangeAspect="1"/>
          </p:cNvPicPr>
          <p:nvPr/>
        </p:nvPicPr>
        <p:blipFill>
          <a:blip r:embed="rId6"/>
          <a:stretch>
            <a:fillRect/>
          </a:stretch>
        </p:blipFill>
        <p:spPr>
          <a:xfrm>
            <a:off x="2266950" y="3730625"/>
            <a:ext cx="3572510" cy="1301750"/>
          </a:xfrm>
          <a:prstGeom prst="rect">
            <a:avLst/>
          </a:prstGeom>
        </p:spPr>
      </p:pic>
      <p:pic>
        <p:nvPicPr>
          <p:cNvPr id="8" name="Picture 7"/>
          <p:cNvPicPr>
            <a:picLocks noChangeAspect="1"/>
          </p:cNvPicPr>
          <p:nvPr/>
        </p:nvPicPr>
        <p:blipFill>
          <a:blip r:embed="rId7"/>
          <a:stretch>
            <a:fillRect/>
          </a:stretch>
        </p:blipFill>
        <p:spPr>
          <a:xfrm>
            <a:off x="3861435" y="4211320"/>
            <a:ext cx="4396105" cy="2259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1000" fill="hold"/>
                                        <p:tgtEl>
                                          <p:spTgt spid="5"/>
                                        </p:tgtEl>
                                        <p:attrNameLst>
                                          <p:attrName>ppt_x</p:attrName>
                                        </p:attrNameLst>
                                      </p:cBhvr>
                                      <p:tavLst>
                                        <p:tav tm="0">
                                          <p:val>
                                            <p:strVal val="#ppt_x"/>
                                          </p:val>
                                        </p:tav>
                                        <p:tav tm="100000">
                                          <p:val>
                                            <p:strVal val="#ppt_x"/>
                                          </p:val>
                                        </p:tav>
                                      </p:tavLst>
                                    </p:anim>
                                    <p:anim calcmode="lin" valueType="num">
                                      <p:cBhvr additive="base">
                                        <p:cTn id="2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blinds(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blinds(horizontal)">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blinds(horizontal)">
                                      <p:cBhvr>
                                        <p:cTn id="49" dur="500"/>
                                        <p:tgtEl>
                                          <p:spTgt spid="2">
                                            <p:txEl>
                                              <p:pRg st="7" end="7"/>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7020" y="963930"/>
            <a:ext cx="8569325" cy="4935855"/>
          </a:xfrm>
        </p:spPr>
        <p:txBody>
          <a:bodyPr/>
          <a:lstStyle/>
          <a:p>
            <a:pPr>
              <a:lnSpc>
                <a:spcPct val="150000"/>
              </a:lnSpc>
            </a:pPr>
            <a:r>
              <a:rPr lang="de-DE" sz="2400" dirty="0" smtClean="0"/>
              <a:t>All </a:t>
            </a:r>
            <a:r>
              <a:rPr lang="en-US" altLang="de-DE" sz="2400" dirty="0" smtClean="0"/>
              <a:t>data </a:t>
            </a:r>
            <a:r>
              <a:rPr lang="de-DE" sz="2400" dirty="0" smtClean="0"/>
              <a:t>of the </a:t>
            </a:r>
            <a:r>
              <a:rPr lang="de-DE" sz="2400" dirty="0" smtClean="0">
                <a:solidFill>
                  <a:schemeClr val="accent1"/>
                </a:solidFill>
                <a:effectLst>
                  <a:outerShdw blurRad="38100" dist="25400" dir="5400000" algn="ctr" rotWithShape="0">
                    <a:srgbClr val="6E747A">
                      <a:alpha val="43000"/>
                    </a:srgbClr>
                  </a:outerShdw>
                </a:effectLst>
              </a:rPr>
              <a:t>same mode</a:t>
            </a:r>
            <a:r>
              <a:rPr lang="de-DE" sz="2400" dirty="0" smtClean="0"/>
              <a:t>; </a:t>
            </a:r>
          </a:p>
          <a:p>
            <a:pPr>
              <a:lnSpc>
                <a:spcPct val="150000"/>
              </a:lnSpc>
            </a:pPr>
            <a:r>
              <a:rPr lang="en-US" altLang="de-DE" sz="2400" dirty="0" smtClean="0"/>
              <a:t>A </a:t>
            </a:r>
            <a:r>
              <a:rPr lang="en-US" altLang="de-DE" sz="2400" dirty="0" smtClean="0">
                <a:solidFill>
                  <a:schemeClr val="accent1"/>
                </a:solidFill>
                <a:effectLst>
                  <a:outerShdw blurRad="38100" dist="25400" dir="5400000" algn="ctr" rotWithShape="0">
                    <a:srgbClr val="6E747A">
                      <a:alpha val="43000"/>
                    </a:srgbClr>
                  </a:outerShdw>
                </a:effectLst>
              </a:rPr>
              <a:t>vector</a:t>
            </a:r>
            <a:r>
              <a:rPr lang="en-US" altLang="de-DE" sz="2400" dirty="0" smtClean="0"/>
              <a:t> is a single entity consisting of an ordered collection of data. </a:t>
            </a:r>
          </a:p>
          <a:p>
            <a:pPr>
              <a:lnSpc>
                <a:spcPct val="150000"/>
              </a:lnSpc>
            </a:pPr>
            <a:r>
              <a:rPr lang="en-US" altLang="de-DE" sz="2400" dirty="0" smtClean="0"/>
              <a:t>An </a:t>
            </a:r>
            <a:r>
              <a:rPr lang="en-US" altLang="de-DE" sz="2400" dirty="0" smtClean="0">
                <a:solidFill>
                  <a:schemeClr val="accent1"/>
                </a:solidFill>
                <a:effectLst>
                  <a:outerShdw blurRad="38100" dist="25400" dir="5400000" algn="ctr" rotWithShape="0">
                    <a:srgbClr val="6E747A">
                      <a:alpha val="43000"/>
                    </a:srgbClr>
                  </a:outerShdw>
                </a:effectLst>
              </a:rPr>
              <a:t>array</a:t>
            </a:r>
            <a:r>
              <a:rPr lang="en-US" altLang="de-DE" sz="2400" dirty="0" smtClean="0"/>
              <a:t> has a dimension vector as its dim attribute. </a:t>
            </a:r>
            <a:r>
              <a:rPr lang="en-US" altLang="de-DE" sz="2400" dirty="0" smtClean="0">
                <a:sym typeface="+mn-ea"/>
              </a:rPr>
              <a:t>A vector can be used as array, only if set attributes </a:t>
            </a:r>
            <a:r>
              <a:rPr lang="en-US" altLang="de-DE" sz="2400" dirty="0" smtClean="0"/>
              <a:t>dim(z)</a:t>
            </a:r>
          </a:p>
          <a:p>
            <a:pPr>
              <a:lnSpc>
                <a:spcPct val="150000"/>
              </a:lnSpc>
            </a:pPr>
            <a:r>
              <a:rPr lang="en-US" altLang="de-DE" sz="2400" dirty="0" smtClean="0"/>
              <a:t>A </a:t>
            </a:r>
            <a:r>
              <a:rPr lang="en-US" altLang="de-DE" sz="2400" dirty="0" smtClean="0">
                <a:solidFill>
                  <a:schemeClr val="accent1"/>
                </a:solidFill>
                <a:effectLst>
                  <a:outerShdw blurRad="38100" dist="25400" dir="5400000" algn="ctr" rotWithShape="0">
                    <a:srgbClr val="6E747A">
                      <a:alpha val="43000"/>
                    </a:srgbClr>
                  </a:outerShdw>
                </a:effectLst>
              </a:rPr>
              <a:t>matrix</a:t>
            </a:r>
            <a:r>
              <a:rPr lang="en-US" altLang="de-DE" sz="2400" dirty="0" smtClean="0"/>
              <a:t> is just an array with </a:t>
            </a:r>
            <a:r>
              <a:rPr lang="en-US" altLang="de-DE" sz="2400" dirty="0" smtClean="0">
                <a:solidFill>
                  <a:schemeClr val="accent1"/>
                </a:solidFill>
                <a:effectLst>
                  <a:outerShdw blurRad="38100" dist="25400" dir="5400000" algn="ctr" rotWithShape="0">
                    <a:srgbClr val="6E747A">
                      <a:alpha val="43000"/>
                    </a:srgbClr>
                  </a:outerShdw>
                </a:effectLst>
              </a:rPr>
              <a:t>two subscripts</a:t>
            </a:r>
            <a:r>
              <a:rPr lang="en-US" altLang="de-DE" sz="2400" dirty="0" smtClean="0"/>
              <a:t>. </a:t>
            </a:r>
          </a:p>
          <a:p>
            <a:pPr>
              <a:lnSpc>
                <a:spcPct val="150000"/>
              </a:lnSpc>
            </a:pPr>
            <a:r>
              <a:rPr lang="en-US" altLang="de-DE" sz="2400" dirty="0" smtClean="0"/>
              <a:t>Default arithmetic operation is</a:t>
            </a:r>
            <a:r>
              <a:rPr lang="en-US" altLang="de-DE" sz="2400" dirty="0" smtClean="0">
                <a:solidFill>
                  <a:srgbClr val="FF0000"/>
                </a:solidFill>
              </a:rPr>
              <a:t> element-by-element</a:t>
            </a:r>
            <a:r>
              <a:rPr lang="en-US" altLang="de-DE" sz="2400" dirty="0" smtClean="0"/>
              <a:t>. Matrix operation is </a:t>
            </a:r>
            <a:r>
              <a:rPr lang="en-US" altLang="de-DE" sz="2400" dirty="0" smtClean="0">
                <a:solidFill>
                  <a:srgbClr val="FF0000"/>
                </a:solidFill>
              </a:rPr>
              <a:t>%operator%</a:t>
            </a:r>
            <a:r>
              <a:rPr lang="en-US" altLang="de-DE" sz="2400" dirty="0" smtClean="0"/>
              <a:t> </a:t>
            </a:r>
          </a:p>
          <a:p>
            <a:pPr marL="0" indent="0">
              <a:lnSpc>
                <a:spcPct val="150000"/>
              </a:lnSpc>
              <a:buNone/>
            </a:pPr>
            <a:endParaRPr lang="en-US" altLang="de-DE" sz="1600" dirty="0" smtClean="0"/>
          </a:p>
          <a:p>
            <a:pPr>
              <a:lnSpc>
                <a:spcPct val="150000"/>
              </a:lnSpc>
            </a:pPr>
            <a:endParaRPr lang="en-US" altLang="de-DE" sz="1400" dirty="0" smtClean="0"/>
          </a:p>
          <a:p>
            <a:pPr marL="0" indent="0">
              <a:lnSpc>
                <a:spcPct val="150000"/>
              </a:lnSpc>
              <a:buNone/>
            </a:pPr>
            <a:endParaRPr lang="en-US" altLang="de-DE" sz="1200" dirty="0" smtClean="0"/>
          </a:p>
          <a:p>
            <a:pPr>
              <a:lnSpc>
                <a:spcPct val="150000"/>
              </a:lnSpc>
            </a:pPr>
            <a:endParaRPr lang="en-US" altLang="de-DE" sz="1000" dirty="0" smtClean="0"/>
          </a:p>
          <a:p>
            <a:pPr>
              <a:lnSpc>
                <a:spcPct val="150000"/>
              </a:lnSpc>
            </a:pPr>
            <a:endParaRPr lang="en-US" altLang="de-DE" sz="1000" dirty="0" smtClean="0"/>
          </a:p>
        </p:txBody>
      </p:sp>
      <p:sp>
        <p:nvSpPr>
          <p:cNvPr id="3" name="Title 2"/>
          <p:cNvSpPr>
            <a:spLocks noGrp="1"/>
          </p:cNvSpPr>
          <p:nvPr>
            <p:ph type="title"/>
          </p:nvPr>
        </p:nvSpPr>
        <p:spPr/>
        <p:txBody>
          <a:bodyPr/>
          <a:lstStyle/>
          <a:p>
            <a:r>
              <a:rPr lang="en-US" sz="2400" dirty="0" smtClean="0">
                <a:sym typeface="+mn-ea"/>
              </a:rPr>
              <a:t>vector , array and matrices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Basic Operations	</a:t>
            </a:r>
            <a:endParaRPr lang="en-US" sz="2400" dirty="0"/>
          </a:p>
        </p:txBody>
      </p:sp>
      <p:sp>
        <p:nvSpPr>
          <p:cNvPr id="13" name="Text Placeholder 12"/>
          <p:cNvSpPr>
            <a:spLocks noGrp="1"/>
          </p:cNvSpPr>
          <p:nvPr>
            <p:ph type="body" sz="quarter" idx="11"/>
          </p:nvPr>
        </p:nvSpPr>
        <p:spPr/>
        <p:txBody>
          <a:bodyPr/>
          <a:lstStyle/>
          <a:p>
            <a:r>
              <a:rPr lang="en-US"/>
              <a:t>create vectors</a:t>
            </a:r>
          </a:p>
          <a:p>
            <a:endParaRPr lang="en-US"/>
          </a:p>
          <a:p>
            <a:endParaRPr lang="en-US"/>
          </a:p>
          <a:p>
            <a:endParaRPr lang="en-US"/>
          </a:p>
          <a:p>
            <a:endParaRPr lang="en-US"/>
          </a:p>
        </p:txBody>
      </p:sp>
      <p:pic>
        <p:nvPicPr>
          <p:cNvPr id="12" name="Chart Placeholder 11"/>
          <p:cNvPicPr>
            <a:picLocks noGrp="1" noChangeAspect="1"/>
          </p:cNvPicPr>
          <p:nvPr>
            <p:ph type="chart" sz="quarter" idx="13"/>
          </p:nvPr>
        </p:nvPicPr>
        <p:blipFill>
          <a:blip r:embed="rId3"/>
          <a:stretch>
            <a:fillRect/>
          </a:stretch>
        </p:blipFill>
        <p:spPr>
          <a:xfrm>
            <a:off x="927735" y="1614170"/>
            <a:ext cx="7513955" cy="42386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Basic Operations	</a:t>
            </a:r>
            <a:endParaRPr lang="en-US" sz="2400" dirty="0"/>
          </a:p>
        </p:txBody>
      </p:sp>
      <p:sp>
        <p:nvSpPr>
          <p:cNvPr id="13" name="Text Placeholder 12"/>
          <p:cNvSpPr>
            <a:spLocks noGrp="1"/>
          </p:cNvSpPr>
          <p:nvPr>
            <p:ph type="body" sz="quarter" idx="11"/>
          </p:nvPr>
        </p:nvSpPr>
        <p:spPr>
          <a:xfrm>
            <a:off x="288000" y="944990"/>
            <a:ext cx="8569325" cy="252000"/>
          </a:xfrm>
        </p:spPr>
        <p:txBody>
          <a:bodyPr/>
          <a:lstStyle/>
          <a:p>
            <a:r>
              <a:rPr lang="en-US"/>
              <a:t>arithmetic operation: elemnt by elemnt</a:t>
            </a:r>
          </a:p>
        </p:txBody>
      </p:sp>
      <p:pic>
        <p:nvPicPr>
          <p:cNvPr id="15" name="Picture 14"/>
          <p:cNvPicPr>
            <a:picLocks noChangeAspect="1"/>
          </p:cNvPicPr>
          <p:nvPr/>
        </p:nvPicPr>
        <p:blipFill>
          <a:blip r:embed="rId3"/>
          <a:stretch>
            <a:fillRect/>
          </a:stretch>
        </p:blipFill>
        <p:spPr>
          <a:xfrm>
            <a:off x="1324610" y="1454150"/>
            <a:ext cx="6494780" cy="4323715"/>
          </a:xfrm>
          <a:prstGeom prst="rect">
            <a:avLst/>
          </a:prstGeom>
        </p:spPr>
      </p:pic>
      <p:sp>
        <p:nvSpPr>
          <p:cNvPr id="4" name="Oval Callout 3"/>
          <p:cNvSpPr/>
          <p:nvPr/>
        </p:nvSpPr>
        <p:spPr>
          <a:xfrm>
            <a:off x="3891280" y="4224020"/>
            <a:ext cx="3145790" cy="821055"/>
          </a:xfrm>
          <a:prstGeom prst="wedgeEllipseCallout">
            <a:avLst>
              <a:gd name="adj1" fmla="val -100486"/>
              <a:gd name="adj2" fmla="val 3128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matrix operation with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6730" y="861805"/>
            <a:ext cx="8569325" cy="252000"/>
          </a:xfrm>
        </p:spPr>
        <p:txBody>
          <a:bodyPr/>
          <a:lstStyle/>
          <a:p>
            <a:pPr>
              <a:lnSpc>
                <a:spcPct val="150000"/>
              </a:lnSpc>
            </a:pPr>
            <a:r>
              <a:rPr lang="en-US" altLang="de-DE" b="0" dirty="0" smtClean="0"/>
              <a:t>Ordered sequences of objects which individually can be of any mode</a:t>
            </a:r>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sym typeface="+mn-ea"/>
              </a:rPr>
              <a:t>List </a:t>
            </a:r>
            <a:r>
              <a:rPr lang="en-US" sz="2400" dirty="0" smtClean="0"/>
              <a:t>	</a:t>
            </a:r>
            <a:endParaRPr lang="en-US" sz="2400" dirty="0"/>
          </a:p>
        </p:txBody>
      </p:sp>
      <p:pic>
        <p:nvPicPr>
          <p:cNvPr id="4" name="Chart Placeholder 3"/>
          <p:cNvPicPr>
            <a:picLocks noGrp="1" noChangeAspect="1"/>
          </p:cNvPicPr>
          <p:nvPr>
            <p:ph type="chart" sz="quarter" idx="13"/>
          </p:nvPr>
        </p:nvPicPr>
        <p:blipFill>
          <a:blip r:embed="rId3"/>
          <a:stretch>
            <a:fillRect/>
          </a:stretch>
        </p:blipFill>
        <p:spPr>
          <a:xfrm>
            <a:off x="784860" y="1372870"/>
            <a:ext cx="6802755" cy="49244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pPr>
            <a:r>
              <a:rPr lang="en-US" altLang="de-DE" dirty="0" smtClean="0"/>
              <a:t>A </a:t>
            </a:r>
            <a:r>
              <a:rPr lang="en-US" altLang="de-DE" dirty="0" smtClean="0">
                <a:ln w="22225">
                  <a:solidFill>
                    <a:schemeClr val="accent2"/>
                  </a:solidFill>
                  <a:prstDash val="solid"/>
                </a:ln>
                <a:solidFill>
                  <a:schemeClr val="accent2">
                    <a:lumMod val="40000"/>
                    <a:lumOff val="60000"/>
                  </a:schemeClr>
                </a:solidFill>
                <a:effectLst/>
              </a:rPr>
              <a:t>Factor</a:t>
            </a:r>
            <a:r>
              <a:rPr lang="en-US" altLang="de-DE" dirty="0" smtClean="0"/>
              <a:t> like a label is a vector object used to specify a discrete classification of the components of other vectors of the same length. </a:t>
            </a:r>
          </a:p>
          <a:p>
            <a:pPr>
              <a:lnSpc>
                <a:spcPct val="150000"/>
              </a:lnSpc>
            </a:pPr>
            <a:r>
              <a:rPr lang="en-US" altLang="de-DE" dirty="0" smtClean="0"/>
              <a:t>A </a:t>
            </a:r>
            <a:r>
              <a:rPr lang="en-US" altLang="de-DE" dirty="0" smtClean="0">
                <a:ln w="22225">
                  <a:solidFill>
                    <a:schemeClr val="accent2"/>
                  </a:solidFill>
                  <a:prstDash val="solid"/>
                </a:ln>
                <a:solidFill>
                  <a:schemeClr val="accent2">
                    <a:lumMod val="40000"/>
                    <a:lumOff val="60000"/>
                  </a:schemeClr>
                </a:solidFill>
                <a:effectLst/>
              </a:rPr>
              <a:t>data frame</a:t>
            </a:r>
            <a:r>
              <a:rPr lang="en-US" altLang="de-DE" dirty="0" smtClean="0"/>
              <a:t> is a list with class “data.frame” and restrictions on list. Vector structures appearing as variables of the data frame must all have the same length,and matrix structures must all have the same row size. </a:t>
            </a:r>
          </a:p>
          <a:p>
            <a:pPr>
              <a:lnSpc>
                <a:spcPct val="150000"/>
              </a:lnSpc>
            </a:pPr>
            <a:r>
              <a:rPr lang="en-US" altLang="de-DE" dirty="0" smtClean="0"/>
              <a:t>A </a:t>
            </a:r>
            <a:r>
              <a:rPr lang="en-US" altLang="de-DE" dirty="0" smtClean="0">
                <a:ln w="22225">
                  <a:solidFill>
                    <a:schemeClr val="accent2"/>
                  </a:solidFill>
                  <a:prstDash val="solid"/>
                </a:ln>
                <a:solidFill>
                  <a:schemeClr val="accent2">
                    <a:lumMod val="40000"/>
                    <a:lumOff val="60000"/>
                  </a:schemeClr>
                </a:solidFill>
                <a:effectLst/>
              </a:rPr>
              <a:t>data frame</a:t>
            </a:r>
            <a:r>
              <a:rPr lang="en-US" altLang="de-DE" dirty="0" smtClean="0"/>
              <a:t> may for many purposes be regarded as a matrix with columns possibly of differing modes and attributes. It may be displayed in matrix form, and its rows and columns extracted using matrix indexing conventions. </a:t>
            </a:r>
          </a:p>
          <a:p>
            <a:pPr>
              <a:lnSpc>
                <a:spcPct val="150000"/>
              </a:lnSpc>
            </a:pPr>
            <a:r>
              <a:rPr lang="en-US" altLang="de-DE" dirty="0" smtClean="0"/>
              <a:t>character vectors </a:t>
            </a:r>
            <a:r>
              <a:rPr lang="en-US" altLang="de-DE" dirty="0" smtClean="0">
                <a:sym typeface="+mn-ea"/>
              </a:rPr>
              <a:t>by default </a:t>
            </a:r>
            <a:r>
              <a:rPr lang="en-US" altLang="de-DE" dirty="0" smtClean="0"/>
              <a:t>are coerced to be factors, whose levels are the unique values appearing in the vector.</a:t>
            </a:r>
          </a:p>
          <a:p>
            <a:pPr>
              <a:lnSpc>
                <a:spcPct val="150000"/>
              </a:lnSpc>
            </a:pPr>
            <a:endParaRPr lang="en-US" altLang="de-DE" dirty="0" smtClean="0"/>
          </a:p>
          <a:p>
            <a:pPr>
              <a:lnSpc>
                <a:spcPct val="150000"/>
              </a:lnSpc>
            </a:pPr>
            <a:endParaRPr lang="en-US" altLang="de-DE" sz="1600" dirty="0" smtClean="0"/>
          </a:p>
          <a:p>
            <a:pPr>
              <a:lnSpc>
                <a:spcPct val="150000"/>
              </a:lnSpc>
            </a:pPr>
            <a:endParaRPr lang="en-US" altLang="de-DE" sz="1400" dirty="0" smtClean="0"/>
          </a:p>
          <a:p>
            <a:pPr marL="0" indent="0">
              <a:lnSpc>
                <a:spcPct val="150000"/>
              </a:lnSpc>
              <a:buNone/>
            </a:pPr>
            <a:endParaRPr lang="en-US" altLang="de-DE" sz="1200" dirty="0" smtClean="0"/>
          </a:p>
          <a:p>
            <a:pPr>
              <a:lnSpc>
                <a:spcPct val="150000"/>
              </a:lnSpc>
            </a:pPr>
            <a:endParaRPr lang="en-US" altLang="de-DE" sz="1000" dirty="0" smtClean="0"/>
          </a:p>
          <a:p>
            <a:pPr>
              <a:lnSpc>
                <a:spcPct val="150000"/>
              </a:lnSpc>
            </a:pPr>
            <a:endParaRPr lang="en-US" altLang="de-DE" sz="1000" dirty="0" smtClean="0"/>
          </a:p>
        </p:txBody>
      </p:sp>
      <p:sp>
        <p:nvSpPr>
          <p:cNvPr id="3" name="Title 2"/>
          <p:cNvSpPr>
            <a:spLocks noGrp="1"/>
          </p:cNvSpPr>
          <p:nvPr>
            <p:ph type="title"/>
          </p:nvPr>
        </p:nvSpPr>
        <p:spPr/>
        <p:txBody>
          <a:bodyPr/>
          <a:lstStyle/>
          <a:p>
            <a:r>
              <a:rPr lang="en-US" sz="2400" dirty="0" smtClean="0">
                <a:sym typeface="+mn-ea"/>
              </a:rPr>
              <a:t>Factor and </a:t>
            </a:r>
            <a:r>
              <a:rPr lang="en-US" sz="2400" dirty="0" smtClean="0"/>
              <a:t>Dataframe </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7337" y="744755"/>
            <a:ext cx="8569325" cy="4935807"/>
          </a:xfrm>
        </p:spPr>
        <p:txBody>
          <a:bodyPr/>
          <a:lstStyle/>
          <a:p>
            <a:pPr>
              <a:lnSpc>
                <a:spcPct val="150000"/>
              </a:lnSpc>
              <a:buFont typeface="Wingdings" panose="05000000000000000000" charset="0"/>
              <a:buChar char="Ø"/>
            </a:pPr>
            <a:r>
              <a:rPr lang="en-US" altLang="de-DE" sz="2800" dirty="0" smtClean="0">
                <a:sym typeface="+mn-ea"/>
              </a:rPr>
              <a:t>Have you heard of Big Data?</a:t>
            </a:r>
          </a:p>
          <a:p>
            <a:pPr marL="431800" lvl="2" indent="0">
              <a:lnSpc>
                <a:spcPct val="150000"/>
              </a:lnSpc>
              <a:buFont typeface="Wingdings" panose="05000000000000000000" charset="0"/>
              <a:buNone/>
            </a:pPr>
            <a:r>
              <a:rPr lang="en-US" altLang="de-DE" sz="2000" dirty="0" smtClean="0"/>
              <a:t>Data sets that are so large or complex that traditional data processing applications are inadequate to deal with them.</a:t>
            </a:r>
            <a:r>
              <a:rPr lang="en-US" altLang="de-DE" sz="2400" dirty="0" smtClean="0"/>
              <a:t> </a:t>
            </a:r>
          </a:p>
          <a:p>
            <a:pPr>
              <a:lnSpc>
                <a:spcPct val="150000"/>
              </a:lnSpc>
              <a:buFont typeface="Wingdings" panose="05000000000000000000" charset="0"/>
              <a:buChar char="Ø"/>
            </a:pPr>
            <a:r>
              <a:rPr lang="en-US" altLang="de-DE" sz="2800" dirty="0" smtClean="0"/>
              <a:t>Do you know data mining in Big Data?</a:t>
            </a:r>
          </a:p>
          <a:p>
            <a:pPr marL="215900" lvl="1" indent="0">
              <a:lnSpc>
                <a:spcPct val="150000"/>
              </a:lnSpc>
              <a:buFont typeface="Wingdings" panose="05000000000000000000" charset="0"/>
              <a:buNone/>
            </a:pPr>
            <a:r>
              <a:rPr lang="en-US" altLang="de-DE" sz="2000" dirty="0" smtClean="0"/>
              <a:t>Extraction of interesting information or pattern from data in big databases.</a:t>
            </a:r>
          </a:p>
          <a:p>
            <a:pPr>
              <a:lnSpc>
                <a:spcPct val="150000"/>
              </a:lnSpc>
              <a:buFont typeface="Wingdings" panose="05000000000000000000" charset="0"/>
              <a:buChar char="Ø"/>
            </a:pPr>
            <a:r>
              <a:rPr lang="en-US" altLang="de-DE" sz="2800" dirty="0" smtClean="0"/>
              <a:t>Have you heard of R?</a:t>
            </a:r>
          </a:p>
          <a:p>
            <a:pPr>
              <a:lnSpc>
                <a:spcPct val="150000"/>
              </a:lnSpc>
              <a:buFont typeface="Wingdings" panose="05000000000000000000" charset="0"/>
              <a:buChar char="Ø"/>
            </a:pPr>
            <a:r>
              <a:rPr lang="en-US" altLang="de-DE" sz="2800" dirty="0" smtClean="0"/>
              <a:t>Have you used R on data mining?</a:t>
            </a:r>
          </a:p>
          <a:p>
            <a:pPr>
              <a:lnSpc>
                <a:spcPct val="150000"/>
              </a:lnSpc>
              <a:buFont typeface="Wingdings" panose="05000000000000000000" charset="0"/>
              <a:buChar char="Ø"/>
            </a:pPr>
            <a:r>
              <a:rPr lang="en-US" altLang="de-DE" sz="2800" dirty="0" smtClean="0"/>
              <a:t>Have you used R on data mining in the medical field?</a:t>
            </a:r>
          </a:p>
          <a:p>
            <a:pPr>
              <a:lnSpc>
                <a:spcPct val="150000"/>
              </a:lnSpc>
              <a:buFont typeface="Wingdings" panose="05000000000000000000" charset="0"/>
              <a:buChar char="Ø"/>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Factor</a:t>
            </a:r>
            <a:endParaRPr lang="en-US" sz="2400" dirty="0"/>
          </a:p>
        </p:txBody>
      </p:sp>
      <p:sp>
        <p:nvSpPr>
          <p:cNvPr id="14" name="Text Placeholder 13"/>
          <p:cNvSpPr>
            <a:spLocks noGrp="1"/>
          </p:cNvSpPr>
          <p:nvPr>
            <p:ph type="body" sz="quarter" idx="12"/>
          </p:nvPr>
        </p:nvSpPr>
        <p:spPr/>
        <p:txBody>
          <a:bodyPr/>
          <a:lstStyle/>
          <a:p>
            <a:endParaRPr lang="en-US"/>
          </a:p>
        </p:txBody>
      </p:sp>
      <p:pic>
        <p:nvPicPr>
          <p:cNvPr id="13" name="Content Placeholder 12"/>
          <p:cNvPicPr>
            <a:picLocks noGrp="1" noChangeAspect="1"/>
          </p:cNvPicPr>
          <p:nvPr>
            <p:ph idx="1"/>
          </p:nvPr>
        </p:nvPicPr>
        <p:blipFill>
          <a:blip r:embed="rId3"/>
          <a:stretch>
            <a:fillRect/>
          </a:stretch>
        </p:blipFill>
        <p:spPr>
          <a:xfrm>
            <a:off x="288290" y="915035"/>
            <a:ext cx="8320405" cy="502793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6730" y="899905"/>
            <a:ext cx="8569325" cy="252000"/>
          </a:xfrm>
        </p:spPr>
        <p:txBody>
          <a:bodyPr/>
          <a:lstStyle/>
          <a:p>
            <a:pPr>
              <a:lnSpc>
                <a:spcPct val="150000"/>
              </a:lnSpc>
            </a:pPr>
            <a:r>
              <a:rPr lang="en-US" altLang="de-DE" dirty="0" smtClean="0"/>
              <a:t>working with data frame: </a:t>
            </a:r>
          </a:p>
          <a:p>
            <a:pPr>
              <a:lnSpc>
                <a:spcPct val="150000"/>
              </a:lnSpc>
            </a:pPr>
            <a:r>
              <a:rPr lang="en-US" altLang="de-DE" dirty="0" smtClean="0"/>
              <a:t>1. </a:t>
            </a:r>
            <a:r>
              <a:rPr lang="en-US" altLang="de-DE" b="0" dirty="0" smtClean="0">
                <a:solidFill>
                  <a:schemeClr val="accent1"/>
                </a:solidFill>
                <a:effectLst>
                  <a:outerShdw blurRad="38100" dist="25400" dir="5400000" algn="ctr" rotWithShape="0">
                    <a:srgbClr val="6E747A">
                      <a:alpha val="43000"/>
                    </a:srgbClr>
                  </a:outerShdw>
                </a:effectLst>
              </a:rPr>
              <a:t>gather together all variables</a:t>
            </a:r>
            <a:r>
              <a:rPr lang="en-US" altLang="de-DE" b="0" dirty="0" smtClean="0"/>
              <a:t> for any well defined and separate problem in a data frame under a suitably informative name;</a:t>
            </a:r>
          </a:p>
          <a:p>
            <a:pPr>
              <a:lnSpc>
                <a:spcPct val="150000"/>
              </a:lnSpc>
            </a:pPr>
            <a:r>
              <a:rPr lang="en-US" altLang="de-DE" b="0" dirty="0" smtClean="0"/>
              <a:t>2. when working with a problem </a:t>
            </a:r>
            <a:r>
              <a:rPr lang="en-US" altLang="de-DE" b="0" dirty="0" smtClean="0">
                <a:solidFill>
                  <a:schemeClr val="accent1"/>
                </a:solidFill>
                <a:effectLst>
                  <a:outerShdw blurRad="38100" dist="25400" dir="5400000" algn="ctr" rotWithShape="0">
                    <a:srgbClr val="6E747A">
                      <a:alpha val="43000"/>
                    </a:srgbClr>
                  </a:outerShdw>
                </a:effectLst>
              </a:rPr>
              <a:t>attach</a:t>
            </a:r>
            <a:r>
              <a:rPr lang="en-US" altLang="de-DE" b="0" dirty="0" smtClean="0"/>
              <a:t> the appropriate </a:t>
            </a:r>
            <a:r>
              <a:rPr lang="en-US" altLang="de-DE" b="0" dirty="0" smtClean="0">
                <a:solidFill>
                  <a:schemeClr val="accent1"/>
                </a:solidFill>
                <a:effectLst>
                  <a:outerShdw blurRad="38100" dist="25400" dir="5400000" algn="ctr" rotWithShape="0">
                    <a:srgbClr val="6E747A">
                      <a:alpha val="43000"/>
                    </a:srgbClr>
                  </a:outerShdw>
                </a:effectLst>
              </a:rPr>
              <a:t>data frame</a:t>
            </a:r>
          </a:p>
          <a:p>
            <a:pPr>
              <a:lnSpc>
                <a:spcPct val="150000"/>
              </a:lnSpc>
            </a:pPr>
            <a:r>
              <a:rPr lang="en-US" altLang="de-DE" b="0" dirty="0" smtClean="0"/>
              <a:t>3. before leaving a problem, add any variables you wish to keep for future reference to the data frame using the </a:t>
            </a:r>
            <a:r>
              <a:rPr lang="en-US" altLang="de-DE" b="0" dirty="0" smtClean="0">
                <a:solidFill>
                  <a:schemeClr val="accent1"/>
                </a:solidFill>
                <a:effectLst>
                  <a:outerShdw blurRad="38100" dist="25400" dir="5400000" algn="ctr" rotWithShape="0">
                    <a:srgbClr val="6E747A">
                      <a:alpha val="43000"/>
                    </a:srgbClr>
                  </a:outerShdw>
                </a:effectLst>
              </a:rPr>
              <a:t>$ form of assignment,</a:t>
            </a:r>
            <a:r>
              <a:rPr lang="en-US" altLang="de-DE" b="0" dirty="0" smtClean="0"/>
              <a:t> and then </a:t>
            </a:r>
            <a:r>
              <a:rPr lang="en-US" altLang="de-DE" b="0" dirty="0" smtClean="0">
                <a:solidFill>
                  <a:schemeClr val="accent1"/>
                </a:solidFill>
                <a:effectLst>
                  <a:outerShdw blurRad="38100" dist="25400" dir="5400000" algn="ctr" rotWithShape="0">
                    <a:srgbClr val="6E747A">
                      <a:alpha val="43000"/>
                    </a:srgbClr>
                  </a:outerShdw>
                </a:effectLst>
              </a:rPr>
              <a:t>detach()</a:t>
            </a:r>
            <a:r>
              <a:rPr lang="en-US" altLang="de-DE" b="0" dirty="0" smtClean="0"/>
              <a:t>;</a:t>
            </a:r>
          </a:p>
          <a:p>
            <a:pPr>
              <a:lnSpc>
                <a:spcPct val="150000"/>
              </a:lnSpc>
            </a:pPr>
            <a:r>
              <a:rPr lang="en-US" altLang="de-DE" b="0" dirty="0" smtClean="0"/>
              <a:t>4.  finally </a:t>
            </a:r>
            <a:r>
              <a:rPr lang="en-US" altLang="de-DE" b="0" dirty="0" smtClean="0">
                <a:solidFill>
                  <a:schemeClr val="accent1"/>
                </a:solidFill>
                <a:effectLst>
                  <a:outerShdw blurRad="38100" dist="25400" dir="5400000" algn="ctr" rotWithShape="0">
                    <a:srgbClr val="6E747A">
                      <a:alpha val="43000"/>
                    </a:srgbClr>
                  </a:outerShdw>
                </a:effectLst>
              </a:rPr>
              <a:t>remove all unwanted variables</a:t>
            </a:r>
            <a:r>
              <a:rPr lang="en-US" altLang="de-DE" b="0" dirty="0" smtClean="0"/>
              <a:t> from the working directory and keep it as clean of left-over temporary variables as possible.</a:t>
            </a:r>
          </a:p>
          <a:p>
            <a:pPr>
              <a:lnSpc>
                <a:spcPct val="150000"/>
              </a:lnSpc>
            </a:pPr>
            <a:endParaRPr lang="en-US" altLang="de-DE" sz="1200" b="0" dirty="0" smtClean="0"/>
          </a:p>
        </p:txBody>
      </p:sp>
      <p:sp>
        <p:nvSpPr>
          <p:cNvPr id="3" name="Title 2"/>
          <p:cNvSpPr>
            <a:spLocks noGrp="1"/>
          </p:cNvSpPr>
          <p:nvPr>
            <p:ph type="title"/>
          </p:nvPr>
        </p:nvSpPr>
        <p:spPr/>
        <p:txBody>
          <a:bodyPr/>
          <a:lstStyle/>
          <a:p>
            <a:r>
              <a:rPr lang="en-US" sz="2400" dirty="0" smtClean="0"/>
              <a:t>Data Frame	</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Data Frame	</a:t>
            </a:r>
            <a:endParaRPr lang="en-US" sz="2400" dirty="0"/>
          </a:p>
        </p:txBody>
      </p:sp>
      <p:sp>
        <p:nvSpPr>
          <p:cNvPr id="9" name="Text Placeholder 8"/>
          <p:cNvSpPr>
            <a:spLocks noGrp="1"/>
          </p:cNvSpPr>
          <p:nvPr>
            <p:ph type="body" sz="quarter" idx="11"/>
          </p:nvPr>
        </p:nvSpPr>
        <p:spPr>
          <a:xfrm>
            <a:off x="287020" y="3557905"/>
            <a:ext cx="8569325" cy="2266315"/>
          </a:xfrm>
        </p:spPr>
        <p:txBody>
          <a:bodyPr/>
          <a:lstStyle/>
          <a:p>
            <a:pPr marL="342900" indent="-342900">
              <a:buFont typeface="Wingdings" panose="05000000000000000000" charset="0"/>
              <a:buChar char="ü"/>
            </a:pPr>
            <a:r>
              <a:rPr lang="en-US"/>
              <a:t>collect data state and incomes and use data.frame to bind them</a:t>
            </a:r>
          </a:p>
          <a:p>
            <a:pPr>
              <a:buFont typeface="Wingdings" panose="05000000000000000000" charset="0"/>
            </a:pPr>
            <a:r>
              <a:rPr lang="en-US" b="0">
                <a:solidFill>
                  <a:schemeClr val="accent1"/>
                </a:solidFill>
                <a:effectLst>
                  <a:outerShdw blurRad="38100" dist="25400" dir="5400000" algn="ctr" rotWithShape="0">
                    <a:srgbClr val="6E747A">
                      <a:alpha val="43000"/>
                    </a:srgbClr>
                  </a:outerShdw>
                </a:effectLst>
              </a:rPr>
              <a:t>       account&lt;- data.frame(home=state,income=incomes) </a:t>
            </a:r>
          </a:p>
          <a:p>
            <a:pPr marL="342900" indent="-342900">
              <a:buFont typeface="Wingdings" panose="05000000000000000000" charset="0"/>
              <a:buChar char="ü"/>
            </a:pPr>
            <a:r>
              <a:rPr lang="en-US"/>
              <a:t>use attach to access data.frame</a:t>
            </a:r>
          </a:p>
          <a:p>
            <a:pPr>
              <a:buFont typeface="Wingdings" panose="05000000000000000000" charset="0"/>
            </a:pPr>
            <a:r>
              <a:rPr lang="en-US" b="0">
                <a:solidFill>
                  <a:schemeClr val="accent1"/>
                </a:solidFill>
                <a:effectLst>
                  <a:outerShdw blurRad="38100" dist="25400" dir="5400000" algn="ctr" rotWithShape="0">
                    <a:srgbClr val="6E747A">
                      <a:alpha val="43000"/>
                    </a:srgbClr>
                  </a:outerShdw>
                </a:effectLst>
              </a:rPr>
              <a:t>       attach(account) </a:t>
            </a:r>
          </a:p>
          <a:p>
            <a:pPr marL="342900" indent="-342900">
              <a:buFont typeface="Wingdings" panose="05000000000000000000" charset="0"/>
              <a:buChar char="ü"/>
            </a:pPr>
            <a:r>
              <a:rPr lang="en-US"/>
              <a:t>Do manipulation on data</a:t>
            </a:r>
            <a:r>
              <a:rPr lang="en-US" b="0"/>
              <a:t>: get the mean of incomes of each states </a:t>
            </a:r>
          </a:p>
          <a:p>
            <a:pPr>
              <a:buFont typeface="Wingdings" panose="05000000000000000000" charset="0"/>
            </a:pPr>
            <a:r>
              <a:rPr lang="en-US" b="0">
                <a:solidFill>
                  <a:schemeClr val="accent1"/>
                </a:solidFill>
                <a:effectLst>
                  <a:outerShdw blurRad="38100" dist="25400" dir="5400000" algn="ctr" rotWithShape="0">
                    <a:srgbClr val="6E747A">
                      <a:alpha val="43000"/>
                    </a:srgbClr>
                  </a:outerShdw>
                </a:effectLst>
              </a:rPr>
              <a:t>       incmeans&lt;- tapply(incomes,statef,mean) </a:t>
            </a:r>
            <a:r>
              <a:rPr lang="en-US" b="0"/>
              <a:t> </a:t>
            </a:r>
          </a:p>
          <a:p>
            <a:pPr marL="342900" indent="-342900">
              <a:buFont typeface="Wingdings" panose="05000000000000000000" charset="0"/>
              <a:buChar char="ü"/>
            </a:pPr>
            <a:r>
              <a:rPr lang="en-US"/>
              <a:t>Detach data</a:t>
            </a:r>
          </a:p>
          <a:p>
            <a:pPr>
              <a:buFont typeface="Wingdings" panose="05000000000000000000" charset="0"/>
            </a:pPr>
            <a:r>
              <a:rPr lang="en-US" b="0"/>
              <a:t>       </a:t>
            </a:r>
            <a:r>
              <a:rPr lang="en-US" b="0">
                <a:solidFill>
                  <a:schemeClr val="accent1"/>
                </a:solidFill>
                <a:effectLst>
                  <a:outerShdw blurRad="38100" dist="25400" dir="5400000" algn="ctr" rotWithShape="0">
                    <a:srgbClr val="6E747A">
                      <a:alpha val="43000"/>
                    </a:srgbClr>
                  </a:outerShdw>
                </a:effectLst>
              </a:rPr>
              <a:t>detach(account)</a:t>
            </a:r>
          </a:p>
          <a:p>
            <a:endParaRPr lang="en-US" b="0">
              <a:solidFill>
                <a:schemeClr val="accent1"/>
              </a:solidFill>
              <a:effectLst>
                <a:outerShdw blurRad="38100" dist="25400" dir="5400000" algn="ctr" rotWithShape="0">
                  <a:srgbClr val="6E747A">
                    <a:alpha val="43000"/>
                  </a:srgbClr>
                </a:outerShdw>
              </a:effectLst>
            </a:endParaRPr>
          </a:p>
        </p:txBody>
      </p:sp>
      <p:pic>
        <p:nvPicPr>
          <p:cNvPr id="11" name="Chart Placeholder 10"/>
          <p:cNvPicPr>
            <a:picLocks noGrp="1" noChangeAspect="1"/>
          </p:cNvPicPr>
          <p:nvPr>
            <p:ph type="chart" sz="quarter" idx="13"/>
          </p:nvPr>
        </p:nvPicPr>
        <p:blipFill>
          <a:blip r:embed="rId3"/>
          <a:stretch>
            <a:fillRect/>
          </a:stretch>
        </p:blipFill>
        <p:spPr>
          <a:xfrm>
            <a:off x="635000" y="887730"/>
            <a:ext cx="6501130" cy="26701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7973" y="895495"/>
            <a:ext cx="8569325" cy="3751263"/>
          </a:xfrm>
        </p:spPr>
        <p:txBody>
          <a:bodyPr/>
          <a:lstStyle/>
          <a:p>
            <a:pPr marL="342900" indent="-342900">
              <a:lnSpc>
                <a:spcPct val="150000"/>
              </a:lnSpc>
              <a:buFont typeface="Wingdings" panose="05000000000000000000" charset="0"/>
              <a:buChar char="ü"/>
            </a:pPr>
            <a:r>
              <a:rPr lang="en-US" altLang="de-DE" sz="2000" dirty="0" smtClean="0">
                <a:solidFill>
                  <a:schemeClr val="accent1"/>
                </a:solidFill>
                <a:effectLst>
                  <a:outerShdw blurRad="38100" dist="25400" dir="5400000" algn="ctr" rotWithShape="0">
                    <a:srgbClr val="6E747A">
                      <a:alpha val="43000"/>
                    </a:srgbClr>
                  </a:outerShdw>
                </a:effectLst>
              </a:rPr>
              <a:t>if( condition) expr_2 else expr_3 </a:t>
            </a:r>
          </a:p>
          <a:p>
            <a:pPr marL="342900" indent="-342900">
              <a:lnSpc>
                <a:spcPct val="150000"/>
              </a:lnSpc>
              <a:buFont typeface="Wingdings" panose="05000000000000000000" charset="0"/>
              <a:buChar char="ü"/>
            </a:pPr>
            <a:r>
              <a:rPr lang="en-US" altLang="de-DE" sz="2000" dirty="0" smtClean="0">
                <a:solidFill>
                  <a:schemeClr val="accent1"/>
                </a:solidFill>
                <a:effectLst>
                  <a:outerShdw blurRad="38100" dist="25400" dir="5400000" algn="ctr" rotWithShape="0">
                    <a:srgbClr val="6E747A">
                      <a:alpha val="43000"/>
                    </a:srgbClr>
                  </a:outerShdw>
                </a:effectLst>
              </a:rPr>
              <a:t>for(var in seq)  expr</a:t>
            </a:r>
          </a:p>
          <a:p>
            <a:pPr marL="342900" indent="-342900">
              <a:lnSpc>
                <a:spcPct val="150000"/>
              </a:lnSpc>
              <a:buFont typeface="Wingdings" panose="05000000000000000000" charset="0"/>
              <a:buChar char="ü"/>
            </a:pPr>
            <a:r>
              <a:rPr lang="en-US" altLang="de-DE" sz="2000" dirty="0" smtClean="0">
                <a:solidFill>
                  <a:schemeClr val="accent1"/>
                </a:solidFill>
                <a:effectLst>
                  <a:outerShdw blurRad="38100" dist="25400" dir="5400000" algn="ctr" rotWithShape="0">
                    <a:srgbClr val="6E747A">
                      <a:alpha val="43000"/>
                    </a:srgbClr>
                  </a:outerShdw>
                </a:effectLst>
              </a:rPr>
              <a:t>while(condition) expr</a:t>
            </a:r>
          </a:p>
          <a:p>
            <a:pPr marL="342900" indent="-342900">
              <a:lnSpc>
                <a:spcPct val="150000"/>
              </a:lnSpc>
              <a:buFont typeface="Wingdings" panose="05000000000000000000" charset="0"/>
              <a:buChar char="ü"/>
            </a:pPr>
            <a:r>
              <a:rPr lang="en-US" altLang="de-DE" sz="2000" dirty="0" smtClean="0">
                <a:solidFill>
                  <a:schemeClr val="accent1"/>
                </a:solidFill>
                <a:effectLst>
                  <a:outerShdw blurRad="38100" dist="25400" dir="5400000" algn="ctr" rotWithShape="0">
                    <a:srgbClr val="6E747A">
                      <a:alpha val="43000"/>
                    </a:srgbClr>
                  </a:outerShdw>
                </a:effectLst>
              </a:rPr>
              <a:t>repeat expr </a:t>
            </a:r>
          </a:p>
          <a:p>
            <a:pPr marL="342900" indent="-342900">
              <a:lnSpc>
                <a:spcPct val="150000"/>
              </a:lnSpc>
              <a:buFont typeface="Wingdings" panose="05000000000000000000" charset="0"/>
              <a:buChar char="ü"/>
            </a:pPr>
            <a:r>
              <a:rPr lang="en-US" altLang="de-DE" sz="2000" dirty="0" smtClean="0">
                <a:solidFill>
                  <a:schemeClr val="accent1"/>
                </a:solidFill>
                <a:effectLst>
                  <a:outerShdw blurRad="38100" dist="25400" dir="5400000" algn="ctr" rotWithShape="0">
                    <a:srgbClr val="6E747A">
                      <a:alpha val="43000"/>
                    </a:srgbClr>
                  </a:outerShdw>
                </a:effectLst>
              </a:rPr>
              <a:t>next/ break </a:t>
            </a:r>
          </a:p>
          <a:p>
            <a:pPr>
              <a:lnSpc>
                <a:spcPct val="150000"/>
              </a:lnSpc>
              <a:buFont typeface="Wingdings" panose="05000000000000000000" charset="0"/>
              <a:buChar char="Ø"/>
            </a:pPr>
            <a:r>
              <a:rPr lang="en-US" altLang="de-DE" sz="2000" dirty="0" smtClean="0"/>
              <a:t>‘break’ breaks out of a ‘for’, ‘while’ or ‘repeat’ loop; control is transferred to the first statement outside the inner-most loop. </a:t>
            </a:r>
          </a:p>
          <a:p>
            <a:pPr>
              <a:lnSpc>
                <a:spcPct val="150000"/>
              </a:lnSpc>
              <a:buFont typeface="Wingdings" panose="05000000000000000000" charset="0"/>
              <a:buChar char="Ø"/>
            </a:pPr>
            <a:r>
              <a:rPr lang="en-US" altLang="de-DE" sz="2000" dirty="0" smtClean="0"/>
              <a:t>‘next’ halts the processing of the current iteration and advances the looping index.  </a:t>
            </a:r>
          </a:p>
          <a:p>
            <a:pPr>
              <a:lnSpc>
                <a:spcPct val="150000"/>
              </a:lnSpc>
              <a:buFont typeface="Wingdings" panose="05000000000000000000" charset="0"/>
              <a:buChar char="Ø"/>
            </a:pPr>
            <a:r>
              <a:rPr lang="en-US" altLang="de-DE" sz="2000" dirty="0" smtClean="0"/>
              <a:t>Both ‘break’ and ‘next’ apply only to the innermost of nested loops.</a:t>
            </a:r>
          </a:p>
          <a:p>
            <a:pPr>
              <a:lnSpc>
                <a:spcPct val="150000"/>
              </a:lnSpc>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Control Statements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a:lnSpc>
                <a:spcPct val="150000"/>
              </a:lnSpc>
            </a:pPr>
            <a:endParaRPr 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Function	</a:t>
            </a:r>
            <a:endParaRPr lang="en-US" sz="2400" dirty="0"/>
          </a:p>
        </p:txBody>
      </p:sp>
      <p:pic>
        <p:nvPicPr>
          <p:cNvPr id="4" name="Content Placeholder 3"/>
          <p:cNvPicPr>
            <a:picLocks noGrp="1" noChangeAspect="1"/>
          </p:cNvPicPr>
          <p:nvPr>
            <p:ph idx="1"/>
          </p:nvPr>
        </p:nvPicPr>
        <p:blipFill>
          <a:blip r:embed="rId3"/>
          <a:stretch>
            <a:fillRect/>
          </a:stretch>
        </p:blipFill>
        <p:spPr>
          <a:xfrm>
            <a:off x="784225" y="906780"/>
            <a:ext cx="6616700" cy="452945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7338" y="1129175"/>
            <a:ext cx="8569325" cy="3751263"/>
          </a:xfrm>
        </p:spPr>
        <p:txBody>
          <a:bodyPr/>
          <a:lstStyle/>
          <a:p>
            <a:pPr>
              <a:lnSpc>
                <a:spcPct val="150000"/>
              </a:lnSpc>
            </a:pPr>
            <a:r>
              <a:rPr lang="de-DE" sz="2800" dirty="0" smtClean="0"/>
              <a:t>A function is defined by an assignment of the form</a:t>
            </a:r>
          </a:p>
          <a:p>
            <a:pPr marL="0" indent="0">
              <a:lnSpc>
                <a:spcPct val="150000"/>
              </a:lnSpc>
              <a:buNone/>
            </a:pPr>
            <a:r>
              <a:rPr lang="de-DE" sz="2400" dirty="0" smtClean="0">
                <a:solidFill>
                  <a:schemeClr val="accent1"/>
                </a:solidFill>
                <a:effectLst>
                  <a:outerShdw blurRad="38100" dist="25400" dir="5400000" algn="ctr" rotWithShape="0">
                    <a:srgbClr val="6E747A">
                      <a:alpha val="43000"/>
                    </a:srgbClr>
                  </a:outerShdw>
                </a:effectLst>
              </a:rPr>
              <a:t>  </a:t>
            </a:r>
            <a:r>
              <a:rPr lang="de-DE" sz="2400" dirty="0" smtClean="0">
                <a:solidFill>
                  <a:schemeClr val="accent1"/>
                </a:solidFill>
                <a:effectLst>
                  <a:outerShdw blurRad="38100" dist="25400" dir="5400000" algn="ctr" rotWithShape="0">
                    <a:srgbClr val="6E747A">
                      <a:alpha val="43000"/>
                    </a:srgbClr>
                  </a:outerShdw>
                </a:effectLst>
                <a:sym typeface="+mn-ea"/>
              </a:rPr>
              <a:t>name &lt;- function(arg_1, arg_2, ...) expression</a:t>
            </a:r>
          </a:p>
          <a:p>
            <a:pPr>
              <a:lnSpc>
                <a:spcPct val="150000"/>
              </a:lnSpc>
            </a:pPr>
            <a:r>
              <a:rPr lang="de-DE" sz="2800" dirty="0" smtClean="0"/>
              <a:t>A call to the function then usually takes the form  </a:t>
            </a:r>
            <a:r>
              <a:rPr lang="de-DE" sz="2400" dirty="0" smtClean="0">
                <a:solidFill>
                  <a:schemeClr val="accent1"/>
                </a:solidFill>
                <a:effectLst>
                  <a:outerShdw blurRad="38100" dist="25400" dir="5400000" algn="ctr" rotWithShape="0">
                    <a:srgbClr val="6E747A">
                      <a:alpha val="43000"/>
                    </a:srgbClr>
                  </a:outerShdw>
                </a:effectLst>
              </a:rPr>
              <a:t>name(expr_1, expr_2, ...)</a:t>
            </a:r>
          </a:p>
          <a:p>
            <a:pPr marL="0" indent="0">
              <a:lnSpc>
                <a:spcPct val="150000"/>
              </a:lnSpc>
              <a:buNone/>
            </a:pPr>
            <a:r>
              <a:rPr lang="de-DE" sz="2800" dirty="0" smtClean="0"/>
              <a:t>    </a:t>
            </a:r>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Function</a:t>
            </a:r>
            <a:endParaRPr lang="en-US" sz="2400" dirty="0"/>
          </a:p>
        </p:txBody>
      </p:sp>
      <p:pic>
        <p:nvPicPr>
          <p:cNvPr id="4" name="Content Placeholder 3"/>
          <p:cNvPicPr>
            <a:picLocks noGrp="1" noChangeAspect="1"/>
          </p:cNvPicPr>
          <p:nvPr>
            <p:ph idx="1"/>
          </p:nvPr>
        </p:nvPicPr>
        <p:blipFill>
          <a:blip r:embed="rId3"/>
          <a:stretch>
            <a:fillRect/>
          </a:stretch>
        </p:blipFill>
        <p:spPr>
          <a:xfrm>
            <a:off x="3945255" y="3195955"/>
            <a:ext cx="4629150" cy="247459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lnSpc>
                <a:spcPct val="150000"/>
              </a:lnSpc>
              <a:buNone/>
            </a:pPr>
            <a:r>
              <a:rPr lang="en-US" altLang="de-DE" sz="2000" dirty="0" smtClean="0"/>
              <a:t>Read data from and write data to</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R native formats</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Access builtin datasets</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Text files</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CSV files</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Excel files</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ODBS databases</a:t>
            </a:r>
          </a:p>
          <a:p>
            <a:pPr marL="0" indent="0">
              <a:lnSpc>
                <a:spcPct val="150000"/>
              </a:lnSpc>
              <a:buNone/>
            </a:pPr>
            <a:r>
              <a:rPr lang="en-US" altLang="de-DE" sz="2000" dirty="0" smtClean="0"/>
              <a:t>http://cran.r-project.org/doc/manuals/R-data.pdf </a:t>
            </a:r>
          </a:p>
          <a:p>
            <a:pPr>
              <a:lnSpc>
                <a:spcPct val="150000"/>
              </a:lnSpc>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Import/Export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Data Import/Export </a:t>
            </a:r>
            <a:endParaRPr lang="en-US" sz="2400" dirty="0"/>
          </a:p>
        </p:txBody>
      </p:sp>
      <p:pic>
        <p:nvPicPr>
          <p:cNvPr id="4" name="Content Placeholder 3"/>
          <p:cNvPicPr>
            <a:picLocks noGrp="1" noChangeAspect="1"/>
          </p:cNvPicPr>
          <p:nvPr>
            <p:ph idx="1"/>
          </p:nvPr>
        </p:nvPicPr>
        <p:blipFill>
          <a:blip r:embed="rId3"/>
          <a:stretch>
            <a:fillRect/>
          </a:stretch>
        </p:blipFill>
        <p:spPr>
          <a:xfrm>
            <a:off x="414655" y="954405"/>
            <a:ext cx="5360670" cy="1605915"/>
          </a:xfrm>
          <a:prstGeom prst="rect">
            <a:avLst/>
          </a:prstGeom>
        </p:spPr>
      </p:pic>
      <p:pic>
        <p:nvPicPr>
          <p:cNvPr id="7" name="Picture 6"/>
          <p:cNvPicPr>
            <a:picLocks noChangeAspect="1"/>
          </p:cNvPicPr>
          <p:nvPr/>
        </p:nvPicPr>
        <p:blipFill>
          <a:blip r:embed="rId4"/>
          <a:stretch>
            <a:fillRect/>
          </a:stretch>
        </p:blipFill>
        <p:spPr>
          <a:xfrm>
            <a:off x="1189355" y="2484755"/>
            <a:ext cx="5304155" cy="3142615"/>
          </a:xfrm>
          <a:prstGeom prst="rect">
            <a:avLst/>
          </a:prstGeom>
        </p:spPr>
      </p:pic>
      <p:sp>
        <p:nvSpPr>
          <p:cNvPr id="2" name="Rounded Rectangular Callout 1"/>
          <p:cNvSpPr/>
          <p:nvPr/>
        </p:nvSpPr>
        <p:spPr>
          <a:xfrm>
            <a:off x="5334635" y="1605280"/>
            <a:ext cx="2416175" cy="569595"/>
          </a:xfrm>
          <a:prstGeom prst="wedgeRoundRectCallout">
            <a:avLst>
              <a:gd name="adj1" fmla="val -179119"/>
              <a:gd name="adj2" fmla="val -2424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R Native format</a:t>
            </a:r>
          </a:p>
        </p:txBody>
      </p:sp>
      <p:sp>
        <p:nvSpPr>
          <p:cNvPr id="5" name="Rounded Rectangular Callout 4"/>
          <p:cNvSpPr/>
          <p:nvPr/>
        </p:nvSpPr>
        <p:spPr>
          <a:xfrm>
            <a:off x="5775325" y="3366135"/>
            <a:ext cx="2416175" cy="759460"/>
          </a:xfrm>
          <a:prstGeom prst="wedgeRoundRectCallout">
            <a:avLst>
              <a:gd name="adj1" fmla="val -165742"/>
              <a:gd name="adj2" fmla="val -13102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Access R Builtin Datasets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6703" y="745000"/>
            <a:ext cx="8569325" cy="3751263"/>
          </a:xfrm>
        </p:spPr>
        <p:txBody>
          <a:bodyPr/>
          <a:lstStyle/>
          <a:p>
            <a:pPr>
              <a:lnSpc>
                <a:spcPct val="150000"/>
              </a:lnSpc>
            </a:pPr>
            <a:r>
              <a:rPr lang="en-US" altLang="de-DE" sz="2800" dirty="0" smtClean="0"/>
              <a:t>reading tabular data into R </a:t>
            </a:r>
          </a:p>
          <a:p>
            <a:pPr marL="0" indent="0">
              <a:lnSpc>
                <a:spcPct val="150000"/>
              </a:lnSpc>
              <a:buNone/>
            </a:pPr>
            <a:r>
              <a:rPr lang="en-US" altLang="de-DE" sz="2000" dirty="0" smtClean="0">
                <a:solidFill>
                  <a:schemeClr val="accent1"/>
                </a:solidFill>
                <a:effectLst>
                  <a:outerShdw blurRad="38100" dist="25400" dir="5400000" algn="ctr" rotWithShape="0">
                    <a:srgbClr val="6E747A">
                      <a:alpha val="43000"/>
                    </a:srgbClr>
                  </a:outerShdw>
                </a:effectLst>
              </a:rPr>
              <a:t>read.table(file,header=FALSE,sep=””,as.is=!stringsAsFactor) / read.csv()</a:t>
            </a:r>
            <a:r>
              <a:rPr lang="en-US" altLang="de-DE" sz="2000" dirty="0" smtClean="0"/>
              <a:t> </a:t>
            </a:r>
          </a:p>
          <a:p>
            <a:pPr marL="0" indent="0">
              <a:lnSpc>
                <a:spcPct val="150000"/>
              </a:lnSpc>
              <a:buNone/>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Import/Export -- From files</a:t>
            </a:r>
            <a:endParaRPr lang="en-US" sz="2400" dirty="0"/>
          </a:p>
        </p:txBody>
      </p:sp>
      <p:pic>
        <p:nvPicPr>
          <p:cNvPr id="4" name="Content Placeholder 3"/>
          <p:cNvPicPr>
            <a:picLocks noGrp="1" noChangeAspect="1"/>
          </p:cNvPicPr>
          <p:nvPr>
            <p:ph idx="1"/>
          </p:nvPr>
        </p:nvPicPr>
        <p:blipFill>
          <a:blip r:embed="rId3"/>
          <a:stretch>
            <a:fillRect/>
          </a:stretch>
        </p:blipFill>
        <p:spPr>
          <a:xfrm>
            <a:off x="558800" y="1872615"/>
            <a:ext cx="7723505" cy="393636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6703" y="931055"/>
            <a:ext cx="8569325" cy="3751263"/>
          </a:xfrm>
        </p:spPr>
        <p:txBody>
          <a:bodyPr/>
          <a:lstStyle/>
          <a:p>
            <a:pPr>
              <a:lnSpc>
                <a:spcPct val="150000"/>
              </a:lnSpc>
            </a:pPr>
            <a:r>
              <a:rPr lang="en-US" altLang="de-DE" sz="2800" dirty="0" smtClean="0"/>
              <a:t>reading tabular data into R </a:t>
            </a:r>
          </a:p>
          <a:p>
            <a:pPr marL="0" indent="0">
              <a:lnSpc>
                <a:spcPct val="150000"/>
              </a:lnSpc>
              <a:buNone/>
            </a:pPr>
            <a:r>
              <a:rPr lang="en-US" altLang="de-DE" sz="2000" dirty="0" smtClean="0"/>
              <a:t>‘read.csv’ is identical to ‘read.table’ except for the defaults.  They are intended for reading ‘comma separated value’ files </a:t>
            </a:r>
          </a:p>
          <a:p>
            <a:pPr marL="0" indent="0">
              <a:lnSpc>
                <a:spcPct val="150000"/>
              </a:lnSpc>
              <a:buNone/>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Import/Export 	</a:t>
            </a:r>
            <a:endParaRPr lang="en-US" sz="2400" dirty="0"/>
          </a:p>
        </p:txBody>
      </p:sp>
      <p:pic>
        <p:nvPicPr>
          <p:cNvPr id="5" name="Picture 4"/>
          <p:cNvPicPr>
            <a:picLocks noChangeAspect="1"/>
          </p:cNvPicPr>
          <p:nvPr/>
        </p:nvPicPr>
        <p:blipFill>
          <a:blip r:embed="rId3"/>
          <a:stretch>
            <a:fillRect/>
          </a:stretch>
        </p:blipFill>
        <p:spPr>
          <a:xfrm>
            <a:off x="1437640" y="2635250"/>
            <a:ext cx="7275830" cy="35979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endParaRPr 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Top languages for data mining	</a:t>
            </a:r>
            <a:endParaRPr lang="en-US" sz="2400" dirty="0"/>
          </a:p>
        </p:txBody>
      </p:sp>
      <p:pic>
        <p:nvPicPr>
          <p:cNvPr id="4" name="Chart Placeholder 3" descr="top10-analytics-data-science-software-2016"/>
          <p:cNvPicPr>
            <a:picLocks noGrp="1" noChangeAspect="1"/>
          </p:cNvPicPr>
          <p:nvPr>
            <p:ph type="chart" sz="quarter" idx="13"/>
          </p:nvPr>
        </p:nvPicPr>
        <p:blipFill>
          <a:blip r:embed="rId3"/>
          <a:stretch>
            <a:fillRect/>
          </a:stretch>
        </p:blipFill>
        <p:spPr>
          <a:xfrm>
            <a:off x="737870" y="894715"/>
            <a:ext cx="6900545" cy="4566920"/>
          </a:xfrm>
          <a:prstGeom prst="rect">
            <a:avLst/>
          </a:prstGeom>
        </p:spPr>
      </p:pic>
      <p:sp>
        <p:nvSpPr>
          <p:cNvPr id="5" name="Text Box 4"/>
          <p:cNvSpPr txBox="1"/>
          <p:nvPr/>
        </p:nvSpPr>
        <p:spPr>
          <a:xfrm>
            <a:off x="737870" y="5553075"/>
            <a:ext cx="7998460" cy="304800"/>
          </a:xfrm>
          <a:prstGeom prst="rect">
            <a:avLst/>
          </a:prstGeom>
          <a:noFill/>
        </p:spPr>
        <p:txBody>
          <a:bodyPr wrap="square" rtlCol="0">
            <a:spAutoFit/>
          </a:bodyPr>
          <a:lstStyle/>
          <a:p>
            <a:r>
              <a:rPr lang="en-US" sz="1400">
                <a:hlinkClick r:id="rId4"/>
              </a:rPr>
              <a:t>http://www.kdnuggets.com/2016/06/r-python-top-analytics-data-mining-data-science-software.html</a:t>
            </a:r>
            <a:endParaRPr 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34938" y="889780"/>
            <a:ext cx="8569325" cy="3751263"/>
          </a:xfrm>
        </p:spPr>
        <p:txBody>
          <a:bodyPr/>
          <a:lstStyle/>
          <a:p>
            <a:pPr marL="342900" indent="-342900">
              <a:lnSpc>
                <a:spcPct val="150000"/>
              </a:lnSpc>
              <a:buFont typeface="Wingdings" panose="05000000000000000000" charset="0"/>
              <a:buChar char="ü"/>
            </a:pPr>
            <a:r>
              <a:rPr lang="en-US" altLang="de-DE" sz="2400" dirty="0" smtClean="0">
                <a:sym typeface="+mn-ea"/>
              </a:rPr>
              <a:t>Reading arbitrary data from the console or file</a:t>
            </a:r>
            <a:endParaRPr lang="en-US" altLang="de-DE" sz="2400" dirty="0" smtClean="0"/>
          </a:p>
          <a:p>
            <a:pPr>
              <a:lnSpc>
                <a:spcPct val="150000"/>
              </a:lnSpc>
              <a:buFont typeface="Wingdings" panose="05000000000000000000" charset="0"/>
            </a:pPr>
            <a:r>
              <a:rPr lang="en-US" altLang="de-DE" sz="2400" dirty="0" smtClean="0">
                <a:solidFill>
                  <a:schemeClr val="accent1"/>
                </a:solidFill>
                <a:effectLst>
                  <a:outerShdw blurRad="38100" dist="25400" dir="5400000" algn="ctr" rotWithShape="0">
                    <a:srgbClr val="6E747A">
                      <a:alpha val="43000"/>
                    </a:srgbClr>
                  </a:outerShdw>
                </a:effectLst>
                <a:sym typeface="+mn-ea"/>
              </a:rPr>
              <a:t>  scan(file=””,what=double(),nmax=-1,n=-1,sep=””)</a:t>
            </a:r>
            <a:endParaRPr lang="en-US" altLang="de-DE" sz="2400" dirty="0" smtClean="0">
              <a:solidFill>
                <a:schemeClr val="accent1"/>
              </a:solidFill>
              <a:effectLst>
                <a:outerShdw blurRad="38100" dist="25400" dir="5400000" algn="ctr" rotWithShape="0">
                  <a:srgbClr val="6E747A">
                    <a:alpha val="43000"/>
                  </a:srgbClr>
                </a:outerShdw>
              </a:effectLst>
            </a:endParaRPr>
          </a:p>
          <a:p>
            <a:pPr marL="342900" indent="-342900">
              <a:lnSpc>
                <a:spcPct val="150000"/>
              </a:lnSpc>
              <a:buFont typeface="Wingdings" panose="05000000000000000000" charset="0"/>
              <a:buChar char="ü"/>
            </a:pPr>
            <a:r>
              <a:rPr lang="en-US" altLang="de-DE" sz="2400" dirty="0" smtClean="0"/>
              <a:t>Write data to file</a:t>
            </a:r>
          </a:p>
          <a:p>
            <a:pPr marL="342900" indent="-342900">
              <a:lnSpc>
                <a:spcPct val="150000"/>
              </a:lnSpc>
              <a:buFont typeface="Arial" panose="020B0604020202020204" pitchFamily="34" charset="0"/>
            </a:pPr>
            <a:r>
              <a:rPr lang="en-US" altLang="de-DE" sz="2000" dirty="0" smtClean="0">
                <a:solidFill>
                  <a:schemeClr val="accent1"/>
                </a:solidFill>
                <a:effectLst>
                  <a:outerShdw blurRad="38100" dist="25400" dir="5400000" algn="ctr" rotWithShape="0">
                    <a:srgbClr val="6E747A">
                      <a:alpha val="43000"/>
                    </a:srgbClr>
                  </a:outerShdw>
                </a:effectLst>
              </a:rPr>
              <a:t>write.table(x,file=””,append=FALSE,quote=TRUE,seq=””,...)</a:t>
            </a:r>
          </a:p>
          <a:p>
            <a:pPr>
              <a:lnSpc>
                <a:spcPct val="150000"/>
              </a:lnSpc>
              <a:buFont typeface="Arial" panose="020B0604020202020204" pitchFamily="34" charset="0"/>
            </a:pPr>
            <a:r>
              <a:rPr lang="en-US" altLang="de-DE" sz="2000" dirty="0" smtClean="0">
                <a:solidFill>
                  <a:schemeClr val="accent1"/>
                </a:solidFill>
                <a:effectLst>
                  <a:outerShdw blurRad="38100" dist="25400" dir="5400000" algn="ctr" rotWithShape="0">
                    <a:srgbClr val="6E747A">
                      <a:alpha val="43000"/>
                    </a:srgbClr>
                  </a:outerShdw>
                </a:effectLst>
              </a:rPr>
              <a:t>write.csv(...) </a:t>
            </a:r>
          </a:p>
          <a:p>
            <a:pPr marL="0" indent="0">
              <a:lnSpc>
                <a:spcPct val="150000"/>
              </a:lnSpc>
              <a:buNone/>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Import/Export 	</a:t>
            </a:r>
            <a:endParaRPr lang="en-US" sz="2400" dirty="0"/>
          </a:p>
        </p:txBody>
      </p:sp>
      <p:pic>
        <p:nvPicPr>
          <p:cNvPr id="6" name="Picture 5"/>
          <p:cNvPicPr>
            <a:picLocks noChangeAspect="1"/>
          </p:cNvPicPr>
          <p:nvPr/>
        </p:nvPicPr>
        <p:blipFill>
          <a:blip r:embed="rId3"/>
          <a:stretch>
            <a:fillRect/>
          </a:stretch>
        </p:blipFill>
        <p:spPr>
          <a:xfrm>
            <a:off x="882015" y="3606165"/>
            <a:ext cx="7076440" cy="23336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buFont typeface="Wingdings" panose="05000000000000000000" charset="0"/>
              <a:buChar char="v"/>
            </a:pPr>
            <a:r>
              <a:rPr lang="en-US" altLang="de-DE" sz="2800" dirty="0" smtClean="0"/>
              <a:t>Excel files </a:t>
            </a:r>
          </a:p>
          <a:p>
            <a:pPr marL="0" indent="0">
              <a:lnSpc>
                <a:spcPct val="150000"/>
              </a:lnSpc>
              <a:buFont typeface="Wingdings" panose="05000000000000000000" charset="0"/>
              <a:buNone/>
            </a:pPr>
            <a:r>
              <a:rPr lang="en-US" altLang="de-DE" sz="2800" dirty="0" smtClean="0"/>
              <a:t>  </a:t>
            </a:r>
            <a:r>
              <a:rPr lang="en-US" altLang="de-DE" sz="2400" dirty="0" smtClean="0"/>
              <a:t>Package: xlsx</a:t>
            </a:r>
            <a:r>
              <a:rPr lang="en-US" altLang="de-DE" sz="2400" dirty="0" smtClean="0">
                <a:sym typeface="+mn-ea"/>
              </a:rPr>
              <a:t> read.xlsx(), write.xlsx()</a:t>
            </a:r>
          </a:p>
          <a:p>
            <a:pPr>
              <a:lnSpc>
                <a:spcPct val="150000"/>
              </a:lnSpc>
              <a:buFont typeface="Wingdings" panose="05000000000000000000" charset="0"/>
              <a:buChar char="v"/>
            </a:pPr>
            <a:r>
              <a:rPr lang="en-US" altLang="de-DE" sz="2800" dirty="0" smtClean="0">
                <a:sym typeface="+mn-ea"/>
              </a:rPr>
              <a:t>Datasets</a:t>
            </a:r>
          </a:p>
          <a:p>
            <a:pPr>
              <a:lnSpc>
                <a:spcPct val="150000"/>
              </a:lnSpc>
              <a:buFont typeface="Wingdings" panose="05000000000000000000" charset="0"/>
              <a:buChar char="ü"/>
            </a:pPr>
            <a:r>
              <a:rPr lang="en-US" altLang="de-DE" sz="2400" dirty="0" smtClean="0">
                <a:sym typeface="+mn-ea"/>
              </a:rPr>
              <a:t>Package RODBC: provide connection to ODBC</a:t>
            </a:r>
          </a:p>
          <a:p>
            <a:pPr>
              <a:lnSpc>
                <a:spcPct val="150000"/>
              </a:lnSpc>
              <a:buFont typeface="Wingdings" panose="05000000000000000000" charset="0"/>
              <a:buChar char="ü"/>
            </a:pPr>
            <a:r>
              <a:rPr lang="en-US" altLang="de-DE" sz="2400" dirty="0" smtClean="0">
                <a:sym typeface="+mn-ea"/>
              </a:rPr>
              <a:t>Function odbcConnect(): sets up a connection to database</a:t>
            </a:r>
          </a:p>
          <a:p>
            <a:pPr>
              <a:lnSpc>
                <a:spcPct val="150000"/>
              </a:lnSpc>
              <a:buFont typeface="Wingdings" panose="05000000000000000000" charset="0"/>
              <a:buChar char="ü"/>
            </a:pPr>
            <a:r>
              <a:rPr lang="en-US" altLang="de-DE" sz="2400" dirty="0" smtClean="0">
                <a:sym typeface="+mn-ea"/>
              </a:rPr>
              <a:t>I sqlQuery(): sends an SQL query to the database</a:t>
            </a:r>
          </a:p>
          <a:p>
            <a:pPr>
              <a:lnSpc>
                <a:spcPct val="150000"/>
              </a:lnSpc>
              <a:buFont typeface="Wingdings" panose="05000000000000000000" charset="0"/>
              <a:buChar char="ü"/>
            </a:pPr>
            <a:r>
              <a:rPr lang="en-US" altLang="de-DE" sz="2400" dirty="0" smtClean="0">
                <a:sym typeface="+mn-ea"/>
              </a:rPr>
              <a:t>I odbcClose() closes the connection.</a:t>
            </a:r>
          </a:p>
          <a:p>
            <a:pPr>
              <a:lnSpc>
                <a:spcPct val="150000"/>
              </a:lnSpc>
            </a:pPr>
            <a:endParaRPr lang="en-US" altLang="de-DE" sz="2800" dirty="0" smtClean="0"/>
          </a:p>
          <a:p>
            <a:pPr marL="0" indent="0">
              <a:lnSpc>
                <a:spcPct val="150000"/>
              </a:lnSpc>
              <a:buNone/>
            </a:pPr>
            <a:endParaRPr lang="en-US" altLang="de-DE" sz="2800" dirty="0" smtClean="0"/>
          </a:p>
          <a:p>
            <a:pPr marL="0" indent="0">
              <a:lnSpc>
                <a:spcPct val="150000"/>
              </a:lnSpc>
              <a:buNone/>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Import/Export 	</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pPr>
            <a:r>
              <a:rPr lang="en-US" altLang="de-DE" sz="2000" dirty="0" smtClean="0"/>
              <a:t>[1] Jiawei Han, Micheline Kamber, Jian Pei: Data Mining – Concepts and Techniques, 3rd ed., Morgan Kaufmann Publishers, 2011.</a:t>
            </a:r>
          </a:p>
          <a:p>
            <a:pPr marL="0" indent="0">
              <a:lnSpc>
                <a:spcPct val="150000"/>
              </a:lnSpc>
              <a:buNone/>
            </a:pPr>
            <a:r>
              <a:rPr lang="en-US" altLang="de-DE" sz="2000" dirty="0" smtClean="0"/>
              <a:t>    http://www.cs.uiuc.edu/~hanj/bk3 </a:t>
            </a:r>
          </a:p>
          <a:p>
            <a:pPr>
              <a:lnSpc>
                <a:spcPct val="150000"/>
              </a:lnSpc>
            </a:pPr>
            <a:r>
              <a:rPr lang="en-US" altLang="de-DE" sz="2000" dirty="0" smtClean="0"/>
              <a:t>[2] https://en.wikipedia.org/wiki/Big_data </a:t>
            </a:r>
          </a:p>
          <a:p>
            <a:pPr>
              <a:lnSpc>
                <a:spcPct val="150000"/>
              </a:lnSpc>
            </a:pPr>
            <a:r>
              <a:rPr lang="en-US" sz="2000" dirty="0" smtClean="0">
                <a:sym typeface="+mn-ea"/>
              </a:rPr>
              <a:t>[3 ] </a:t>
            </a:r>
            <a:r>
              <a:rPr lang="en-US" sz="2000" dirty="0" smtClean="0">
                <a:sym typeface="+mn-ea"/>
                <a:hlinkClick r:id="rId3" action="ppaction://hlinkfile"/>
              </a:rPr>
              <a:t>https://cran.r-project.org/</a:t>
            </a:r>
            <a:r>
              <a:rPr lang="en-US" sz="2000" dirty="0" smtClean="0">
                <a:sym typeface="+mn-ea"/>
              </a:rPr>
              <a:t>   </a:t>
            </a:r>
          </a:p>
          <a:p>
            <a:pPr>
              <a:lnSpc>
                <a:spcPct val="150000"/>
              </a:lnSpc>
            </a:pPr>
            <a:r>
              <a:rPr lang="en-US" sz="2000" dirty="0" smtClean="0">
                <a:sym typeface="+mn-ea"/>
              </a:rPr>
              <a:t>[4] </a:t>
            </a:r>
            <a:r>
              <a:rPr lang="en-US" sz="2000" dirty="0" smtClean="0">
                <a:sym typeface="+mn-ea"/>
                <a:hlinkClick r:id="rId4" action="ppaction://hlinkfile"/>
              </a:rPr>
              <a:t>http://www.rdatamining.com/</a:t>
            </a:r>
          </a:p>
          <a:p>
            <a:pPr>
              <a:lnSpc>
                <a:spcPct val="150000"/>
              </a:lnSpc>
            </a:pPr>
            <a:r>
              <a:rPr lang="en-US" sz="2000" dirty="0" smtClean="0">
                <a:sym typeface="+mn-ea"/>
                <a:hlinkClick r:id="rId4" action="ppaction://hlinkfile"/>
              </a:rPr>
              <a:t>[5] An Introduction to R</a:t>
            </a:r>
            <a:endParaRPr lang="en-US" sz="2000" dirty="0" smtClean="0">
              <a:sym typeface="+mn-ea"/>
            </a:endParaRPr>
          </a:p>
          <a:p>
            <a:pPr marL="0" indent="0">
              <a:lnSpc>
                <a:spcPct val="150000"/>
              </a:lnSpc>
              <a:buNone/>
            </a:pPr>
            <a:endParaRPr lang="en-US" altLang="de-DE" sz="2800" dirty="0" smtClean="0"/>
          </a:p>
          <a:p>
            <a:pPr marL="0" indent="0">
              <a:lnSpc>
                <a:spcPct val="150000"/>
              </a:lnSpc>
              <a:buNone/>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References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pPr>
            <a:r>
              <a:rPr lang="de-DE" sz="2400" dirty="0" smtClean="0"/>
              <a:t>R is an open source software package to perform statistical analysis on data</a:t>
            </a:r>
            <a:r>
              <a:rPr lang="en-US" altLang="de-DE" sz="2400" dirty="0" smtClean="0"/>
              <a:t>.</a:t>
            </a:r>
          </a:p>
          <a:p>
            <a:pPr>
              <a:lnSpc>
                <a:spcPct val="150000"/>
              </a:lnSpc>
            </a:pPr>
            <a:r>
              <a:rPr lang="en-US" altLang="de-DE" sz="2400" dirty="0" smtClean="0">
                <a:sym typeface="+mn-ea"/>
              </a:rPr>
              <a:t>R is an interpreted language; users typically access it through a command-line interpreter.</a:t>
            </a:r>
            <a:endParaRPr lang="en-US" altLang="de-DE" sz="2400" dirty="0" smtClean="0"/>
          </a:p>
          <a:p>
            <a:pPr>
              <a:lnSpc>
                <a:spcPct val="150000"/>
              </a:lnSpc>
            </a:pPr>
            <a:r>
              <a:rPr lang="en-US" altLang="de-DE" sz="2400" dirty="0" smtClean="0"/>
              <a:t>R is similar to the S language. R </a:t>
            </a:r>
            <a:r>
              <a:rPr lang="de-DE" sz="2400" dirty="0" smtClean="0"/>
              <a:t>was developed by Ross Ihaka and Robert Gentleman at the University of Auckland, New Zealand, which is currently handled by the R Development Core Team.</a:t>
            </a:r>
          </a:p>
          <a:p>
            <a:pPr>
              <a:lnSpc>
                <a:spcPct val="150000"/>
              </a:lnSpc>
            </a:pPr>
            <a:endParaRPr lang="en-US" altLang="de-DE" sz="2400" dirty="0" smtClean="0"/>
          </a:p>
          <a:p>
            <a:pPr>
              <a:lnSpc>
                <a:spcPct val="150000"/>
              </a:lnSpc>
            </a:pPr>
            <a:endParaRPr lang="en-US" altLang="de-DE" sz="24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What is R?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1000"/>
                                        <p:tgtEl>
                                          <p:spTgt spid="2">
                                            <p:txEl>
                                              <p:pRg st="0" end="0"/>
                                            </p:txEl>
                                          </p:spTgt>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1000"/>
                                        <p:tgtEl>
                                          <p:spTgt spid="2">
                                            <p:txEl>
                                              <p:pRg st="1" end="1"/>
                                            </p:txEl>
                                          </p:spTgt>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lnSpc>
                <a:spcPct val="150000"/>
              </a:lnSpc>
              <a:buNone/>
            </a:pPr>
            <a:r>
              <a:rPr lang="de-DE" sz="2400" dirty="0" smtClean="0"/>
              <a:t>R allows performing Data analytics by various statistical and </a:t>
            </a:r>
            <a:r>
              <a:rPr lang="en-US" altLang="de-DE" sz="2400" dirty="0" smtClean="0"/>
              <a:t>data mining </a:t>
            </a:r>
            <a:r>
              <a:rPr lang="de-DE" sz="2400" dirty="0" smtClean="0"/>
              <a:t>operations</a:t>
            </a:r>
            <a:r>
              <a:rPr lang="en-US" altLang="de-DE" sz="2400" dirty="0" smtClean="0"/>
              <a:t>.</a:t>
            </a:r>
          </a:p>
          <a:p>
            <a:pPr>
              <a:lnSpc>
                <a:spcPct val="150000"/>
              </a:lnSpc>
              <a:buFont typeface="Wingdings" panose="05000000000000000000" charset="0"/>
              <a:buChar char="§"/>
            </a:pPr>
            <a:r>
              <a:rPr lang="de-DE" sz="2400" dirty="0" smtClean="0">
                <a:solidFill>
                  <a:schemeClr val="accent1"/>
                </a:solidFill>
                <a:effectLst>
                  <a:outerShdw blurRad="38100" dist="25400" dir="5400000" algn="ctr" rotWithShape="0">
                    <a:srgbClr val="6E747A">
                      <a:alpha val="43000"/>
                    </a:srgbClr>
                  </a:outerShdw>
                </a:effectLst>
              </a:rPr>
              <a:t> Regression</a:t>
            </a:r>
          </a:p>
          <a:p>
            <a:pPr>
              <a:lnSpc>
                <a:spcPct val="150000"/>
              </a:lnSpc>
              <a:buFont typeface="Wingdings" panose="05000000000000000000" charset="0"/>
              <a:buChar char="§"/>
            </a:pPr>
            <a:r>
              <a:rPr lang="de-DE" sz="2400" dirty="0" smtClean="0">
                <a:solidFill>
                  <a:schemeClr val="accent1"/>
                </a:solidFill>
                <a:effectLst>
                  <a:outerShdw blurRad="38100" dist="25400" dir="5400000" algn="ctr" rotWithShape="0">
                    <a:srgbClr val="6E747A">
                      <a:alpha val="43000"/>
                    </a:srgbClr>
                  </a:outerShdw>
                </a:effectLst>
              </a:rPr>
              <a:t> Classification</a:t>
            </a:r>
          </a:p>
          <a:p>
            <a:pPr>
              <a:lnSpc>
                <a:spcPct val="150000"/>
              </a:lnSpc>
              <a:buFont typeface="Wingdings" panose="05000000000000000000" charset="0"/>
              <a:buChar char="§"/>
            </a:pPr>
            <a:r>
              <a:rPr lang="de-DE" sz="2400" dirty="0" smtClean="0">
                <a:solidFill>
                  <a:schemeClr val="accent1"/>
                </a:solidFill>
                <a:effectLst>
                  <a:outerShdw blurRad="38100" dist="25400" dir="5400000" algn="ctr" rotWithShape="0">
                    <a:srgbClr val="6E747A">
                      <a:alpha val="43000"/>
                    </a:srgbClr>
                  </a:outerShdw>
                </a:effectLst>
              </a:rPr>
              <a:t> Clustering</a:t>
            </a:r>
          </a:p>
          <a:p>
            <a:pPr>
              <a:lnSpc>
                <a:spcPct val="150000"/>
              </a:lnSpc>
              <a:buFont typeface="Wingdings" panose="05000000000000000000" charset="0"/>
              <a:buChar char="§"/>
            </a:pPr>
            <a:r>
              <a:rPr lang="de-DE" sz="2400" dirty="0" smtClean="0">
                <a:solidFill>
                  <a:schemeClr val="accent1"/>
                </a:solidFill>
                <a:effectLst>
                  <a:outerShdw blurRad="38100" dist="25400" dir="5400000" algn="ctr" rotWithShape="0">
                    <a:srgbClr val="6E747A">
                      <a:alpha val="43000"/>
                    </a:srgbClr>
                  </a:outerShdw>
                </a:effectLst>
              </a:rPr>
              <a:t> Recommendation</a:t>
            </a:r>
          </a:p>
          <a:p>
            <a:pPr>
              <a:lnSpc>
                <a:spcPct val="150000"/>
              </a:lnSpc>
              <a:buFont typeface="Wingdings" panose="05000000000000000000" charset="0"/>
              <a:buChar char="§"/>
            </a:pPr>
            <a:r>
              <a:rPr lang="de-DE" sz="2400" dirty="0" smtClean="0">
                <a:solidFill>
                  <a:schemeClr val="accent1"/>
                </a:solidFill>
                <a:effectLst>
                  <a:outerShdw blurRad="38100" dist="25400" dir="5400000" algn="ctr" rotWithShape="0">
                    <a:srgbClr val="6E747A">
                      <a:alpha val="43000"/>
                    </a:srgbClr>
                  </a:outerShdw>
                </a:effectLst>
              </a:rPr>
              <a:t> Text mining</a:t>
            </a:r>
          </a:p>
          <a:p>
            <a:pPr>
              <a:lnSpc>
                <a:spcPct val="150000"/>
              </a:lnSpc>
              <a:buFont typeface="Wingdings" panose="05000000000000000000" charset="0"/>
              <a:buChar char="§"/>
            </a:pPr>
            <a:r>
              <a:rPr lang="en-US" altLang="de-DE" sz="2400" dirty="0" smtClean="0">
                <a:solidFill>
                  <a:schemeClr val="accent1"/>
                </a:solidFill>
                <a:effectLst>
                  <a:outerShdw blurRad="38100" dist="25400" dir="5400000" algn="ctr" rotWithShape="0">
                    <a:srgbClr val="6E747A">
                      <a:alpha val="43000"/>
                    </a:srgbClr>
                  </a:outerShdw>
                </a:effectLst>
              </a:rPr>
              <a:t> Visualization</a:t>
            </a:r>
          </a:p>
          <a:p>
            <a:pPr marL="0" indent="0">
              <a:lnSpc>
                <a:spcPct val="150000"/>
              </a:lnSpc>
              <a:buNone/>
            </a:pPr>
            <a:endParaRPr lang="en-US" sz="2000" dirty="0" smtClean="0">
              <a:hlinkClick r:id="rId3" action="ppaction://hlinkfile"/>
            </a:endParaRPr>
          </a:p>
          <a:p>
            <a:pPr marL="0" indent="0">
              <a:lnSpc>
                <a:spcPct val="150000"/>
              </a:lnSpc>
              <a:buNone/>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R and Data Mining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7337" y="545365"/>
            <a:ext cx="8569325" cy="4935807"/>
          </a:xfrm>
        </p:spPr>
        <p:txBody>
          <a:bodyPr/>
          <a:lstStyle/>
          <a:p>
            <a:pPr marL="914400" lvl="2" indent="0">
              <a:lnSpc>
                <a:spcPct val="150000"/>
              </a:lnSpc>
              <a:buNone/>
            </a:pPr>
            <a:endParaRPr lang="en-US" altLang="de-DE" dirty="0" smtClean="0">
              <a:hlinkClick r:id="rId3" action="ppaction://hlinkfile"/>
            </a:endParaRPr>
          </a:p>
          <a:p>
            <a:pPr marL="0" indent="0">
              <a:lnSpc>
                <a:spcPct val="150000"/>
              </a:lnSpc>
              <a:buNone/>
            </a:pPr>
            <a:r>
              <a:rPr lang="en-US" altLang="de-DE" b="1" dirty="0" smtClean="0">
                <a:hlinkClick r:id="rId3" action="ppaction://hlinkfile"/>
              </a:rPr>
              <a:t>Windows</a:t>
            </a:r>
            <a:r>
              <a:rPr lang="en-US" altLang="de-DE" dirty="0" smtClean="0"/>
              <a:t>:  Binary distribution</a:t>
            </a:r>
          </a:p>
          <a:p>
            <a:pPr marL="285750" indent="-285750">
              <a:lnSpc>
                <a:spcPct val="150000"/>
              </a:lnSpc>
              <a:buFont typeface="Wingdings" panose="05000000000000000000" charset="0"/>
              <a:buChar char="ü"/>
            </a:pPr>
            <a:r>
              <a:rPr lang="en-US" altLang="de-DE" dirty="0" smtClean="0"/>
              <a:t>  Download from the website </a:t>
            </a:r>
            <a:r>
              <a:rPr lang="en-US" altLang="de-DE" dirty="0" smtClean="0">
                <a:sym typeface="+mn-ea"/>
                <a:hlinkClick r:id="rId3" action="ppaction://hlinkfile"/>
              </a:rPr>
              <a:t>https://cran.r-project.org/bin/windows/base/</a:t>
            </a:r>
            <a:r>
              <a:rPr lang="en-US" altLang="de-DE" dirty="0" smtClean="0">
                <a:sym typeface="+mn-ea"/>
              </a:rPr>
              <a:t> </a:t>
            </a:r>
          </a:p>
          <a:p>
            <a:pPr marL="285750" indent="-285750">
              <a:lnSpc>
                <a:spcPct val="150000"/>
              </a:lnSpc>
              <a:buFont typeface="Wingdings" panose="05000000000000000000" charset="0"/>
              <a:buChar char="ü"/>
            </a:pPr>
            <a:r>
              <a:rPr lang="en-US" altLang="de-DE" dirty="0" smtClean="0">
                <a:sym typeface="+mn-ea"/>
              </a:rPr>
              <a:t>  Install via R-3.x.x-win.exe  </a:t>
            </a:r>
          </a:p>
          <a:p>
            <a:pPr marL="285750" indent="-285750">
              <a:lnSpc>
                <a:spcPct val="150000"/>
              </a:lnSpc>
              <a:buNone/>
            </a:pPr>
            <a:r>
              <a:rPr lang="en-US" altLang="de-DE" dirty="0" smtClean="0">
                <a:sym typeface="+mn-ea"/>
              </a:rPr>
              <a:t> ** Building from source</a:t>
            </a:r>
          </a:p>
          <a:p>
            <a:pPr marL="0" indent="0">
              <a:lnSpc>
                <a:spcPct val="150000"/>
              </a:lnSpc>
              <a:buNone/>
            </a:pPr>
            <a:r>
              <a:rPr lang="en-US" altLang="de-DE" b="1" dirty="0" smtClean="0">
                <a:hlinkClick r:id="rId4" action="ppaction://hlinkfile"/>
              </a:rPr>
              <a:t>Unix-alikes</a:t>
            </a:r>
            <a:r>
              <a:rPr lang="en-US" altLang="de-DE" dirty="0" smtClean="0"/>
              <a:t>:  </a:t>
            </a:r>
            <a:r>
              <a:rPr lang="en-US" altLang="de-DE" dirty="0" smtClean="0">
                <a:hlinkClick r:id="rId5" action="ppaction://hlinkfile"/>
              </a:rPr>
              <a:t>https://cran.r-project.org/ </a:t>
            </a:r>
            <a:endParaRPr lang="en-US" altLang="de-DE" dirty="0" smtClean="0"/>
          </a:p>
          <a:p>
            <a:pPr marL="285750" indent="-285750">
              <a:lnSpc>
                <a:spcPct val="150000"/>
              </a:lnSpc>
              <a:buFont typeface="Wingdings" panose="05000000000000000000" charset="0"/>
              <a:buChar char="ü"/>
            </a:pPr>
            <a:r>
              <a:rPr lang="en-US" altLang="de-DE" dirty="0" smtClean="0"/>
              <a:t>   download .tar files</a:t>
            </a:r>
          </a:p>
          <a:p>
            <a:pPr marL="285750" indent="-285750">
              <a:lnSpc>
                <a:spcPct val="150000"/>
              </a:lnSpc>
              <a:buFont typeface="Wingdings" panose="05000000000000000000" charset="0"/>
              <a:buChar char="ü"/>
            </a:pPr>
            <a:r>
              <a:rPr lang="en-US" altLang="de-DE" dirty="0" smtClean="0"/>
              <a:t>   exact the file </a:t>
            </a:r>
          </a:p>
          <a:p>
            <a:pPr marL="285750" indent="-285750">
              <a:lnSpc>
                <a:spcPct val="150000"/>
              </a:lnSpc>
              <a:buFont typeface="Wingdings" panose="05000000000000000000" charset="0"/>
              <a:buChar char="ü"/>
            </a:pPr>
            <a:r>
              <a:rPr lang="en-US" altLang="de-DE" dirty="0" smtClean="0"/>
              <a:t>   ./configure </a:t>
            </a:r>
          </a:p>
          <a:p>
            <a:pPr marL="285750" indent="-285750">
              <a:lnSpc>
                <a:spcPct val="150000"/>
              </a:lnSpc>
              <a:buFont typeface="Wingdings" panose="05000000000000000000" charset="0"/>
              <a:buChar char="ü"/>
            </a:pPr>
            <a:r>
              <a:rPr lang="en-US" altLang="de-DE" dirty="0" smtClean="0"/>
              <a:t>   make</a:t>
            </a:r>
          </a:p>
          <a:p>
            <a:pPr marL="285750" indent="-285750">
              <a:lnSpc>
                <a:spcPct val="150000"/>
              </a:lnSpc>
              <a:buFont typeface="Wingdings" panose="05000000000000000000" charset="0"/>
              <a:buChar char="ü"/>
            </a:pPr>
            <a:r>
              <a:rPr lang="en-US" altLang="de-DE" dirty="0" smtClean="0"/>
              <a:t>   make check</a:t>
            </a:r>
          </a:p>
          <a:p>
            <a:pPr marL="285750" indent="-285750">
              <a:lnSpc>
                <a:spcPct val="150000"/>
              </a:lnSpc>
              <a:buNone/>
            </a:pPr>
            <a:r>
              <a:rPr lang="en-US" altLang="de-DE" b="1" dirty="0" smtClean="0">
                <a:hlinkClick r:id="rId6" action="ppaction://hlinkfile"/>
              </a:rPr>
              <a:t>Mac OS X</a:t>
            </a:r>
            <a:r>
              <a:rPr lang="en-US" altLang="de-DE" dirty="0" smtClean="0"/>
              <a:t>:  </a:t>
            </a:r>
            <a:r>
              <a:rPr lang="en-US" altLang="de-DE" dirty="0" smtClean="0">
                <a:hlinkClick r:id="rId5" action="ppaction://hlinkfile"/>
              </a:rPr>
              <a:t>https://cran.r-project.org/ </a:t>
            </a:r>
            <a:endParaRPr lang="en-US" altLang="de-DE" dirty="0" smtClean="0"/>
          </a:p>
          <a:p>
            <a:pPr marL="285750" indent="-285750">
              <a:lnSpc>
                <a:spcPct val="150000"/>
              </a:lnSpc>
              <a:buNone/>
            </a:pPr>
            <a:r>
              <a:rPr lang="en-US" altLang="de-DE" sz="1600" dirty="0" smtClean="0">
                <a:hlinkClick r:id="rId6" action="ppaction://hlinkfile"/>
              </a:rPr>
              <a:t>https://cran.r-project.org/doc/manuals/r-release/R-admin.html#Installing-R-under-OS-X</a:t>
            </a:r>
            <a:r>
              <a:rPr lang="en-US" altLang="de-DE" dirty="0" smtClean="0"/>
              <a:t> </a:t>
            </a:r>
          </a:p>
          <a:p>
            <a:pPr marL="0" indent="0">
              <a:lnSpc>
                <a:spcPct val="150000"/>
              </a:lnSpc>
              <a:buNone/>
            </a:pPr>
            <a:endParaRPr lang="en-US" altLang="de-DE" sz="3200" dirty="0" smtClean="0"/>
          </a:p>
          <a:p>
            <a:pPr>
              <a:lnSpc>
                <a:spcPct val="150000"/>
              </a:lnSpc>
            </a:pPr>
            <a:endParaRPr lang="en-US" altLang="de-DE" sz="32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3200" dirty="0" smtClean="0"/>
              <a:t>Install R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7473" y="745000"/>
            <a:ext cx="8569325" cy="3751263"/>
          </a:xfrm>
        </p:spPr>
        <p:txBody>
          <a:bodyPr/>
          <a:lstStyle/>
          <a:p>
            <a:pPr marL="342900" indent="-342900">
              <a:lnSpc>
                <a:spcPct val="150000"/>
              </a:lnSpc>
              <a:buFont typeface="Arial" panose="020B0604020202020204" pitchFamily="34" charset="0"/>
              <a:buChar char="•"/>
            </a:pPr>
            <a:r>
              <a:rPr lang="en-US" sz="2000" b="1" dirty="0" smtClean="0">
                <a:solidFill>
                  <a:schemeClr val="tx2"/>
                </a:solidFill>
                <a:ea typeface="+mj-ea"/>
              </a:rPr>
              <a:t>Install packages</a:t>
            </a:r>
            <a:endParaRPr lang="en-US" altLang="de-DE" sz="2000" b="1" dirty="0" smtClean="0">
              <a:solidFill>
                <a:schemeClr val="tx2"/>
              </a:solidFill>
              <a:ea typeface="+mj-ea"/>
            </a:endParaRPr>
          </a:p>
          <a:p>
            <a:pPr marL="457200" lvl="1" indent="0">
              <a:lnSpc>
                <a:spcPct val="150000"/>
              </a:lnSpc>
              <a:buNone/>
            </a:pPr>
            <a:r>
              <a:rPr lang="en-US" altLang="de-DE" dirty="0" smtClean="0"/>
              <a:t>install.packages(“package_name”)</a:t>
            </a:r>
          </a:p>
          <a:p>
            <a:pPr marL="457200" lvl="1" indent="0">
              <a:lnSpc>
                <a:spcPct val="150000"/>
              </a:lnSpc>
              <a:buNone/>
            </a:pPr>
            <a:r>
              <a:rPr lang="en-US" altLang="de-DE" dirty="0" smtClean="0"/>
              <a:t>install.packages(pkgs,lib,repos=getOption(“”),...</a:t>
            </a:r>
          </a:p>
          <a:p>
            <a:pPr lvl="1" algn="l" defTabSz="-635">
              <a:lnSpc>
                <a:spcPct val="150000"/>
              </a:lnSpc>
              <a:buNone/>
              <a:tabLst>
                <a:tab pos="431800" algn="l"/>
              </a:tabLst>
            </a:pPr>
            <a:r>
              <a:rPr lang="en-US" altLang="de-DE" b="0" dirty="0" smtClean="0"/>
              <a:t>	library()   # load package</a:t>
            </a:r>
          </a:p>
          <a:p>
            <a:pPr lvl="1" algn="l" defTabSz="-635">
              <a:lnSpc>
                <a:spcPct val="150000"/>
              </a:lnSpc>
              <a:buNone/>
              <a:tabLst>
                <a:tab pos="431800" algn="l"/>
              </a:tabLst>
            </a:pPr>
            <a:r>
              <a:rPr lang="en-US" altLang="de-DE" b="0" dirty="0" smtClean="0">
                <a:sym typeface="+mn-ea"/>
              </a:rPr>
              <a:t>	remove.packages(package_name) # remove installed package</a:t>
            </a:r>
            <a:endParaRPr lang="en-US" altLang="de-DE" sz="1800" b="0" dirty="0" smtClean="0">
              <a:sym typeface="+mn-ea"/>
            </a:endParaRPr>
          </a:p>
          <a:p>
            <a:pPr>
              <a:lnSpc>
                <a:spcPct val="150000"/>
              </a:lnSpc>
            </a:pPr>
            <a:endParaRPr lang="en-US" altLang="de-DE" sz="800" b="0" dirty="0" smtClean="0">
              <a:sym typeface="+mn-ea"/>
            </a:endParaRPr>
          </a:p>
          <a:p>
            <a:pPr>
              <a:lnSpc>
                <a:spcPct val="150000"/>
              </a:lnSpc>
            </a:pPr>
            <a:endParaRPr lang="en-US" altLang="de-DE" sz="800" dirty="0" smtClean="0">
              <a:sym typeface="+mn-ea"/>
            </a:endParaRPr>
          </a:p>
        </p:txBody>
      </p:sp>
      <p:sp>
        <p:nvSpPr>
          <p:cNvPr id="3" name="Title 2"/>
          <p:cNvSpPr>
            <a:spLocks noGrp="1"/>
          </p:cNvSpPr>
          <p:nvPr>
            <p:ph type="title"/>
          </p:nvPr>
        </p:nvSpPr>
        <p:spPr/>
        <p:txBody>
          <a:bodyPr/>
          <a:lstStyle/>
          <a:p>
            <a:r>
              <a:rPr lang="en-US" sz="2400" dirty="0" smtClean="0"/>
              <a:t>Basic Instructions	</a:t>
            </a:r>
            <a:endParaRPr lang="en-US" sz="2400" dirty="0"/>
          </a:p>
        </p:txBody>
      </p:sp>
      <p:pic>
        <p:nvPicPr>
          <p:cNvPr id="8" name="Content Placeholder 7"/>
          <p:cNvPicPr>
            <a:picLocks noGrp="1" noChangeAspect="1"/>
          </p:cNvPicPr>
          <p:nvPr>
            <p:ph idx="1"/>
          </p:nvPr>
        </p:nvPicPr>
        <p:blipFill>
          <a:blip r:embed="rId3"/>
          <a:stretch>
            <a:fillRect/>
          </a:stretch>
        </p:blipFill>
        <p:spPr>
          <a:xfrm>
            <a:off x="536575" y="2842260"/>
            <a:ext cx="5029200" cy="2898140"/>
          </a:xfrm>
          <a:prstGeom prst="rect">
            <a:avLst/>
          </a:prstGeom>
        </p:spPr>
      </p:pic>
      <p:pic>
        <p:nvPicPr>
          <p:cNvPr id="9" name="Picture 8"/>
          <p:cNvPicPr>
            <a:picLocks noChangeAspect="1"/>
          </p:cNvPicPr>
          <p:nvPr/>
        </p:nvPicPr>
        <p:blipFill>
          <a:blip r:embed="rId4"/>
          <a:stretch>
            <a:fillRect/>
          </a:stretch>
        </p:blipFill>
        <p:spPr>
          <a:xfrm>
            <a:off x="3223260" y="3688080"/>
            <a:ext cx="4218940" cy="942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linds(horizontal)">
                                      <p:cBhvr>
                                        <p:cTn id="21" dur="500"/>
                                        <p:tgtEl>
                                          <p:spTgt spid="2">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linds(horizontal)">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20995" y="896730"/>
            <a:ext cx="8569325" cy="252000"/>
          </a:xfrm>
        </p:spPr>
        <p:txBody>
          <a:bodyPr/>
          <a:lstStyle/>
          <a:p>
            <a:pPr marL="342900" indent="-342900">
              <a:lnSpc>
                <a:spcPct val="150000"/>
              </a:lnSpc>
              <a:buFont typeface="Arial" panose="020B0604020202020204" pitchFamily="34" charset="0"/>
              <a:buChar char="•"/>
            </a:pPr>
            <a:r>
              <a:rPr lang="en-US" altLang="de-DE" sz="2000" dirty="0" smtClean="0"/>
              <a:t>  </a:t>
            </a:r>
            <a:r>
              <a:rPr lang="de-DE" altLang="en-US" sz="2000" b="1" dirty="0" smtClean="0">
                <a:solidFill>
                  <a:schemeClr val="tx2"/>
                </a:solidFill>
                <a:ea typeface="+mj-ea"/>
              </a:rPr>
              <a:t>Important Commands</a:t>
            </a:r>
          </a:p>
          <a:p>
            <a:pPr marL="742950" lvl="1" indent="-285750">
              <a:lnSpc>
                <a:spcPct val="150000"/>
              </a:lnSpc>
              <a:buFont typeface="Wingdings" panose="05000000000000000000" charset="0"/>
              <a:buChar char="ü"/>
            </a:pPr>
            <a:r>
              <a:rPr lang="en-US" altLang="de-DE" dirty="0" smtClean="0"/>
              <a:t>get and set current directory: getwd() / setwd()</a:t>
            </a:r>
          </a:p>
          <a:p>
            <a:pPr marL="742950" lvl="1" indent="-285750">
              <a:lnSpc>
                <a:spcPct val="150000"/>
              </a:lnSpc>
              <a:buFont typeface="Wingdings" panose="05000000000000000000" charset="0"/>
              <a:buChar char="ü"/>
            </a:pPr>
            <a:r>
              <a:rPr lang="en-US" altLang="de-DE" dirty="0" smtClean="0"/>
              <a:t>help: help(max)  / ?max / help(“ if ”) / help.search() = ??max </a:t>
            </a:r>
          </a:p>
          <a:p>
            <a:pPr marL="742950" lvl="1" indent="-285750">
              <a:lnSpc>
                <a:spcPct val="150000"/>
              </a:lnSpc>
              <a:buFont typeface="Wingdings" panose="05000000000000000000" charset="0"/>
              <a:buChar char="ü"/>
            </a:pPr>
            <a:r>
              <a:rPr lang="en-US" altLang="de-DE" dirty="0" smtClean="0"/>
              <a:t>remove objects:  rm()</a:t>
            </a:r>
          </a:p>
          <a:p>
            <a:pPr marL="742950" lvl="1" indent="-285750">
              <a:lnSpc>
                <a:spcPct val="150000"/>
              </a:lnSpc>
              <a:buFont typeface="Wingdings" panose="05000000000000000000" charset="0"/>
              <a:buChar char="ü"/>
            </a:pPr>
            <a:r>
              <a:rPr lang="en-US" altLang="de-DE" dirty="0" smtClean="0"/>
              <a:t>list objects: ls()</a:t>
            </a:r>
          </a:p>
          <a:p>
            <a:pPr marL="742950" lvl="1" indent="-285750">
              <a:lnSpc>
                <a:spcPct val="150000"/>
              </a:lnSpc>
              <a:buFont typeface="Wingdings" panose="05000000000000000000" charset="0"/>
              <a:buChar char="ü"/>
            </a:pPr>
            <a:r>
              <a:rPr lang="en-US" altLang="de-DE" dirty="0" smtClean="0"/>
              <a:t>clear screen: ctrl + L </a:t>
            </a:r>
          </a:p>
          <a:p>
            <a:pPr marL="742950" lvl="1" indent="-285750">
              <a:lnSpc>
                <a:spcPct val="150000"/>
              </a:lnSpc>
              <a:buFont typeface="Wingdings" panose="05000000000000000000" charset="0"/>
              <a:buChar char="ü"/>
            </a:pPr>
            <a:r>
              <a:rPr lang="en-US" altLang="de-DE" sz="1600" dirty="0" smtClean="0">
                <a:sym typeface="+mn-ea"/>
              </a:rPr>
              <a:t>q() : quit from R</a:t>
            </a:r>
          </a:p>
          <a:p>
            <a:pPr marL="742950" lvl="1" indent="-285750">
              <a:lnSpc>
                <a:spcPct val="150000"/>
              </a:lnSpc>
              <a:buFont typeface="Wingdings" panose="05000000000000000000" charset="0"/>
              <a:buChar char="ü"/>
            </a:pPr>
            <a:r>
              <a:rPr lang="de-DE" altLang="en-US" sz="1600" dirty="0" smtClean="0">
                <a:sym typeface="+mn-ea"/>
              </a:rPr>
              <a:t>Comments </a:t>
            </a:r>
            <a:r>
              <a:rPr lang="en-US" altLang="de-DE" sz="1600" dirty="0" smtClean="0">
                <a:sym typeface="+mn-ea"/>
              </a:rPr>
              <a:t>starts with</a:t>
            </a:r>
            <a:r>
              <a:rPr lang="en-US" altLang="en-US" sz="1600" dirty="0" smtClean="0">
                <a:sym typeface="+mn-ea"/>
              </a:rPr>
              <a:t>  #</a:t>
            </a:r>
            <a:r>
              <a:rPr lang="de-DE" altLang="en-US" sz="1600" dirty="0" smtClean="0">
                <a:sym typeface="+mn-ea"/>
              </a:rPr>
              <a:t> </a:t>
            </a:r>
          </a:p>
          <a:p>
            <a:pPr marL="742950" lvl="1" indent="-285750">
              <a:lnSpc>
                <a:spcPct val="150000"/>
              </a:lnSpc>
              <a:buFont typeface="Wingdings" panose="05000000000000000000" charset="0"/>
              <a:buChar char="ü"/>
            </a:pPr>
            <a:r>
              <a:rPr lang="en-US" altLang="de-DE" sz="1600" dirty="0" smtClean="0">
                <a:sym typeface="+mn-ea"/>
              </a:rPr>
              <a:t>Semicolon:  ; suppress the output</a:t>
            </a:r>
          </a:p>
          <a:p>
            <a:pPr marL="285750" indent="-285750">
              <a:lnSpc>
                <a:spcPct val="150000"/>
              </a:lnSpc>
              <a:buNone/>
            </a:pPr>
            <a:endParaRPr lang="en-US" altLang="de-DE" sz="1400" dirty="0" smtClean="0">
              <a:sym typeface="+mn-ea"/>
            </a:endParaRPr>
          </a:p>
          <a:p>
            <a:pPr>
              <a:lnSpc>
                <a:spcPct val="150000"/>
              </a:lnSpc>
            </a:pPr>
            <a:endParaRPr lang="en-US" altLang="de-DE" sz="1000" dirty="0" smtClean="0">
              <a:sym typeface="+mn-ea"/>
            </a:endParaRPr>
          </a:p>
          <a:p>
            <a:pPr marL="0" indent="0">
              <a:lnSpc>
                <a:spcPct val="150000"/>
              </a:lnSpc>
              <a:buNone/>
            </a:pPr>
            <a:endParaRPr lang="en-US" altLang="de-DE" sz="900" dirty="0" smtClean="0">
              <a:sym typeface="+mn-ea"/>
            </a:endParaRPr>
          </a:p>
          <a:p>
            <a:pPr>
              <a:lnSpc>
                <a:spcPct val="150000"/>
              </a:lnSpc>
            </a:pPr>
            <a:endParaRPr lang="en-US" altLang="de-DE" sz="800" dirty="0" smtClean="0">
              <a:sym typeface="+mn-ea"/>
            </a:endParaRPr>
          </a:p>
          <a:p>
            <a:pPr>
              <a:lnSpc>
                <a:spcPct val="150000"/>
              </a:lnSpc>
            </a:pPr>
            <a:endParaRPr lang="en-US" altLang="de-DE" sz="800" dirty="0" smtClean="0">
              <a:sym typeface="+mn-ea"/>
            </a:endParaRPr>
          </a:p>
        </p:txBody>
      </p:sp>
      <p:sp>
        <p:nvSpPr>
          <p:cNvPr id="3" name="Title 2"/>
          <p:cNvSpPr>
            <a:spLocks noGrp="1"/>
          </p:cNvSpPr>
          <p:nvPr>
            <p:ph type="title"/>
          </p:nvPr>
        </p:nvSpPr>
        <p:spPr/>
        <p:txBody>
          <a:bodyPr/>
          <a:lstStyle/>
          <a:p>
            <a:r>
              <a:rPr lang="en-US" sz="2400" dirty="0" smtClean="0"/>
              <a:t>Basic Instructions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Basic Operations	</a:t>
            </a:r>
            <a:endParaRPr lang="en-US" sz="2400" dirty="0"/>
          </a:p>
        </p:txBody>
      </p:sp>
      <p:sp>
        <p:nvSpPr>
          <p:cNvPr id="4" name="Text Placeholder 3"/>
          <p:cNvSpPr>
            <a:spLocks noGrp="1"/>
          </p:cNvSpPr>
          <p:nvPr>
            <p:ph type="body" sz="quarter" idx="12"/>
          </p:nvPr>
        </p:nvSpPr>
        <p:spPr>
          <a:xfrm>
            <a:off x="286703" y="1166640"/>
            <a:ext cx="8569325" cy="3751263"/>
          </a:xfrm>
        </p:spPr>
        <p:txBody>
          <a:bodyPr/>
          <a:lstStyle/>
          <a:p>
            <a:pPr marL="285750" indent="-285750">
              <a:buFont typeface="Wingdings" panose="05000000000000000000" charset="0"/>
              <a:buChar char="ü"/>
            </a:pPr>
            <a:r>
              <a:rPr lang="en-US" altLang="de-DE" dirty="0" smtClean="0">
                <a:sym typeface="+mn-ea"/>
              </a:rPr>
              <a:t>get and set current directory: getwd() / setwd()</a:t>
            </a:r>
          </a:p>
          <a:p>
            <a:pPr marL="285750" indent="-285750">
              <a:buFont typeface="Wingdings" panose="05000000000000000000" charset="0"/>
              <a:buChar char="ü"/>
            </a:pPr>
            <a:r>
              <a:rPr lang="en-US"/>
              <a:t>help()</a:t>
            </a:r>
          </a:p>
        </p:txBody>
      </p:sp>
      <p:pic>
        <p:nvPicPr>
          <p:cNvPr id="2" name="Chart Placeholder 3"/>
          <p:cNvPicPr>
            <a:picLocks noGrp="1" noChangeAspect="1"/>
          </p:cNvPicPr>
          <p:nvPr>
            <p:ph idx="1"/>
          </p:nvPr>
        </p:nvPicPr>
        <p:blipFill>
          <a:blip r:embed="rId3"/>
          <a:stretch>
            <a:fillRect/>
          </a:stretch>
        </p:blipFill>
        <p:spPr>
          <a:xfrm>
            <a:off x="420370" y="1684020"/>
            <a:ext cx="6779895" cy="2997835"/>
          </a:xfrm>
          <a:prstGeom prst="rect">
            <a:avLst/>
          </a:prstGeom>
        </p:spPr>
      </p:pic>
      <p:pic>
        <p:nvPicPr>
          <p:cNvPr id="5" name="Picture 4"/>
          <p:cNvPicPr>
            <a:picLocks noChangeAspect="1"/>
          </p:cNvPicPr>
          <p:nvPr/>
        </p:nvPicPr>
        <p:blipFill>
          <a:blip r:embed="rId4"/>
          <a:stretch>
            <a:fillRect/>
          </a:stretch>
        </p:blipFill>
        <p:spPr>
          <a:xfrm>
            <a:off x="3376930" y="2069465"/>
            <a:ext cx="5916295" cy="4285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25;#25</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1C16CDD1-7E21-40E6-9FDF-E2E78153A23B}"/>
</file>

<file path=customXml/itemProps2.xml><?xml version="1.0" encoding="utf-8"?>
<ds:datastoreItem xmlns:ds="http://schemas.openxmlformats.org/officeDocument/2006/customXml" ds:itemID="{AC963539-C765-461E-B2BA-C2CE09B263A4}"/>
</file>

<file path=docProps/app.xml><?xml version="1.0" encoding="utf-8"?>
<Properties xmlns="http://schemas.openxmlformats.org/officeDocument/2006/extended-properties" xmlns:vt="http://schemas.openxmlformats.org/officeDocument/2006/docPropsVTypes">
  <Template>Präsentation_Master_RWTH_Institute_addin</Template>
  <TotalTime>0</TotalTime>
  <Words>1703</Words>
  <Application>Microsoft Office PowerPoint</Application>
  <PresentationFormat>On-screen Show (4:3)</PresentationFormat>
  <Paragraphs>304</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Candara</vt:lpstr>
      <vt:lpstr>Symbol</vt:lpstr>
      <vt:lpstr>Wingdings</vt:lpstr>
      <vt:lpstr>140715_Powerpointvorlage_institute</vt:lpstr>
      <vt:lpstr>Exercise Data Analytics with R:                            Introduction to R    </vt:lpstr>
      <vt:lpstr>Questions</vt:lpstr>
      <vt:lpstr>Top languages for data mining </vt:lpstr>
      <vt:lpstr>What is R?  </vt:lpstr>
      <vt:lpstr>R and Data Mining </vt:lpstr>
      <vt:lpstr>Install R </vt:lpstr>
      <vt:lpstr>Basic Instructions </vt:lpstr>
      <vt:lpstr>Basic Instructions </vt:lpstr>
      <vt:lpstr>Basic Operations </vt:lpstr>
      <vt:lpstr>Basic Operations </vt:lpstr>
      <vt:lpstr>Outlines  </vt:lpstr>
      <vt:lpstr>Data Structure  </vt:lpstr>
      <vt:lpstr>Data Types </vt:lpstr>
      <vt:lpstr>Data Types </vt:lpstr>
      <vt:lpstr>vector , array and matrices   </vt:lpstr>
      <vt:lpstr>Basic Operations </vt:lpstr>
      <vt:lpstr>Basic Operations </vt:lpstr>
      <vt:lpstr>List  </vt:lpstr>
      <vt:lpstr>Factor and Dataframe </vt:lpstr>
      <vt:lpstr>Factor</vt:lpstr>
      <vt:lpstr>Data Frame </vt:lpstr>
      <vt:lpstr>Data Frame </vt:lpstr>
      <vt:lpstr>Control Statements</vt:lpstr>
      <vt:lpstr>Function </vt:lpstr>
      <vt:lpstr>Function</vt:lpstr>
      <vt:lpstr>Data Import/Export  </vt:lpstr>
      <vt:lpstr>Data Import/Export </vt:lpstr>
      <vt:lpstr>Data Import/Export -- From files</vt:lpstr>
      <vt:lpstr>Data Import/Export  </vt:lpstr>
      <vt:lpstr>Data Import/Export  </vt:lpstr>
      <vt:lpstr>Data Import/Export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Oya Beyan</dc:creator>
  <cp:lastModifiedBy>Oya Beyan</cp:lastModifiedBy>
  <cp:revision>137</cp:revision>
  <dcterms:created xsi:type="dcterms:W3CDTF">2016-03-11T14:53:00Z</dcterms:created>
  <dcterms:modified xsi:type="dcterms:W3CDTF">2017-01-15T13:18:42Z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y fmtid="{D5CDD505-2E9C-101B-9397-08002B2CF9AE}" pid="3" name="ContentTypeId">
    <vt:lpwstr>0x010100FDD14014A4A4A449BAC2ED7F2CE62E0C</vt:lpwstr>
  </property>
</Properties>
</file>