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notesSlides/notesSlide18.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7.xml" ContentType="application/vnd.openxmlformats-officedocument.presentationml.notesSlide+xml"/>
  <Override PartName="/ppt/notesSlides/notesSlide20.xml" ContentType="application/vnd.openxmlformats-officedocument.presentationml.notesSlide+xml"/>
  <Override PartName="/ppt/slideMasters/slideMaster1.xml" ContentType="application/vnd.openxmlformats-officedocument.presentationml.slideMaster+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1.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7" r:id="rId2"/>
    <p:sldId id="258" r:id="rId3"/>
    <p:sldId id="259" r:id="rId4"/>
    <p:sldId id="272" r:id="rId5"/>
    <p:sldId id="260" r:id="rId6"/>
    <p:sldId id="261" r:id="rId7"/>
    <p:sldId id="262" r:id="rId8"/>
    <p:sldId id="263" r:id="rId9"/>
    <p:sldId id="264" r:id="rId10"/>
    <p:sldId id="265" r:id="rId11"/>
    <p:sldId id="266" r:id="rId12"/>
    <p:sldId id="267" r:id="rId13"/>
    <p:sldId id="268" r:id="rId14"/>
    <p:sldId id="285" r:id="rId15"/>
    <p:sldId id="286" r:id="rId16"/>
    <p:sldId id="287" r:id="rId17"/>
    <p:sldId id="291" r:id="rId18"/>
    <p:sldId id="269" r:id="rId19"/>
    <p:sldId id="270" r:id="rId20"/>
    <p:sldId id="271" r:id="rId21"/>
    <p:sldId id="295" r:id="rId22"/>
  </p:sldIdLst>
  <p:sldSz cx="9144000" cy="6858000" type="screen4x3"/>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68" d="100"/>
          <a:sy n="68" d="100"/>
        </p:scale>
        <p:origin x="917" y="72"/>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t>1/15/2017</a:t>
            </a:fld>
            <a:endParaRPr lang="en-US"/>
          </a:p>
        </p:txBody>
      </p:sp>
      <p:sp>
        <p:nvSpPr>
          <p:cNvPr id="4" name="Slide Image Placeholder 3"/>
          <p:cNvSpPr>
            <a:spLocks noGrp="1" noRot="1" noChangeAspect="1"/>
          </p:cNvSpPr>
          <p:nvPr>
            <p:ph type="sldImg" idx="2"/>
          </p:nvPr>
        </p:nvSpPr>
        <p:spPr>
          <a:xfrm>
            <a:off x="1249156" y="1279287"/>
            <a:ext cx="4605433"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41295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lienbildplatzhalter 1"/>
          <p:cNvSpPr>
            <a:spLocks noGrp="1" noRot="1" noChangeAspect="1" noTextEdit="1"/>
          </p:cNvSpPr>
          <p:nvPr>
            <p:ph type="sldImg"/>
          </p:nvPr>
        </p:nvSpPr>
        <p:spPr bwMode="auto">
          <a:xfrm>
            <a:off x="1249363" y="1279525"/>
            <a:ext cx="4605337" cy="34544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8435"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de-DE" altLang="de-DE" dirty="0" smtClean="0"/>
          </a:p>
        </p:txBody>
      </p:sp>
    </p:spTree>
    <p:extLst>
      <p:ext uri="{BB962C8B-B14F-4D97-AF65-F5344CB8AC3E}">
        <p14:creationId xmlns:p14="http://schemas.microsoft.com/office/powerpoint/2010/main" val="303827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33917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de-DE" dirty="0" smtClean="0">
                <a:sym typeface="+mn-ea"/>
              </a:rPr>
              <a:t>boxplot: Produce box-and-whisker plot(s) of the given (grouped) values. </a:t>
            </a:r>
          </a:p>
          <a:p>
            <a:r>
              <a:rPr lang="en-US" altLang="de-DE" dirty="0" smtClean="0">
                <a:sym typeface="+mn-ea"/>
              </a:rPr>
              <a:t>0 in the x-axis means without prior surgery the data distribution of misscore,</a:t>
            </a:r>
          </a:p>
          <a:p>
            <a:r>
              <a:rPr lang="en-US" altLang="de-DE" dirty="0" smtClean="0">
                <a:sym typeface="+mn-ea"/>
              </a:rPr>
              <a:t>1 in the x-axis means with prior surgery how the misscore is distributed</a:t>
            </a:r>
          </a:p>
          <a:p>
            <a:endParaRPr lang="en-US" dirty="0"/>
          </a:p>
        </p:txBody>
      </p:sp>
    </p:spTree>
    <p:extLst>
      <p:ext uri="{BB962C8B-B14F-4D97-AF65-F5344CB8AC3E}">
        <p14:creationId xmlns:p14="http://schemas.microsoft.com/office/powerpoint/2010/main" val="3601100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14634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03219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http://sce.uhcl.edu/boetticher/ML_DataMining/SAS-SEMMA.pdf </a:t>
            </a:r>
          </a:p>
          <a:p>
            <a:r>
              <a:rPr lang="en-US" dirty="0"/>
              <a:t>Exploring a representative sample is easier, more efficient, and can be as accurate as exploring</a:t>
            </a:r>
          </a:p>
          <a:p>
            <a:r>
              <a:rPr lang="en-US" dirty="0"/>
              <a:t>the entire database. After the initial sample is explored, some preliminary models can</a:t>
            </a:r>
          </a:p>
          <a:p>
            <a:r>
              <a:rPr lang="en-US" dirty="0"/>
              <a:t>be fitted and assessed.</a:t>
            </a:r>
          </a:p>
          <a:p>
            <a:endParaRPr lang="en-US" dirty="0"/>
          </a:p>
          <a:p>
            <a:r>
              <a:rPr lang="en-US" dirty="0"/>
              <a:t>Inference/Generalization</a:t>
            </a:r>
          </a:p>
          <a:p>
            <a:r>
              <a:rPr lang="en-US" dirty="0"/>
              <a:t>Data mining systems that exhaustively search the databases often leave no data from which to develop inferences.</a:t>
            </a:r>
          </a:p>
          <a:p>
            <a:r>
              <a:rPr lang="en-US" dirty="0"/>
              <a:t>Processing all of the data also leaves no holdout data with which to test the model for explanatory power on</a:t>
            </a:r>
          </a:p>
          <a:p>
            <a:r>
              <a:rPr lang="en-US" dirty="0"/>
              <a:t>new events. In addition, using all of the data leaves no way to validate findings on data unseen by the model. In other words, there is no room left to accomplish the goal of inference.</a:t>
            </a:r>
          </a:p>
          <a:p>
            <a:endParaRPr lang="en-US" dirty="0"/>
          </a:p>
          <a:p>
            <a:r>
              <a:rPr lang="en-US" dirty="0"/>
              <a:t>Speed and Efficiency</a:t>
            </a:r>
          </a:p>
          <a:p>
            <a:r>
              <a:rPr lang="en-US" dirty="0"/>
              <a:t>Perhaps the most persistent problems concerning the processing of large databases are</a:t>
            </a:r>
          </a:p>
          <a:p>
            <a:r>
              <a:rPr lang="en-US" dirty="0"/>
              <a:t>speed and cost.  Analytical routines required for exploration and modeling run faster on</a:t>
            </a:r>
          </a:p>
          <a:p>
            <a:r>
              <a:rPr lang="en-US" dirty="0"/>
              <a:t>samples than on the entire database. Alternatively, little variation might exist in the data for many of the variables; the records</a:t>
            </a:r>
          </a:p>
          <a:p>
            <a:r>
              <a:rPr lang="en-US" dirty="0"/>
              <a:t>are very similar in many ways. Performing computationally intensive processing on the</a:t>
            </a:r>
          </a:p>
          <a:p>
            <a:r>
              <a:rPr lang="en-US" dirty="0"/>
              <a:t>entire database might provide no additional information beyond what can be obtained</a:t>
            </a:r>
          </a:p>
          <a:p>
            <a:r>
              <a:rPr lang="en-US" dirty="0"/>
              <a:t>from processing a small, well-chosen sample.</a:t>
            </a:r>
          </a:p>
          <a:p>
            <a:endParaRPr lang="en-US" dirty="0"/>
          </a:p>
          <a:p>
            <a:endParaRPr lang="en-US" dirty="0"/>
          </a:p>
          <a:p>
            <a:r>
              <a:rPr lang="en-US" dirty="0"/>
              <a:t>Quality of the Findings</a:t>
            </a:r>
          </a:p>
          <a:p>
            <a:r>
              <a:rPr lang="en-US" dirty="0"/>
              <a:t>Using exhaustive methods when developing predictive models may actually create more</a:t>
            </a:r>
          </a:p>
          <a:p>
            <a:r>
              <a:rPr lang="en-US" dirty="0"/>
              <a:t>work by revealing spurious relationships.</a:t>
            </a:r>
          </a:p>
          <a:p>
            <a:endParaRPr lang="en-US" dirty="0"/>
          </a:p>
          <a:p>
            <a:r>
              <a:rPr lang="en-US" dirty="0"/>
              <a:t>Visualization</a:t>
            </a:r>
          </a:p>
          <a:p>
            <a:r>
              <a:rPr lang="en-US" dirty="0"/>
              <a:t>Data visualization and exploration facilitate understanding of the data.9 To better</a:t>
            </a:r>
          </a:p>
          <a:p>
            <a:r>
              <a:rPr lang="en-US" dirty="0"/>
              <a:t>understand a variable, univariate plots of the distribution of values are useful. </a:t>
            </a:r>
          </a:p>
        </p:txBody>
      </p:sp>
    </p:spTree>
    <p:extLst>
      <p:ext uri="{BB962C8B-B14F-4D97-AF65-F5344CB8AC3E}">
        <p14:creationId xmlns:p14="http://schemas.microsoft.com/office/powerpoint/2010/main" val="1887282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50000"/>
              </a:lnSpc>
              <a:buNone/>
            </a:pPr>
            <a:r>
              <a:rPr lang="en-US" altLang="de-DE" dirty="0" smtClean="0">
                <a:sym typeface="+mn-ea"/>
              </a:rPr>
              <a:t>Simple Random Sampling</a:t>
            </a:r>
            <a:endParaRPr lang="en-US" altLang="de-DE" b="0" dirty="0" smtClean="0"/>
          </a:p>
          <a:p>
            <a:pPr marL="0" indent="0">
              <a:lnSpc>
                <a:spcPct val="150000"/>
              </a:lnSpc>
              <a:buNone/>
            </a:pPr>
            <a:r>
              <a:rPr lang="en-US" altLang="de-DE" dirty="0" smtClean="0">
                <a:sym typeface="+mn-ea"/>
              </a:rPr>
              <a:t>Each data record has the same chance of being included in the sample.</a:t>
            </a:r>
            <a:endParaRPr lang="en-US" altLang="de-DE" b="0" dirty="0" smtClean="0"/>
          </a:p>
          <a:p>
            <a:pPr marL="0" indent="0">
              <a:lnSpc>
                <a:spcPct val="150000"/>
              </a:lnSpc>
              <a:buNone/>
            </a:pPr>
            <a:r>
              <a:rPr lang="en-US" altLang="de-DE" dirty="0" smtClean="0">
                <a:sym typeface="+mn-ea"/>
              </a:rPr>
              <a:t>N-th Record Sampling</a:t>
            </a:r>
            <a:endParaRPr lang="en-US" altLang="de-DE" b="0" dirty="0" smtClean="0"/>
          </a:p>
          <a:p>
            <a:pPr marL="0" indent="0">
              <a:lnSpc>
                <a:spcPct val="150000"/>
              </a:lnSpc>
              <a:buNone/>
            </a:pPr>
            <a:r>
              <a:rPr lang="en-US" altLang="de-DE" dirty="0" smtClean="0">
                <a:sym typeface="+mn-ea"/>
              </a:rPr>
              <a:t>Each n-th record is included in the sample such as every 100th record. This type of</a:t>
            </a:r>
            <a:endParaRPr lang="en-US" altLang="de-DE" b="0" dirty="0" smtClean="0"/>
          </a:p>
          <a:p>
            <a:pPr marL="0" indent="0">
              <a:lnSpc>
                <a:spcPct val="150000"/>
              </a:lnSpc>
              <a:buNone/>
            </a:pPr>
            <a:r>
              <a:rPr lang="en-US" altLang="de-DE" dirty="0" smtClean="0">
                <a:sym typeface="+mn-ea"/>
              </a:rPr>
              <a:t>sampling is also called systematic sampling. For structured data tables, only a portion of  the structure may be captured.</a:t>
            </a:r>
            <a:endParaRPr lang="en-US" altLang="de-DE" b="0" dirty="0" smtClean="0"/>
          </a:p>
          <a:p>
            <a:pPr marL="0" indent="0">
              <a:lnSpc>
                <a:spcPct val="150000"/>
              </a:lnSpc>
              <a:buNone/>
            </a:pPr>
            <a:r>
              <a:rPr lang="en-US" altLang="de-DE" dirty="0" smtClean="0">
                <a:sym typeface="+mn-ea"/>
              </a:rPr>
              <a:t>First N Sampling</a:t>
            </a:r>
            <a:endParaRPr lang="en-US" altLang="de-DE" b="0" dirty="0" smtClean="0"/>
          </a:p>
          <a:p>
            <a:pPr marL="0" indent="0">
              <a:lnSpc>
                <a:spcPct val="150000"/>
              </a:lnSpc>
              <a:buNone/>
            </a:pPr>
            <a:r>
              <a:rPr lang="en-US" altLang="de-DE" dirty="0" smtClean="0">
                <a:sym typeface="+mn-ea"/>
              </a:rPr>
              <a:t>The first n records are included in the sample.</a:t>
            </a:r>
            <a:endParaRPr lang="en-US" altLang="de-DE" b="0" dirty="0" smtClean="0"/>
          </a:p>
          <a:p>
            <a:pPr marL="0" indent="0">
              <a:lnSpc>
                <a:spcPct val="150000"/>
              </a:lnSpc>
              <a:buNone/>
            </a:pPr>
            <a:r>
              <a:rPr lang="en-US" altLang="de-DE" dirty="0" smtClean="0">
                <a:sym typeface="+mn-ea"/>
              </a:rPr>
              <a:t>Cluster Sampling</a:t>
            </a:r>
            <a:endParaRPr lang="en-US" altLang="de-DE" b="0" dirty="0" smtClean="0"/>
          </a:p>
          <a:p>
            <a:pPr marL="0" indent="0">
              <a:lnSpc>
                <a:spcPct val="150000"/>
              </a:lnSpc>
              <a:buNone/>
            </a:pPr>
            <a:r>
              <a:rPr lang="en-US" altLang="de-DE" dirty="0" smtClean="0">
                <a:sym typeface="+mn-ea"/>
              </a:rPr>
              <a:t>Each cluster of database records has the same chance of being included in the sample. Each cluster consists of records that are similar in some way.</a:t>
            </a:r>
            <a:endParaRPr lang="en-US" altLang="de-DE" b="0" dirty="0" smtClean="0"/>
          </a:p>
          <a:p>
            <a:pPr marL="0" indent="0">
              <a:lnSpc>
                <a:spcPct val="150000"/>
              </a:lnSpc>
              <a:buNone/>
            </a:pPr>
            <a:r>
              <a:rPr lang="en-US" altLang="de-DE" dirty="0" smtClean="0">
                <a:sym typeface="+mn-ea"/>
              </a:rPr>
              <a:t>Stratified Random Sampling</a:t>
            </a:r>
            <a:endParaRPr lang="en-US" altLang="de-DE" b="0" dirty="0" smtClean="0"/>
          </a:p>
          <a:p>
            <a:pPr marL="0" indent="0">
              <a:lnSpc>
                <a:spcPct val="150000"/>
              </a:lnSpc>
              <a:buNone/>
            </a:pPr>
            <a:r>
              <a:rPr lang="en-US" altLang="de-DE" dirty="0" smtClean="0">
                <a:sym typeface="+mn-ea"/>
              </a:rPr>
              <a:t>Within each stratum, all records have the same chance of being included in the sample. Across the strata, records generally do not have the same probability of being included in the sample.</a:t>
            </a:r>
            <a:endParaRPr lang="en-US" altLang="de-DE" b="0" dirty="0" smtClean="0"/>
          </a:p>
          <a:p>
            <a:pPr marL="0" indent="0">
              <a:lnSpc>
                <a:spcPct val="150000"/>
              </a:lnSpc>
              <a:buNone/>
            </a:pPr>
            <a:r>
              <a:rPr lang="en-US" altLang="de-DE" dirty="0" smtClean="0">
                <a:sym typeface="+mn-ea"/>
              </a:rPr>
              <a:t>Stratified random sampling is performed to preserve the strata proportions of the</a:t>
            </a:r>
            <a:endParaRPr lang="en-US" altLang="de-DE" b="0" dirty="0" smtClean="0"/>
          </a:p>
          <a:p>
            <a:pPr marL="0" indent="0">
              <a:lnSpc>
                <a:spcPct val="150000"/>
              </a:lnSpc>
              <a:buNone/>
            </a:pPr>
            <a:r>
              <a:rPr lang="en-US" altLang="de-DE" dirty="0" smtClean="0">
                <a:sym typeface="+mn-ea"/>
              </a:rPr>
              <a:t>population within the sample.</a:t>
            </a:r>
            <a:endParaRPr lang="en-US" altLang="de-DE" b="0" dirty="0" smtClean="0"/>
          </a:p>
          <a:p>
            <a:endParaRPr lang="en-US" dirty="0"/>
          </a:p>
        </p:txBody>
      </p:sp>
    </p:spTree>
    <p:extLst>
      <p:ext uri="{BB962C8B-B14F-4D97-AF65-F5344CB8AC3E}">
        <p14:creationId xmlns:p14="http://schemas.microsoft.com/office/powerpoint/2010/main" val="971263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98398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511068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049038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40039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61262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scale transform calculates the standard deviation for an attribute and divides each value by that standard deviation.</a:t>
            </a:r>
          </a:p>
          <a:p>
            <a:r>
              <a:rPr lang="en-US" dirty="0"/>
              <a:t>The scale transform calculates the standard deviation for an attribute and divides each value by that standard deviation.</a:t>
            </a:r>
          </a:p>
          <a:p>
            <a:endParaRPr lang="en-US" dirty="0"/>
          </a:p>
        </p:txBody>
      </p:sp>
    </p:spTree>
    <p:extLst>
      <p:ext uri="{BB962C8B-B14F-4D97-AF65-F5344CB8AC3E}">
        <p14:creationId xmlns:p14="http://schemas.microsoft.com/office/powerpoint/2010/main" val="3929737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6095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head()/ tail() : Returns the first or last parts of a vector, matrix, table, data frame. </a:t>
            </a:r>
          </a:p>
          <a:p>
            <a:r>
              <a:rPr lang="en-US" dirty="0"/>
              <a:t>attributes() : These functions access an object's attributes. The first form below returns the object's attribute list.</a:t>
            </a:r>
          </a:p>
          <a:p>
            <a:r>
              <a:rPr lang="en-US" dirty="0"/>
              <a:t>attributes()&lt;- value : change attributes of object</a:t>
            </a:r>
          </a:p>
        </p:txBody>
      </p:sp>
    </p:spTree>
    <p:extLst>
      <p:ext uri="{BB962C8B-B14F-4D97-AF65-F5344CB8AC3E}">
        <p14:creationId xmlns:p14="http://schemas.microsoft.com/office/powerpoint/2010/main" val="2826623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prsur: Previous open-heart surgery for each patient </a:t>
            </a:r>
          </a:p>
          <a:p>
            <a:endParaRPr lang="en-US" dirty="0"/>
          </a:p>
          <a:p>
            <a:r>
              <a:rPr lang="en-US" dirty="0"/>
              <a:t>There are some explaination about the data.</a:t>
            </a:r>
          </a:p>
          <a:p>
            <a:r>
              <a:rPr lang="en-US" dirty="0"/>
              <a:t>https://support.sas.com/documentation/cdl/en/statug/63347/HTML/default/viewer.htm#statug_phreg_sect049.htm </a:t>
            </a:r>
          </a:p>
          <a:p>
            <a:endParaRPr lang="en-US" dirty="0"/>
          </a:p>
          <a:p>
            <a:r>
              <a:rPr lang="en-US" dirty="0"/>
              <a:t>Some medical terms are not easy to understand..But I think it's no big deal right now..</a:t>
            </a:r>
          </a:p>
        </p:txBody>
      </p:sp>
    </p:spTree>
    <p:extLst>
      <p:ext uri="{BB962C8B-B14F-4D97-AF65-F5344CB8AC3E}">
        <p14:creationId xmlns:p14="http://schemas.microsoft.com/office/powerpoint/2010/main" val="2892019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Description: </a:t>
            </a:r>
          </a:p>
        </p:txBody>
      </p:sp>
    </p:spTree>
    <p:extLst>
      <p:ext uri="{BB962C8B-B14F-4D97-AF65-F5344CB8AC3E}">
        <p14:creationId xmlns:p14="http://schemas.microsoft.com/office/powerpoint/2010/main" val="4188171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0">
              <a:lnSpc>
                <a:spcPct val="150000"/>
              </a:lnSpc>
              <a:buFont typeface="Arial" panose="020B0604020202020204" pitchFamily="34" charset="0"/>
              <a:buNone/>
            </a:pPr>
            <a:r>
              <a:rPr lang="en-US" altLang="de-DE" dirty="0" smtClean="0">
                <a:solidFill>
                  <a:schemeClr val="accent1"/>
                </a:solidFill>
                <a:effectLst>
                  <a:outerShdw blurRad="38100" dist="25400" dir="5400000" algn="ctr" rotWithShape="0">
                    <a:srgbClr val="6E747A">
                      <a:alpha val="43000"/>
                    </a:srgbClr>
                  </a:outerShdw>
                </a:effectLst>
                <a:sym typeface="+mn-ea"/>
              </a:rPr>
              <a:t>cause we know that data items dead and prsur are catelogical data they are meaningless for 1st Qu,mean, so we need to transform them to factor!! And via function summary() we could see the their frequencies.</a:t>
            </a:r>
          </a:p>
          <a:p>
            <a:pPr indent="0">
              <a:lnSpc>
                <a:spcPct val="150000"/>
              </a:lnSpc>
              <a:buFont typeface="Arial" panose="020B0604020202020204" pitchFamily="34" charset="0"/>
              <a:buNone/>
            </a:pPr>
            <a:r>
              <a:rPr lang="en-US" altLang="de-DE" dirty="0" smtClean="0">
                <a:solidFill>
                  <a:schemeClr val="accent1"/>
                </a:solidFill>
                <a:effectLst>
                  <a:outerShdw blurRad="38100" dist="25400" dir="5400000" algn="ctr" rotWithShape="0">
                    <a:srgbClr val="6E747A">
                      <a:alpha val="43000"/>
                    </a:srgbClr>
                  </a:outerShdw>
                </a:effectLst>
                <a:sym typeface="+mn-ea"/>
              </a:rPr>
              <a:t>Different data has different attributes which are of concern !!</a:t>
            </a:r>
          </a:p>
          <a:p>
            <a:pPr indent="0">
              <a:lnSpc>
                <a:spcPct val="150000"/>
              </a:lnSpc>
              <a:buFont typeface="Arial" panose="020B0604020202020204" pitchFamily="34" charset="0"/>
              <a:buNone/>
            </a:pPr>
            <a:r>
              <a:rPr lang="en-US" altLang="de-DE" dirty="0" smtClean="0">
                <a:solidFill>
                  <a:schemeClr val="accent1"/>
                </a:solidFill>
                <a:effectLst>
                  <a:outerShdw blurRad="38100" dist="25400" dir="5400000" algn="ctr" rotWithShape="0">
                    <a:srgbClr val="6E747A">
                      <a:alpha val="43000"/>
                    </a:srgbClr>
                  </a:outerShdw>
                </a:effectLst>
                <a:sym typeface="+mn-ea"/>
              </a:rPr>
              <a:t>dead: dead or alive </a:t>
            </a:r>
            <a:endParaRPr lang="en-US" altLang="de-DE" b="0" dirty="0" smtClean="0">
              <a:solidFill>
                <a:schemeClr val="accent1"/>
              </a:solidFill>
              <a:effectLst>
                <a:outerShdw blurRad="38100" dist="25400" dir="5400000" algn="ctr" rotWithShape="0">
                  <a:srgbClr val="6E747A">
                    <a:alpha val="43000"/>
                  </a:srgbClr>
                </a:outerShdw>
              </a:effectLst>
            </a:endParaRPr>
          </a:p>
          <a:p>
            <a:pPr indent="0">
              <a:lnSpc>
                <a:spcPct val="150000"/>
              </a:lnSpc>
              <a:buFont typeface="Arial" panose="020B0604020202020204" pitchFamily="34" charset="0"/>
              <a:buNone/>
            </a:pPr>
            <a:r>
              <a:rPr lang="en-US" altLang="de-DE" dirty="0" smtClean="0">
                <a:solidFill>
                  <a:schemeClr val="accent1"/>
                </a:solidFill>
                <a:effectLst>
                  <a:outerShdw blurRad="38100" dist="25400" dir="5400000" algn="ctr" rotWithShape="0">
                    <a:srgbClr val="6E747A">
                      <a:alpha val="43000"/>
                    </a:srgbClr>
                  </a:outerShdw>
                </a:effectLst>
                <a:sym typeface="+mn-ea"/>
              </a:rPr>
              <a:t>prsur: prior surgery 1=yes,0=no</a:t>
            </a:r>
          </a:p>
          <a:p>
            <a:pPr indent="0">
              <a:lnSpc>
                <a:spcPct val="150000"/>
              </a:lnSpc>
              <a:buFont typeface="Arial" panose="020B0604020202020204" pitchFamily="34" charset="0"/>
              <a:buNone/>
            </a:pPr>
            <a:endParaRPr lang="en-US" altLang="de-DE" b="0" dirty="0" smtClean="0">
              <a:solidFill>
                <a:schemeClr val="accent1"/>
              </a:solidFill>
              <a:effectLst>
                <a:outerShdw blurRad="38100" dist="25400" dir="5400000" algn="ctr" rotWithShape="0">
                  <a:srgbClr val="6E747A">
                    <a:alpha val="43000"/>
                  </a:srgbClr>
                </a:outerShdw>
              </a:effectLst>
            </a:endParaRPr>
          </a:p>
          <a:p>
            <a:endParaRPr lang="en-US" dirty="0"/>
          </a:p>
        </p:txBody>
      </p:sp>
    </p:spTree>
    <p:extLst>
      <p:ext uri="{BB962C8B-B14F-4D97-AF65-F5344CB8AC3E}">
        <p14:creationId xmlns:p14="http://schemas.microsoft.com/office/powerpoint/2010/main" val="3997917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65182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print</a:t>
            </a:r>
          </a:p>
        </p:txBody>
      </p:sp>
    </p:spTree>
    <p:extLst>
      <p:ext uri="{BB962C8B-B14F-4D97-AF65-F5344CB8AC3E}">
        <p14:creationId xmlns:p14="http://schemas.microsoft.com/office/powerpoint/2010/main" val="774884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with(data, exp,...) :  Evaluate an R expression in an environment constructed from data, possibly modifying (a copy of) the original data.  We could understand it like a box in which an exp will be calculated.</a:t>
            </a:r>
          </a:p>
          <a:p>
            <a:endParaRPr lang="en-US" dirty="0"/>
          </a:p>
        </p:txBody>
      </p:sp>
    </p:spTree>
    <p:extLst>
      <p:ext uri="{BB962C8B-B14F-4D97-AF65-F5344CB8AC3E}">
        <p14:creationId xmlns:p14="http://schemas.microsoft.com/office/powerpoint/2010/main" val="16536844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_1/3 Farb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4" name="Rechteck 3"/>
          <p:cNvSpPr/>
          <p:nvPr userDrawn="1"/>
        </p:nvSpPr>
        <p:spPr>
          <a:xfrm>
            <a:off x="0" y="0"/>
            <a:ext cx="9144000" cy="23129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0" rIns="288000" bIns="0" anchor="ctr"/>
          <a:lstStyle/>
          <a:p>
            <a:pPr algn="ctr" eaLnBrk="1" fontAlgn="auto" hangingPunct="1">
              <a:spcBef>
                <a:spcPts val="0"/>
              </a:spcBef>
              <a:spcAft>
                <a:spcPts val="0"/>
              </a:spcAft>
              <a:defRPr/>
            </a:pPr>
            <a:endParaRPr lang="de-DE">
              <a:solidFill>
                <a:schemeClr val="bg1"/>
              </a:solidFill>
            </a:endParaRPr>
          </a:p>
        </p:txBody>
      </p:sp>
      <p:sp>
        <p:nvSpPr>
          <p:cNvPr id="5" name="Title 1"/>
          <p:cNvSpPr>
            <a:spLocks noGrp="1"/>
          </p:cNvSpPr>
          <p:nvPr>
            <p:ph type="ctrTitle"/>
          </p:nvPr>
        </p:nvSpPr>
        <p:spPr>
          <a:xfrm>
            <a:off x="288000" y="2487600"/>
            <a:ext cx="8568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6" name="Subtitle 2"/>
          <p:cNvSpPr>
            <a:spLocks noGrp="1"/>
          </p:cNvSpPr>
          <p:nvPr>
            <p:ph type="subTitle" idx="1"/>
          </p:nvPr>
        </p:nvSpPr>
        <p:spPr>
          <a:xfrm>
            <a:off x="288000" y="2980800"/>
            <a:ext cx="8568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13" name="Textfeld 12"/>
          <p:cNvSpPr txBox="1"/>
          <p:nvPr userDrawn="1"/>
        </p:nvSpPr>
        <p:spPr>
          <a:xfrm>
            <a:off x="-1755322" y="652190"/>
            <a:ext cx="1641475" cy="6187440"/>
          </a:xfrm>
          <a:prstGeom prst="rect">
            <a:avLst/>
          </a:prstGeom>
          <a:noFill/>
        </p:spPr>
        <p:txBody>
          <a:bodyPr wrap="square">
            <a:spAutoFit/>
          </a:bodyPr>
          <a:lstStyle/>
          <a:p>
            <a:pPr eaLnBrk="1" fontAlgn="auto" hangingPunct="1">
              <a:spcBef>
                <a:spcPts val="0"/>
              </a:spcBef>
              <a:spcAft>
                <a:spcPts val="0"/>
              </a:spcAft>
              <a:defRPr/>
            </a:pPr>
            <a:r>
              <a:rPr lang="de-DE" sz="1000" b="1" kern="1200" dirty="0" smtClean="0">
                <a:solidFill>
                  <a:schemeClr val="tx1"/>
                </a:solidFill>
                <a:latin typeface="Arial" panose="020B0604020202020204" pitchFamily="34" charset="0"/>
                <a:ea typeface="+mn-ea"/>
                <a:cs typeface="+mn-cs"/>
              </a:rPr>
              <a:t>Logo</a:t>
            </a:r>
            <a:r>
              <a:rPr lang="de-DE" sz="1000" b="1" kern="1200" baseline="0" dirty="0" smtClean="0">
                <a:solidFill>
                  <a:schemeClr val="tx1"/>
                </a:solidFill>
                <a:latin typeface="Arial" panose="020B0604020202020204" pitchFamily="34" charset="0"/>
                <a:ea typeface="+mn-ea"/>
                <a:cs typeface="+mn-cs"/>
              </a:rPr>
              <a:t> in neuer Logosystematik einfügen:</a:t>
            </a:r>
          </a:p>
          <a:p>
            <a:pPr marL="171450" indent="-171450" eaLnBrk="1" fontAlgn="auto" hangingPunct="1">
              <a:spcBef>
                <a:spcPts val="0"/>
              </a:spcBef>
              <a:spcAft>
                <a:spcPts val="0"/>
              </a:spcAft>
              <a:buFontTx/>
              <a:buChar char="-"/>
              <a:defRPr/>
            </a:pPr>
            <a:r>
              <a:rPr lang="de-DE" sz="1000" dirty="0" smtClean="0">
                <a:latin typeface="+mn-lt"/>
              </a:rPr>
              <a:t>Zum Anpassen der Fußzeile unt</a:t>
            </a:r>
            <a:r>
              <a:rPr lang="de-DE" sz="1000" b="0" kern="1200" baseline="0" dirty="0" smtClean="0">
                <a:solidFill>
                  <a:schemeClr val="tx1"/>
                </a:solidFill>
                <a:latin typeface="Arial" panose="020B0604020202020204" pitchFamily="34" charset="0"/>
                <a:ea typeface="+mn-ea"/>
                <a:cs typeface="+mn-cs"/>
              </a:rPr>
              <a:t>er Karteireiter Ansicht &gt; auf Folienmaster klicken. Links in der Übersicht auf die oberste Folie scrollen und dort in die Fußzeile klicken. Das Beispiellogo kann nun entfernt werden. </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Einfügen über</a:t>
            </a:r>
            <a:r>
              <a:rPr lang="de-DE" sz="1000" baseline="0" dirty="0" smtClean="0">
                <a:latin typeface="+mn-lt"/>
              </a:rPr>
              <a:t> Karteireiter Einfügen &gt; Grafik</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Logo</a:t>
            </a:r>
            <a:r>
              <a:rPr lang="de-DE" sz="1000" baseline="0" dirty="0" smtClean="0">
                <a:latin typeface="+mn-lt"/>
              </a:rPr>
              <a:t> auswählen (PNG in RGB) </a:t>
            </a:r>
            <a:endParaRPr lang="de-DE" sz="1000" dirty="0">
              <a:latin typeface="+mn-lt"/>
            </a:endParaRPr>
          </a:p>
          <a:p>
            <a:pPr marL="171450" indent="-171450" eaLnBrk="1" fontAlgn="auto" hangingPunct="1">
              <a:spcBef>
                <a:spcPts val="0"/>
              </a:spcBef>
              <a:spcAft>
                <a:spcPts val="0"/>
              </a:spcAft>
              <a:buFontTx/>
              <a:buChar char="-"/>
              <a:defRPr/>
            </a:pPr>
            <a:r>
              <a:rPr lang="de-DE" sz="1000" dirty="0" smtClean="0">
                <a:latin typeface="+mn-lt"/>
              </a:rPr>
              <a:t>Skalieren: Doppelklick</a:t>
            </a:r>
            <a:r>
              <a:rPr lang="de-DE" sz="1000" baseline="0" dirty="0" smtClean="0">
                <a:latin typeface="+mn-lt"/>
              </a:rPr>
              <a:t> auf Logo &gt; </a:t>
            </a:r>
            <a:r>
              <a:rPr lang="de-DE" sz="1000" kern="1200" dirty="0" smtClean="0">
                <a:solidFill>
                  <a:schemeClr val="tx1"/>
                </a:solidFill>
                <a:latin typeface="Arial" panose="020B0604020202020204" pitchFamily="34" charset="0"/>
                <a:ea typeface="+mn-ea"/>
                <a:cs typeface="+mn-cs"/>
              </a:rPr>
              <a:t>unter Schriftgrad (rechts im Kopf) Höhe 2,26 cm  einstellen (</a:t>
            </a:r>
            <a:r>
              <a:rPr lang="de-DE" sz="1000" baseline="0" dirty="0" smtClean="0">
                <a:latin typeface="+mn-lt"/>
              </a:rPr>
              <a:t>Breite variiert je nach     </a:t>
            </a:r>
          </a:p>
          <a:p>
            <a:pPr marL="0" indent="0" eaLnBrk="1" fontAlgn="auto" hangingPunct="1">
              <a:spcBef>
                <a:spcPts val="0"/>
              </a:spcBef>
              <a:spcAft>
                <a:spcPts val="0"/>
              </a:spcAft>
              <a:buFontTx/>
              <a:buNone/>
              <a:defRPr/>
            </a:pPr>
            <a:r>
              <a:rPr lang="de-DE" sz="1000" baseline="0" dirty="0" smtClean="0">
                <a:latin typeface="+mn-lt"/>
              </a:rPr>
              <a:t>     Schutzraum)</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mit Schutzraum am rechten untern Rand platzieren</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Masteransicht schließen. Das Logo ist nun auf allen  Inhalts-Folien getauscht.</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Zum Tauschen der Logos in Titel- und Abschlussfolie die jeweilige Masterfolie links anklicken und dort ebenso verfahren. </a:t>
            </a:r>
            <a:endParaRPr lang="de-DE" sz="1000" dirty="0" smtClean="0">
              <a:latin typeface="+mn-lt"/>
            </a:endParaRPr>
          </a:p>
        </p:txBody>
      </p:sp>
      <p:grpSp>
        <p:nvGrpSpPr>
          <p:cNvPr id="9" name="Group 8"/>
          <p:cNvGrpSpPr/>
          <p:nvPr userDrawn="1"/>
        </p:nvGrpSpPr>
        <p:grpSpPr>
          <a:xfrm>
            <a:off x="6614751" y="6044400"/>
            <a:ext cx="2370491" cy="813600"/>
            <a:chOff x="6614751" y="6044400"/>
            <a:chExt cx="2370491" cy="813600"/>
          </a:xfrm>
        </p:grpSpPr>
        <p:pic>
          <p:nvPicPr>
            <p:cNvPr id="8" name="Grafik 6"/>
            <p:cNvPicPr>
              <a:picLocks noChangeAspect="1"/>
            </p:cNvPicPr>
            <p:nvPr userDrawn="1"/>
          </p:nvPicPr>
          <p:blipFill rotWithShape="1">
            <a:blip r:embed="rId2" cstate="print">
              <a:extLst>
                <a:ext uri="{28A0092B-C50C-407E-A947-70E740481C1C}">
                  <a14:useLocalDpi xmlns:a14="http://schemas.microsoft.com/office/drawing/2010/main" val="0"/>
                </a:ext>
              </a:extLst>
            </a:blip>
            <a:srcRect l="47998"/>
            <a:stretch>
              <a:fillRect/>
            </a:stretch>
          </p:blipFill>
          <p:spPr bwMode="auto">
            <a:xfrm>
              <a:off x="7133968" y="6044400"/>
              <a:ext cx="1851274" cy="8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userDrawn="1"/>
          </p:nvPicPr>
          <p:blipFill>
            <a:blip r:embed="rId3"/>
            <a:stretch>
              <a:fillRect/>
            </a:stretch>
          </p:blipFill>
          <p:spPr>
            <a:xfrm>
              <a:off x="6614751" y="6219525"/>
              <a:ext cx="486977" cy="486977"/>
            </a:xfrm>
            <a:prstGeom prst="rect">
              <a:avLst/>
            </a:prstGeom>
          </p:spPr>
        </p:pic>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_Bild">
    <p:spTree>
      <p:nvGrpSpPr>
        <p:cNvPr id="1" name=""/>
        <p:cNvGrpSpPr/>
        <p:nvPr/>
      </p:nvGrpSpPr>
      <p:grpSpPr>
        <a:xfrm>
          <a:off x="0" y="0"/>
          <a:ext cx="0" cy="0"/>
          <a:chOff x="0" y="0"/>
          <a:chExt cx="0" cy="0"/>
        </a:xfrm>
      </p:grpSpPr>
      <p:sp>
        <p:nvSpPr>
          <p:cNvPr id="2" name="Title 1"/>
          <p:cNvSpPr>
            <a:spLocks noGrp="1"/>
          </p:cNvSpPr>
          <p:nvPr>
            <p:ph type="title"/>
          </p:nvPr>
        </p:nvSpPr>
        <p:spPr>
          <a:xfrm>
            <a:off x="288000" y="201600"/>
            <a:ext cx="8568000" cy="543600"/>
          </a:xfrm>
          <a:prstGeom prst="rect">
            <a:avLst/>
          </a:prstGeom>
        </p:spPr>
        <p:txBody>
          <a:bodyPr lIns="0" tIns="0" rIns="0" bIns="0" anchor="b" anchorCtr="0"/>
          <a:lstStyle>
            <a:lvl1pPr algn="l">
              <a:defRPr sz="2000" b="1">
                <a:solidFill>
                  <a:schemeClr val="tx2"/>
                </a:solidFill>
              </a:defRPr>
            </a:lvl1pPr>
          </a:lstStyle>
          <a:p>
            <a:r>
              <a:rPr lang="en-US" dirty="0" smtClean="0"/>
              <a:t>Click to edit Master title style</a:t>
            </a:r>
            <a:endParaRPr lang="en-US" dirty="0"/>
          </a:p>
        </p:txBody>
      </p:sp>
      <p:sp>
        <p:nvSpPr>
          <p:cNvPr id="10" name="Textplatzhalter 9"/>
          <p:cNvSpPr>
            <a:spLocks noGrp="1"/>
          </p:cNvSpPr>
          <p:nvPr>
            <p:ph type="body" sz="quarter" idx="13" hasCustomPrompt="1"/>
          </p:nvPr>
        </p:nvSpPr>
        <p:spPr>
          <a:xfrm>
            <a:off x="287338" y="5359400"/>
            <a:ext cx="8559667" cy="499533"/>
          </a:xfrm>
          <a:prstGeom prst="rect">
            <a:avLst/>
          </a:prstGeom>
        </p:spPr>
        <p:txBody>
          <a:bodyPr>
            <a:normAutofit/>
          </a:bodyPr>
          <a:lstStyle>
            <a:lvl1pPr marL="0" indent="0" algn="r">
              <a:buNone/>
              <a:defRPr sz="900"/>
            </a:lvl1pPr>
          </a:lstStyle>
          <a:p>
            <a:pPr lvl="0"/>
            <a:r>
              <a:rPr lang="de-DE" dirty="0" smtClean="0"/>
              <a:t>Bildtitel oder ggf. Beschreibung</a:t>
            </a:r>
          </a:p>
        </p:txBody>
      </p:sp>
      <p:pic>
        <p:nvPicPr>
          <p:cNvPr id="6" name="Grafik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7338" y="1152525"/>
            <a:ext cx="8572500" cy="406400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_Diagramm">
    <p:spTree>
      <p:nvGrpSpPr>
        <p:cNvPr id="1" name=""/>
        <p:cNvGrpSpPr/>
        <p:nvPr/>
      </p:nvGrpSpPr>
      <p:grpSpPr>
        <a:xfrm>
          <a:off x="0" y="0"/>
          <a:ext cx="0" cy="0"/>
          <a:chOff x="0" y="0"/>
          <a:chExt cx="0" cy="0"/>
        </a:xfrm>
      </p:grpSpPr>
      <p:sp>
        <p:nvSpPr>
          <p:cNvPr id="2" name="Title 1"/>
          <p:cNvSpPr>
            <a:spLocks noGrp="1"/>
          </p:cNvSpPr>
          <p:nvPr>
            <p:ph type="title"/>
          </p:nvPr>
        </p:nvSpPr>
        <p:spPr>
          <a:xfrm>
            <a:off x="288000" y="201600"/>
            <a:ext cx="8568000" cy="543600"/>
          </a:xfrm>
          <a:prstGeom prst="rect">
            <a:avLst/>
          </a:prstGeom>
        </p:spPr>
        <p:txBody>
          <a:bodyPr lIns="0" tIns="0" rIns="0" bIns="0" anchor="b" anchorCtr="0"/>
          <a:lstStyle>
            <a:lvl1pPr algn="l">
              <a:defRPr sz="2000" b="1">
                <a:solidFill>
                  <a:schemeClr val="tx2"/>
                </a:solidFill>
              </a:defRPr>
            </a:lvl1pPr>
          </a:lstStyle>
          <a:p>
            <a:r>
              <a:rPr lang="en-US" smtClean="0"/>
              <a:t>Click to edit Master title style</a:t>
            </a:r>
            <a:endParaRPr lang="en-US" dirty="0"/>
          </a:p>
        </p:txBody>
      </p:sp>
      <p:sp>
        <p:nvSpPr>
          <p:cNvPr id="12" name="Textplatzhalter 24"/>
          <p:cNvSpPr>
            <a:spLocks noGrp="1"/>
          </p:cNvSpPr>
          <p:nvPr>
            <p:ph type="body" sz="quarter" idx="11"/>
          </p:nvPr>
        </p:nvSpPr>
        <p:spPr>
          <a:xfrm>
            <a:off x="288000" y="1152000"/>
            <a:ext cx="8569325" cy="252000"/>
          </a:xfrm>
          <a:prstGeom prst="rect">
            <a:avLst/>
          </a:prstGeom>
        </p:spPr>
        <p:txBody>
          <a:bodyPr lIns="0" tIns="0" rIns="0" bIns="0"/>
          <a:lstStyle>
            <a:lvl1pPr marL="0" indent="0">
              <a:lnSpc>
                <a:spcPct val="100000"/>
              </a:lnSpc>
              <a:buFontTx/>
              <a:buNone/>
              <a:defRPr sz="2000" b="1"/>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smtClean="0"/>
              <a:t>Click to edit Master text styles</a:t>
            </a:r>
          </a:p>
        </p:txBody>
      </p:sp>
      <p:sp>
        <p:nvSpPr>
          <p:cNvPr id="9" name="Diagrammplatzhalter 8"/>
          <p:cNvSpPr>
            <a:spLocks noGrp="1"/>
          </p:cNvSpPr>
          <p:nvPr>
            <p:ph type="chart" sz="quarter" idx="13" hasCustomPrompt="1"/>
          </p:nvPr>
        </p:nvSpPr>
        <p:spPr>
          <a:xfrm>
            <a:off x="287338" y="1684800"/>
            <a:ext cx="8569325" cy="3632200"/>
          </a:xfrm>
          <a:prstGeom prst="rect">
            <a:avLst/>
          </a:prstGeom>
        </p:spPr>
        <p:txBody>
          <a:bodyPr lIns="0" tIns="0" rIns="0" bIns="0"/>
          <a:lstStyle/>
          <a:p>
            <a:r>
              <a:rPr lang="en-US" dirty="0" smtClean="0"/>
              <a:t>Click icon to add chart</a:t>
            </a:r>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bschlussfoli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cxnSp>
        <p:nvCxnSpPr>
          <p:cNvPr id="13" name="Gerader Verbinder 12"/>
          <p:cNvCxnSpPr/>
          <p:nvPr userDrawn="1"/>
        </p:nvCxnSpPr>
        <p:spPr>
          <a:xfrm>
            <a:off x="287338" y="6040438"/>
            <a:ext cx="8569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1"/>
          <p:cNvSpPr txBox="1"/>
          <p:nvPr userDrawn="1"/>
        </p:nvSpPr>
        <p:spPr>
          <a:xfrm>
            <a:off x="287338" y="2487613"/>
            <a:ext cx="8569325" cy="1079500"/>
          </a:xfrm>
          <a:prstGeom prst="rect">
            <a:avLst/>
          </a:prstGeom>
        </p:spPr>
        <p:txBody>
          <a:bodyPr lIns="0" tIns="0" rIns="0" bIns="0"/>
          <a:lstStyle>
            <a:lvl1pPr algn="l" defTabSz="914400" rtl="0" eaLnBrk="1" latinLnBrk="0" hangingPunct="1">
              <a:lnSpc>
                <a:spcPct val="90000"/>
              </a:lnSpc>
              <a:spcBef>
                <a:spcPct val="0"/>
              </a:spcBef>
              <a:buNone/>
              <a:defRPr sz="3200" b="1" kern="1200" baseline="0">
                <a:solidFill>
                  <a:schemeClr val="tx2"/>
                </a:solidFill>
                <a:latin typeface="Arial" panose="020B0604020202020204" pitchFamily="34" charset="0"/>
                <a:ea typeface="+mj-ea"/>
                <a:cs typeface="Arial" panose="020B0604020202020204" pitchFamily="34" charset="0"/>
              </a:defRPr>
            </a:lvl1pPr>
          </a:lstStyle>
          <a:p>
            <a:pPr fontAlgn="auto">
              <a:spcAft>
                <a:spcPts val="0"/>
              </a:spcAft>
              <a:defRPr/>
            </a:pPr>
            <a:r>
              <a:rPr lang="de-DE" dirty="0" smtClean="0"/>
              <a:t>Vielen Dank</a:t>
            </a:r>
            <a:br>
              <a:rPr lang="de-DE" dirty="0" smtClean="0"/>
            </a:br>
            <a:r>
              <a:rPr lang="de-DE" dirty="0" smtClean="0"/>
              <a:t>für Ihre Aufmerksamkeit</a:t>
            </a:r>
            <a:endParaRPr lang="en-US" dirty="0"/>
          </a:p>
        </p:txBody>
      </p:sp>
      <p:sp>
        <p:nvSpPr>
          <p:cNvPr id="9" name="Textplatzhalter 24"/>
          <p:cNvSpPr>
            <a:spLocks noGrp="1"/>
          </p:cNvSpPr>
          <p:nvPr>
            <p:ph type="body" sz="quarter" idx="11"/>
          </p:nvPr>
        </p:nvSpPr>
        <p:spPr>
          <a:xfrm>
            <a:off x="288000" y="3988800"/>
            <a:ext cx="8569325" cy="1656000"/>
          </a:xfrm>
          <a:prstGeom prst="rect">
            <a:avLst/>
          </a:prstGeom>
        </p:spPr>
        <p:txBody>
          <a:bodyPr lIns="0" tIns="0" rIns="0" bIns="0"/>
          <a:lstStyle>
            <a:lvl1pPr marL="0" indent="0">
              <a:lnSpc>
                <a:spcPct val="100000"/>
              </a:lnSpc>
              <a:spcBef>
                <a:spcPts val="0"/>
              </a:spcBef>
              <a:buFontTx/>
              <a:buNone/>
              <a:defRPr sz="1600" b="0"/>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smtClean="0"/>
              <a:t>Click to edit Master text styles</a:t>
            </a:r>
          </a:p>
        </p:txBody>
      </p:sp>
      <p:grpSp>
        <p:nvGrpSpPr>
          <p:cNvPr id="10" name="Group 9"/>
          <p:cNvGrpSpPr/>
          <p:nvPr userDrawn="1"/>
        </p:nvGrpSpPr>
        <p:grpSpPr>
          <a:xfrm>
            <a:off x="6614751" y="6044400"/>
            <a:ext cx="2370491" cy="813600"/>
            <a:chOff x="6614751" y="6044400"/>
            <a:chExt cx="2370491" cy="813600"/>
          </a:xfrm>
        </p:grpSpPr>
        <p:pic>
          <p:nvPicPr>
            <p:cNvPr id="11" name="Grafik 6"/>
            <p:cNvPicPr>
              <a:picLocks noChangeAspect="1"/>
            </p:cNvPicPr>
            <p:nvPr userDrawn="1"/>
          </p:nvPicPr>
          <p:blipFill rotWithShape="1">
            <a:blip r:embed="rId2" cstate="print">
              <a:extLst>
                <a:ext uri="{28A0092B-C50C-407E-A947-70E740481C1C}">
                  <a14:useLocalDpi xmlns:a14="http://schemas.microsoft.com/office/drawing/2010/main" val="0"/>
                </a:ext>
              </a:extLst>
            </a:blip>
            <a:srcRect l="47998"/>
            <a:stretch>
              <a:fillRect/>
            </a:stretch>
          </p:blipFill>
          <p:spPr bwMode="auto">
            <a:xfrm>
              <a:off x="7133968" y="6044400"/>
              <a:ext cx="1851274" cy="8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userDrawn="1"/>
          </p:nvPicPr>
          <p:blipFill>
            <a:blip r:embed="rId3"/>
            <a:stretch>
              <a:fillRect/>
            </a:stretch>
          </p:blipFill>
          <p:spPr>
            <a:xfrm>
              <a:off x="6614751" y="6219525"/>
              <a:ext cx="486977" cy="486977"/>
            </a:xfrm>
            <a:prstGeom prst="rect">
              <a:avLst/>
            </a:prstGeom>
          </p:spPr>
        </p:pic>
      </p:gr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extplatzhalter 11"/>
          <p:cNvSpPr>
            <a:spLocks noGrp="1"/>
          </p:cNvSpPr>
          <p:nvPr>
            <p:ph type="body" sz="quarter" idx="13"/>
          </p:nvPr>
        </p:nvSpPr>
        <p:spPr>
          <a:xfrm>
            <a:off x="287337" y="963830"/>
            <a:ext cx="8569325" cy="4935807"/>
          </a:xfrm>
          <a:prstGeom prst="rect">
            <a:avLst/>
          </a:prstGeom>
        </p:spPr>
        <p:txBody>
          <a:bodyPr lIns="0" tIns="0" rIns="0" bIns="0"/>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p:txBody>
      </p:sp>
      <p:sp>
        <p:nvSpPr>
          <p:cNvPr id="6" name="Title 1"/>
          <p:cNvSpPr>
            <a:spLocks noGrp="1"/>
          </p:cNvSpPr>
          <p:nvPr>
            <p:ph type="title"/>
          </p:nvPr>
        </p:nvSpPr>
        <p:spPr>
          <a:xfrm>
            <a:off x="288000" y="201600"/>
            <a:ext cx="8568000" cy="543600"/>
          </a:xfrm>
          <a:prstGeom prst="rect">
            <a:avLst/>
          </a:prstGeom>
        </p:spPr>
        <p:txBody>
          <a:bodyPr lIns="0" tIns="0" rIns="0" bIns="0" anchor="b" anchorCtr="0"/>
          <a:lstStyle>
            <a:lvl1pPr algn="l">
              <a:defRPr sz="2000" b="1">
                <a:solidFill>
                  <a:schemeClr val="tx2"/>
                </a:solidFill>
              </a:defRPr>
            </a:lvl1pPr>
          </a:lstStyle>
          <a:p>
            <a:r>
              <a:rPr lang="en-US" noProof="0" dirty="0" smtClean="0"/>
              <a:t>Click to edit Master title style</a:t>
            </a:r>
            <a:endParaRPr lang="en-US" noProof="0"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_1/3 Foto">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5" name="Title 1"/>
          <p:cNvSpPr>
            <a:spLocks noGrp="1"/>
          </p:cNvSpPr>
          <p:nvPr>
            <p:ph type="ctrTitle"/>
          </p:nvPr>
        </p:nvSpPr>
        <p:spPr>
          <a:xfrm>
            <a:off x="288000" y="2487600"/>
            <a:ext cx="8568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6" name="Subtitle 2"/>
          <p:cNvSpPr>
            <a:spLocks noGrp="1"/>
          </p:cNvSpPr>
          <p:nvPr>
            <p:ph type="subTitle" idx="1"/>
          </p:nvPr>
        </p:nvSpPr>
        <p:spPr>
          <a:xfrm>
            <a:off x="288000" y="2980800"/>
            <a:ext cx="8568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8" name="Textfeld 7"/>
          <p:cNvSpPr txBox="1"/>
          <p:nvPr userDrawn="1"/>
        </p:nvSpPr>
        <p:spPr>
          <a:xfrm>
            <a:off x="9258072" y="540456"/>
            <a:ext cx="1641475" cy="1158240"/>
          </a:xfrm>
          <a:prstGeom prst="rect">
            <a:avLst/>
          </a:prstGeom>
          <a:noFill/>
        </p:spPr>
        <p:txBody>
          <a:bodyPr>
            <a:spAutoFit/>
          </a:bodyPr>
          <a:lstStyle/>
          <a:p>
            <a:pPr eaLnBrk="1" fontAlgn="auto" hangingPunct="1">
              <a:spcBef>
                <a:spcPts val="0"/>
              </a:spcBef>
              <a:spcAft>
                <a:spcPts val="0"/>
              </a:spcAft>
              <a:defRPr/>
            </a:pPr>
            <a:r>
              <a:rPr lang="de-DE" sz="1000" b="1" dirty="0">
                <a:latin typeface="+mn-lt"/>
              </a:rPr>
              <a:t>Bild zuschneiden unter:</a:t>
            </a:r>
          </a:p>
          <a:p>
            <a:pPr marL="171450" indent="-171450" eaLnBrk="1" fontAlgn="auto" hangingPunct="1">
              <a:spcBef>
                <a:spcPts val="0"/>
              </a:spcBef>
              <a:spcAft>
                <a:spcPts val="0"/>
              </a:spcAft>
              <a:buFontTx/>
              <a:buChar char="-"/>
              <a:defRPr/>
            </a:pPr>
            <a:r>
              <a:rPr lang="de-DE" sz="1000" dirty="0">
                <a:latin typeface="+mn-lt"/>
              </a:rPr>
              <a:t>Format</a:t>
            </a:r>
          </a:p>
          <a:p>
            <a:pPr marL="171450" indent="-171450" eaLnBrk="1" fontAlgn="auto" hangingPunct="1">
              <a:spcBef>
                <a:spcPts val="0"/>
              </a:spcBef>
              <a:spcAft>
                <a:spcPts val="0"/>
              </a:spcAft>
              <a:buFontTx/>
              <a:buChar char="-"/>
              <a:defRPr/>
            </a:pPr>
            <a:r>
              <a:rPr lang="de-DE" sz="1000" dirty="0">
                <a:latin typeface="+mn-lt"/>
              </a:rPr>
              <a:t>Zuschneiden</a:t>
            </a:r>
          </a:p>
          <a:p>
            <a:pPr marL="171450" indent="-171450" eaLnBrk="1" fontAlgn="auto" hangingPunct="1">
              <a:spcBef>
                <a:spcPts val="0"/>
              </a:spcBef>
              <a:spcAft>
                <a:spcPts val="0"/>
              </a:spcAft>
              <a:buFontTx/>
              <a:buChar char="-"/>
              <a:defRPr/>
            </a:pPr>
            <a:r>
              <a:rPr lang="de-DE" sz="1000" dirty="0" err="1">
                <a:latin typeface="+mn-lt"/>
              </a:rPr>
              <a:t>Zuschneidewerkzeug</a:t>
            </a:r>
            <a:r>
              <a:rPr lang="de-DE" sz="1000" dirty="0">
                <a:latin typeface="+mn-lt"/>
              </a:rPr>
              <a:t> horizontal bis zur ersten oder zweiten Linie ziehen</a:t>
            </a:r>
          </a:p>
        </p:txBody>
      </p:sp>
      <p:sp>
        <p:nvSpPr>
          <p:cNvPr id="13" name="Textfeld 12"/>
          <p:cNvSpPr txBox="1"/>
          <p:nvPr userDrawn="1"/>
        </p:nvSpPr>
        <p:spPr>
          <a:xfrm>
            <a:off x="-1755322" y="652190"/>
            <a:ext cx="1641475" cy="6187440"/>
          </a:xfrm>
          <a:prstGeom prst="rect">
            <a:avLst/>
          </a:prstGeom>
          <a:noFill/>
        </p:spPr>
        <p:txBody>
          <a:bodyPr wrap="square">
            <a:spAutoFit/>
          </a:bodyPr>
          <a:lstStyle/>
          <a:p>
            <a:pPr eaLnBrk="1" fontAlgn="auto" hangingPunct="1">
              <a:spcBef>
                <a:spcPts val="0"/>
              </a:spcBef>
              <a:spcAft>
                <a:spcPts val="0"/>
              </a:spcAft>
              <a:defRPr/>
            </a:pPr>
            <a:r>
              <a:rPr lang="de-DE" sz="1000" b="1" kern="1200" dirty="0" smtClean="0">
                <a:solidFill>
                  <a:schemeClr val="tx1"/>
                </a:solidFill>
                <a:latin typeface="Arial" panose="020B0604020202020204" pitchFamily="34" charset="0"/>
                <a:ea typeface="+mn-ea"/>
                <a:cs typeface="+mn-cs"/>
              </a:rPr>
              <a:t>Logo</a:t>
            </a:r>
            <a:r>
              <a:rPr lang="de-DE" sz="1000" b="1" kern="1200" baseline="0" dirty="0" smtClean="0">
                <a:solidFill>
                  <a:schemeClr val="tx1"/>
                </a:solidFill>
                <a:latin typeface="Arial" panose="020B0604020202020204" pitchFamily="34" charset="0"/>
                <a:ea typeface="+mn-ea"/>
                <a:cs typeface="+mn-cs"/>
              </a:rPr>
              <a:t> in neuer Logosystematik einfügen:</a:t>
            </a:r>
          </a:p>
          <a:p>
            <a:pPr marL="171450" indent="-171450" eaLnBrk="1" fontAlgn="auto" hangingPunct="1">
              <a:spcBef>
                <a:spcPts val="0"/>
              </a:spcBef>
              <a:spcAft>
                <a:spcPts val="0"/>
              </a:spcAft>
              <a:buFontTx/>
              <a:buChar char="-"/>
              <a:defRPr/>
            </a:pPr>
            <a:r>
              <a:rPr lang="de-DE" sz="1000" dirty="0" smtClean="0">
                <a:latin typeface="+mn-lt"/>
              </a:rPr>
              <a:t>Zum Anpassen der Fußzeile unt</a:t>
            </a:r>
            <a:r>
              <a:rPr lang="de-DE" sz="1000" b="0" kern="1200" baseline="0" dirty="0" smtClean="0">
                <a:solidFill>
                  <a:schemeClr val="tx1"/>
                </a:solidFill>
                <a:latin typeface="Arial" panose="020B0604020202020204" pitchFamily="34" charset="0"/>
                <a:ea typeface="+mn-ea"/>
                <a:cs typeface="+mn-cs"/>
              </a:rPr>
              <a:t>er Karteireiter Ansicht &gt; auf Folienmaster klicken. Links in der Übersicht auf die oberste Folie scrollen und dort in die Fußzeile klicken. Das Beispiellogo kann nun entfernt werden. </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Einfügen über</a:t>
            </a:r>
            <a:r>
              <a:rPr lang="de-DE" sz="1000" baseline="0" dirty="0" smtClean="0">
                <a:latin typeface="+mn-lt"/>
              </a:rPr>
              <a:t> Karteireiter Einfügen &gt; Grafik</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Logo</a:t>
            </a:r>
            <a:r>
              <a:rPr lang="de-DE" sz="1000" baseline="0" dirty="0" smtClean="0">
                <a:latin typeface="+mn-lt"/>
              </a:rPr>
              <a:t> auswählen (PNG in RGB) </a:t>
            </a:r>
            <a:endParaRPr lang="de-DE" sz="1000" dirty="0">
              <a:latin typeface="+mn-lt"/>
            </a:endParaRPr>
          </a:p>
          <a:p>
            <a:pPr marL="171450" indent="-171450" eaLnBrk="1" fontAlgn="auto" hangingPunct="1">
              <a:spcBef>
                <a:spcPts val="0"/>
              </a:spcBef>
              <a:spcAft>
                <a:spcPts val="0"/>
              </a:spcAft>
              <a:buFontTx/>
              <a:buChar char="-"/>
              <a:defRPr/>
            </a:pPr>
            <a:r>
              <a:rPr lang="de-DE" sz="1000" dirty="0" smtClean="0">
                <a:latin typeface="+mn-lt"/>
              </a:rPr>
              <a:t>Skalieren: Doppelklick</a:t>
            </a:r>
            <a:r>
              <a:rPr lang="de-DE" sz="1000" baseline="0" dirty="0" smtClean="0">
                <a:latin typeface="+mn-lt"/>
              </a:rPr>
              <a:t> auf Logo &gt; </a:t>
            </a:r>
            <a:r>
              <a:rPr lang="de-DE" sz="1000" kern="1200" dirty="0" smtClean="0">
                <a:solidFill>
                  <a:schemeClr val="tx1"/>
                </a:solidFill>
                <a:latin typeface="Arial" panose="020B0604020202020204" pitchFamily="34" charset="0"/>
                <a:ea typeface="+mn-ea"/>
                <a:cs typeface="+mn-cs"/>
              </a:rPr>
              <a:t>unter Schriftgrad (rechts im Kopf) Höhe 2,26 cm  einstellen (</a:t>
            </a:r>
            <a:r>
              <a:rPr lang="de-DE" sz="1000" baseline="0" dirty="0" smtClean="0">
                <a:latin typeface="+mn-lt"/>
              </a:rPr>
              <a:t>Breite variiert je nach     </a:t>
            </a:r>
          </a:p>
          <a:p>
            <a:pPr marL="0" indent="0" eaLnBrk="1" fontAlgn="auto" hangingPunct="1">
              <a:spcBef>
                <a:spcPts val="0"/>
              </a:spcBef>
              <a:spcAft>
                <a:spcPts val="0"/>
              </a:spcAft>
              <a:buFontTx/>
              <a:buNone/>
              <a:defRPr/>
            </a:pPr>
            <a:r>
              <a:rPr lang="de-DE" sz="1000" baseline="0" dirty="0" smtClean="0">
                <a:latin typeface="+mn-lt"/>
              </a:rPr>
              <a:t>     Schutzraum)</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mit Schutzraum am rechten untern Rand platzieren</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Masteransicht schließen. Das Logo ist nun auf allen  Inhalts-Folien getauscht.</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Zum Tauschen der Logos in Titel- und Abschlussfolie die jeweilige Masterfolie links anklicken und dort ebenso verfahren. </a:t>
            </a:r>
            <a:endParaRPr lang="de-DE" sz="1000" dirty="0" smtClean="0">
              <a:latin typeface="+mn-lt"/>
            </a:endParaRPr>
          </a:p>
        </p:txBody>
      </p:sp>
      <p:pic>
        <p:nvPicPr>
          <p:cNvPr id="9" name="Grafik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2298700"/>
          </a:xfrm>
          <a:prstGeom prst="rect">
            <a:avLst/>
          </a:prstGeom>
        </p:spPr>
      </p:pic>
      <p:grpSp>
        <p:nvGrpSpPr>
          <p:cNvPr id="11" name="Group 10"/>
          <p:cNvGrpSpPr/>
          <p:nvPr userDrawn="1"/>
        </p:nvGrpSpPr>
        <p:grpSpPr>
          <a:xfrm>
            <a:off x="6614751" y="6044400"/>
            <a:ext cx="2370491" cy="813600"/>
            <a:chOff x="6614751" y="6044400"/>
            <a:chExt cx="2370491" cy="813600"/>
          </a:xfrm>
        </p:grpSpPr>
        <p:pic>
          <p:nvPicPr>
            <p:cNvPr id="12" name="Grafik 6"/>
            <p:cNvPicPr>
              <a:picLocks noChangeAspect="1"/>
            </p:cNvPicPr>
            <p:nvPr userDrawn="1"/>
          </p:nvPicPr>
          <p:blipFill rotWithShape="1">
            <a:blip r:embed="rId3" cstate="print">
              <a:extLst>
                <a:ext uri="{28A0092B-C50C-407E-A947-70E740481C1C}">
                  <a14:useLocalDpi xmlns:a14="http://schemas.microsoft.com/office/drawing/2010/main" val="0"/>
                </a:ext>
              </a:extLst>
            </a:blip>
            <a:srcRect l="47998"/>
            <a:stretch>
              <a:fillRect/>
            </a:stretch>
          </p:blipFill>
          <p:spPr bwMode="auto">
            <a:xfrm>
              <a:off x="7133968" y="6044400"/>
              <a:ext cx="1851274" cy="8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userDrawn="1"/>
          </p:nvPicPr>
          <p:blipFill>
            <a:blip r:embed="rId4"/>
            <a:stretch>
              <a:fillRect/>
            </a:stretch>
          </p:blipFill>
          <p:spPr>
            <a:xfrm>
              <a:off x="6614751" y="6219525"/>
              <a:ext cx="486977" cy="486977"/>
            </a:xfrm>
            <a:prstGeom prst="rect">
              <a:avLst/>
            </a:prstGeom>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_2/3 Foto">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10" name="Title 1"/>
          <p:cNvSpPr>
            <a:spLocks noGrp="1"/>
          </p:cNvSpPr>
          <p:nvPr>
            <p:ph type="ctrTitle"/>
          </p:nvPr>
        </p:nvSpPr>
        <p:spPr>
          <a:xfrm>
            <a:off x="288000" y="4737600"/>
            <a:ext cx="8568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11" name="Subtitle 2"/>
          <p:cNvSpPr>
            <a:spLocks noGrp="1"/>
          </p:cNvSpPr>
          <p:nvPr>
            <p:ph type="subTitle" idx="1"/>
          </p:nvPr>
        </p:nvSpPr>
        <p:spPr>
          <a:xfrm>
            <a:off x="288000" y="5230800"/>
            <a:ext cx="8568000" cy="812813"/>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5" name="Textfeld 14"/>
          <p:cNvSpPr txBox="1"/>
          <p:nvPr userDrawn="1"/>
        </p:nvSpPr>
        <p:spPr>
          <a:xfrm>
            <a:off x="9258072" y="540456"/>
            <a:ext cx="1641475" cy="1158240"/>
          </a:xfrm>
          <a:prstGeom prst="rect">
            <a:avLst/>
          </a:prstGeom>
          <a:noFill/>
        </p:spPr>
        <p:txBody>
          <a:bodyPr>
            <a:spAutoFit/>
          </a:bodyPr>
          <a:lstStyle/>
          <a:p>
            <a:pPr eaLnBrk="1" fontAlgn="auto" hangingPunct="1">
              <a:spcBef>
                <a:spcPts val="0"/>
              </a:spcBef>
              <a:spcAft>
                <a:spcPts val="0"/>
              </a:spcAft>
              <a:defRPr/>
            </a:pPr>
            <a:r>
              <a:rPr lang="de-DE" sz="1000" b="1" dirty="0">
                <a:latin typeface="+mn-lt"/>
              </a:rPr>
              <a:t>Bild zuschneiden unter:</a:t>
            </a:r>
          </a:p>
          <a:p>
            <a:pPr marL="171450" indent="-171450" eaLnBrk="1" fontAlgn="auto" hangingPunct="1">
              <a:spcBef>
                <a:spcPts val="0"/>
              </a:spcBef>
              <a:spcAft>
                <a:spcPts val="0"/>
              </a:spcAft>
              <a:buFontTx/>
              <a:buChar char="-"/>
              <a:defRPr/>
            </a:pPr>
            <a:r>
              <a:rPr lang="de-DE" sz="1000" dirty="0">
                <a:latin typeface="+mn-lt"/>
              </a:rPr>
              <a:t>Format</a:t>
            </a:r>
          </a:p>
          <a:p>
            <a:pPr marL="171450" indent="-171450" eaLnBrk="1" fontAlgn="auto" hangingPunct="1">
              <a:spcBef>
                <a:spcPts val="0"/>
              </a:spcBef>
              <a:spcAft>
                <a:spcPts val="0"/>
              </a:spcAft>
              <a:buFontTx/>
              <a:buChar char="-"/>
              <a:defRPr/>
            </a:pPr>
            <a:r>
              <a:rPr lang="de-DE" sz="1000" dirty="0">
                <a:latin typeface="+mn-lt"/>
              </a:rPr>
              <a:t>Zuschneiden</a:t>
            </a:r>
          </a:p>
          <a:p>
            <a:pPr marL="171450" indent="-171450" eaLnBrk="1" fontAlgn="auto" hangingPunct="1">
              <a:spcBef>
                <a:spcPts val="0"/>
              </a:spcBef>
              <a:spcAft>
                <a:spcPts val="0"/>
              </a:spcAft>
              <a:buFontTx/>
              <a:buChar char="-"/>
              <a:defRPr/>
            </a:pPr>
            <a:r>
              <a:rPr lang="de-DE" sz="1000" dirty="0" err="1">
                <a:latin typeface="+mn-lt"/>
              </a:rPr>
              <a:t>Zuschneidewerkzeug</a:t>
            </a:r>
            <a:r>
              <a:rPr lang="de-DE" sz="1000" dirty="0">
                <a:latin typeface="+mn-lt"/>
              </a:rPr>
              <a:t> horizontal bis zur ersten oder zweiten Linie ziehen</a:t>
            </a:r>
          </a:p>
        </p:txBody>
      </p:sp>
      <p:sp>
        <p:nvSpPr>
          <p:cNvPr id="16" name="Textfeld 15"/>
          <p:cNvSpPr txBox="1"/>
          <p:nvPr userDrawn="1"/>
        </p:nvSpPr>
        <p:spPr>
          <a:xfrm>
            <a:off x="-1755322" y="652190"/>
            <a:ext cx="1641475" cy="6187440"/>
          </a:xfrm>
          <a:prstGeom prst="rect">
            <a:avLst/>
          </a:prstGeom>
          <a:noFill/>
        </p:spPr>
        <p:txBody>
          <a:bodyPr wrap="square">
            <a:spAutoFit/>
          </a:bodyPr>
          <a:lstStyle/>
          <a:p>
            <a:pPr eaLnBrk="1" fontAlgn="auto" hangingPunct="1">
              <a:spcBef>
                <a:spcPts val="0"/>
              </a:spcBef>
              <a:spcAft>
                <a:spcPts val="0"/>
              </a:spcAft>
              <a:defRPr/>
            </a:pPr>
            <a:r>
              <a:rPr lang="de-DE" sz="1000" b="1" kern="1200" dirty="0" smtClean="0">
                <a:solidFill>
                  <a:schemeClr val="tx1"/>
                </a:solidFill>
                <a:latin typeface="Arial" panose="020B0604020202020204" pitchFamily="34" charset="0"/>
                <a:ea typeface="+mn-ea"/>
                <a:cs typeface="+mn-cs"/>
              </a:rPr>
              <a:t>Logo</a:t>
            </a:r>
            <a:r>
              <a:rPr lang="de-DE" sz="1000" b="1" kern="1200" baseline="0" dirty="0" smtClean="0">
                <a:solidFill>
                  <a:schemeClr val="tx1"/>
                </a:solidFill>
                <a:latin typeface="Arial" panose="020B0604020202020204" pitchFamily="34" charset="0"/>
                <a:ea typeface="+mn-ea"/>
                <a:cs typeface="+mn-cs"/>
              </a:rPr>
              <a:t> in neuer Logosystematik einfügen:</a:t>
            </a:r>
          </a:p>
          <a:p>
            <a:pPr marL="171450" indent="-171450" eaLnBrk="1" fontAlgn="auto" hangingPunct="1">
              <a:spcBef>
                <a:spcPts val="0"/>
              </a:spcBef>
              <a:spcAft>
                <a:spcPts val="0"/>
              </a:spcAft>
              <a:buFontTx/>
              <a:buChar char="-"/>
              <a:defRPr/>
            </a:pPr>
            <a:r>
              <a:rPr lang="de-DE" sz="1000" dirty="0" smtClean="0">
                <a:latin typeface="+mn-lt"/>
              </a:rPr>
              <a:t>Zum Anpassen der Fußzeile unt</a:t>
            </a:r>
            <a:r>
              <a:rPr lang="de-DE" sz="1000" b="0" kern="1200" baseline="0" dirty="0" smtClean="0">
                <a:solidFill>
                  <a:schemeClr val="tx1"/>
                </a:solidFill>
                <a:latin typeface="Arial" panose="020B0604020202020204" pitchFamily="34" charset="0"/>
                <a:ea typeface="+mn-ea"/>
                <a:cs typeface="+mn-cs"/>
              </a:rPr>
              <a:t>er Karteireiter Ansicht &gt; auf Folienmaster klicken. Links in der Übersicht auf die oberste Folie scrollen und dort in die Fußzeile klicken. Das Beispiellogo kann nun entfernt werden. </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Einfügen über</a:t>
            </a:r>
            <a:r>
              <a:rPr lang="de-DE" sz="1000" baseline="0" dirty="0" smtClean="0">
                <a:latin typeface="+mn-lt"/>
              </a:rPr>
              <a:t> Karteireiter Einfügen &gt; Grafik</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Logo</a:t>
            </a:r>
            <a:r>
              <a:rPr lang="de-DE" sz="1000" baseline="0" dirty="0" smtClean="0">
                <a:latin typeface="+mn-lt"/>
              </a:rPr>
              <a:t> auswählen (PNG in RGB) </a:t>
            </a:r>
            <a:endParaRPr lang="de-DE" sz="1000" dirty="0">
              <a:latin typeface="+mn-lt"/>
            </a:endParaRPr>
          </a:p>
          <a:p>
            <a:pPr marL="171450" indent="-171450" eaLnBrk="1" fontAlgn="auto" hangingPunct="1">
              <a:spcBef>
                <a:spcPts val="0"/>
              </a:spcBef>
              <a:spcAft>
                <a:spcPts val="0"/>
              </a:spcAft>
              <a:buFontTx/>
              <a:buChar char="-"/>
              <a:defRPr/>
            </a:pPr>
            <a:r>
              <a:rPr lang="de-DE" sz="1000" dirty="0" smtClean="0">
                <a:latin typeface="+mn-lt"/>
              </a:rPr>
              <a:t>Skalieren: Doppelklick</a:t>
            </a:r>
            <a:r>
              <a:rPr lang="de-DE" sz="1000" baseline="0" dirty="0" smtClean="0">
                <a:latin typeface="+mn-lt"/>
              </a:rPr>
              <a:t> auf Logo &gt; </a:t>
            </a:r>
            <a:r>
              <a:rPr lang="de-DE" sz="1000" kern="1200" dirty="0" smtClean="0">
                <a:solidFill>
                  <a:schemeClr val="tx1"/>
                </a:solidFill>
                <a:latin typeface="Arial" panose="020B0604020202020204" pitchFamily="34" charset="0"/>
                <a:ea typeface="+mn-ea"/>
                <a:cs typeface="+mn-cs"/>
              </a:rPr>
              <a:t>unter Schriftgrad (rechts im Kopf) Höhe 2,26 cm  einstellen (</a:t>
            </a:r>
            <a:r>
              <a:rPr lang="de-DE" sz="1000" baseline="0" dirty="0" smtClean="0">
                <a:latin typeface="+mn-lt"/>
              </a:rPr>
              <a:t>Breite variiert je nach     </a:t>
            </a:r>
          </a:p>
          <a:p>
            <a:pPr marL="0" indent="0" eaLnBrk="1" fontAlgn="auto" hangingPunct="1">
              <a:spcBef>
                <a:spcPts val="0"/>
              </a:spcBef>
              <a:spcAft>
                <a:spcPts val="0"/>
              </a:spcAft>
              <a:buFontTx/>
              <a:buNone/>
              <a:defRPr/>
            </a:pPr>
            <a:r>
              <a:rPr lang="de-DE" sz="1000" baseline="0" dirty="0" smtClean="0">
                <a:latin typeface="+mn-lt"/>
              </a:rPr>
              <a:t>     Schutzraum)</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mit Schutzraum am rechten untern Rand platzieren</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Masteransicht schließen. Das Logo ist nun auf allen  Inhalts-Folien getauscht.</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Zum Tauschen der Logos in Titel- und Abschlussfolie die jeweilige Masterfolie links anklicken und dort ebenso verfahren. </a:t>
            </a:r>
            <a:endParaRPr lang="de-DE" sz="1000" dirty="0" smtClean="0">
              <a:latin typeface="+mn-lt"/>
            </a:endParaRPr>
          </a:p>
        </p:txBody>
      </p:sp>
      <p:pic>
        <p:nvPicPr>
          <p:cNvPr id="12" name="Grafik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4533900"/>
          </a:xfrm>
          <a:prstGeom prst="rect">
            <a:avLst/>
          </a:prstGeom>
        </p:spPr>
      </p:pic>
      <p:grpSp>
        <p:nvGrpSpPr>
          <p:cNvPr id="9" name="Group 8"/>
          <p:cNvGrpSpPr/>
          <p:nvPr userDrawn="1"/>
        </p:nvGrpSpPr>
        <p:grpSpPr>
          <a:xfrm>
            <a:off x="6614751" y="6044400"/>
            <a:ext cx="2370491" cy="813600"/>
            <a:chOff x="6614751" y="6044400"/>
            <a:chExt cx="2370491" cy="813600"/>
          </a:xfrm>
        </p:grpSpPr>
        <p:pic>
          <p:nvPicPr>
            <p:cNvPr id="14" name="Grafik 6"/>
            <p:cNvPicPr>
              <a:picLocks noChangeAspect="1"/>
            </p:cNvPicPr>
            <p:nvPr userDrawn="1"/>
          </p:nvPicPr>
          <p:blipFill rotWithShape="1">
            <a:blip r:embed="rId3" cstate="print">
              <a:extLst>
                <a:ext uri="{28A0092B-C50C-407E-A947-70E740481C1C}">
                  <a14:useLocalDpi xmlns:a14="http://schemas.microsoft.com/office/drawing/2010/main" val="0"/>
                </a:ext>
              </a:extLst>
            </a:blip>
            <a:srcRect l="47998"/>
            <a:stretch>
              <a:fillRect/>
            </a:stretch>
          </p:blipFill>
          <p:spPr bwMode="auto">
            <a:xfrm>
              <a:off x="7133968" y="6044400"/>
              <a:ext cx="1851274" cy="8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spect="1"/>
            </p:cNvPicPr>
            <p:nvPr userDrawn="1"/>
          </p:nvPicPr>
          <p:blipFill>
            <a:blip r:embed="rId4"/>
            <a:stretch>
              <a:fillRect/>
            </a:stretch>
          </p:blipFill>
          <p:spPr>
            <a:xfrm>
              <a:off x="6614751" y="6219525"/>
              <a:ext cx="486977" cy="486977"/>
            </a:xfrm>
            <a:prstGeom prst="rect">
              <a:avLst/>
            </a:prstGeom>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el_Text">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7" name="Title 1"/>
          <p:cNvSpPr>
            <a:spLocks noGrp="1"/>
          </p:cNvSpPr>
          <p:nvPr>
            <p:ph type="ctrTitle"/>
          </p:nvPr>
        </p:nvSpPr>
        <p:spPr>
          <a:xfrm>
            <a:off x="288000" y="2487600"/>
            <a:ext cx="8568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12" name="Subtitle 2"/>
          <p:cNvSpPr>
            <a:spLocks noGrp="1"/>
          </p:cNvSpPr>
          <p:nvPr>
            <p:ph type="subTitle" idx="1"/>
          </p:nvPr>
        </p:nvSpPr>
        <p:spPr>
          <a:xfrm>
            <a:off x="288000" y="2980800"/>
            <a:ext cx="8568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cxnSp>
        <p:nvCxnSpPr>
          <p:cNvPr id="13" name="Gerader Verbinder 12"/>
          <p:cNvCxnSpPr/>
          <p:nvPr userDrawn="1"/>
        </p:nvCxnSpPr>
        <p:spPr>
          <a:xfrm>
            <a:off x="287338" y="6040438"/>
            <a:ext cx="8569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feld 10"/>
          <p:cNvSpPr txBox="1"/>
          <p:nvPr userDrawn="1"/>
        </p:nvSpPr>
        <p:spPr>
          <a:xfrm>
            <a:off x="-1755322" y="652190"/>
            <a:ext cx="1641475" cy="6187440"/>
          </a:xfrm>
          <a:prstGeom prst="rect">
            <a:avLst/>
          </a:prstGeom>
          <a:noFill/>
        </p:spPr>
        <p:txBody>
          <a:bodyPr wrap="square">
            <a:spAutoFit/>
          </a:bodyPr>
          <a:lstStyle/>
          <a:p>
            <a:pPr eaLnBrk="1" fontAlgn="auto" hangingPunct="1">
              <a:spcBef>
                <a:spcPts val="0"/>
              </a:spcBef>
              <a:spcAft>
                <a:spcPts val="0"/>
              </a:spcAft>
              <a:defRPr/>
            </a:pPr>
            <a:r>
              <a:rPr lang="de-DE" sz="1000" b="1" kern="1200" dirty="0" smtClean="0">
                <a:solidFill>
                  <a:schemeClr val="tx1"/>
                </a:solidFill>
                <a:latin typeface="Arial" panose="020B0604020202020204" pitchFamily="34" charset="0"/>
                <a:ea typeface="+mn-ea"/>
                <a:cs typeface="+mn-cs"/>
              </a:rPr>
              <a:t>Logo</a:t>
            </a:r>
            <a:r>
              <a:rPr lang="de-DE" sz="1000" b="1" kern="1200" baseline="0" dirty="0" smtClean="0">
                <a:solidFill>
                  <a:schemeClr val="tx1"/>
                </a:solidFill>
                <a:latin typeface="Arial" panose="020B0604020202020204" pitchFamily="34" charset="0"/>
                <a:ea typeface="+mn-ea"/>
                <a:cs typeface="+mn-cs"/>
              </a:rPr>
              <a:t> in neuer Logosystematik einfügen:</a:t>
            </a:r>
          </a:p>
          <a:p>
            <a:pPr marL="171450" indent="-171450" eaLnBrk="1" fontAlgn="auto" hangingPunct="1">
              <a:spcBef>
                <a:spcPts val="0"/>
              </a:spcBef>
              <a:spcAft>
                <a:spcPts val="0"/>
              </a:spcAft>
              <a:buFontTx/>
              <a:buChar char="-"/>
              <a:defRPr/>
            </a:pPr>
            <a:r>
              <a:rPr lang="de-DE" sz="1000" dirty="0" smtClean="0">
                <a:latin typeface="+mn-lt"/>
              </a:rPr>
              <a:t>Zum Anpassen der Fußzeile unt</a:t>
            </a:r>
            <a:r>
              <a:rPr lang="de-DE" sz="1000" b="0" kern="1200" baseline="0" dirty="0" smtClean="0">
                <a:solidFill>
                  <a:schemeClr val="tx1"/>
                </a:solidFill>
                <a:latin typeface="Arial" panose="020B0604020202020204" pitchFamily="34" charset="0"/>
                <a:ea typeface="+mn-ea"/>
                <a:cs typeface="+mn-cs"/>
              </a:rPr>
              <a:t>er Karteireiter Ansicht &gt; auf Folienmaster klicken. Links in der Übersicht auf die oberste Folie scrollen und dort in die Fußzeile klicken. Das Beispiellogo kann nun entfernt werden. </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Einfügen über</a:t>
            </a:r>
            <a:r>
              <a:rPr lang="de-DE" sz="1000" baseline="0" dirty="0" smtClean="0">
                <a:latin typeface="+mn-lt"/>
              </a:rPr>
              <a:t> Karteireiter Einfügen &gt; Grafik</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Logo</a:t>
            </a:r>
            <a:r>
              <a:rPr lang="de-DE" sz="1000" baseline="0" dirty="0" smtClean="0">
                <a:latin typeface="+mn-lt"/>
              </a:rPr>
              <a:t> auswählen (PNG in RGB) </a:t>
            </a:r>
            <a:endParaRPr lang="de-DE" sz="1000" dirty="0">
              <a:latin typeface="+mn-lt"/>
            </a:endParaRPr>
          </a:p>
          <a:p>
            <a:pPr marL="171450" indent="-171450" eaLnBrk="1" fontAlgn="auto" hangingPunct="1">
              <a:spcBef>
                <a:spcPts val="0"/>
              </a:spcBef>
              <a:spcAft>
                <a:spcPts val="0"/>
              </a:spcAft>
              <a:buFontTx/>
              <a:buChar char="-"/>
              <a:defRPr/>
            </a:pPr>
            <a:r>
              <a:rPr lang="de-DE" sz="1000" dirty="0" smtClean="0">
                <a:latin typeface="+mn-lt"/>
              </a:rPr>
              <a:t>Skalieren: Doppelklick</a:t>
            </a:r>
            <a:r>
              <a:rPr lang="de-DE" sz="1000" baseline="0" dirty="0" smtClean="0">
                <a:latin typeface="+mn-lt"/>
              </a:rPr>
              <a:t> auf Logo &gt; </a:t>
            </a:r>
            <a:r>
              <a:rPr lang="de-DE" sz="1000" kern="1200" dirty="0" smtClean="0">
                <a:solidFill>
                  <a:schemeClr val="tx1"/>
                </a:solidFill>
                <a:latin typeface="Arial" panose="020B0604020202020204" pitchFamily="34" charset="0"/>
                <a:ea typeface="+mn-ea"/>
                <a:cs typeface="+mn-cs"/>
              </a:rPr>
              <a:t>unter Schriftgrad (rechts im Kopf) Höhe 2,26 cm  einstellen (</a:t>
            </a:r>
            <a:r>
              <a:rPr lang="de-DE" sz="1000" baseline="0" dirty="0" smtClean="0">
                <a:latin typeface="+mn-lt"/>
              </a:rPr>
              <a:t>Breite variiert je nach     </a:t>
            </a:r>
          </a:p>
          <a:p>
            <a:pPr marL="0" indent="0" eaLnBrk="1" fontAlgn="auto" hangingPunct="1">
              <a:spcBef>
                <a:spcPts val="0"/>
              </a:spcBef>
              <a:spcAft>
                <a:spcPts val="0"/>
              </a:spcAft>
              <a:buFontTx/>
              <a:buNone/>
              <a:defRPr/>
            </a:pPr>
            <a:r>
              <a:rPr lang="de-DE" sz="1000" baseline="0" dirty="0" smtClean="0">
                <a:latin typeface="+mn-lt"/>
              </a:rPr>
              <a:t>     Schutzraum)</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mit Schutzraum am rechten untern Rand platzieren</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Masteransicht schließen. Das Logo ist nun auf allen  Inhalts-Folien getauscht.</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Zum Tauschen der Logos in Titel- und Abschlussfolie die jeweilige Masterfolie links anklicken und dort ebenso verfahren. </a:t>
            </a:r>
            <a:endParaRPr lang="de-DE" sz="1000" dirty="0" smtClean="0">
              <a:latin typeface="+mn-lt"/>
            </a:endParaRPr>
          </a:p>
        </p:txBody>
      </p:sp>
      <p:grpSp>
        <p:nvGrpSpPr>
          <p:cNvPr id="9" name="Group 8"/>
          <p:cNvGrpSpPr/>
          <p:nvPr userDrawn="1"/>
        </p:nvGrpSpPr>
        <p:grpSpPr>
          <a:xfrm>
            <a:off x="6614751" y="6044400"/>
            <a:ext cx="2370491" cy="813600"/>
            <a:chOff x="6614751" y="6044400"/>
            <a:chExt cx="2370491" cy="813600"/>
          </a:xfrm>
        </p:grpSpPr>
        <p:pic>
          <p:nvPicPr>
            <p:cNvPr id="10" name="Grafik 6"/>
            <p:cNvPicPr>
              <a:picLocks noChangeAspect="1"/>
            </p:cNvPicPr>
            <p:nvPr userDrawn="1"/>
          </p:nvPicPr>
          <p:blipFill rotWithShape="1">
            <a:blip r:embed="rId2" cstate="print">
              <a:extLst>
                <a:ext uri="{28A0092B-C50C-407E-A947-70E740481C1C}">
                  <a14:useLocalDpi xmlns:a14="http://schemas.microsoft.com/office/drawing/2010/main" val="0"/>
                </a:ext>
              </a:extLst>
            </a:blip>
            <a:srcRect l="47998"/>
            <a:stretch>
              <a:fillRect/>
            </a:stretch>
          </p:blipFill>
          <p:spPr bwMode="auto">
            <a:xfrm>
              <a:off x="7133968" y="6044400"/>
              <a:ext cx="1851274" cy="8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userDrawn="1"/>
          </p:nvPicPr>
          <p:blipFill>
            <a:blip r:embed="rId3"/>
            <a:stretch>
              <a:fillRect/>
            </a:stretch>
          </p:blipFill>
          <p:spPr>
            <a:xfrm>
              <a:off x="6614751" y="6219525"/>
              <a:ext cx="486977" cy="486977"/>
            </a:xfrm>
            <a:prstGeom prst="rect">
              <a:avLst/>
            </a:prstGeom>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el_mittig, horizontale Lini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8" name="Title 1"/>
          <p:cNvSpPr>
            <a:spLocks noGrp="1"/>
          </p:cNvSpPr>
          <p:nvPr>
            <p:ph type="ctrTitle"/>
          </p:nvPr>
        </p:nvSpPr>
        <p:spPr>
          <a:xfrm>
            <a:off x="288000" y="2487600"/>
            <a:ext cx="8568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9" name="Subtitle 2"/>
          <p:cNvSpPr>
            <a:spLocks noGrp="1"/>
          </p:cNvSpPr>
          <p:nvPr>
            <p:ph type="subTitle" idx="1"/>
          </p:nvPr>
        </p:nvSpPr>
        <p:spPr>
          <a:xfrm>
            <a:off x="288000" y="3196800"/>
            <a:ext cx="8568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cxnSp>
        <p:nvCxnSpPr>
          <p:cNvPr id="10" name="Gerader Verbinder 9"/>
          <p:cNvCxnSpPr/>
          <p:nvPr userDrawn="1"/>
        </p:nvCxnSpPr>
        <p:spPr>
          <a:xfrm>
            <a:off x="287338" y="3036888"/>
            <a:ext cx="8569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feld 11"/>
          <p:cNvSpPr txBox="1"/>
          <p:nvPr userDrawn="1"/>
        </p:nvSpPr>
        <p:spPr>
          <a:xfrm>
            <a:off x="-1755322" y="652190"/>
            <a:ext cx="1641475" cy="6187440"/>
          </a:xfrm>
          <a:prstGeom prst="rect">
            <a:avLst/>
          </a:prstGeom>
          <a:noFill/>
        </p:spPr>
        <p:txBody>
          <a:bodyPr wrap="square">
            <a:spAutoFit/>
          </a:bodyPr>
          <a:lstStyle/>
          <a:p>
            <a:pPr eaLnBrk="1" fontAlgn="auto" hangingPunct="1">
              <a:spcBef>
                <a:spcPts val="0"/>
              </a:spcBef>
              <a:spcAft>
                <a:spcPts val="0"/>
              </a:spcAft>
              <a:defRPr/>
            </a:pPr>
            <a:r>
              <a:rPr lang="de-DE" sz="1000" b="1" kern="1200" dirty="0" smtClean="0">
                <a:solidFill>
                  <a:schemeClr val="tx1"/>
                </a:solidFill>
                <a:latin typeface="Arial" panose="020B0604020202020204" pitchFamily="34" charset="0"/>
                <a:ea typeface="+mn-ea"/>
                <a:cs typeface="+mn-cs"/>
              </a:rPr>
              <a:t>Logo</a:t>
            </a:r>
            <a:r>
              <a:rPr lang="de-DE" sz="1000" b="1" kern="1200" baseline="0" dirty="0" smtClean="0">
                <a:solidFill>
                  <a:schemeClr val="tx1"/>
                </a:solidFill>
                <a:latin typeface="Arial" panose="020B0604020202020204" pitchFamily="34" charset="0"/>
                <a:ea typeface="+mn-ea"/>
                <a:cs typeface="+mn-cs"/>
              </a:rPr>
              <a:t> in neuer Logosystematik einfügen:</a:t>
            </a:r>
          </a:p>
          <a:p>
            <a:pPr marL="171450" indent="-171450" eaLnBrk="1" fontAlgn="auto" hangingPunct="1">
              <a:spcBef>
                <a:spcPts val="0"/>
              </a:spcBef>
              <a:spcAft>
                <a:spcPts val="0"/>
              </a:spcAft>
              <a:buFontTx/>
              <a:buChar char="-"/>
              <a:defRPr/>
            </a:pPr>
            <a:r>
              <a:rPr lang="de-DE" sz="1000" dirty="0" smtClean="0">
                <a:latin typeface="+mn-lt"/>
              </a:rPr>
              <a:t>Zum Anpassen der Fußzeile unt</a:t>
            </a:r>
            <a:r>
              <a:rPr lang="de-DE" sz="1000" b="0" kern="1200" baseline="0" dirty="0" smtClean="0">
                <a:solidFill>
                  <a:schemeClr val="tx1"/>
                </a:solidFill>
                <a:latin typeface="Arial" panose="020B0604020202020204" pitchFamily="34" charset="0"/>
                <a:ea typeface="+mn-ea"/>
                <a:cs typeface="+mn-cs"/>
              </a:rPr>
              <a:t>er Karteireiter Ansicht &gt; auf Folienmaster klicken. Links in der Übersicht auf die oberste Folie scrollen und dort in die Fußzeile klicken. Das Beispiellogo kann nun entfernt werden. </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Einfügen über</a:t>
            </a:r>
            <a:r>
              <a:rPr lang="de-DE" sz="1000" baseline="0" dirty="0" smtClean="0">
                <a:latin typeface="+mn-lt"/>
              </a:rPr>
              <a:t> Karteireiter Einfügen &gt; Grafik</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Logo</a:t>
            </a:r>
            <a:r>
              <a:rPr lang="de-DE" sz="1000" baseline="0" dirty="0" smtClean="0">
                <a:latin typeface="+mn-lt"/>
              </a:rPr>
              <a:t> auswählen (PNG in RGB) </a:t>
            </a:r>
            <a:endParaRPr lang="de-DE" sz="1000" dirty="0">
              <a:latin typeface="+mn-lt"/>
            </a:endParaRPr>
          </a:p>
          <a:p>
            <a:pPr marL="171450" indent="-171450" eaLnBrk="1" fontAlgn="auto" hangingPunct="1">
              <a:spcBef>
                <a:spcPts val="0"/>
              </a:spcBef>
              <a:spcAft>
                <a:spcPts val="0"/>
              </a:spcAft>
              <a:buFontTx/>
              <a:buChar char="-"/>
              <a:defRPr/>
            </a:pPr>
            <a:r>
              <a:rPr lang="de-DE" sz="1000" dirty="0" smtClean="0">
                <a:latin typeface="+mn-lt"/>
              </a:rPr>
              <a:t>Skalieren: Doppelklick</a:t>
            </a:r>
            <a:r>
              <a:rPr lang="de-DE" sz="1000" baseline="0" dirty="0" smtClean="0">
                <a:latin typeface="+mn-lt"/>
              </a:rPr>
              <a:t> auf Logo &gt; </a:t>
            </a:r>
            <a:r>
              <a:rPr lang="de-DE" sz="1000" kern="1200" dirty="0" smtClean="0">
                <a:solidFill>
                  <a:schemeClr val="tx1"/>
                </a:solidFill>
                <a:latin typeface="Arial" panose="020B0604020202020204" pitchFamily="34" charset="0"/>
                <a:ea typeface="+mn-ea"/>
                <a:cs typeface="+mn-cs"/>
              </a:rPr>
              <a:t>unter Schriftgrad (rechts im Kopf) Höhe 2,26 cm  einstellen (</a:t>
            </a:r>
            <a:r>
              <a:rPr lang="de-DE" sz="1000" baseline="0" dirty="0" smtClean="0">
                <a:latin typeface="+mn-lt"/>
              </a:rPr>
              <a:t>Breite variiert je nach     </a:t>
            </a:r>
          </a:p>
          <a:p>
            <a:pPr marL="0" indent="0" eaLnBrk="1" fontAlgn="auto" hangingPunct="1">
              <a:spcBef>
                <a:spcPts val="0"/>
              </a:spcBef>
              <a:spcAft>
                <a:spcPts val="0"/>
              </a:spcAft>
              <a:buFontTx/>
              <a:buNone/>
              <a:defRPr/>
            </a:pPr>
            <a:r>
              <a:rPr lang="de-DE" sz="1000" baseline="0" dirty="0" smtClean="0">
                <a:latin typeface="+mn-lt"/>
              </a:rPr>
              <a:t>     Schutzraum)</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mit Schutzraum am rechten untern Rand platzieren</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Masteransicht schließen. Das Logo ist nun auf allen  Inhalts-Folien getauscht.</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Zum Tauschen der Logos in Titel- und Abschlussfolie die jeweilige Masterfolie links anklicken und dort ebenso verfahren. </a:t>
            </a:r>
            <a:endParaRPr lang="de-DE" sz="1000" dirty="0" smtClean="0">
              <a:latin typeface="+mn-lt"/>
            </a:endParaRPr>
          </a:p>
        </p:txBody>
      </p:sp>
      <p:grpSp>
        <p:nvGrpSpPr>
          <p:cNvPr id="11" name="Group 10"/>
          <p:cNvGrpSpPr/>
          <p:nvPr userDrawn="1"/>
        </p:nvGrpSpPr>
        <p:grpSpPr>
          <a:xfrm>
            <a:off x="6614751" y="6044400"/>
            <a:ext cx="2370491" cy="813600"/>
            <a:chOff x="6614751" y="6044400"/>
            <a:chExt cx="2370491" cy="813600"/>
          </a:xfrm>
        </p:grpSpPr>
        <p:pic>
          <p:nvPicPr>
            <p:cNvPr id="13" name="Grafik 6"/>
            <p:cNvPicPr>
              <a:picLocks noChangeAspect="1"/>
            </p:cNvPicPr>
            <p:nvPr userDrawn="1"/>
          </p:nvPicPr>
          <p:blipFill rotWithShape="1">
            <a:blip r:embed="rId2" cstate="print">
              <a:extLst>
                <a:ext uri="{28A0092B-C50C-407E-A947-70E740481C1C}">
                  <a14:useLocalDpi xmlns:a14="http://schemas.microsoft.com/office/drawing/2010/main" val="0"/>
                </a:ext>
              </a:extLst>
            </a:blip>
            <a:srcRect l="47998"/>
            <a:stretch>
              <a:fillRect/>
            </a:stretch>
          </p:blipFill>
          <p:spPr bwMode="auto">
            <a:xfrm>
              <a:off x="7133968" y="6044400"/>
              <a:ext cx="1851274" cy="8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userDrawn="1"/>
          </p:nvPicPr>
          <p:blipFill>
            <a:blip r:embed="rId3"/>
            <a:stretch>
              <a:fillRect/>
            </a:stretch>
          </p:blipFill>
          <p:spPr>
            <a:xfrm>
              <a:off x="6614751" y="6219525"/>
              <a:ext cx="486977" cy="486977"/>
            </a:xfrm>
            <a:prstGeom prst="rect">
              <a:avLst/>
            </a:prstGeom>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_Aufzählung">
    <p:spTree>
      <p:nvGrpSpPr>
        <p:cNvPr id="1" name=""/>
        <p:cNvGrpSpPr/>
        <p:nvPr/>
      </p:nvGrpSpPr>
      <p:grpSpPr>
        <a:xfrm>
          <a:off x="0" y="0"/>
          <a:ext cx="0" cy="0"/>
          <a:chOff x="0" y="0"/>
          <a:chExt cx="0" cy="0"/>
        </a:xfrm>
      </p:grpSpPr>
      <p:sp>
        <p:nvSpPr>
          <p:cNvPr id="2" name="Title 1"/>
          <p:cNvSpPr>
            <a:spLocks noGrp="1"/>
          </p:cNvSpPr>
          <p:nvPr>
            <p:ph type="title"/>
          </p:nvPr>
        </p:nvSpPr>
        <p:spPr>
          <a:xfrm>
            <a:off x="288000" y="201600"/>
            <a:ext cx="8568000" cy="543600"/>
          </a:xfrm>
          <a:prstGeom prst="rect">
            <a:avLst/>
          </a:prstGeom>
        </p:spPr>
        <p:txBody>
          <a:bodyPr lIns="0" tIns="0" rIns="0" bIns="0" anchor="b" anchorCtr="0"/>
          <a:lstStyle>
            <a:lvl1pPr algn="l">
              <a:defRPr sz="2000" b="1">
                <a:solidFill>
                  <a:schemeClr val="tx2"/>
                </a:solidFill>
              </a:defRPr>
            </a:lvl1pPr>
          </a:lstStyle>
          <a:p>
            <a:r>
              <a:rPr lang="en-US" smtClean="0"/>
              <a:t>Click to edit Master title style</a:t>
            </a:r>
            <a:endParaRPr lang="en-US" dirty="0"/>
          </a:p>
        </p:txBody>
      </p:sp>
      <p:sp>
        <p:nvSpPr>
          <p:cNvPr id="25" name="Textplatzhalter 24"/>
          <p:cNvSpPr>
            <a:spLocks noGrp="1"/>
          </p:cNvSpPr>
          <p:nvPr>
            <p:ph type="body" sz="quarter" idx="11"/>
          </p:nvPr>
        </p:nvSpPr>
        <p:spPr>
          <a:xfrm>
            <a:off x="288000" y="1152000"/>
            <a:ext cx="8569325" cy="252000"/>
          </a:xfrm>
          <a:prstGeom prst="rect">
            <a:avLst/>
          </a:prstGeom>
        </p:spPr>
        <p:txBody>
          <a:bodyPr lIns="0" tIns="0" rIns="0" bIns="0"/>
          <a:lstStyle>
            <a:lvl1pPr marL="0" indent="0">
              <a:lnSpc>
                <a:spcPct val="100000"/>
              </a:lnSpc>
              <a:buFontTx/>
              <a:buNone/>
              <a:defRPr sz="2000" b="1"/>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smtClean="0"/>
              <a:t>Click to edit Master text styles</a:t>
            </a:r>
          </a:p>
        </p:txBody>
      </p:sp>
      <p:sp>
        <p:nvSpPr>
          <p:cNvPr id="12" name="Textplatzhalter 11"/>
          <p:cNvSpPr>
            <a:spLocks noGrp="1"/>
          </p:cNvSpPr>
          <p:nvPr>
            <p:ph type="body" sz="quarter" idx="13"/>
          </p:nvPr>
        </p:nvSpPr>
        <p:spPr>
          <a:xfrm>
            <a:off x="287338" y="1684800"/>
            <a:ext cx="8569325" cy="3194050"/>
          </a:xfrm>
          <a:prstGeom prst="rect">
            <a:avLst/>
          </a:prstGeom>
        </p:spPr>
        <p:txBody>
          <a:bodyPr lIns="0" tIns="0"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feld 6"/>
          <p:cNvSpPr txBox="1"/>
          <p:nvPr userDrawn="1"/>
        </p:nvSpPr>
        <p:spPr>
          <a:xfrm>
            <a:off x="-2246811" y="506413"/>
            <a:ext cx="2067423" cy="4663440"/>
          </a:xfrm>
          <a:prstGeom prst="rect">
            <a:avLst/>
          </a:prstGeom>
          <a:noFill/>
        </p:spPr>
        <p:txBody>
          <a:bodyPr wrap="square">
            <a:spAutoFit/>
          </a:bodyPr>
          <a:lstStyle/>
          <a:p>
            <a:pPr eaLnBrk="1" fontAlgn="auto" hangingPunct="1">
              <a:spcBef>
                <a:spcPts val="0"/>
              </a:spcBef>
              <a:spcAft>
                <a:spcPts val="0"/>
              </a:spcAft>
              <a:defRPr/>
            </a:pPr>
            <a:r>
              <a:rPr lang="de-DE" sz="1000" b="1" dirty="0" smtClean="0">
                <a:latin typeface="+mn-lt"/>
              </a:rPr>
              <a:t>Seitenzahlen:</a:t>
            </a:r>
            <a:endParaRPr lang="de-DE" sz="1000" b="1" dirty="0">
              <a:latin typeface="+mn-lt"/>
            </a:endParaRPr>
          </a:p>
          <a:p>
            <a:pPr marL="0" marR="0" indent="0" algn="l" defTabSz="914400" rtl="0" eaLnBrk="0" fontAlgn="base" latinLnBrk="0" hangingPunct="0">
              <a:lnSpc>
                <a:spcPct val="100000"/>
              </a:lnSpc>
              <a:spcBef>
                <a:spcPct val="0"/>
              </a:spcBef>
              <a:spcAft>
                <a:spcPct val="0"/>
              </a:spcAft>
              <a:buClrTx/>
              <a:buSzTx/>
              <a:buFontTx/>
              <a:buNone/>
              <a:defRPr/>
            </a:pPr>
            <a:r>
              <a:rPr lang="de-DE" sz="1000" dirty="0" smtClean="0"/>
              <a:t>Die Seitenanzeige „1 von X“ ist nicht standardmäßig in </a:t>
            </a:r>
            <a:r>
              <a:rPr lang="de-DE" sz="1000" dirty="0" err="1" smtClean="0"/>
              <a:t>Powerpoint</a:t>
            </a:r>
            <a:r>
              <a:rPr lang="de-DE" sz="1000" dirty="0" smtClean="0"/>
              <a:t> verfügbar; daher benötigen Sie dazu ein Add-In.</a:t>
            </a:r>
            <a:r>
              <a:rPr lang="de-DE" sz="1000" baseline="0" dirty="0" smtClean="0"/>
              <a:t> </a:t>
            </a:r>
            <a:r>
              <a:rPr lang="de-DE" sz="1000" dirty="0" smtClean="0"/>
              <a:t>Das Add-In</a:t>
            </a:r>
            <a:r>
              <a:rPr lang="de-DE" sz="1000" baseline="0" dirty="0" smtClean="0"/>
              <a:t> kann im Vorlagencenter heruntergeladen werden.</a:t>
            </a:r>
            <a:endParaRPr lang="de-DE" sz="1000" dirty="0" smtClean="0"/>
          </a:p>
          <a:p>
            <a:pPr marL="0" indent="0">
              <a:buNone/>
            </a:pPr>
            <a:endParaRPr lang="de-DE" sz="1000" dirty="0" smtClean="0"/>
          </a:p>
          <a:p>
            <a:pPr marL="0" indent="0">
              <a:buNone/>
            </a:pPr>
            <a:r>
              <a:rPr lang="de-DE" sz="1000" b="1" dirty="0" smtClean="0"/>
              <a:t>Aktivieren</a:t>
            </a:r>
          </a:p>
          <a:p>
            <a:r>
              <a:rPr lang="de-DE" sz="1000" dirty="0" smtClean="0"/>
              <a:t>Nach dem Öffnen der Vorlage, klicken Sie mit einem Doppelklick auf die Datei „RWTH-Addin-Seitenzahlen“, um das Add-In zu aktivieren. Nach dem Schließen von </a:t>
            </a:r>
            <a:r>
              <a:rPr lang="de-DE" sz="1000" dirty="0" err="1" smtClean="0"/>
              <a:t>Powerpoint</a:t>
            </a:r>
            <a:r>
              <a:rPr lang="de-DE" sz="1000" dirty="0" smtClean="0"/>
              <a:t> deaktiviert es sich automatisch wieder.</a:t>
            </a:r>
          </a:p>
          <a:p>
            <a:endParaRPr lang="de-DE" sz="1000" dirty="0" smtClean="0"/>
          </a:p>
          <a:p>
            <a:r>
              <a:rPr lang="de-DE" sz="1000" b="1" dirty="0" smtClean="0"/>
              <a:t>Erstellen</a:t>
            </a:r>
          </a:p>
          <a:p>
            <a:r>
              <a:rPr lang="de-DE" sz="1000" dirty="0" smtClean="0"/>
              <a:t>Gehen Sie in der Symbolleiste auf den Tab „RWTH </a:t>
            </a:r>
            <a:r>
              <a:rPr lang="de-DE" sz="1000" dirty="0" err="1" smtClean="0"/>
              <a:t>AddIn</a:t>
            </a:r>
            <a:r>
              <a:rPr lang="de-DE" sz="1000" dirty="0" smtClean="0"/>
              <a:t>“ und klicken Sie den Button. Nun stellen sich die Seitenzahlen automatisch ein. Falls Sie nachträglich noch Folien hinzufügen oder löschen, klicken Sie einfach erneut auf den Button, um die Seitenzahlen zu aktualisieren. </a:t>
            </a:r>
          </a:p>
          <a:p>
            <a:endParaRPr lang="de-DE" sz="1000" dirty="0" smtClean="0">
              <a:latin typeface="+mn-lt"/>
            </a:endParaRPr>
          </a:p>
        </p:txBody>
      </p:sp>
      <p:sp>
        <p:nvSpPr>
          <p:cNvPr id="8" name="Textfeld 7"/>
          <p:cNvSpPr txBox="1"/>
          <p:nvPr userDrawn="1"/>
        </p:nvSpPr>
        <p:spPr>
          <a:xfrm>
            <a:off x="9231086" y="506413"/>
            <a:ext cx="2067423" cy="4968240"/>
          </a:xfrm>
          <a:prstGeom prst="rect">
            <a:avLst/>
          </a:prstGeom>
          <a:noFill/>
        </p:spPr>
        <p:txBody>
          <a:bodyPr wrap="square">
            <a:spAutoFit/>
          </a:bodyPr>
          <a:lstStyle/>
          <a:p>
            <a:r>
              <a:rPr lang="de-DE" sz="1000" b="1" kern="1200" dirty="0" smtClean="0">
                <a:solidFill>
                  <a:schemeClr val="tx1"/>
                </a:solidFill>
                <a:latin typeface="Arial" panose="020B0604020202020204" pitchFamily="34" charset="0"/>
                <a:ea typeface="+mn-ea"/>
                <a:cs typeface="+mn-cs"/>
              </a:rPr>
              <a:t>Add-In</a:t>
            </a:r>
            <a:r>
              <a:rPr lang="de-DE" sz="1000" b="1" kern="1200" baseline="0" dirty="0" smtClean="0">
                <a:solidFill>
                  <a:schemeClr val="tx1"/>
                </a:solidFill>
                <a:latin typeface="Arial" panose="020B0604020202020204" pitchFamily="34" charset="0"/>
                <a:ea typeface="+mn-ea"/>
                <a:cs typeface="+mn-cs"/>
              </a:rPr>
              <a:t> installieren </a:t>
            </a:r>
          </a:p>
          <a:p>
            <a:r>
              <a:rPr lang="de-DE" sz="1000" dirty="0" smtClean="0"/>
              <a:t>Wenn Sie das Add-In dauerhaft installieren möchten, damit Sie es nicht immer anklicken müssen, gehen Sie wie folgt vor:</a:t>
            </a:r>
          </a:p>
          <a:p>
            <a:r>
              <a:rPr lang="de-DE" sz="1000" dirty="0" smtClean="0"/>
              <a:t> </a:t>
            </a:r>
          </a:p>
          <a:p>
            <a:pPr marL="228600" marR="0" indent="-228600" algn="l" defTabSz="914400" rtl="0" eaLnBrk="0" fontAlgn="base" latinLnBrk="0" hangingPunct="0">
              <a:lnSpc>
                <a:spcPct val="100000"/>
              </a:lnSpc>
              <a:spcBef>
                <a:spcPct val="0"/>
              </a:spcBef>
              <a:spcAft>
                <a:spcPct val="0"/>
              </a:spcAft>
              <a:buClrTx/>
              <a:buSzTx/>
              <a:buFont typeface="+mj-lt"/>
              <a:buAutoNum type="arabicPeriod"/>
              <a:defRPr/>
            </a:pPr>
            <a:r>
              <a:rPr lang="de-DE" sz="1000" b="1" baseline="0" dirty="0" smtClean="0"/>
              <a:t>Schaltfläche Office</a:t>
            </a:r>
            <a:r>
              <a:rPr lang="de-DE" sz="1000" baseline="0" dirty="0" smtClean="0"/>
              <a:t> (für </a:t>
            </a:r>
            <a:r>
              <a:rPr lang="de-DE" sz="1000" b="0" baseline="0" dirty="0" smtClean="0"/>
              <a:t>Office 2007-2010</a:t>
            </a:r>
            <a:r>
              <a:rPr lang="de-DE" sz="1000" baseline="0" dirty="0" smtClean="0"/>
              <a:t>, runder Button oben links) bzw. auf </a:t>
            </a:r>
            <a:r>
              <a:rPr lang="de-DE" sz="1000" b="1" baseline="0" dirty="0" smtClean="0"/>
              <a:t>Datei</a:t>
            </a:r>
            <a:r>
              <a:rPr lang="de-DE" sz="1000" baseline="0" dirty="0" smtClean="0"/>
              <a:t> (</a:t>
            </a:r>
            <a:r>
              <a:rPr lang="de-DE" sz="1000" b="0" baseline="0" dirty="0" smtClean="0"/>
              <a:t>Office 2013) </a:t>
            </a:r>
          </a:p>
          <a:p>
            <a:pPr marL="228600" marR="0" indent="-228600" algn="l" defTabSz="914400" rtl="0" eaLnBrk="0" fontAlgn="base" latinLnBrk="0" hangingPunct="0">
              <a:lnSpc>
                <a:spcPct val="100000"/>
              </a:lnSpc>
              <a:spcBef>
                <a:spcPct val="0"/>
              </a:spcBef>
              <a:spcAft>
                <a:spcPct val="0"/>
              </a:spcAft>
              <a:buClrTx/>
              <a:buSzTx/>
              <a:buFont typeface="+mj-lt"/>
              <a:buAutoNum type="arabicPeriod"/>
              <a:defRPr/>
            </a:pPr>
            <a:r>
              <a:rPr lang="de-DE" sz="1000" baseline="0" dirty="0" smtClean="0"/>
              <a:t>„</a:t>
            </a:r>
            <a:r>
              <a:rPr lang="de-DE" sz="1000" b="1" baseline="0" dirty="0" smtClean="0"/>
              <a:t>PowerPoint-Optionen</a:t>
            </a:r>
            <a:r>
              <a:rPr lang="de-DE" sz="1000" baseline="0" dirty="0" smtClean="0"/>
              <a:t>“ (für </a:t>
            </a:r>
            <a:r>
              <a:rPr lang="de-DE" sz="1000" b="0" baseline="0" dirty="0" smtClean="0"/>
              <a:t>Office 2007-2010</a:t>
            </a:r>
            <a:r>
              <a:rPr lang="de-DE" sz="1000" baseline="0" dirty="0" smtClean="0"/>
              <a:t>, unten rechts) bzw. </a:t>
            </a:r>
            <a:r>
              <a:rPr lang="de-DE" sz="1000" b="1" baseline="0" dirty="0" smtClean="0"/>
              <a:t>Optionen</a:t>
            </a:r>
            <a:r>
              <a:rPr lang="de-DE" sz="1000" b="0" baseline="0" dirty="0" smtClean="0"/>
              <a:t> (Office 2013) </a:t>
            </a:r>
          </a:p>
          <a:p>
            <a:pPr marL="228600" marR="0" indent="-228600" algn="l" defTabSz="914400" rtl="0" eaLnBrk="0" fontAlgn="base" latinLnBrk="0" hangingPunct="0">
              <a:lnSpc>
                <a:spcPct val="100000"/>
              </a:lnSpc>
              <a:spcBef>
                <a:spcPct val="0"/>
              </a:spcBef>
              <a:spcAft>
                <a:spcPct val="0"/>
              </a:spcAft>
              <a:buClrTx/>
              <a:buSzTx/>
              <a:buFont typeface="+mj-lt"/>
              <a:buAutoNum type="arabicPeriod"/>
              <a:defRPr/>
            </a:pPr>
            <a:r>
              <a:rPr lang="de-DE" sz="1000" b="1" baseline="0" dirty="0" smtClean="0"/>
              <a:t>Add-Ins</a:t>
            </a:r>
            <a:endParaRPr lang="de-DE" sz="1000" baseline="0" dirty="0" smtClean="0"/>
          </a:p>
          <a:p>
            <a:pPr marL="228600" marR="0" indent="-228600" algn="l" defTabSz="914400" rtl="0" eaLnBrk="0" fontAlgn="base" latinLnBrk="0" hangingPunct="0">
              <a:lnSpc>
                <a:spcPct val="100000"/>
              </a:lnSpc>
              <a:spcBef>
                <a:spcPct val="0"/>
              </a:spcBef>
              <a:spcAft>
                <a:spcPct val="0"/>
              </a:spcAft>
              <a:buClrTx/>
              <a:buSzTx/>
              <a:buFont typeface="+mj-lt"/>
              <a:buAutoNum type="arabicPeriod"/>
              <a:defRPr/>
            </a:pPr>
            <a:r>
              <a:rPr lang="de-DE" sz="1000" baseline="0" dirty="0" smtClean="0"/>
              <a:t>wählen Sie ganz unten bei </a:t>
            </a:r>
            <a:r>
              <a:rPr lang="de-DE" sz="1000" b="1" baseline="0" dirty="0" smtClean="0"/>
              <a:t>Verwalten:</a:t>
            </a:r>
            <a:r>
              <a:rPr lang="de-DE" sz="1000" baseline="0" dirty="0" smtClean="0"/>
              <a:t> den Punkt </a:t>
            </a:r>
            <a:r>
              <a:rPr lang="de-DE" sz="1000" b="1" baseline="0" dirty="0" smtClean="0"/>
              <a:t>PowerPoint-Add Ins</a:t>
            </a:r>
            <a:r>
              <a:rPr lang="de-DE" sz="1000" baseline="0" dirty="0" smtClean="0"/>
              <a:t> und klicken Sie </a:t>
            </a:r>
            <a:r>
              <a:rPr lang="de-DE" sz="1000" b="1" baseline="0" dirty="0" smtClean="0"/>
              <a:t>Gehe zu…</a:t>
            </a:r>
            <a:r>
              <a:rPr lang="de-DE" sz="1000" baseline="0" dirty="0" smtClean="0"/>
              <a:t>.</a:t>
            </a:r>
            <a:endParaRPr lang="de-DE" sz="1000" kern="1200" baseline="0" dirty="0">
              <a:solidFill>
                <a:schemeClr val="tx1"/>
              </a:solidFill>
              <a:latin typeface="Arial" panose="020B0604020202020204" pitchFamily="34" charset="0"/>
              <a:ea typeface="+mn-ea"/>
              <a:cs typeface="+mn-cs"/>
            </a:endParaRPr>
          </a:p>
          <a:p>
            <a:pPr marL="228600" marR="0" indent="-228600" algn="l" defTabSz="914400" rtl="0" eaLnBrk="0" fontAlgn="base" latinLnBrk="0" hangingPunct="0">
              <a:lnSpc>
                <a:spcPct val="100000"/>
              </a:lnSpc>
              <a:spcBef>
                <a:spcPct val="0"/>
              </a:spcBef>
              <a:spcAft>
                <a:spcPct val="0"/>
              </a:spcAft>
              <a:buClrTx/>
              <a:buSzTx/>
              <a:buFont typeface="+mj-lt"/>
              <a:buAutoNum type="arabicPeriod"/>
              <a:defRPr/>
            </a:pPr>
            <a:r>
              <a:rPr lang="de-DE" sz="1000" kern="1200" baseline="0" dirty="0" smtClean="0">
                <a:solidFill>
                  <a:schemeClr val="tx1"/>
                </a:solidFill>
                <a:latin typeface="Arial" panose="020B0604020202020204" pitchFamily="34" charset="0"/>
                <a:ea typeface="+mn-ea"/>
                <a:cs typeface="+mn-cs"/>
              </a:rPr>
              <a:t>Sollte das RWTH Add In angezeigt werden, entfernen Sie es! Anders ist eine dauerhafte Installierung nicht möglich.</a:t>
            </a:r>
          </a:p>
          <a:p>
            <a:pPr marL="228600" marR="0" indent="-228600" algn="l" defTabSz="914400" rtl="0" eaLnBrk="0" fontAlgn="base" latinLnBrk="0" hangingPunct="0">
              <a:lnSpc>
                <a:spcPct val="100000"/>
              </a:lnSpc>
              <a:spcBef>
                <a:spcPct val="0"/>
              </a:spcBef>
              <a:spcAft>
                <a:spcPct val="0"/>
              </a:spcAft>
              <a:buClrTx/>
              <a:buSzTx/>
              <a:buFont typeface="+mj-lt"/>
              <a:buAutoNum type="arabicPeriod"/>
              <a:defRPr/>
            </a:pPr>
            <a:r>
              <a:rPr lang="de-DE" sz="1000" kern="1200" baseline="0" dirty="0" smtClean="0">
                <a:solidFill>
                  <a:schemeClr val="tx1"/>
                </a:solidFill>
                <a:latin typeface="Arial" panose="020B0604020202020204" pitchFamily="34" charset="0"/>
                <a:ea typeface="+mn-ea"/>
                <a:cs typeface="+mn-cs"/>
              </a:rPr>
              <a:t>Klicken Sie auf </a:t>
            </a:r>
            <a:r>
              <a:rPr lang="de-DE" sz="1000" b="1" kern="1200" baseline="0" dirty="0" smtClean="0">
                <a:solidFill>
                  <a:schemeClr val="tx1"/>
                </a:solidFill>
                <a:latin typeface="Arial" panose="020B0604020202020204" pitchFamily="34" charset="0"/>
                <a:ea typeface="+mn-ea"/>
                <a:cs typeface="+mn-cs"/>
              </a:rPr>
              <a:t>Neu Hinzufügen…</a:t>
            </a:r>
            <a:r>
              <a:rPr lang="de-DE" sz="1000" b="0" kern="1200" baseline="0" dirty="0" smtClean="0">
                <a:solidFill>
                  <a:schemeClr val="tx1"/>
                </a:solidFill>
                <a:latin typeface="Arial" panose="020B0604020202020204" pitchFamily="34" charset="0"/>
                <a:ea typeface="+mn-ea"/>
                <a:cs typeface="+mn-cs"/>
              </a:rPr>
              <a:t>, suchen Sie das Add-In auf ihrem PC raus und klicken Sie auf </a:t>
            </a:r>
            <a:r>
              <a:rPr lang="de-DE" sz="1000" b="1" kern="1200" baseline="0" dirty="0" smtClean="0">
                <a:solidFill>
                  <a:schemeClr val="tx1"/>
                </a:solidFill>
                <a:latin typeface="Arial" panose="020B0604020202020204" pitchFamily="34" charset="0"/>
                <a:ea typeface="+mn-ea"/>
                <a:cs typeface="+mn-cs"/>
              </a:rPr>
              <a:t>OK</a:t>
            </a:r>
          </a:p>
          <a:p>
            <a:pPr marL="228600" marR="0" indent="-228600" algn="l" defTabSz="914400" rtl="0" eaLnBrk="0" fontAlgn="base" latinLnBrk="0" hangingPunct="0">
              <a:lnSpc>
                <a:spcPct val="100000"/>
              </a:lnSpc>
              <a:spcBef>
                <a:spcPct val="0"/>
              </a:spcBef>
              <a:spcAft>
                <a:spcPct val="0"/>
              </a:spcAft>
              <a:buClrTx/>
              <a:buSzTx/>
              <a:buFont typeface="+mj-lt"/>
              <a:buAutoNum type="arabicPeriod"/>
              <a:defRPr/>
            </a:pPr>
            <a:r>
              <a:rPr lang="de-DE" sz="1000" b="0" kern="1200" baseline="0" dirty="0" smtClean="0">
                <a:solidFill>
                  <a:schemeClr val="tx1"/>
                </a:solidFill>
                <a:latin typeface="Arial" panose="020B0604020202020204" pitchFamily="34" charset="0"/>
                <a:ea typeface="+mn-ea"/>
                <a:cs typeface="+mn-cs"/>
              </a:rPr>
              <a:t>Mit </a:t>
            </a:r>
            <a:r>
              <a:rPr lang="de-DE" sz="1000" b="1" kern="1200" baseline="0" dirty="0" smtClean="0">
                <a:solidFill>
                  <a:schemeClr val="tx1"/>
                </a:solidFill>
                <a:latin typeface="Arial" panose="020B0604020202020204" pitchFamily="34" charset="0"/>
                <a:ea typeface="+mn-ea"/>
                <a:cs typeface="+mn-cs"/>
              </a:rPr>
              <a:t>Schließen </a:t>
            </a:r>
            <a:r>
              <a:rPr lang="de-DE" sz="1000" b="0" kern="1200" baseline="0" dirty="0" smtClean="0">
                <a:solidFill>
                  <a:schemeClr val="tx1"/>
                </a:solidFill>
                <a:latin typeface="Arial" panose="020B0604020202020204" pitchFamily="34" charset="0"/>
                <a:ea typeface="+mn-ea"/>
                <a:cs typeface="+mn-cs"/>
              </a:rPr>
              <a:t>wird das Add-In dauerhaft gespeichert. Sie können es danach jederzeit wieder entfernen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_Text">
    <p:spTree>
      <p:nvGrpSpPr>
        <p:cNvPr id="1" name=""/>
        <p:cNvGrpSpPr/>
        <p:nvPr/>
      </p:nvGrpSpPr>
      <p:grpSpPr>
        <a:xfrm>
          <a:off x="0" y="0"/>
          <a:ext cx="0" cy="0"/>
          <a:chOff x="0" y="0"/>
          <a:chExt cx="0" cy="0"/>
        </a:xfrm>
      </p:grpSpPr>
      <p:sp>
        <p:nvSpPr>
          <p:cNvPr id="2" name="Title 1"/>
          <p:cNvSpPr>
            <a:spLocks noGrp="1"/>
          </p:cNvSpPr>
          <p:nvPr>
            <p:ph type="title"/>
          </p:nvPr>
        </p:nvSpPr>
        <p:spPr>
          <a:xfrm>
            <a:off x="288000" y="201600"/>
            <a:ext cx="8568000" cy="543600"/>
          </a:xfrm>
          <a:prstGeom prst="rect">
            <a:avLst/>
          </a:prstGeom>
        </p:spPr>
        <p:txBody>
          <a:bodyPr lIns="0" tIns="0" rIns="0" bIns="0" anchor="b" anchorCtr="0"/>
          <a:lstStyle>
            <a:lvl1pPr algn="l">
              <a:defRPr sz="2000" b="1">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288000" y="1152000"/>
            <a:ext cx="8568000" cy="252000"/>
          </a:xfrm>
          <a:prstGeom prst="rect">
            <a:avLst/>
          </a:prstGeom>
          <a:noFill/>
        </p:spPr>
        <p:txBody>
          <a:bodyPr lIns="0" tIns="0" rIns="0" bIns="0"/>
          <a:lstStyle>
            <a:lvl1pPr marL="0" indent="0">
              <a:lnSpc>
                <a:spcPct val="100000"/>
              </a:lnSpc>
              <a:spcBef>
                <a:spcPts val="0"/>
              </a:spcBef>
              <a:buFontTx/>
              <a:buNone/>
              <a:defRPr sz="2000" b="1" i="0"/>
            </a:lvl1pPr>
            <a:lvl2pPr marL="215900" indent="179705">
              <a:buClr>
                <a:schemeClr val="tx2"/>
              </a:buClr>
              <a:defRPr sz="1800"/>
            </a:lvl2pPr>
            <a:lvl3pPr marL="431800" indent="179705">
              <a:buClr>
                <a:schemeClr val="tx2"/>
              </a:buClr>
              <a:buFont typeface="Symbol" panose="05050102010706020507" pitchFamily="18" charset="2"/>
              <a:buChar char="-"/>
              <a:defRPr sz="1600"/>
            </a:lvl3pPr>
            <a:lvl4pPr marL="647700" indent="179705">
              <a:buClr>
                <a:schemeClr val="tx2"/>
              </a:buClr>
              <a:buFont typeface="Wingdings" panose="05000000000000000000" pitchFamily="2" charset="2"/>
              <a:buChar char="§"/>
              <a:defRPr sz="1600"/>
            </a:lvl4pPr>
            <a:lvl5pPr marL="864235" indent="179705">
              <a:buClr>
                <a:schemeClr val="tx2"/>
              </a:buClr>
              <a:buFont typeface="Arial" panose="020B0604020202020204" pitchFamily="34" charset="0"/>
              <a:buChar char="-"/>
              <a:defRPr sz="1600"/>
            </a:lvl5pPr>
          </a:lstStyle>
          <a:p>
            <a:pPr lvl="0"/>
            <a:r>
              <a:rPr lang="en-US" smtClean="0"/>
              <a:t>Click to edit Master text styles</a:t>
            </a:r>
          </a:p>
        </p:txBody>
      </p:sp>
      <p:sp>
        <p:nvSpPr>
          <p:cNvPr id="7" name="Textplatzhalter 6"/>
          <p:cNvSpPr>
            <a:spLocks noGrp="1"/>
          </p:cNvSpPr>
          <p:nvPr>
            <p:ph type="body" sz="quarter" idx="12"/>
          </p:nvPr>
        </p:nvSpPr>
        <p:spPr>
          <a:xfrm>
            <a:off x="287338" y="1684800"/>
            <a:ext cx="8569325" cy="3751263"/>
          </a:xfrm>
          <a:prstGeom prst="rect">
            <a:avLst/>
          </a:prstGeom>
        </p:spPr>
        <p:txBody>
          <a:bodyPr lIns="0" tIns="0" rIns="0" bIns="0"/>
          <a:lstStyle>
            <a:lvl1pPr marL="0" indent="0">
              <a:buFontTx/>
              <a:buNone/>
              <a:defRPr/>
            </a:lvl1pPr>
          </a:lstStyle>
          <a:p>
            <a:pPr lvl="0"/>
            <a:r>
              <a:rPr lang="en-US" smtClean="0"/>
              <a:t>Click to edit Master text styles</a:t>
            </a:r>
          </a:p>
        </p:txBody>
      </p:sp>
      <p:sp>
        <p:nvSpPr>
          <p:cNvPr id="9" name="Textfeld 8"/>
          <p:cNvSpPr txBox="1"/>
          <p:nvPr userDrawn="1"/>
        </p:nvSpPr>
        <p:spPr>
          <a:xfrm>
            <a:off x="-2246811" y="506413"/>
            <a:ext cx="2067423" cy="4663440"/>
          </a:xfrm>
          <a:prstGeom prst="rect">
            <a:avLst/>
          </a:prstGeom>
          <a:noFill/>
        </p:spPr>
        <p:txBody>
          <a:bodyPr wrap="square">
            <a:spAutoFit/>
          </a:bodyPr>
          <a:lstStyle/>
          <a:p>
            <a:pPr eaLnBrk="1" fontAlgn="auto" hangingPunct="1">
              <a:spcBef>
                <a:spcPts val="0"/>
              </a:spcBef>
              <a:spcAft>
                <a:spcPts val="0"/>
              </a:spcAft>
              <a:defRPr/>
            </a:pPr>
            <a:r>
              <a:rPr lang="de-DE" sz="1000" b="1" dirty="0" smtClean="0">
                <a:latin typeface="+mn-lt"/>
              </a:rPr>
              <a:t>Seitenzahlen:</a:t>
            </a:r>
            <a:endParaRPr lang="de-DE" sz="1000" b="1" dirty="0">
              <a:latin typeface="+mn-lt"/>
            </a:endParaRPr>
          </a:p>
          <a:p>
            <a:pPr marL="0" marR="0" indent="0" algn="l" defTabSz="914400" rtl="0" eaLnBrk="0" fontAlgn="base" latinLnBrk="0" hangingPunct="0">
              <a:lnSpc>
                <a:spcPct val="100000"/>
              </a:lnSpc>
              <a:spcBef>
                <a:spcPct val="0"/>
              </a:spcBef>
              <a:spcAft>
                <a:spcPct val="0"/>
              </a:spcAft>
              <a:buClrTx/>
              <a:buSzTx/>
              <a:buFontTx/>
              <a:buNone/>
              <a:defRPr/>
            </a:pPr>
            <a:r>
              <a:rPr lang="de-DE" sz="1000" dirty="0" smtClean="0"/>
              <a:t>Die Seitenanzeige „1 von X“ ist nicht standardmäßig in </a:t>
            </a:r>
            <a:r>
              <a:rPr lang="de-DE" sz="1000" dirty="0" err="1" smtClean="0"/>
              <a:t>Powerpoint</a:t>
            </a:r>
            <a:r>
              <a:rPr lang="de-DE" sz="1000" dirty="0" smtClean="0"/>
              <a:t> verfügbar; daher benötigen Sie dazu ein Add-In.</a:t>
            </a:r>
            <a:r>
              <a:rPr lang="de-DE" sz="1000" baseline="0" dirty="0" smtClean="0"/>
              <a:t> </a:t>
            </a:r>
            <a:r>
              <a:rPr lang="de-DE" sz="1000" dirty="0" smtClean="0"/>
              <a:t>Das Add-In</a:t>
            </a:r>
            <a:r>
              <a:rPr lang="de-DE" sz="1000" baseline="0" dirty="0" smtClean="0"/>
              <a:t> kann im Vorlagencenter heruntergeladen werden.</a:t>
            </a:r>
            <a:endParaRPr lang="de-DE" sz="1000" dirty="0" smtClean="0"/>
          </a:p>
          <a:p>
            <a:pPr marL="0" indent="0">
              <a:buNone/>
            </a:pPr>
            <a:endParaRPr lang="de-DE" sz="1000" dirty="0" smtClean="0"/>
          </a:p>
          <a:p>
            <a:pPr marL="0" indent="0">
              <a:buNone/>
            </a:pPr>
            <a:r>
              <a:rPr lang="de-DE" sz="1000" b="1" dirty="0" smtClean="0"/>
              <a:t>Aktivieren</a:t>
            </a:r>
          </a:p>
          <a:p>
            <a:r>
              <a:rPr lang="de-DE" sz="1000" dirty="0" smtClean="0"/>
              <a:t>Nach dem Öffnen der Vorlage, klicken Sie mit einem Doppelklick auf die Datei „RWTH-Addin-Seitenzahlen“, um das Add-In zu aktivieren. Nach dem Schließen von </a:t>
            </a:r>
            <a:r>
              <a:rPr lang="de-DE" sz="1000" dirty="0" err="1" smtClean="0"/>
              <a:t>Powerpoint</a:t>
            </a:r>
            <a:r>
              <a:rPr lang="de-DE" sz="1000" dirty="0" smtClean="0"/>
              <a:t> deaktiviert es sich automatisch wieder.</a:t>
            </a:r>
          </a:p>
          <a:p>
            <a:endParaRPr lang="de-DE" sz="1000" dirty="0" smtClean="0"/>
          </a:p>
          <a:p>
            <a:r>
              <a:rPr lang="de-DE" sz="1000" b="1" dirty="0" smtClean="0"/>
              <a:t>Erstellen</a:t>
            </a:r>
          </a:p>
          <a:p>
            <a:r>
              <a:rPr lang="de-DE" sz="1000" dirty="0" smtClean="0"/>
              <a:t>Gehen Sie in der Symbolleiste auf den Tab „RWTH </a:t>
            </a:r>
            <a:r>
              <a:rPr lang="de-DE" sz="1000" dirty="0" err="1" smtClean="0"/>
              <a:t>AddIn</a:t>
            </a:r>
            <a:r>
              <a:rPr lang="de-DE" sz="1000" dirty="0" smtClean="0"/>
              <a:t>“ und klicken Sie den Button. Nun stellen sich die Seitenzahlen automatisch ein. Falls Sie nachträglich noch Folien hinzufügen oder löschen, klicken Sie einfach erneut auf den Button, um die Seitenzahlen zu aktualisieren. </a:t>
            </a:r>
          </a:p>
          <a:p>
            <a:endParaRPr lang="de-DE" sz="1000" dirty="0" smtClean="0">
              <a:latin typeface="+mn-lt"/>
            </a:endParaRPr>
          </a:p>
        </p:txBody>
      </p:sp>
      <p:sp>
        <p:nvSpPr>
          <p:cNvPr id="10" name="Textfeld 9"/>
          <p:cNvSpPr txBox="1"/>
          <p:nvPr userDrawn="1"/>
        </p:nvSpPr>
        <p:spPr>
          <a:xfrm>
            <a:off x="9231086" y="506413"/>
            <a:ext cx="2067423" cy="4968240"/>
          </a:xfrm>
          <a:prstGeom prst="rect">
            <a:avLst/>
          </a:prstGeom>
          <a:noFill/>
        </p:spPr>
        <p:txBody>
          <a:bodyPr wrap="square">
            <a:spAutoFit/>
          </a:bodyPr>
          <a:lstStyle/>
          <a:p>
            <a:r>
              <a:rPr lang="de-DE" sz="1000" b="1" kern="1200" dirty="0" smtClean="0">
                <a:solidFill>
                  <a:schemeClr val="tx1"/>
                </a:solidFill>
                <a:latin typeface="Arial" panose="020B0604020202020204" pitchFamily="34" charset="0"/>
                <a:ea typeface="+mn-ea"/>
                <a:cs typeface="+mn-cs"/>
              </a:rPr>
              <a:t>Add-In</a:t>
            </a:r>
            <a:r>
              <a:rPr lang="de-DE" sz="1000" b="1" kern="1200" baseline="0" dirty="0" smtClean="0">
                <a:solidFill>
                  <a:schemeClr val="tx1"/>
                </a:solidFill>
                <a:latin typeface="Arial" panose="020B0604020202020204" pitchFamily="34" charset="0"/>
                <a:ea typeface="+mn-ea"/>
                <a:cs typeface="+mn-cs"/>
              </a:rPr>
              <a:t> installieren </a:t>
            </a:r>
          </a:p>
          <a:p>
            <a:r>
              <a:rPr lang="de-DE" sz="1000" dirty="0" smtClean="0"/>
              <a:t>Wenn Sie das Add-In dauerhaft installieren möchten, damit Sie es nicht immer anklicken müssen, gehen Sie wie folgt vor:</a:t>
            </a:r>
          </a:p>
          <a:p>
            <a:r>
              <a:rPr lang="de-DE" sz="1000" dirty="0" smtClean="0"/>
              <a:t> </a:t>
            </a:r>
          </a:p>
          <a:p>
            <a:pPr marL="228600" marR="0" indent="-228600" algn="l" defTabSz="914400" rtl="0" eaLnBrk="0" fontAlgn="base" latinLnBrk="0" hangingPunct="0">
              <a:lnSpc>
                <a:spcPct val="100000"/>
              </a:lnSpc>
              <a:spcBef>
                <a:spcPct val="0"/>
              </a:spcBef>
              <a:spcAft>
                <a:spcPct val="0"/>
              </a:spcAft>
              <a:buClrTx/>
              <a:buSzTx/>
              <a:buFont typeface="+mj-lt"/>
              <a:buAutoNum type="arabicPeriod"/>
              <a:defRPr/>
            </a:pPr>
            <a:r>
              <a:rPr lang="de-DE" sz="1000" b="1" baseline="0" dirty="0" smtClean="0"/>
              <a:t>Schaltfläche Office</a:t>
            </a:r>
            <a:r>
              <a:rPr lang="de-DE" sz="1000" baseline="0" dirty="0" smtClean="0"/>
              <a:t> (für </a:t>
            </a:r>
            <a:r>
              <a:rPr lang="de-DE" sz="1000" b="0" baseline="0" dirty="0" smtClean="0"/>
              <a:t>Office 2007-2010</a:t>
            </a:r>
            <a:r>
              <a:rPr lang="de-DE" sz="1000" baseline="0" dirty="0" smtClean="0"/>
              <a:t>, runder Button oben links) bzw. auf </a:t>
            </a:r>
            <a:r>
              <a:rPr lang="de-DE" sz="1000" b="1" baseline="0" dirty="0" smtClean="0"/>
              <a:t>Datei</a:t>
            </a:r>
            <a:r>
              <a:rPr lang="de-DE" sz="1000" baseline="0" dirty="0" smtClean="0"/>
              <a:t> (</a:t>
            </a:r>
            <a:r>
              <a:rPr lang="de-DE" sz="1000" b="0" baseline="0" dirty="0" smtClean="0"/>
              <a:t>Office 2013) </a:t>
            </a:r>
          </a:p>
          <a:p>
            <a:pPr marL="228600" marR="0" indent="-228600" algn="l" defTabSz="914400" rtl="0" eaLnBrk="0" fontAlgn="base" latinLnBrk="0" hangingPunct="0">
              <a:lnSpc>
                <a:spcPct val="100000"/>
              </a:lnSpc>
              <a:spcBef>
                <a:spcPct val="0"/>
              </a:spcBef>
              <a:spcAft>
                <a:spcPct val="0"/>
              </a:spcAft>
              <a:buClrTx/>
              <a:buSzTx/>
              <a:buFont typeface="+mj-lt"/>
              <a:buAutoNum type="arabicPeriod"/>
              <a:defRPr/>
            </a:pPr>
            <a:r>
              <a:rPr lang="de-DE" sz="1000" baseline="0" dirty="0" smtClean="0"/>
              <a:t>„</a:t>
            </a:r>
            <a:r>
              <a:rPr lang="de-DE" sz="1000" b="1" baseline="0" dirty="0" smtClean="0"/>
              <a:t>PowerPoint-Optionen</a:t>
            </a:r>
            <a:r>
              <a:rPr lang="de-DE" sz="1000" baseline="0" dirty="0" smtClean="0"/>
              <a:t>“ (für </a:t>
            </a:r>
            <a:r>
              <a:rPr lang="de-DE" sz="1000" b="0" baseline="0" dirty="0" smtClean="0"/>
              <a:t>Office 2007-2010</a:t>
            </a:r>
            <a:r>
              <a:rPr lang="de-DE" sz="1000" baseline="0" dirty="0" smtClean="0"/>
              <a:t>, unten rechts) bzw. </a:t>
            </a:r>
            <a:r>
              <a:rPr lang="de-DE" sz="1000" b="1" baseline="0" dirty="0" smtClean="0"/>
              <a:t>Optionen</a:t>
            </a:r>
            <a:r>
              <a:rPr lang="de-DE" sz="1000" b="0" baseline="0" dirty="0" smtClean="0"/>
              <a:t> (Office 2013) </a:t>
            </a:r>
          </a:p>
          <a:p>
            <a:pPr marL="228600" marR="0" indent="-228600" algn="l" defTabSz="914400" rtl="0" eaLnBrk="0" fontAlgn="base" latinLnBrk="0" hangingPunct="0">
              <a:lnSpc>
                <a:spcPct val="100000"/>
              </a:lnSpc>
              <a:spcBef>
                <a:spcPct val="0"/>
              </a:spcBef>
              <a:spcAft>
                <a:spcPct val="0"/>
              </a:spcAft>
              <a:buClrTx/>
              <a:buSzTx/>
              <a:buFont typeface="+mj-lt"/>
              <a:buAutoNum type="arabicPeriod"/>
              <a:defRPr/>
            </a:pPr>
            <a:r>
              <a:rPr lang="de-DE" sz="1000" b="1" baseline="0" dirty="0" smtClean="0"/>
              <a:t>Add-Ins</a:t>
            </a:r>
            <a:endParaRPr lang="de-DE" sz="1000" baseline="0" dirty="0" smtClean="0"/>
          </a:p>
          <a:p>
            <a:pPr marL="228600" marR="0" indent="-228600" algn="l" defTabSz="914400" rtl="0" eaLnBrk="0" fontAlgn="base" latinLnBrk="0" hangingPunct="0">
              <a:lnSpc>
                <a:spcPct val="100000"/>
              </a:lnSpc>
              <a:spcBef>
                <a:spcPct val="0"/>
              </a:spcBef>
              <a:spcAft>
                <a:spcPct val="0"/>
              </a:spcAft>
              <a:buClrTx/>
              <a:buSzTx/>
              <a:buFont typeface="+mj-lt"/>
              <a:buAutoNum type="arabicPeriod"/>
              <a:defRPr/>
            </a:pPr>
            <a:r>
              <a:rPr lang="de-DE" sz="1000" baseline="0" dirty="0" smtClean="0"/>
              <a:t>wählen Sie ganz unten bei </a:t>
            </a:r>
            <a:r>
              <a:rPr lang="de-DE" sz="1000" b="1" baseline="0" dirty="0" smtClean="0"/>
              <a:t>Verwalten:</a:t>
            </a:r>
            <a:r>
              <a:rPr lang="de-DE" sz="1000" baseline="0" dirty="0" smtClean="0"/>
              <a:t> den Punkt </a:t>
            </a:r>
            <a:r>
              <a:rPr lang="de-DE" sz="1000" b="1" baseline="0" dirty="0" smtClean="0"/>
              <a:t>PowerPoint-Add Ins</a:t>
            </a:r>
            <a:r>
              <a:rPr lang="de-DE" sz="1000" baseline="0" dirty="0" smtClean="0"/>
              <a:t> und klicken Sie </a:t>
            </a:r>
            <a:r>
              <a:rPr lang="de-DE" sz="1000" b="1" baseline="0" dirty="0" smtClean="0"/>
              <a:t>Gehe zu…</a:t>
            </a:r>
            <a:r>
              <a:rPr lang="de-DE" sz="1000" baseline="0" dirty="0" smtClean="0"/>
              <a:t>.</a:t>
            </a:r>
            <a:endParaRPr lang="de-DE" sz="1000" kern="1200" baseline="0" dirty="0">
              <a:solidFill>
                <a:schemeClr val="tx1"/>
              </a:solidFill>
              <a:latin typeface="Arial" panose="020B0604020202020204" pitchFamily="34" charset="0"/>
              <a:ea typeface="+mn-ea"/>
              <a:cs typeface="+mn-cs"/>
            </a:endParaRPr>
          </a:p>
          <a:p>
            <a:pPr marL="228600" marR="0" indent="-228600" algn="l" defTabSz="914400" rtl="0" eaLnBrk="0" fontAlgn="base" latinLnBrk="0" hangingPunct="0">
              <a:lnSpc>
                <a:spcPct val="100000"/>
              </a:lnSpc>
              <a:spcBef>
                <a:spcPct val="0"/>
              </a:spcBef>
              <a:spcAft>
                <a:spcPct val="0"/>
              </a:spcAft>
              <a:buClrTx/>
              <a:buSzTx/>
              <a:buFont typeface="+mj-lt"/>
              <a:buAutoNum type="arabicPeriod"/>
              <a:defRPr/>
            </a:pPr>
            <a:r>
              <a:rPr lang="de-DE" sz="1000" kern="1200" baseline="0" dirty="0" smtClean="0">
                <a:solidFill>
                  <a:schemeClr val="tx1"/>
                </a:solidFill>
                <a:latin typeface="Arial" panose="020B0604020202020204" pitchFamily="34" charset="0"/>
                <a:ea typeface="+mn-ea"/>
                <a:cs typeface="+mn-cs"/>
              </a:rPr>
              <a:t>Sollte das RWTH Add In angezeigt werden, entfernen Sie es! Anders ist eine dauerhafte Installierung nicht möglich.</a:t>
            </a:r>
          </a:p>
          <a:p>
            <a:pPr marL="228600" marR="0" indent="-228600" algn="l" defTabSz="914400" rtl="0" eaLnBrk="0" fontAlgn="base" latinLnBrk="0" hangingPunct="0">
              <a:lnSpc>
                <a:spcPct val="100000"/>
              </a:lnSpc>
              <a:spcBef>
                <a:spcPct val="0"/>
              </a:spcBef>
              <a:spcAft>
                <a:spcPct val="0"/>
              </a:spcAft>
              <a:buClrTx/>
              <a:buSzTx/>
              <a:buFont typeface="+mj-lt"/>
              <a:buAutoNum type="arabicPeriod"/>
              <a:defRPr/>
            </a:pPr>
            <a:r>
              <a:rPr lang="de-DE" sz="1000" kern="1200" baseline="0" dirty="0" smtClean="0">
                <a:solidFill>
                  <a:schemeClr val="tx1"/>
                </a:solidFill>
                <a:latin typeface="Arial" panose="020B0604020202020204" pitchFamily="34" charset="0"/>
                <a:ea typeface="+mn-ea"/>
                <a:cs typeface="+mn-cs"/>
              </a:rPr>
              <a:t>Klicken Sie auf </a:t>
            </a:r>
            <a:r>
              <a:rPr lang="de-DE" sz="1000" b="1" kern="1200" baseline="0" dirty="0" smtClean="0">
                <a:solidFill>
                  <a:schemeClr val="tx1"/>
                </a:solidFill>
                <a:latin typeface="Arial" panose="020B0604020202020204" pitchFamily="34" charset="0"/>
                <a:ea typeface="+mn-ea"/>
                <a:cs typeface="+mn-cs"/>
              </a:rPr>
              <a:t>Neu Hinzufügen…</a:t>
            </a:r>
            <a:r>
              <a:rPr lang="de-DE" sz="1000" b="0" kern="1200" baseline="0" dirty="0" smtClean="0">
                <a:solidFill>
                  <a:schemeClr val="tx1"/>
                </a:solidFill>
                <a:latin typeface="Arial" panose="020B0604020202020204" pitchFamily="34" charset="0"/>
                <a:ea typeface="+mn-ea"/>
                <a:cs typeface="+mn-cs"/>
              </a:rPr>
              <a:t>, suchen Sie das Add-In auf ihrem PC raus und klicken Sie auf </a:t>
            </a:r>
            <a:r>
              <a:rPr lang="de-DE" sz="1000" b="1" kern="1200" baseline="0" dirty="0" smtClean="0">
                <a:solidFill>
                  <a:schemeClr val="tx1"/>
                </a:solidFill>
                <a:latin typeface="Arial" panose="020B0604020202020204" pitchFamily="34" charset="0"/>
                <a:ea typeface="+mn-ea"/>
                <a:cs typeface="+mn-cs"/>
              </a:rPr>
              <a:t>OK</a:t>
            </a:r>
          </a:p>
          <a:p>
            <a:pPr marL="228600" marR="0" indent="-228600" algn="l" defTabSz="914400" rtl="0" eaLnBrk="0" fontAlgn="base" latinLnBrk="0" hangingPunct="0">
              <a:lnSpc>
                <a:spcPct val="100000"/>
              </a:lnSpc>
              <a:spcBef>
                <a:spcPct val="0"/>
              </a:spcBef>
              <a:spcAft>
                <a:spcPct val="0"/>
              </a:spcAft>
              <a:buClrTx/>
              <a:buSzTx/>
              <a:buFont typeface="+mj-lt"/>
              <a:buAutoNum type="arabicPeriod"/>
              <a:defRPr/>
            </a:pPr>
            <a:r>
              <a:rPr lang="de-DE" sz="1000" b="0" kern="1200" baseline="0" dirty="0" smtClean="0">
                <a:solidFill>
                  <a:schemeClr val="tx1"/>
                </a:solidFill>
                <a:latin typeface="Arial" panose="020B0604020202020204" pitchFamily="34" charset="0"/>
                <a:ea typeface="+mn-ea"/>
                <a:cs typeface="+mn-cs"/>
              </a:rPr>
              <a:t>Mit </a:t>
            </a:r>
            <a:r>
              <a:rPr lang="de-DE" sz="1000" b="1" kern="1200" baseline="0" dirty="0" smtClean="0">
                <a:solidFill>
                  <a:schemeClr val="tx1"/>
                </a:solidFill>
                <a:latin typeface="Arial" panose="020B0604020202020204" pitchFamily="34" charset="0"/>
                <a:ea typeface="+mn-ea"/>
                <a:cs typeface="+mn-cs"/>
              </a:rPr>
              <a:t>Schließen </a:t>
            </a:r>
            <a:r>
              <a:rPr lang="de-DE" sz="1000" b="0" kern="1200" baseline="0" dirty="0" smtClean="0">
                <a:solidFill>
                  <a:schemeClr val="tx1"/>
                </a:solidFill>
                <a:latin typeface="Arial" panose="020B0604020202020204" pitchFamily="34" charset="0"/>
                <a:ea typeface="+mn-ea"/>
                <a:cs typeface="+mn-cs"/>
              </a:rPr>
              <a:t>wird das Add-In dauerhaft gespeichert. Sie können es danach jederzeit wieder entfernen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_Text_Bild">
    <p:spTree>
      <p:nvGrpSpPr>
        <p:cNvPr id="1" name=""/>
        <p:cNvGrpSpPr/>
        <p:nvPr/>
      </p:nvGrpSpPr>
      <p:grpSpPr>
        <a:xfrm>
          <a:off x="0" y="0"/>
          <a:ext cx="0" cy="0"/>
          <a:chOff x="0" y="0"/>
          <a:chExt cx="0" cy="0"/>
        </a:xfrm>
      </p:grpSpPr>
      <p:sp>
        <p:nvSpPr>
          <p:cNvPr id="2" name="Title 1"/>
          <p:cNvSpPr>
            <a:spLocks noGrp="1"/>
          </p:cNvSpPr>
          <p:nvPr>
            <p:ph type="title"/>
          </p:nvPr>
        </p:nvSpPr>
        <p:spPr>
          <a:xfrm>
            <a:off x="288000" y="201600"/>
            <a:ext cx="8568000" cy="543600"/>
          </a:xfrm>
          <a:prstGeom prst="rect">
            <a:avLst/>
          </a:prstGeom>
        </p:spPr>
        <p:txBody>
          <a:bodyPr lIns="0" tIns="0" rIns="0" bIns="0" anchor="b" anchorCtr="0"/>
          <a:lstStyle>
            <a:lvl1pPr algn="l">
              <a:defRPr sz="2000" b="1">
                <a:solidFill>
                  <a:schemeClr val="tx2"/>
                </a:solidFill>
              </a:defRPr>
            </a:lvl1pPr>
          </a:lstStyle>
          <a:p>
            <a:r>
              <a:rPr lang="en-US" smtClean="0"/>
              <a:t>Click to edit Master title style</a:t>
            </a:r>
            <a:endParaRPr lang="en-US" dirty="0"/>
          </a:p>
        </p:txBody>
      </p:sp>
      <p:sp>
        <p:nvSpPr>
          <p:cNvPr id="25" name="Textplatzhalter 24"/>
          <p:cNvSpPr>
            <a:spLocks noGrp="1"/>
          </p:cNvSpPr>
          <p:nvPr>
            <p:ph type="body" sz="quarter" idx="11"/>
          </p:nvPr>
        </p:nvSpPr>
        <p:spPr>
          <a:xfrm>
            <a:off x="288000" y="1152000"/>
            <a:ext cx="8569325" cy="252000"/>
          </a:xfrm>
          <a:prstGeom prst="rect">
            <a:avLst/>
          </a:prstGeom>
        </p:spPr>
        <p:txBody>
          <a:bodyPr lIns="0" tIns="0" rIns="0" bIns="0"/>
          <a:lstStyle>
            <a:lvl1pPr marL="0" indent="0">
              <a:lnSpc>
                <a:spcPct val="100000"/>
              </a:lnSpc>
              <a:buFontTx/>
              <a:buNone/>
              <a:defRPr sz="2000" b="1"/>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smtClean="0"/>
              <a:t>Click to edit Master text styles</a:t>
            </a:r>
          </a:p>
        </p:txBody>
      </p:sp>
      <p:sp>
        <p:nvSpPr>
          <p:cNvPr id="14" name="Textplatzhalter 11"/>
          <p:cNvSpPr>
            <a:spLocks noGrp="1"/>
          </p:cNvSpPr>
          <p:nvPr>
            <p:ph type="body" sz="quarter" idx="14"/>
          </p:nvPr>
        </p:nvSpPr>
        <p:spPr>
          <a:xfrm>
            <a:off x="287338" y="1684799"/>
            <a:ext cx="5648325" cy="3985955"/>
          </a:xfrm>
          <a:prstGeom prst="rect">
            <a:avLst/>
          </a:prstGeom>
        </p:spPr>
        <p:txBody>
          <a:bodyPr lIns="0" tIns="0"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pic>
        <p:nvPicPr>
          <p:cNvPr id="7" name="Grafik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74700" y="1684799"/>
            <a:ext cx="2781300" cy="35941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p:nvPr/>
        </p:nvSpPr>
        <p:spPr>
          <a:xfrm>
            <a:off x="1123950" y="6227763"/>
            <a:ext cx="4251325" cy="396875"/>
          </a:xfrm>
          <a:prstGeom prst="rect">
            <a:avLst/>
          </a:prstGeom>
        </p:spPr>
        <p:txBody>
          <a:bodyPr lIns="0" tIns="0" rIns="0" bIns="0" anchor="ctr"/>
          <a:lstStyle>
            <a:defPPr>
              <a:defRPr lang="de-DE"/>
            </a:defPPr>
            <a:lvl1pPr marL="0" algn="l" defTabSz="914400" rtl="0" eaLnBrk="1" latinLnBrk="0" hangingPunct="1">
              <a:defRPr sz="9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de-DE" sz="900" b="0" i="0" kern="1200" dirty="0" smtClean="0">
                <a:solidFill>
                  <a:schemeClr val="tx2"/>
                </a:solidFill>
                <a:effectLst/>
                <a:latin typeface="+mn-lt"/>
                <a:ea typeface="+mn-ea"/>
                <a:cs typeface="+mn-cs"/>
              </a:rPr>
              <a:t>RWTH</a:t>
            </a:r>
            <a:r>
              <a:rPr lang="de-DE" sz="900" b="0" i="0" kern="1200" baseline="0" dirty="0" smtClean="0">
                <a:solidFill>
                  <a:schemeClr val="tx2"/>
                </a:solidFill>
                <a:effectLst/>
                <a:latin typeface="+mn-lt"/>
                <a:ea typeface="+mn-ea"/>
                <a:cs typeface="+mn-cs"/>
              </a:rPr>
              <a:t> </a:t>
            </a:r>
            <a:r>
              <a:rPr lang="de-DE" sz="900" b="0" i="0" kern="1200" dirty="0" smtClean="0">
                <a:solidFill>
                  <a:schemeClr val="tx2"/>
                </a:solidFill>
                <a:effectLst/>
                <a:latin typeface="+mn-lt"/>
                <a:ea typeface="+mn-ea"/>
                <a:cs typeface="+mn-cs"/>
              </a:rPr>
              <a:t>Informatik 5 </a:t>
            </a:r>
            <a:r>
              <a:rPr lang="de-DE" dirty="0" smtClean="0"/>
              <a:t> | </a:t>
            </a:r>
            <a:r>
              <a:rPr lang="de-DE" baseline="0" dirty="0" smtClean="0"/>
              <a:t> </a:t>
            </a:r>
            <a:r>
              <a:rPr lang="de-DE" sz="900" b="0" i="0" kern="1200" dirty="0" smtClean="0">
                <a:solidFill>
                  <a:schemeClr val="tx2"/>
                </a:solidFill>
                <a:effectLst/>
                <a:latin typeface="+mn-lt"/>
                <a:ea typeface="+mn-ea"/>
                <a:cs typeface="+mn-cs"/>
              </a:rPr>
              <a:t>Ahornstr. 55</a:t>
            </a:r>
            <a:r>
              <a:rPr lang="de-DE" sz="900" b="0" i="0" kern="1200" baseline="0" dirty="0" smtClean="0">
                <a:solidFill>
                  <a:schemeClr val="tx2"/>
                </a:solidFill>
                <a:effectLst/>
                <a:latin typeface="+mn-lt"/>
                <a:ea typeface="+mn-ea"/>
                <a:cs typeface="+mn-cs"/>
              </a:rPr>
              <a:t>  </a:t>
            </a:r>
            <a:r>
              <a:rPr lang="de-DE" sz="900" b="0" i="0" kern="1200" dirty="0" smtClean="0">
                <a:solidFill>
                  <a:schemeClr val="tx2"/>
                </a:solidFill>
                <a:effectLst/>
                <a:latin typeface="+mn-lt"/>
                <a:ea typeface="+mn-ea"/>
                <a:cs typeface="+mn-cs"/>
              </a:rPr>
              <a:t>D-52056 Aachen Germany </a:t>
            </a:r>
            <a:r>
              <a:rPr lang="de-DE" dirty="0" smtClean="0"/>
              <a:t> | </a:t>
            </a:r>
            <a:br>
              <a:rPr lang="de-DE" dirty="0" smtClean="0"/>
            </a:br>
            <a:r>
              <a:rPr lang="de-DE" sz="900" b="0" i="0" kern="1200" dirty="0" smtClean="0">
                <a:solidFill>
                  <a:schemeClr val="tx2"/>
                </a:solidFill>
                <a:effectLst/>
                <a:latin typeface="+mn-lt"/>
                <a:ea typeface="+mn-ea"/>
                <a:cs typeface="+mn-cs"/>
              </a:rPr>
              <a:t>Tel +49/241/8021501 </a:t>
            </a:r>
            <a:r>
              <a:rPr lang="de-DE" dirty="0" smtClean="0"/>
              <a:t> | </a:t>
            </a:r>
            <a:r>
              <a:rPr lang="de-DE" baseline="0" dirty="0" smtClean="0"/>
              <a:t> </a:t>
            </a:r>
            <a:r>
              <a:rPr lang="de-DE" sz="900" b="0" i="0" kern="1200" dirty="0" smtClean="0">
                <a:solidFill>
                  <a:schemeClr val="tx2"/>
                </a:solidFill>
                <a:effectLst/>
                <a:latin typeface="+mn-lt"/>
                <a:ea typeface="+mn-ea"/>
                <a:cs typeface="+mn-cs"/>
              </a:rPr>
              <a:t>Fax +49/241/8022321</a:t>
            </a:r>
            <a:r>
              <a:rPr lang="de-DE" dirty="0" smtClean="0"/>
              <a:t> | http://dbis.rwth-aachen.de/cms</a:t>
            </a:r>
            <a:endParaRPr lang="de-DE" dirty="0"/>
          </a:p>
        </p:txBody>
      </p:sp>
      <p:sp>
        <p:nvSpPr>
          <p:cNvPr id="10" name="Footer Placeholder 4"/>
          <p:cNvSpPr>
            <a:spLocks noGrp="1"/>
          </p:cNvSpPr>
          <p:nvPr>
            <p:ph type="ftr" sz="quarter" idx="3"/>
          </p:nvPr>
        </p:nvSpPr>
        <p:spPr>
          <a:xfrm>
            <a:off x="287338" y="6227763"/>
            <a:ext cx="731837" cy="396875"/>
          </a:xfrm>
          <a:prstGeom prst="rect">
            <a:avLst/>
          </a:prstGeom>
        </p:spPr>
        <p:txBody>
          <a:bodyPr vert="horz" lIns="0" tIns="0" rIns="0" bIns="0" rtlCol="0" anchor="t" anchorCtr="0"/>
          <a:lstStyle>
            <a:lvl1pPr algn="l" eaLnBrk="1" fontAlgn="auto" hangingPunct="1">
              <a:spcBef>
                <a:spcPts val="0"/>
              </a:spcBef>
              <a:spcAft>
                <a:spcPts val="0"/>
              </a:spcAft>
              <a:defRPr sz="900" dirty="0">
                <a:solidFill>
                  <a:schemeClr val="tx2"/>
                </a:solidFill>
                <a:latin typeface="+mn-lt"/>
              </a:defRPr>
            </a:lvl1pPr>
          </a:lstStyle>
          <a:p>
            <a:pPr>
              <a:defRPr/>
            </a:pPr>
            <a:endParaRPr lang="de-DE"/>
          </a:p>
        </p:txBody>
      </p:sp>
      <p:cxnSp>
        <p:nvCxnSpPr>
          <p:cNvPr id="11" name="Gerader Verbinder 10"/>
          <p:cNvCxnSpPr/>
          <p:nvPr/>
        </p:nvCxnSpPr>
        <p:spPr>
          <a:xfrm>
            <a:off x="287338" y="814388"/>
            <a:ext cx="8569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287338" y="6040438"/>
            <a:ext cx="8569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feld 6"/>
          <p:cNvSpPr txBox="1"/>
          <p:nvPr userDrawn="1"/>
        </p:nvSpPr>
        <p:spPr>
          <a:xfrm>
            <a:off x="-2245177" y="5412101"/>
            <a:ext cx="2033134" cy="1463040"/>
          </a:xfrm>
          <a:prstGeom prst="rect">
            <a:avLst/>
          </a:prstGeom>
          <a:noFill/>
        </p:spPr>
        <p:txBody>
          <a:bodyPr wrap="square">
            <a:spAutoFit/>
          </a:bodyPr>
          <a:lstStyle/>
          <a:p>
            <a:pPr eaLnBrk="1" fontAlgn="auto" hangingPunct="1">
              <a:spcBef>
                <a:spcPts val="0"/>
              </a:spcBef>
              <a:spcAft>
                <a:spcPts val="0"/>
              </a:spcAft>
              <a:defRPr/>
            </a:pPr>
            <a:r>
              <a:rPr lang="de-DE" sz="1000" b="1" dirty="0" smtClean="0">
                <a:latin typeface="+mn-lt"/>
              </a:rPr>
              <a:t>Fußzeile</a:t>
            </a:r>
            <a:r>
              <a:rPr lang="de-DE" sz="1000" b="1" baseline="0" dirty="0" smtClean="0">
                <a:latin typeface="+mn-lt"/>
              </a:rPr>
              <a:t> anpassen</a:t>
            </a:r>
            <a:r>
              <a:rPr lang="de-DE" sz="1000" b="1" dirty="0" smtClean="0">
                <a:latin typeface="+mn-lt"/>
              </a:rPr>
              <a:t>:</a:t>
            </a:r>
            <a:endParaRPr lang="de-DE" sz="1000" b="0" dirty="0" smtClean="0">
              <a:latin typeface="+mn-lt"/>
            </a:endParaRPr>
          </a:p>
          <a:p>
            <a:pPr eaLnBrk="1" fontAlgn="auto" hangingPunct="1">
              <a:spcBef>
                <a:spcPts val="0"/>
              </a:spcBef>
              <a:spcAft>
                <a:spcPts val="0"/>
              </a:spcAft>
              <a:defRPr/>
            </a:pPr>
            <a:r>
              <a:rPr lang="de-DE" sz="1000" b="0" dirty="0" smtClean="0">
                <a:latin typeface="+mn-lt"/>
              </a:rPr>
              <a:t>Zum</a:t>
            </a:r>
            <a:r>
              <a:rPr lang="de-DE" sz="1000" b="0" baseline="0" dirty="0" smtClean="0">
                <a:latin typeface="+mn-lt"/>
              </a:rPr>
              <a:t> Anpassen der Fußzeile unter Karteireiter Ansicht &gt; auf Folienmaster klicken. Links in der Übersicht auf die oberste Folie scrollen und dort in die Fußzeile klicken. So wird der Text automatisch auf allen Seiten angepasst.</a:t>
            </a:r>
            <a:endParaRPr lang="de-DE" sz="1000" b="1" dirty="0">
              <a:latin typeface="+mn-lt"/>
            </a:endParaRPr>
          </a:p>
        </p:txBody>
      </p:sp>
      <p:sp>
        <p:nvSpPr>
          <p:cNvPr id="13" name="Textfeld 12"/>
          <p:cNvSpPr txBox="1"/>
          <p:nvPr userDrawn="1"/>
        </p:nvSpPr>
        <p:spPr>
          <a:xfrm>
            <a:off x="-2246313" y="506413"/>
            <a:ext cx="2066925" cy="4663440"/>
          </a:xfrm>
          <a:prstGeom prst="rect">
            <a:avLst/>
          </a:prstGeom>
          <a:noFill/>
        </p:spPr>
        <p:txBody>
          <a:bodyPr>
            <a:spAutoFit/>
          </a:bodyPr>
          <a:lstStyle/>
          <a:p>
            <a:pPr fontAlgn="auto">
              <a:spcBef>
                <a:spcPts val="0"/>
              </a:spcBef>
              <a:spcAft>
                <a:spcPts val="0"/>
              </a:spcAft>
              <a:defRPr/>
            </a:pPr>
            <a:r>
              <a:rPr lang="de-DE" sz="1000" b="1" dirty="0">
                <a:latin typeface="+mn-lt"/>
                <a:cs typeface="+mn-cs"/>
              </a:rPr>
              <a:t>Seitenzahlen:</a:t>
            </a:r>
          </a:p>
          <a:p>
            <a:pPr eaLnBrk="0" hangingPunct="0">
              <a:defRPr/>
            </a:pPr>
            <a:r>
              <a:rPr lang="de-DE" sz="1000" dirty="0">
                <a:cs typeface="+mn-cs"/>
              </a:rPr>
              <a:t>Die Seitenanzeige „1 von X“ ist nicht standardmäßig in </a:t>
            </a:r>
            <a:r>
              <a:rPr lang="de-DE" sz="1000" dirty="0" err="1">
                <a:cs typeface="+mn-cs"/>
              </a:rPr>
              <a:t>Powerpoint</a:t>
            </a:r>
            <a:r>
              <a:rPr lang="de-DE" sz="1000" dirty="0">
                <a:cs typeface="+mn-cs"/>
              </a:rPr>
              <a:t> verfügbar; daher benötigen Sie dazu ein Add-In. Das Add-In kann im Vorlagencenter heruntergeladen werden.</a:t>
            </a:r>
          </a:p>
          <a:p>
            <a:pPr eaLnBrk="0" hangingPunct="0">
              <a:defRPr/>
            </a:pPr>
            <a:endParaRPr lang="de-DE" sz="1000" dirty="0">
              <a:cs typeface="+mn-cs"/>
            </a:endParaRPr>
          </a:p>
          <a:p>
            <a:pPr eaLnBrk="0" hangingPunct="0">
              <a:defRPr/>
            </a:pPr>
            <a:r>
              <a:rPr lang="de-DE" sz="1000" b="1" dirty="0">
                <a:cs typeface="+mn-cs"/>
              </a:rPr>
              <a:t>Aktivieren</a:t>
            </a:r>
          </a:p>
          <a:p>
            <a:pPr eaLnBrk="0" hangingPunct="0">
              <a:defRPr/>
            </a:pPr>
            <a:r>
              <a:rPr lang="de-DE" sz="1000" dirty="0">
                <a:cs typeface="+mn-cs"/>
              </a:rPr>
              <a:t>Nach dem Öffnen der Vorlage, klicken Sie mit einem Doppelklick auf die Datei „RWTH-Addin-Seitenzahlen“, um das Add-In zu aktivieren. Nach dem Schließen von </a:t>
            </a:r>
            <a:r>
              <a:rPr lang="de-DE" sz="1000" dirty="0" err="1">
                <a:cs typeface="+mn-cs"/>
              </a:rPr>
              <a:t>Powerpoint</a:t>
            </a:r>
            <a:r>
              <a:rPr lang="de-DE" sz="1000" dirty="0">
                <a:cs typeface="+mn-cs"/>
              </a:rPr>
              <a:t> deaktiviert es sich automatisch wieder.</a:t>
            </a:r>
          </a:p>
          <a:p>
            <a:pPr eaLnBrk="0" hangingPunct="0">
              <a:defRPr/>
            </a:pPr>
            <a:endParaRPr lang="de-DE" sz="1000" dirty="0">
              <a:cs typeface="+mn-cs"/>
            </a:endParaRPr>
          </a:p>
          <a:p>
            <a:pPr eaLnBrk="0" hangingPunct="0">
              <a:defRPr/>
            </a:pPr>
            <a:r>
              <a:rPr lang="de-DE" sz="1000" b="1" dirty="0">
                <a:cs typeface="+mn-cs"/>
              </a:rPr>
              <a:t>Erstellen</a:t>
            </a:r>
          </a:p>
          <a:p>
            <a:pPr eaLnBrk="0" hangingPunct="0">
              <a:defRPr/>
            </a:pPr>
            <a:r>
              <a:rPr lang="de-DE" sz="1000" dirty="0">
                <a:cs typeface="+mn-cs"/>
              </a:rPr>
              <a:t>Gehen Sie in der Symbolleiste auf den Tab „RWTH </a:t>
            </a:r>
            <a:r>
              <a:rPr lang="de-DE" sz="1000" dirty="0" err="1">
                <a:cs typeface="+mn-cs"/>
              </a:rPr>
              <a:t>AddIn</a:t>
            </a:r>
            <a:r>
              <a:rPr lang="de-DE" sz="1000" dirty="0">
                <a:cs typeface="+mn-cs"/>
              </a:rPr>
              <a:t>“ und klicken Sie den Button. Nun stellen sich die Seitenzahlen automatisch ein. Falls Sie nachträglich noch Folien hinzufügen oder löschen, klicken Sie einfach erneut auf den Button, um die Seitenzahlen zu aktualisieren. </a:t>
            </a:r>
          </a:p>
          <a:p>
            <a:pPr eaLnBrk="0" hangingPunct="0">
              <a:defRPr/>
            </a:pPr>
            <a:endParaRPr lang="de-DE" sz="1000" dirty="0">
              <a:latin typeface="+mn-lt"/>
              <a:cs typeface="+mn-cs"/>
            </a:endParaRPr>
          </a:p>
        </p:txBody>
      </p:sp>
      <p:sp>
        <p:nvSpPr>
          <p:cNvPr id="14" name="Textfeld 13"/>
          <p:cNvSpPr txBox="1"/>
          <p:nvPr userDrawn="1"/>
        </p:nvSpPr>
        <p:spPr>
          <a:xfrm>
            <a:off x="9231313" y="506413"/>
            <a:ext cx="2066925" cy="4968240"/>
          </a:xfrm>
          <a:prstGeom prst="rect">
            <a:avLst/>
          </a:prstGeom>
          <a:noFill/>
        </p:spPr>
        <p:txBody>
          <a:bodyPr>
            <a:spAutoFit/>
          </a:bodyPr>
          <a:lstStyle/>
          <a:p>
            <a:pPr eaLnBrk="0" hangingPunct="0">
              <a:defRPr/>
            </a:pPr>
            <a:r>
              <a:rPr lang="de-DE" sz="1000" b="1" dirty="0">
                <a:cs typeface="+mn-cs"/>
              </a:rPr>
              <a:t>Add-In installieren </a:t>
            </a:r>
          </a:p>
          <a:p>
            <a:pPr eaLnBrk="0" hangingPunct="0">
              <a:defRPr/>
            </a:pPr>
            <a:r>
              <a:rPr lang="de-DE" sz="1000" dirty="0">
                <a:cs typeface="+mn-cs"/>
              </a:rPr>
              <a:t>Wenn Sie das Add-In dauerhaft installieren möchten, damit Sie es nicht immer anklicken müssen, gehen Sie wie folgt vor:</a:t>
            </a:r>
          </a:p>
          <a:p>
            <a:pPr eaLnBrk="0" hangingPunct="0">
              <a:defRPr/>
            </a:pPr>
            <a:r>
              <a:rPr lang="de-DE" sz="1000" dirty="0">
                <a:cs typeface="+mn-cs"/>
              </a:rPr>
              <a:t> </a:t>
            </a:r>
          </a:p>
          <a:p>
            <a:pPr marL="228600" indent="-228600" eaLnBrk="0" hangingPunct="0">
              <a:buFont typeface="+mj-lt"/>
              <a:buAutoNum type="arabicPeriod"/>
              <a:defRPr/>
            </a:pPr>
            <a:r>
              <a:rPr lang="de-DE" sz="1000" b="1" dirty="0">
                <a:cs typeface="+mn-cs"/>
              </a:rPr>
              <a:t>Schaltfläche Office</a:t>
            </a:r>
            <a:r>
              <a:rPr lang="de-DE" sz="1000" dirty="0">
                <a:cs typeface="+mn-cs"/>
              </a:rPr>
              <a:t> (für Office 2007-2010, runder Button oben links) bzw. auf </a:t>
            </a:r>
            <a:r>
              <a:rPr lang="de-DE" sz="1000" b="1" dirty="0">
                <a:cs typeface="+mn-cs"/>
              </a:rPr>
              <a:t>Datei</a:t>
            </a:r>
            <a:r>
              <a:rPr lang="de-DE" sz="1000" dirty="0">
                <a:cs typeface="+mn-cs"/>
              </a:rPr>
              <a:t> (Office 2013) </a:t>
            </a:r>
          </a:p>
          <a:p>
            <a:pPr marL="228600" indent="-228600" eaLnBrk="0" hangingPunct="0">
              <a:buFont typeface="+mj-lt"/>
              <a:buAutoNum type="arabicPeriod"/>
              <a:defRPr/>
            </a:pPr>
            <a:r>
              <a:rPr lang="de-DE" sz="1000" dirty="0">
                <a:cs typeface="+mn-cs"/>
              </a:rPr>
              <a:t>„</a:t>
            </a:r>
            <a:r>
              <a:rPr lang="de-DE" sz="1000" b="1" dirty="0">
                <a:cs typeface="+mn-cs"/>
              </a:rPr>
              <a:t>PowerPoint-Optionen</a:t>
            </a:r>
            <a:r>
              <a:rPr lang="de-DE" sz="1000" dirty="0">
                <a:cs typeface="+mn-cs"/>
              </a:rPr>
              <a:t>“ (für Office 2007-2010, unten rechts) bzw. </a:t>
            </a:r>
            <a:r>
              <a:rPr lang="de-DE" sz="1000" b="1" dirty="0">
                <a:cs typeface="+mn-cs"/>
              </a:rPr>
              <a:t>Optionen</a:t>
            </a:r>
            <a:r>
              <a:rPr lang="de-DE" sz="1000" dirty="0">
                <a:cs typeface="+mn-cs"/>
              </a:rPr>
              <a:t> (Office 2013) </a:t>
            </a:r>
          </a:p>
          <a:p>
            <a:pPr marL="228600" indent="-228600" eaLnBrk="0" hangingPunct="0">
              <a:buFont typeface="+mj-lt"/>
              <a:buAutoNum type="arabicPeriod"/>
              <a:defRPr/>
            </a:pPr>
            <a:r>
              <a:rPr lang="de-DE" sz="1000" b="1" dirty="0">
                <a:cs typeface="+mn-cs"/>
              </a:rPr>
              <a:t>Add-Ins</a:t>
            </a:r>
            <a:endParaRPr lang="de-DE" sz="1000" dirty="0">
              <a:cs typeface="+mn-cs"/>
            </a:endParaRPr>
          </a:p>
          <a:p>
            <a:pPr marL="228600" indent="-228600" eaLnBrk="0" hangingPunct="0">
              <a:buFont typeface="+mj-lt"/>
              <a:buAutoNum type="arabicPeriod"/>
              <a:defRPr/>
            </a:pPr>
            <a:r>
              <a:rPr lang="de-DE" sz="1000" dirty="0">
                <a:cs typeface="+mn-cs"/>
              </a:rPr>
              <a:t>wählen Sie ganz unten bei </a:t>
            </a:r>
            <a:r>
              <a:rPr lang="de-DE" sz="1000" b="1" dirty="0">
                <a:cs typeface="+mn-cs"/>
              </a:rPr>
              <a:t>Verwalten:</a:t>
            </a:r>
            <a:r>
              <a:rPr lang="de-DE" sz="1000" dirty="0">
                <a:cs typeface="+mn-cs"/>
              </a:rPr>
              <a:t> den Punkt </a:t>
            </a:r>
            <a:r>
              <a:rPr lang="de-DE" sz="1000" b="1" dirty="0">
                <a:cs typeface="+mn-cs"/>
              </a:rPr>
              <a:t>PowerPoint-Add Ins</a:t>
            </a:r>
            <a:r>
              <a:rPr lang="de-DE" sz="1000" dirty="0">
                <a:cs typeface="+mn-cs"/>
              </a:rPr>
              <a:t> und klicken Sie </a:t>
            </a:r>
            <a:r>
              <a:rPr lang="de-DE" sz="1000" b="1" dirty="0">
                <a:cs typeface="+mn-cs"/>
              </a:rPr>
              <a:t>Gehe zu…</a:t>
            </a:r>
            <a:r>
              <a:rPr lang="de-DE" sz="1000" dirty="0">
                <a:cs typeface="+mn-cs"/>
              </a:rPr>
              <a:t>.</a:t>
            </a:r>
          </a:p>
          <a:p>
            <a:pPr marL="228600" indent="-228600" eaLnBrk="0" hangingPunct="0">
              <a:buFont typeface="+mj-lt"/>
              <a:buAutoNum type="arabicPeriod"/>
              <a:defRPr/>
            </a:pPr>
            <a:r>
              <a:rPr lang="de-DE" sz="1000" dirty="0">
                <a:cs typeface="+mn-cs"/>
              </a:rPr>
              <a:t>Sollte das RWTH Add In angezeigt werden, entfernen Sie es! Anders ist eine dauerhafte Installierung nicht möglich.</a:t>
            </a:r>
          </a:p>
          <a:p>
            <a:pPr marL="228600" indent="-228600" eaLnBrk="0" hangingPunct="0">
              <a:buFont typeface="+mj-lt"/>
              <a:buAutoNum type="arabicPeriod"/>
              <a:defRPr/>
            </a:pPr>
            <a:r>
              <a:rPr lang="de-DE" sz="1000" dirty="0">
                <a:cs typeface="+mn-cs"/>
              </a:rPr>
              <a:t>Klicken Sie auf </a:t>
            </a:r>
            <a:r>
              <a:rPr lang="de-DE" sz="1000" b="1" dirty="0">
                <a:cs typeface="+mn-cs"/>
              </a:rPr>
              <a:t>Neu Hinzufügen…</a:t>
            </a:r>
            <a:r>
              <a:rPr lang="de-DE" sz="1000" dirty="0">
                <a:cs typeface="+mn-cs"/>
              </a:rPr>
              <a:t>, suchen Sie das Add-In auf ihrem PC raus und klicken Sie auf </a:t>
            </a:r>
            <a:r>
              <a:rPr lang="de-DE" sz="1000" b="1" dirty="0">
                <a:cs typeface="+mn-cs"/>
              </a:rPr>
              <a:t>OK</a:t>
            </a:r>
          </a:p>
          <a:p>
            <a:pPr marL="228600" indent="-228600" eaLnBrk="0" hangingPunct="0">
              <a:buFont typeface="+mj-lt"/>
              <a:buAutoNum type="arabicPeriod"/>
              <a:defRPr/>
            </a:pPr>
            <a:r>
              <a:rPr lang="de-DE" sz="1000" dirty="0">
                <a:cs typeface="+mn-cs"/>
              </a:rPr>
              <a:t>Mit </a:t>
            </a:r>
            <a:r>
              <a:rPr lang="de-DE" sz="1000" b="1" dirty="0">
                <a:cs typeface="+mn-cs"/>
              </a:rPr>
              <a:t>Schließen </a:t>
            </a:r>
            <a:r>
              <a:rPr lang="de-DE" sz="1000" dirty="0">
                <a:cs typeface="+mn-cs"/>
              </a:rPr>
              <a:t>wird das Add-In dauerhaft gespeichert. Sie können es danach jederzeit wieder entfernen</a:t>
            </a:r>
          </a:p>
        </p:txBody>
      </p:sp>
      <p:grpSp>
        <p:nvGrpSpPr>
          <p:cNvPr id="15" name="Group 14"/>
          <p:cNvGrpSpPr/>
          <p:nvPr userDrawn="1"/>
        </p:nvGrpSpPr>
        <p:grpSpPr>
          <a:xfrm>
            <a:off x="6614751" y="6044400"/>
            <a:ext cx="2370491" cy="813600"/>
            <a:chOff x="6614751" y="6044400"/>
            <a:chExt cx="2370491" cy="813600"/>
          </a:xfrm>
        </p:grpSpPr>
        <p:pic>
          <p:nvPicPr>
            <p:cNvPr id="16" name="Grafik 6"/>
            <p:cNvPicPr>
              <a:picLocks noChangeAspect="1"/>
            </p:cNvPicPr>
            <p:nvPr userDrawn="1"/>
          </p:nvPicPr>
          <p:blipFill rotWithShape="1">
            <a:blip r:embed="rId14" cstate="print">
              <a:extLst>
                <a:ext uri="{28A0092B-C50C-407E-A947-70E740481C1C}">
                  <a14:useLocalDpi xmlns:a14="http://schemas.microsoft.com/office/drawing/2010/main" val="0"/>
                </a:ext>
              </a:extLst>
            </a:blip>
            <a:srcRect l="47998"/>
            <a:stretch>
              <a:fillRect/>
            </a:stretch>
          </p:blipFill>
          <p:spPr bwMode="auto">
            <a:xfrm>
              <a:off x="7133968" y="6044400"/>
              <a:ext cx="1851274" cy="8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spect="1"/>
            </p:cNvPicPr>
            <p:nvPr userDrawn="1"/>
          </p:nvPicPr>
          <p:blipFill>
            <a:blip r:embed="rId15"/>
            <a:stretch>
              <a:fillRect/>
            </a:stretch>
          </p:blipFill>
          <p:spPr>
            <a:xfrm>
              <a:off x="6614751" y="6219525"/>
              <a:ext cx="486977" cy="486977"/>
            </a:xfrm>
            <a:prstGeom prst="rect">
              <a:avLst/>
            </a:prstGeom>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dt="0"/>
  <p:txStyles>
    <p:titleStyle>
      <a:lvl1pPr algn="l" rtl="0" eaLnBrk="1" fontAlgn="base" hangingPunct="1">
        <a:lnSpc>
          <a:spcPct val="90000"/>
        </a:lnSpc>
        <a:spcBef>
          <a:spcPct val="0"/>
        </a:spcBef>
        <a:spcAft>
          <a:spcPct val="0"/>
        </a:spcAft>
        <a:defRPr sz="4400" kern="1200">
          <a:solidFill>
            <a:schemeClr val="tx1"/>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p:titleStyle>
    <p:bodyStyle>
      <a:lvl1pPr marL="215900" indent="-215900" algn="l" defTabSz="215900" rtl="0" eaLnBrk="1" fontAlgn="base" hangingPunct="1">
        <a:lnSpc>
          <a:spcPct val="100000"/>
        </a:lnSpc>
        <a:spcBef>
          <a:spcPts val="0"/>
        </a:spcBef>
        <a:spcAft>
          <a:spcPct val="0"/>
        </a:spcAft>
        <a:buClr>
          <a:schemeClr val="tx2"/>
        </a:buClr>
        <a:buFont typeface="Arial" panose="020B0604020202020204" pitchFamily="34" charset="0"/>
        <a:buChar char="•"/>
        <a:tabLst>
          <a:tab pos="215900" algn="l"/>
        </a:tabLst>
        <a:defRPr sz="1800" kern="1200">
          <a:solidFill>
            <a:schemeClr val="tx1"/>
          </a:solidFill>
          <a:latin typeface="Arial" panose="020B0604020202020204" pitchFamily="34" charset="0"/>
          <a:ea typeface="+mn-ea"/>
          <a:cs typeface="Arial" panose="020B0604020202020204" pitchFamily="34" charset="0"/>
        </a:defRPr>
      </a:lvl1pPr>
      <a:lvl2pPr marL="431800" indent="-215900" algn="l" defTabSz="-635" rtl="0" eaLnBrk="1" fontAlgn="base" hangingPunct="1">
        <a:lnSpc>
          <a:spcPct val="100000"/>
        </a:lnSpc>
        <a:spcBef>
          <a:spcPts val="0"/>
        </a:spcBef>
        <a:spcAft>
          <a:spcPct val="0"/>
        </a:spcAft>
        <a:buClr>
          <a:schemeClr val="tx2"/>
        </a:buClr>
        <a:buFont typeface="Symbol" panose="05050102010706020507" pitchFamily="18" charset="2"/>
        <a:buChar char="-"/>
        <a:tabLst>
          <a:tab pos="431800" algn="l"/>
        </a:tabLst>
        <a:defRPr sz="1600" kern="1200">
          <a:solidFill>
            <a:schemeClr val="tx1"/>
          </a:solidFill>
          <a:latin typeface="Arial" panose="020B0604020202020204" pitchFamily="34" charset="0"/>
          <a:ea typeface="+mn-ea"/>
          <a:cs typeface="Arial" panose="020B0604020202020204" pitchFamily="34" charset="0"/>
        </a:defRPr>
      </a:lvl2pPr>
      <a:lvl3pPr marL="647700" indent="-215900" algn="l" defTabSz="215900" rtl="0" eaLnBrk="1" fontAlgn="base" hangingPunct="1">
        <a:lnSpc>
          <a:spcPct val="100000"/>
        </a:lnSpc>
        <a:spcBef>
          <a:spcPts val="0"/>
        </a:spcBef>
        <a:spcAft>
          <a:spcPct val="0"/>
        </a:spcAft>
        <a:buClr>
          <a:schemeClr val="tx2"/>
        </a:buClr>
        <a:buSzPct val="80000"/>
        <a:buFont typeface="Wingdings" panose="05000000000000000000" pitchFamily="2" charset="2"/>
        <a:buChar char="§"/>
        <a:tabLst>
          <a:tab pos="647700" algn="l"/>
        </a:tabLst>
        <a:defRPr sz="1600" kern="1200">
          <a:solidFill>
            <a:schemeClr val="tx1"/>
          </a:solidFill>
          <a:latin typeface="Arial" panose="020B0604020202020204" pitchFamily="34" charset="0"/>
          <a:ea typeface="+mn-ea"/>
          <a:cs typeface="Arial" panose="020B0604020202020204" pitchFamily="34" charset="0"/>
        </a:defRPr>
      </a:lvl3pPr>
      <a:lvl4pPr marL="864235" indent="-215900" algn="l" defTabSz="215900" rtl="0" eaLnBrk="1" fontAlgn="base" hangingPunct="1">
        <a:lnSpc>
          <a:spcPct val="100000"/>
        </a:lnSpc>
        <a:spcBef>
          <a:spcPts val="0"/>
        </a:spcBef>
        <a:spcAft>
          <a:spcPct val="0"/>
        </a:spcAft>
        <a:buClr>
          <a:schemeClr val="tx2"/>
        </a:buClr>
        <a:buSzPct val="100000"/>
        <a:buFont typeface="Arial" panose="020B0604020202020204" pitchFamily="34" charset="0"/>
        <a:buChar char="-"/>
        <a:tabLst>
          <a:tab pos="863600" algn="l"/>
        </a:tabLst>
        <a:defRPr sz="1600" kern="1200">
          <a:solidFill>
            <a:schemeClr val="tx1"/>
          </a:solidFill>
          <a:latin typeface="Arial" panose="020B0604020202020204" pitchFamily="34" charset="0"/>
          <a:ea typeface="+mn-ea"/>
          <a:cs typeface="Arial" panose="020B0604020202020204" pitchFamily="34" charset="0"/>
        </a:defRPr>
      </a:lvl4pPr>
      <a:lvl5pPr marL="864235" indent="-215900" algn="l" defTabSz="-635" rtl="0" eaLnBrk="1" fontAlgn="base" hangingPunct="1">
        <a:lnSpc>
          <a:spcPct val="90000"/>
        </a:lnSpc>
        <a:spcBef>
          <a:spcPts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hyperlink" Target="%0dhttp:/www.rdatamining.co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ußzeilenplatzhalter 9"/>
          <p:cNvSpPr>
            <a:spLocks noGrp="1"/>
          </p:cNvSpPr>
          <p:nvPr>
            <p:ph type="ftr" sz="quarter" idx="10"/>
          </p:nvPr>
        </p:nvSpPr>
        <p:spPr/>
        <p:txBody>
          <a:bodyPr/>
          <a:lstStyle/>
          <a:p>
            <a:pPr>
              <a:defRPr/>
            </a:pPr>
            <a:r>
              <a:rPr lang="de-DE" smtClean="0"/>
              <a:t>1 von 13</a:t>
            </a:r>
            <a:endParaRPr lang="de-DE"/>
          </a:p>
        </p:txBody>
      </p:sp>
      <p:sp>
        <p:nvSpPr>
          <p:cNvPr id="2" name="Titel 1"/>
          <p:cNvSpPr>
            <a:spLocks noGrp="1"/>
          </p:cNvSpPr>
          <p:nvPr>
            <p:ph type="ctrTitle"/>
          </p:nvPr>
        </p:nvSpPr>
        <p:spPr>
          <a:xfrm>
            <a:off x="288000" y="3014663"/>
            <a:ext cx="8568000" cy="1537017"/>
          </a:xfrm>
        </p:spPr>
        <p:txBody>
          <a:bodyPr/>
          <a:lstStyle/>
          <a:p>
            <a:r>
              <a:rPr lang="en-US" b="0" dirty="0">
                <a:latin typeface="Candara" panose="020E0502030303020204" pitchFamily="34" charset="0"/>
              </a:rPr>
              <a:t>Exercise Data Analytics with </a:t>
            </a:r>
            <a:r>
              <a:rPr lang="en-US" b="0" dirty="0" smtClean="0">
                <a:latin typeface="Candara" panose="020E0502030303020204" pitchFamily="34" charset="0"/>
              </a:rPr>
              <a:t>R</a:t>
            </a:r>
            <a:r>
              <a:rPr lang="en-US" b="0" dirty="0" smtClean="0">
                <a:latin typeface="Candara" panose="020E0502030303020204" pitchFamily="34" charset="0"/>
              </a:rPr>
              <a:t>: </a:t>
            </a:r>
            <a:r>
              <a:rPr lang="en-US" dirty="0" smtClean="0">
                <a:latin typeface="Candara" panose="020E0502030303020204" pitchFamily="34" charset="0"/>
              </a:rPr>
              <a:t/>
            </a:r>
            <a:br>
              <a:rPr lang="en-US" dirty="0" smtClean="0">
                <a:latin typeface="Candara" panose="020E0502030303020204" pitchFamily="34" charset="0"/>
              </a:rPr>
            </a:br>
            <a:r>
              <a:rPr lang="en-US" dirty="0" smtClean="0">
                <a:latin typeface="Candara" panose="020E0502030303020204" pitchFamily="34" charset="0"/>
              </a:rPr>
              <a:t>                        Data Preprocessing in R</a:t>
            </a:r>
            <a:br>
              <a:rPr lang="en-US" dirty="0" smtClean="0">
                <a:latin typeface="Candara" panose="020E0502030303020204" pitchFamily="34" charset="0"/>
              </a:rPr>
            </a:br>
            <a:r>
              <a:rPr lang="en-US" dirty="0" smtClean="0">
                <a:latin typeface="Candara" panose="020E0502030303020204" pitchFamily="34" charset="0"/>
              </a:rPr>
              <a:t/>
            </a:r>
            <a:br>
              <a:rPr lang="en-US" dirty="0" smtClean="0">
                <a:latin typeface="Candara" panose="020E0502030303020204" pitchFamily="34" charset="0"/>
              </a:rPr>
            </a:br>
            <a:r>
              <a:rPr lang="en-US" dirty="0" smtClean="0">
                <a:latin typeface="Candara" panose="020E0502030303020204" pitchFamily="34" charset="0"/>
              </a:rPr>
              <a:t> </a:t>
            </a:r>
            <a:br>
              <a:rPr lang="en-US" dirty="0" smtClean="0">
                <a:latin typeface="Candara" panose="020E0502030303020204" pitchFamily="34" charset="0"/>
              </a:rPr>
            </a:br>
            <a:endParaRPr lang="en-US" dirty="0">
              <a:latin typeface="Candara" panose="020E0502030303020204" pitchFamily="34" charset="0"/>
            </a:endParaRPr>
          </a:p>
        </p:txBody>
      </p:sp>
      <p:sp>
        <p:nvSpPr>
          <p:cNvPr id="5" name="Titel 1"/>
          <p:cNvSpPr txBox="1"/>
          <p:nvPr/>
        </p:nvSpPr>
        <p:spPr>
          <a:xfrm>
            <a:off x="576000" y="952182"/>
            <a:ext cx="8568000" cy="1062355"/>
          </a:xfrm>
          <a:prstGeom prst="rect">
            <a:avLst/>
          </a:prstGeom>
        </p:spPr>
        <p:txBody>
          <a:bodyPr lIns="0" tIns="0" rIns="0" bIns="0" anchor="t" anchorCtr="0">
            <a:noAutofit/>
          </a:bodyPr>
          <a:lstStyle>
            <a:lvl1pPr algn="l" rtl="0" eaLnBrk="1" fontAlgn="base" hangingPunct="1">
              <a:lnSpc>
                <a:spcPct val="90000"/>
              </a:lnSpc>
              <a:spcBef>
                <a:spcPct val="0"/>
              </a:spcBef>
              <a:spcAft>
                <a:spcPct val="0"/>
              </a:spcAft>
              <a:defRPr sz="32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r>
              <a:rPr lang="en-US" altLang="de-DE" b="0" dirty="0">
                <a:solidFill>
                  <a:schemeClr val="bg1"/>
                </a:solidFill>
                <a:latin typeface="Candara" panose="020E0502030303020204" pitchFamily="34" charset="0"/>
              </a:rPr>
              <a:t>Exercises</a:t>
            </a:r>
          </a:p>
          <a:p>
            <a:r>
              <a:rPr lang="en-US" dirty="0" smtClean="0">
                <a:solidFill>
                  <a:schemeClr val="bg1"/>
                </a:solidFill>
                <a:latin typeface="Candara" panose="020E0502030303020204" pitchFamily="34" charset="0"/>
              </a:rPr>
              <a:t>Big Data in Medical Informatics</a:t>
            </a:r>
          </a:p>
        </p:txBody>
      </p:sp>
      <p:sp>
        <p:nvSpPr>
          <p:cNvPr id="3" name="Subtitle 3"/>
          <p:cNvSpPr>
            <a:spLocks noGrp="1"/>
          </p:cNvSpPr>
          <p:nvPr/>
        </p:nvSpPr>
        <p:spPr>
          <a:xfrm>
            <a:off x="287973" y="4572745"/>
            <a:ext cx="8568000" cy="1655762"/>
          </a:xfrm>
          <a:prstGeom prst="rect">
            <a:avLst/>
          </a:prstGeom>
        </p:spPr>
        <p:txBody>
          <a:bodyPr lIns="0" tIns="0" rIns="0" bIns="0"/>
          <a:lstStyle>
            <a:lvl1pPr marL="0" indent="0" algn="l" defTabSz="215900" rtl="0" eaLnBrk="1" fontAlgn="base" hangingPunct="1">
              <a:lnSpc>
                <a:spcPct val="100000"/>
              </a:lnSpc>
              <a:spcBef>
                <a:spcPts val="0"/>
              </a:spcBef>
              <a:spcAft>
                <a:spcPct val="0"/>
              </a:spcAft>
              <a:buClr>
                <a:schemeClr val="tx2"/>
              </a:buClr>
              <a:buFont typeface="Arial" panose="020B0604020202020204" pitchFamily="34" charset="0"/>
              <a:buNone/>
              <a:tabLst>
                <a:tab pos="215900" algn="l"/>
              </a:tabLst>
              <a:defRPr sz="2000" kern="1200">
                <a:solidFill>
                  <a:schemeClr val="tx1"/>
                </a:solidFill>
                <a:latin typeface="Arial" panose="020B0604020202020204" pitchFamily="34" charset="0"/>
                <a:ea typeface="+mn-ea"/>
                <a:cs typeface="Arial" panose="020B0604020202020204" pitchFamily="34" charset="0"/>
              </a:defRPr>
            </a:lvl1pPr>
            <a:lvl2pPr marL="457200" indent="0" algn="ctr" defTabSz="-635" rtl="0" eaLnBrk="1" fontAlgn="base" hangingPunct="1">
              <a:lnSpc>
                <a:spcPct val="100000"/>
              </a:lnSpc>
              <a:spcBef>
                <a:spcPts val="0"/>
              </a:spcBef>
              <a:spcAft>
                <a:spcPct val="0"/>
              </a:spcAft>
              <a:buClr>
                <a:schemeClr val="tx2"/>
              </a:buClr>
              <a:buFont typeface="Symbol" panose="05050102010706020507" pitchFamily="18" charset="2"/>
              <a:buNone/>
              <a:tabLst>
                <a:tab pos="431800" algn="l"/>
              </a:tabLst>
              <a:defRPr sz="2000" kern="1200">
                <a:solidFill>
                  <a:schemeClr val="tx1"/>
                </a:solidFill>
                <a:latin typeface="Arial" panose="020B0604020202020204" pitchFamily="34" charset="0"/>
                <a:ea typeface="+mn-ea"/>
                <a:cs typeface="Arial" panose="020B0604020202020204" pitchFamily="34" charset="0"/>
              </a:defRPr>
            </a:lvl2pPr>
            <a:lvl3pPr marL="914400" indent="0" algn="ctr" defTabSz="215900" rtl="0" eaLnBrk="1" fontAlgn="base" hangingPunct="1">
              <a:lnSpc>
                <a:spcPct val="100000"/>
              </a:lnSpc>
              <a:spcBef>
                <a:spcPts val="0"/>
              </a:spcBef>
              <a:spcAft>
                <a:spcPct val="0"/>
              </a:spcAft>
              <a:buClr>
                <a:schemeClr val="tx2"/>
              </a:buClr>
              <a:buSzPct val="80000"/>
              <a:buFont typeface="Wingdings" panose="05000000000000000000" pitchFamily="2" charset="2"/>
              <a:buNone/>
              <a:tabLst>
                <a:tab pos="647700" algn="l"/>
              </a:tabLst>
              <a:defRPr sz="1800" kern="1200">
                <a:solidFill>
                  <a:schemeClr val="tx1"/>
                </a:solidFill>
                <a:latin typeface="Arial" panose="020B0604020202020204" pitchFamily="34" charset="0"/>
                <a:ea typeface="+mn-ea"/>
                <a:cs typeface="Arial" panose="020B0604020202020204" pitchFamily="34" charset="0"/>
              </a:defRPr>
            </a:lvl3pPr>
            <a:lvl4pPr marL="1371600" indent="0" algn="ctr" defTabSz="215900" rtl="0" eaLnBrk="1" fontAlgn="base" hangingPunct="1">
              <a:lnSpc>
                <a:spcPct val="100000"/>
              </a:lnSpc>
              <a:spcBef>
                <a:spcPts val="0"/>
              </a:spcBef>
              <a:spcAft>
                <a:spcPct val="0"/>
              </a:spcAft>
              <a:buClr>
                <a:schemeClr val="tx2"/>
              </a:buClr>
              <a:buSzPct val="100000"/>
              <a:buFont typeface="Arial" panose="020B0604020202020204" pitchFamily="34" charset="0"/>
              <a:buNone/>
              <a:tabLst>
                <a:tab pos="863600" algn="l"/>
              </a:tabLst>
              <a:defRPr sz="1600" kern="1200">
                <a:solidFill>
                  <a:schemeClr val="tx1"/>
                </a:solidFill>
                <a:latin typeface="Arial" panose="020B0604020202020204" pitchFamily="34" charset="0"/>
                <a:ea typeface="+mn-ea"/>
                <a:cs typeface="Arial" panose="020B0604020202020204" pitchFamily="34" charset="0"/>
              </a:defRPr>
            </a:lvl4pPr>
            <a:lvl5pPr marL="1828800" indent="0" algn="ctr" defTabSz="-635" rtl="0" eaLnBrk="1" fontAlgn="base" hangingPunct="1">
              <a:lnSpc>
                <a:spcPct val="90000"/>
              </a:lnSpc>
              <a:spcBef>
                <a:spcPts val="0"/>
              </a:spcBef>
              <a:spcAft>
                <a:spcPct val="0"/>
              </a:spcAft>
              <a:buClr>
                <a:schemeClr val="tx2"/>
              </a:buClr>
              <a:buFont typeface="Arial" panose="020B0604020202020204" pitchFamily="34" charset="0"/>
              <a:buNone/>
              <a:tabLst>
                <a:tab pos="895350" algn="l"/>
              </a:tabLst>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dirty="0"/>
              <a:t>Dr. Oya Deniz Beyan</a:t>
            </a:r>
          </a:p>
          <a:p>
            <a:pPr algn="ctr"/>
            <a:r>
              <a:rPr lang="en-US" dirty="0"/>
              <a:t>beyan@dbis.rwth-aachen.de </a:t>
            </a:r>
          </a:p>
          <a:p>
            <a:pPr algn="ctr"/>
            <a:r>
              <a:rPr lang="en-US" dirty="0"/>
              <a:t>Kefang Ding</a:t>
            </a:r>
          </a:p>
          <a:p>
            <a:pPr algn="ctr"/>
            <a:r>
              <a:rPr lang="en-US" dirty="0"/>
              <a:t>kefang.ding@rwth-aachen.de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86703" y="953915"/>
            <a:ext cx="8569325" cy="3751263"/>
          </a:xfrm>
        </p:spPr>
        <p:txBody>
          <a:bodyPr/>
          <a:lstStyle/>
          <a:p>
            <a:pPr marL="0" indent="0">
              <a:lnSpc>
                <a:spcPct val="150000"/>
              </a:lnSpc>
              <a:buNone/>
            </a:pPr>
            <a:r>
              <a:rPr lang="en-US" altLang="de-DE" sz="2400" dirty="0" smtClean="0">
                <a:sym typeface="+mn-ea"/>
              </a:rPr>
              <a:t>Matrix of Scatter Plots </a:t>
            </a:r>
          </a:p>
          <a:p>
            <a:pPr marL="0" indent="0">
              <a:lnSpc>
                <a:spcPct val="150000"/>
              </a:lnSpc>
              <a:buNone/>
            </a:pPr>
            <a:r>
              <a:rPr lang="en-US" altLang="de-DE" sz="2400" dirty="0" smtClean="0">
                <a:solidFill>
                  <a:schemeClr val="accent1"/>
                </a:solidFill>
                <a:effectLst>
                  <a:outerShdw blurRad="38100" dist="25400" dir="5400000" algn="ctr" rotWithShape="0">
                    <a:srgbClr val="6E747A">
                      <a:alpha val="43000"/>
                    </a:srgbClr>
                  </a:outerShdw>
                </a:effectLst>
                <a:sym typeface="+mn-ea"/>
              </a:rPr>
              <a:t>pairs(iris)</a:t>
            </a:r>
          </a:p>
          <a:p>
            <a:pPr>
              <a:lnSpc>
                <a:spcPct val="150000"/>
              </a:lnSpc>
            </a:pPr>
            <a:endParaRPr lang="en-US" altLang="de-DE" sz="2400" dirty="0" smtClean="0"/>
          </a:p>
          <a:p>
            <a:pPr>
              <a:lnSpc>
                <a:spcPct val="150000"/>
              </a:lnSpc>
            </a:pPr>
            <a:endParaRPr lang="en-US" altLang="de-DE" sz="2400" dirty="0" smtClean="0"/>
          </a:p>
          <a:p>
            <a:pPr>
              <a:lnSpc>
                <a:spcPct val="150000"/>
              </a:lnSpc>
            </a:pPr>
            <a:endParaRPr lang="en-US" sz="2800" dirty="0" smtClean="0"/>
          </a:p>
          <a:p>
            <a:pPr marL="0" indent="0">
              <a:lnSpc>
                <a:spcPct val="150000"/>
              </a:lnSpc>
              <a:buNone/>
            </a:pPr>
            <a:endParaRPr lang="en-US" sz="2800" dirty="0" smtClean="0"/>
          </a:p>
          <a:p>
            <a:pPr>
              <a:lnSpc>
                <a:spcPct val="150000"/>
              </a:lnSpc>
            </a:pPr>
            <a:endParaRPr lang="en-US" sz="2800" dirty="0" smtClean="0"/>
          </a:p>
          <a:p>
            <a:pPr>
              <a:lnSpc>
                <a:spcPct val="150000"/>
              </a:lnSpc>
            </a:pPr>
            <a:endParaRPr lang="en-US" sz="2800" dirty="0"/>
          </a:p>
        </p:txBody>
      </p:sp>
      <p:sp>
        <p:nvSpPr>
          <p:cNvPr id="3" name="Title 2"/>
          <p:cNvSpPr>
            <a:spLocks noGrp="1"/>
          </p:cNvSpPr>
          <p:nvPr>
            <p:ph type="title"/>
          </p:nvPr>
        </p:nvSpPr>
        <p:spPr/>
        <p:txBody>
          <a:bodyPr/>
          <a:lstStyle/>
          <a:p>
            <a:r>
              <a:rPr lang="en-US" sz="2400" dirty="0" smtClean="0"/>
              <a:t> Data Visualization</a:t>
            </a:r>
            <a:endParaRPr lang="en-US" sz="2400" dirty="0"/>
          </a:p>
        </p:txBody>
      </p:sp>
      <p:pic>
        <p:nvPicPr>
          <p:cNvPr id="5" name="Content Placeholder 4"/>
          <p:cNvPicPr>
            <a:picLocks noGrp="1" noChangeAspect="1"/>
          </p:cNvPicPr>
          <p:nvPr>
            <p:ph idx="1"/>
          </p:nvPr>
        </p:nvPicPr>
        <p:blipFill>
          <a:blip r:embed="rId3"/>
          <a:stretch>
            <a:fillRect/>
          </a:stretch>
        </p:blipFill>
        <p:spPr>
          <a:xfrm>
            <a:off x="2393315" y="1601470"/>
            <a:ext cx="5842635" cy="48641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3"/>
          <a:srcRect l="3378" t="2711" b="7367"/>
          <a:stretch>
            <a:fillRect/>
          </a:stretch>
        </p:blipFill>
        <p:spPr>
          <a:xfrm>
            <a:off x="3404870" y="2489835"/>
            <a:ext cx="5575300" cy="4107815"/>
          </a:xfrm>
          <a:prstGeom prst="rect">
            <a:avLst/>
          </a:prstGeom>
        </p:spPr>
      </p:pic>
      <p:sp>
        <p:nvSpPr>
          <p:cNvPr id="2" name="Text Placeholder 1"/>
          <p:cNvSpPr>
            <a:spLocks noGrp="1"/>
          </p:cNvSpPr>
          <p:nvPr>
            <p:ph type="body" sz="quarter" idx="12"/>
          </p:nvPr>
        </p:nvSpPr>
        <p:spPr>
          <a:xfrm>
            <a:off x="288290" y="1006475"/>
            <a:ext cx="7433945" cy="2397760"/>
          </a:xfrm>
        </p:spPr>
        <p:txBody>
          <a:bodyPr/>
          <a:lstStyle/>
          <a:p>
            <a:pPr>
              <a:lnSpc>
                <a:spcPct val="150000"/>
              </a:lnSpc>
            </a:pPr>
            <a:r>
              <a:rPr lang="en-US" altLang="de-DE" sz="2000" dirty="0" smtClean="0">
                <a:solidFill>
                  <a:schemeClr val="accent1"/>
                </a:solidFill>
                <a:effectLst>
                  <a:outerShdw blurRad="38100" dist="25400" dir="5400000" algn="ctr" rotWithShape="0">
                    <a:srgbClr val="6E747A">
                      <a:alpha val="43000"/>
                    </a:srgbClr>
                  </a:outerShdw>
                </a:effectLst>
              </a:rPr>
              <a:t>boxplot(formula, data = NULL, ..., subset, na.action = NULL)</a:t>
            </a:r>
          </a:p>
          <a:p>
            <a:pPr>
              <a:lnSpc>
                <a:spcPct val="150000"/>
              </a:lnSpc>
            </a:pPr>
            <a:r>
              <a:rPr lang="en-US" altLang="de-DE" sz="2000" dirty="0" smtClean="0">
                <a:solidFill>
                  <a:schemeClr val="tx1"/>
                </a:solidFill>
                <a:effectLst/>
              </a:rPr>
              <a:t>Formula: y~grp: e.g. misscore~prsur, it means where </a:t>
            </a:r>
            <a:r>
              <a:rPr lang="en-US" altLang="de-DE" sz="2000" dirty="0" smtClean="0">
                <a:solidFill>
                  <a:schemeClr val="accent1"/>
                </a:solidFill>
                <a:effectLst>
                  <a:outerShdw blurRad="38100" dist="25400" dir="5400000" algn="ctr" rotWithShape="0">
                    <a:srgbClr val="6E747A">
                      <a:alpha val="43000"/>
                    </a:srgbClr>
                  </a:outerShdw>
                </a:effectLst>
              </a:rPr>
              <a:t>misscore</a:t>
            </a:r>
            <a:r>
              <a:rPr lang="en-US" altLang="de-DE" sz="2000" dirty="0" smtClean="0">
                <a:solidFill>
                  <a:schemeClr val="tx1"/>
                </a:solidFill>
                <a:effectLst/>
              </a:rPr>
              <a:t> is a numeric vector of data values to be split into groups according to the grouping variables </a:t>
            </a:r>
            <a:r>
              <a:rPr lang="en-US" altLang="de-DE" sz="2000" dirty="0" smtClean="0">
                <a:solidFill>
                  <a:schemeClr val="accent1"/>
                </a:solidFill>
                <a:effectLst>
                  <a:outerShdw blurRad="38100" dist="25400" dir="5400000" algn="ctr" rotWithShape="0">
                    <a:srgbClr val="6E747A">
                      <a:alpha val="43000"/>
                    </a:srgbClr>
                  </a:outerShdw>
                </a:effectLst>
              </a:rPr>
              <a:t>prsur</a:t>
            </a:r>
          </a:p>
          <a:p>
            <a:pPr>
              <a:lnSpc>
                <a:spcPct val="150000"/>
              </a:lnSpc>
            </a:pPr>
            <a:r>
              <a:rPr lang="en-US" altLang="de-DE" sz="2000" dirty="0" smtClean="0">
                <a:solidFill>
                  <a:schemeClr val="tx1"/>
                </a:solidFill>
                <a:effectLst/>
              </a:rPr>
              <a:t>xlab: add x axis label</a:t>
            </a:r>
          </a:p>
          <a:p>
            <a:pPr>
              <a:lnSpc>
                <a:spcPct val="150000"/>
              </a:lnSpc>
            </a:pPr>
            <a:r>
              <a:rPr lang="en-US" altLang="de-DE" sz="2000" dirty="0" smtClean="0">
                <a:solidFill>
                  <a:schemeClr val="tx1"/>
                </a:solidFill>
                <a:effectLst/>
              </a:rPr>
              <a:t>ylab: add y axis label</a:t>
            </a:r>
          </a:p>
          <a:p>
            <a:pPr>
              <a:lnSpc>
                <a:spcPct val="150000"/>
              </a:lnSpc>
            </a:pPr>
            <a:endParaRPr lang="en-US" altLang="de-DE" sz="2000" dirty="0" smtClean="0"/>
          </a:p>
          <a:p>
            <a:pPr>
              <a:lnSpc>
                <a:spcPct val="150000"/>
              </a:lnSpc>
            </a:pPr>
            <a:endParaRPr lang="en-US" altLang="de-DE" sz="2000" dirty="0" smtClean="0"/>
          </a:p>
          <a:p>
            <a:pPr marL="0" indent="0">
              <a:lnSpc>
                <a:spcPct val="150000"/>
              </a:lnSpc>
              <a:buNone/>
            </a:pPr>
            <a:endParaRPr lang="en-US" sz="2800" dirty="0" smtClean="0"/>
          </a:p>
          <a:p>
            <a:pPr>
              <a:lnSpc>
                <a:spcPct val="150000"/>
              </a:lnSpc>
            </a:pPr>
            <a:endParaRPr lang="en-US" sz="2800" dirty="0" smtClean="0"/>
          </a:p>
          <a:p>
            <a:pPr>
              <a:lnSpc>
                <a:spcPct val="150000"/>
              </a:lnSpc>
            </a:pPr>
            <a:endParaRPr lang="en-US" sz="2800" dirty="0"/>
          </a:p>
        </p:txBody>
      </p:sp>
      <p:sp>
        <p:nvSpPr>
          <p:cNvPr id="3" name="Title 2"/>
          <p:cNvSpPr>
            <a:spLocks noGrp="1"/>
          </p:cNvSpPr>
          <p:nvPr>
            <p:ph type="title"/>
          </p:nvPr>
        </p:nvSpPr>
        <p:spPr/>
        <p:txBody>
          <a:bodyPr/>
          <a:lstStyle/>
          <a:p>
            <a:r>
              <a:rPr lang="en-US" sz="2400" dirty="0" smtClean="0"/>
              <a:t> Data Visualization -- </a:t>
            </a:r>
            <a:r>
              <a:rPr lang="en-US" altLang="de-DE" sz="2400" dirty="0" smtClean="0">
                <a:sym typeface="+mn-ea"/>
              </a:rPr>
              <a:t>boxplot</a:t>
            </a:r>
            <a:r>
              <a:rPr lang="en-US" sz="2400" dirty="0" smtClean="0"/>
              <a:t>	</a:t>
            </a:r>
            <a:endParaRPr lang="en-US" sz="2400" dirty="0"/>
          </a:p>
        </p:txBody>
      </p:sp>
      <p:sp>
        <p:nvSpPr>
          <p:cNvPr id="5" name="Text Box 4"/>
          <p:cNvSpPr txBox="1"/>
          <p:nvPr/>
        </p:nvSpPr>
        <p:spPr>
          <a:xfrm>
            <a:off x="287655" y="4055745"/>
            <a:ext cx="2798445" cy="1188720"/>
          </a:xfrm>
          <a:prstGeom prst="rect">
            <a:avLst/>
          </a:prstGeom>
          <a:noFill/>
        </p:spPr>
        <p:txBody>
          <a:bodyPr wrap="square" rtlCol="0">
            <a:spAutoFit/>
          </a:bodyPr>
          <a:lstStyle/>
          <a:p>
            <a:r>
              <a:rPr lang="en-US" altLang="de-DE" dirty="0" smtClean="0">
                <a:solidFill>
                  <a:schemeClr val="accent1"/>
                </a:solidFill>
                <a:effectLst>
                  <a:outerShdw blurRad="38100" dist="25400" dir="5400000" algn="ctr" rotWithShape="0">
                    <a:srgbClr val="6E747A">
                      <a:alpha val="43000"/>
                    </a:srgbClr>
                  </a:outerShdw>
                </a:effectLst>
                <a:sym typeface="+mn-ea"/>
              </a:rPr>
              <a:t>boxplot(misscore~prsur,</a:t>
            </a:r>
          </a:p>
          <a:p>
            <a:r>
              <a:rPr lang="en-US" altLang="de-DE" dirty="0" smtClean="0">
                <a:solidFill>
                  <a:schemeClr val="accent1"/>
                </a:solidFill>
                <a:effectLst>
                  <a:outerShdw blurRad="38100" dist="25400" dir="5400000" algn="ctr" rotWithShape="0">
                    <a:srgbClr val="6E747A">
                      <a:alpha val="43000"/>
                    </a:srgbClr>
                  </a:outerShdw>
                </a:effectLst>
                <a:sym typeface="+mn-ea"/>
              </a:rPr>
              <a:t>  data=tdata,</a:t>
            </a:r>
          </a:p>
          <a:p>
            <a:r>
              <a:rPr lang="en-US" altLang="de-DE" dirty="0" smtClean="0">
                <a:solidFill>
                  <a:schemeClr val="accent1"/>
                </a:solidFill>
                <a:effectLst>
                  <a:outerShdw blurRad="38100" dist="25400" dir="5400000" algn="ctr" rotWithShape="0">
                    <a:srgbClr val="6E747A">
                      <a:alpha val="43000"/>
                    </a:srgbClr>
                  </a:outerShdw>
                </a:effectLst>
                <a:sym typeface="+mn-ea"/>
              </a:rPr>
              <a:t> xlab="prior surgery", </a:t>
            </a:r>
          </a:p>
          <a:p>
            <a:r>
              <a:rPr lang="en-US" altLang="de-DE" dirty="0" smtClean="0">
                <a:solidFill>
                  <a:schemeClr val="accent1"/>
                </a:solidFill>
                <a:effectLst>
                  <a:outerShdw blurRad="38100" dist="25400" dir="5400000" algn="ctr" rotWithShape="0">
                    <a:srgbClr val="6E747A">
                      <a:alpha val="43000"/>
                    </a:srgbClr>
                  </a:outerShdw>
                </a:effectLst>
                <a:sym typeface="+mn-ea"/>
              </a:rPr>
              <a:t>ylab="misscore")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linds(horizontal)">
                                      <p:cBhvr>
                                        <p:cTn id="13" dur="500"/>
                                        <p:tgtEl>
                                          <p:spTgt spid="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linds(horizontal)">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87973" y="1031385"/>
            <a:ext cx="8569325" cy="3751263"/>
          </a:xfrm>
        </p:spPr>
        <p:txBody>
          <a:bodyPr/>
          <a:lstStyle/>
          <a:p>
            <a:pPr>
              <a:lnSpc>
                <a:spcPct val="150000"/>
              </a:lnSpc>
            </a:pPr>
            <a:r>
              <a:rPr lang="en-US" altLang="de-DE" sz="2400" dirty="0" smtClean="0">
                <a:solidFill>
                  <a:schemeClr val="tx1"/>
                </a:solidFill>
                <a:effectLst>
                  <a:outerShdw blurRad="38100" dist="19050" dir="2700000" algn="tl" rotWithShape="0">
                    <a:schemeClr val="dk1">
                      <a:alpha val="40000"/>
                    </a:schemeClr>
                  </a:outerShdw>
                </a:effectLst>
              </a:rPr>
              <a:t>handling noisy, erroneous, missing ,or irrelevant data</a:t>
            </a:r>
          </a:p>
          <a:p>
            <a:pPr>
              <a:lnSpc>
                <a:spcPct val="150000"/>
              </a:lnSpc>
            </a:pPr>
            <a:r>
              <a:rPr lang="en-US" altLang="de-DE" sz="2000" dirty="0" smtClean="0">
                <a:solidFill>
                  <a:srgbClr val="002060"/>
                </a:solidFill>
                <a:effectLst>
                  <a:outerShdw blurRad="38100" dist="19050" dir="2700000" algn="tl" rotWithShape="0">
                    <a:schemeClr val="dk1">
                      <a:alpha val="40000"/>
                    </a:schemeClr>
                  </a:outerShdw>
                </a:effectLst>
              </a:rPr>
              <a:t>Data Types in R: Numerical </a:t>
            </a:r>
          </a:p>
          <a:p>
            <a:pPr>
              <a:lnSpc>
                <a:spcPct val="150000"/>
              </a:lnSpc>
            </a:pPr>
            <a:r>
              <a:rPr lang="en-US" altLang="de-DE" sz="2000" dirty="0" smtClean="0">
                <a:solidFill>
                  <a:srgbClr val="002060"/>
                </a:solidFill>
                <a:effectLst>
                  <a:outerShdw blurRad="38100" dist="19050" dir="2700000" algn="tl" rotWithShape="0">
                    <a:schemeClr val="dk1">
                      <a:alpha val="40000"/>
                    </a:schemeClr>
                  </a:outerShdw>
                </a:effectLst>
              </a:rPr>
              <a:t>									Catalogical</a:t>
            </a:r>
          </a:p>
          <a:p>
            <a:pPr>
              <a:lnSpc>
                <a:spcPct val="150000"/>
              </a:lnSpc>
            </a:pPr>
            <a:r>
              <a:rPr lang="en-US" altLang="de-DE" sz="2000" dirty="0" smtClean="0">
                <a:solidFill>
                  <a:srgbClr val="002060"/>
                </a:solidFill>
                <a:effectLst>
                  <a:outerShdw blurRad="38100" dist="19050" dir="2700000" algn="tl" rotWithShape="0">
                    <a:schemeClr val="dk1">
                      <a:alpha val="40000"/>
                    </a:schemeClr>
                  </a:outerShdw>
                </a:effectLst>
                <a:sym typeface="+mn-ea"/>
              </a:rPr>
              <a:t>									NA --Not Available  </a:t>
            </a:r>
          </a:p>
          <a:p>
            <a:pPr>
              <a:lnSpc>
                <a:spcPct val="150000"/>
              </a:lnSpc>
            </a:pPr>
            <a:r>
              <a:rPr lang="en-US" altLang="de-DE" sz="2000" dirty="0" smtClean="0">
                <a:solidFill>
                  <a:srgbClr val="002060"/>
                </a:solidFill>
                <a:effectLst>
                  <a:outerShdw blurRad="38100" dist="19050" dir="2700000" algn="tl" rotWithShape="0">
                    <a:schemeClr val="dk1">
                      <a:alpha val="40000"/>
                    </a:schemeClr>
                  </a:outerShdw>
                </a:effectLst>
                <a:sym typeface="+mn-ea"/>
              </a:rPr>
              <a:t>									NaN-- Not a Number</a:t>
            </a:r>
          </a:p>
          <a:p>
            <a:pPr>
              <a:lnSpc>
                <a:spcPct val="150000"/>
              </a:lnSpc>
            </a:pPr>
            <a:r>
              <a:rPr lang="en-US" altLang="de-DE" sz="2800" dirty="0" smtClean="0">
                <a:solidFill>
                  <a:schemeClr val="accent1"/>
                </a:solidFill>
                <a:effectLst>
                  <a:outerShdw blurRad="38100" dist="25400" dir="5400000" algn="ctr" rotWithShape="0">
                    <a:srgbClr val="6E747A">
                      <a:alpha val="43000"/>
                    </a:srgbClr>
                  </a:outerShdw>
                </a:effectLst>
              </a:rPr>
              <a:t>Cleaning Methods: </a:t>
            </a:r>
          </a:p>
          <a:p>
            <a:pPr marL="0" indent="0">
              <a:lnSpc>
                <a:spcPct val="150000"/>
              </a:lnSpc>
              <a:buNone/>
            </a:pPr>
            <a:r>
              <a:rPr lang="en-US" altLang="de-DE" sz="2400" b="1" dirty="0" smtClean="0"/>
              <a:t>1) using extreme number to fill, e.g 0</a:t>
            </a:r>
          </a:p>
          <a:p>
            <a:pPr marL="0" indent="0">
              <a:lnSpc>
                <a:spcPct val="150000"/>
              </a:lnSpc>
              <a:buNone/>
            </a:pPr>
            <a:r>
              <a:rPr lang="en-US" altLang="de-DE" sz="2400" b="1" dirty="0" smtClean="0"/>
              <a:t>2) using mean</a:t>
            </a:r>
          </a:p>
          <a:p>
            <a:pPr marL="0" indent="0">
              <a:lnSpc>
                <a:spcPct val="150000"/>
              </a:lnSpc>
              <a:buNone/>
            </a:pPr>
            <a:r>
              <a:rPr lang="en-US" altLang="de-DE" sz="2400" b="1" dirty="0" smtClean="0"/>
              <a:t>3) using mode: the frequenciest number</a:t>
            </a:r>
            <a:endParaRPr lang="en-US" sz="2800" dirty="0" smtClean="0"/>
          </a:p>
          <a:p>
            <a:pPr>
              <a:lnSpc>
                <a:spcPct val="150000"/>
              </a:lnSpc>
            </a:pPr>
            <a:endParaRPr lang="en-US" sz="2800" dirty="0" smtClean="0"/>
          </a:p>
          <a:p>
            <a:pPr>
              <a:lnSpc>
                <a:spcPct val="150000"/>
              </a:lnSpc>
            </a:pPr>
            <a:endParaRPr lang="en-US" sz="2800" dirty="0"/>
          </a:p>
        </p:txBody>
      </p:sp>
      <p:sp>
        <p:nvSpPr>
          <p:cNvPr id="3" name="Title 2"/>
          <p:cNvSpPr>
            <a:spLocks noGrp="1"/>
          </p:cNvSpPr>
          <p:nvPr>
            <p:ph type="title"/>
          </p:nvPr>
        </p:nvSpPr>
        <p:spPr/>
        <p:txBody>
          <a:bodyPr/>
          <a:lstStyle/>
          <a:p>
            <a:r>
              <a:rPr lang="en-US" sz="2400" dirty="0" smtClean="0"/>
              <a:t> Data Cleaning</a:t>
            </a: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smtClean="0"/>
              <a:t> Data Cleaning</a:t>
            </a:r>
            <a:endParaRPr lang="en-US" sz="2400" dirty="0"/>
          </a:p>
        </p:txBody>
      </p:sp>
      <p:pic>
        <p:nvPicPr>
          <p:cNvPr id="7" name="Content Placeholder 6"/>
          <p:cNvPicPr>
            <a:picLocks noGrp="1" noChangeAspect="1"/>
          </p:cNvPicPr>
          <p:nvPr>
            <p:ph idx="1"/>
          </p:nvPr>
        </p:nvPicPr>
        <p:blipFill>
          <a:blip r:embed="rId3"/>
          <a:stretch>
            <a:fillRect/>
          </a:stretch>
        </p:blipFill>
        <p:spPr>
          <a:xfrm>
            <a:off x="288290" y="895985"/>
            <a:ext cx="8529955" cy="480250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88290" y="848360"/>
            <a:ext cx="8569325" cy="5161280"/>
          </a:xfrm>
        </p:spPr>
        <p:txBody>
          <a:bodyPr/>
          <a:lstStyle/>
          <a:p>
            <a:pPr marL="0" indent="0">
              <a:lnSpc>
                <a:spcPct val="150000"/>
              </a:lnSpc>
              <a:buNone/>
            </a:pPr>
            <a:r>
              <a:rPr lang="en-US" altLang="de-DE" sz="2400" b="0" dirty="0" smtClean="0"/>
              <a:t>Sampling is the process of selecting representative which indicates the whole data set. A fairly modest-sized sample can sufficiently characterize a much larger population[3].</a:t>
            </a:r>
          </a:p>
          <a:p>
            <a:pPr marL="0" indent="0">
              <a:lnSpc>
                <a:spcPct val="150000"/>
              </a:lnSpc>
              <a:buNone/>
            </a:pPr>
            <a:r>
              <a:rPr lang="en-US" altLang="de-DE" sz="2400" b="0" dirty="0" smtClean="0">
                <a:solidFill>
                  <a:schemeClr val="accent1"/>
                </a:solidFill>
                <a:effectLst>
                  <a:outerShdw blurRad="38100" dist="25400" dir="5400000" algn="ctr" rotWithShape="0">
                    <a:srgbClr val="6E747A">
                      <a:alpha val="43000"/>
                    </a:srgbClr>
                  </a:outerShdw>
                </a:effectLst>
              </a:rPr>
              <a:t>Advantages</a:t>
            </a:r>
          </a:p>
          <a:p>
            <a:pPr marL="0" indent="0">
              <a:lnSpc>
                <a:spcPct val="150000"/>
              </a:lnSpc>
              <a:buNone/>
            </a:pPr>
            <a:r>
              <a:rPr lang="en-US" altLang="de-DE" sz="2400" b="0" dirty="0" smtClean="0"/>
              <a:t>Inference/Generalization: </a:t>
            </a:r>
            <a:r>
              <a:rPr lang="en-US" b="0" dirty="0">
                <a:sym typeface="+mn-ea"/>
              </a:rPr>
              <a:t>exhaustively search the databases often leave no data from which to develop inferences//data for validation</a:t>
            </a:r>
            <a:endParaRPr lang="en-US" altLang="de-DE" sz="2400" b="0" dirty="0" smtClean="0"/>
          </a:p>
          <a:p>
            <a:pPr marL="0" indent="0">
              <a:lnSpc>
                <a:spcPct val="150000"/>
              </a:lnSpc>
              <a:buNone/>
            </a:pPr>
            <a:r>
              <a:rPr lang="en-US" altLang="de-DE" sz="2400" b="0" dirty="0" smtClean="0"/>
              <a:t>Speed and Efficiency: </a:t>
            </a:r>
            <a:r>
              <a:rPr lang="en-US" sz="2000" b="0" dirty="0"/>
              <a:t>smaller data set, lower cost</a:t>
            </a:r>
            <a:endParaRPr lang="en-US" altLang="de-DE" sz="2400" b="0" dirty="0" smtClean="0"/>
          </a:p>
          <a:p>
            <a:pPr marL="0" indent="0">
              <a:lnSpc>
                <a:spcPct val="150000"/>
              </a:lnSpc>
              <a:buNone/>
            </a:pPr>
            <a:r>
              <a:rPr lang="en-US" altLang="de-DE" sz="2400" b="0" dirty="0" smtClean="0">
                <a:sym typeface="+mn-ea"/>
              </a:rPr>
              <a:t>Quality of the Findings: </a:t>
            </a:r>
            <a:r>
              <a:rPr lang="en-US" sz="2000" b="0" dirty="0">
                <a:sym typeface="+mn-ea"/>
              </a:rPr>
              <a:t>concentrate on main features //benefit data exploration</a:t>
            </a:r>
            <a:endParaRPr lang="en-US" altLang="de-DE" sz="2400" b="0" dirty="0" smtClean="0"/>
          </a:p>
          <a:p>
            <a:pPr marL="0" indent="0">
              <a:lnSpc>
                <a:spcPct val="150000"/>
              </a:lnSpc>
              <a:buNone/>
            </a:pPr>
            <a:endParaRPr lang="en-US" altLang="de-DE" sz="2400" b="0" dirty="0" smtClean="0"/>
          </a:p>
          <a:p>
            <a:pPr marL="0" indent="0">
              <a:lnSpc>
                <a:spcPct val="150000"/>
              </a:lnSpc>
              <a:buNone/>
            </a:pPr>
            <a:endParaRPr lang="en-US" altLang="de-DE" sz="2400" b="0" dirty="0" smtClean="0"/>
          </a:p>
          <a:p>
            <a:pPr marL="0" indent="0">
              <a:lnSpc>
                <a:spcPct val="150000"/>
              </a:lnSpc>
              <a:buNone/>
            </a:pPr>
            <a:endParaRPr lang="de-DE" sz="1800" b="0" dirty="0" smtClean="0"/>
          </a:p>
          <a:p>
            <a:pPr>
              <a:lnSpc>
                <a:spcPct val="150000"/>
              </a:lnSpc>
            </a:pPr>
            <a:r>
              <a:rPr lang="en-US" altLang="de-DE" sz="2800" dirty="0" smtClean="0">
                <a:solidFill>
                  <a:schemeClr val="accent1"/>
                </a:solidFill>
                <a:effectLst>
                  <a:outerShdw blurRad="38100" dist="25400" dir="5400000" algn="ctr" rotWithShape="0">
                    <a:srgbClr val="6E747A">
                      <a:alpha val="43000"/>
                    </a:srgbClr>
                  </a:outerShdw>
                </a:effectLst>
                <a:sym typeface="+mn-ea"/>
              </a:rPr>
              <a:t> </a:t>
            </a:r>
            <a:endParaRPr lang="en-US" sz="2800" dirty="0" smtClean="0"/>
          </a:p>
          <a:p>
            <a:pPr marL="0" indent="0">
              <a:lnSpc>
                <a:spcPct val="150000"/>
              </a:lnSpc>
              <a:buNone/>
            </a:pPr>
            <a:endParaRPr lang="en-US" sz="2800" dirty="0" smtClean="0"/>
          </a:p>
          <a:p>
            <a:pPr>
              <a:lnSpc>
                <a:spcPct val="150000"/>
              </a:lnSpc>
            </a:pPr>
            <a:endParaRPr lang="en-US" sz="2800" dirty="0" smtClean="0"/>
          </a:p>
          <a:p>
            <a:pPr>
              <a:lnSpc>
                <a:spcPct val="150000"/>
              </a:lnSpc>
            </a:pPr>
            <a:endParaRPr lang="en-US" sz="2800" dirty="0"/>
          </a:p>
        </p:txBody>
      </p:sp>
      <p:sp>
        <p:nvSpPr>
          <p:cNvPr id="3" name="Title 2"/>
          <p:cNvSpPr>
            <a:spLocks noGrp="1"/>
          </p:cNvSpPr>
          <p:nvPr>
            <p:ph type="title"/>
          </p:nvPr>
        </p:nvSpPr>
        <p:spPr/>
        <p:txBody>
          <a:bodyPr/>
          <a:lstStyle/>
          <a:p>
            <a:r>
              <a:rPr lang="en-US" sz="2400" dirty="0" smtClean="0"/>
              <a:t>Data Sampling Definition	</a:t>
            </a:r>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87020" y="895985"/>
            <a:ext cx="8569325" cy="4560570"/>
          </a:xfrm>
        </p:spPr>
        <p:txBody>
          <a:bodyPr/>
          <a:lstStyle/>
          <a:p>
            <a:pPr marL="342900" indent="-342900">
              <a:lnSpc>
                <a:spcPct val="150000"/>
              </a:lnSpc>
              <a:buFont typeface="Arial" panose="020B0604020202020204" pitchFamily="34" charset="0"/>
              <a:buChar char="•"/>
            </a:pPr>
            <a:r>
              <a:rPr lang="en-US" altLang="de-DE" sz="2400" b="0" dirty="0" smtClean="0">
                <a:solidFill>
                  <a:schemeClr val="tx1"/>
                </a:solidFill>
                <a:effectLst/>
              </a:rPr>
              <a:t>Simple Random Sampling</a:t>
            </a:r>
          </a:p>
          <a:p>
            <a:pPr marL="342900" indent="-342900">
              <a:lnSpc>
                <a:spcPct val="150000"/>
              </a:lnSpc>
              <a:buFont typeface="Arial" panose="020B0604020202020204" pitchFamily="34" charset="0"/>
              <a:buChar char="•"/>
            </a:pPr>
            <a:r>
              <a:rPr lang="en-US" altLang="de-DE" sz="2400" b="0" dirty="0" smtClean="0">
                <a:solidFill>
                  <a:schemeClr val="tx1"/>
                </a:solidFill>
                <a:effectLst/>
              </a:rPr>
              <a:t>N-th Record Sampling</a:t>
            </a:r>
          </a:p>
          <a:p>
            <a:pPr marL="342900" indent="-342900">
              <a:lnSpc>
                <a:spcPct val="150000"/>
              </a:lnSpc>
              <a:buFont typeface="Arial" panose="020B0604020202020204" pitchFamily="34" charset="0"/>
              <a:buChar char="•"/>
            </a:pPr>
            <a:r>
              <a:rPr lang="en-US" altLang="de-DE" sz="2400" b="0" dirty="0" smtClean="0">
                <a:solidFill>
                  <a:schemeClr val="tx1"/>
                </a:solidFill>
                <a:effectLst/>
              </a:rPr>
              <a:t>First N Sampling</a:t>
            </a:r>
          </a:p>
          <a:p>
            <a:pPr marL="342900" indent="-342900">
              <a:lnSpc>
                <a:spcPct val="150000"/>
              </a:lnSpc>
              <a:buFont typeface="Arial" panose="020B0604020202020204" pitchFamily="34" charset="0"/>
              <a:buChar char="•"/>
            </a:pPr>
            <a:r>
              <a:rPr lang="en-US" altLang="de-DE" sz="2400" b="0" dirty="0" smtClean="0">
                <a:solidFill>
                  <a:schemeClr val="tx1"/>
                </a:solidFill>
                <a:effectLst/>
              </a:rPr>
              <a:t>Cluster Sampling</a:t>
            </a:r>
          </a:p>
          <a:p>
            <a:pPr marL="0" indent="0">
              <a:lnSpc>
                <a:spcPct val="150000"/>
              </a:lnSpc>
              <a:buNone/>
            </a:pPr>
            <a:r>
              <a:rPr lang="en-US" altLang="de-DE" b="0" dirty="0" smtClean="0">
                <a:sym typeface="+mn-ea"/>
              </a:rPr>
              <a:t>Each cluster of database records has the same chance of being included in the sample. Each cluster consists of records that are similar in some way.</a:t>
            </a:r>
            <a:endParaRPr lang="en-US" altLang="de-DE" b="0" dirty="0" smtClean="0">
              <a:solidFill>
                <a:schemeClr val="tx1"/>
              </a:solidFill>
              <a:effectLst/>
              <a:sym typeface="+mn-ea"/>
            </a:endParaRPr>
          </a:p>
          <a:p>
            <a:pPr marL="342900" indent="-342900">
              <a:lnSpc>
                <a:spcPct val="150000"/>
              </a:lnSpc>
              <a:buFont typeface="Arial" panose="020B0604020202020204" pitchFamily="34" charset="0"/>
              <a:buChar char="•"/>
            </a:pPr>
            <a:r>
              <a:rPr lang="en-US" altLang="de-DE" sz="2400" b="0" dirty="0" smtClean="0">
                <a:solidFill>
                  <a:schemeClr val="tx1"/>
                </a:solidFill>
                <a:effectLst/>
              </a:rPr>
              <a:t>Stratified Random Sampling</a:t>
            </a:r>
          </a:p>
          <a:p>
            <a:pPr>
              <a:lnSpc>
                <a:spcPct val="150000"/>
              </a:lnSpc>
              <a:buFont typeface="Arial" panose="020B0604020202020204" pitchFamily="34" charset="0"/>
            </a:pPr>
            <a:r>
              <a:rPr lang="en-US" altLang="de-DE" sz="1800" b="0" dirty="0" smtClean="0">
                <a:sym typeface="+mn-ea"/>
              </a:rPr>
              <a:t>Within each stratum, all records have the same chance of being included in the sample. Across the strata, records generally do not have the same probability of being included in the sample.</a:t>
            </a:r>
            <a:endParaRPr lang="en-US" altLang="de-DE" sz="1800" b="0" dirty="0" smtClean="0">
              <a:solidFill>
                <a:schemeClr val="tx1"/>
              </a:solidFill>
              <a:effectLst/>
              <a:sym typeface="+mn-ea"/>
            </a:endParaRPr>
          </a:p>
          <a:p>
            <a:pPr marL="0" indent="0">
              <a:lnSpc>
                <a:spcPct val="150000"/>
              </a:lnSpc>
              <a:buNone/>
            </a:pPr>
            <a:endParaRPr lang="en-US" altLang="de-DE" sz="1800" b="0" dirty="0" smtClean="0"/>
          </a:p>
          <a:p>
            <a:pPr>
              <a:lnSpc>
                <a:spcPct val="150000"/>
              </a:lnSpc>
            </a:pPr>
            <a:r>
              <a:rPr lang="en-US" altLang="de-DE" sz="2800" dirty="0" smtClean="0">
                <a:solidFill>
                  <a:schemeClr val="accent1"/>
                </a:solidFill>
                <a:effectLst>
                  <a:outerShdw blurRad="38100" dist="25400" dir="5400000" algn="ctr" rotWithShape="0">
                    <a:srgbClr val="6E747A">
                      <a:alpha val="43000"/>
                    </a:srgbClr>
                  </a:outerShdw>
                </a:effectLst>
                <a:sym typeface="+mn-ea"/>
              </a:rPr>
              <a:t> </a:t>
            </a:r>
            <a:endParaRPr lang="en-US" sz="2800" dirty="0" smtClean="0"/>
          </a:p>
          <a:p>
            <a:pPr marL="0" indent="0">
              <a:lnSpc>
                <a:spcPct val="150000"/>
              </a:lnSpc>
              <a:buNone/>
            </a:pPr>
            <a:endParaRPr lang="en-US" sz="2800" dirty="0" smtClean="0"/>
          </a:p>
          <a:p>
            <a:pPr>
              <a:lnSpc>
                <a:spcPct val="150000"/>
              </a:lnSpc>
            </a:pPr>
            <a:endParaRPr lang="en-US" sz="2800" dirty="0" smtClean="0"/>
          </a:p>
          <a:p>
            <a:pPr>
              <a:lnSpc>
                <a:spcPct val="150000"/>
              </a:lnSpc>
            </a:pPr>
            <a:endParaRPr lang="en-US" sz="2800" dirty="0"/>
          </a:p>
        </p:txBody>
      </p:sp>
      <p:sp>
        <p:nvSpPr>
          <p:cNvPr id="3" name="Title 2"/>
          <p:cNvSpPr>
            <a:spLocks noGrp="1"/>
          </p:cNvSpPr>
          <p:nvPr>
            <p:ph type="title"/>
          </p:nvPr>
        </p:nvSpPr>
        <p:spPr/>
        <p:txBody>
          <a:bodyPr/>
          <a:lstStyle/>
          <a:p>
            <a:r>
              <a:rPr lang="en-US" sz="2400" dirty="0" smtClean="0"/>
              <a:t>Data Sampling Types</a:t>
            </a:r>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smtClean="0"/>
              <a:t>Data Sampling Examples	</a:t>
            </a:r>
            <a:endParaRPr lang="en-US" sz="2400" dirty="0"/>
          </a:p>
        </p:txBody>
      </p:sp>
      <p:sp>
        <p:nvSpPr>
          <p:cNvPr id="4" name="Text Box 3"/>
          <p:cNvSpPr txBox="1"/>
          <p:nvPr/>
        </p:nvSpPr>
        <p:spPr>
          <a:xfrm>
            <a:off x="288290" y="1215390"/>
            <a:ext cx="7863840" cy="3992880"/>
          </a:xfrm>
          <a:prstGeom prst="rect">
            <a:avLst/>
          </a:prstGeom>
          <a:noFill/>
        </p:spPr>
        <p:txBody>
          <a:bodyPr wrap="square" rtlCol="0">
            <a:spAutoFit/>
          </a:bodyPr>
          <a:lstStyle/>
          <a:p>
            <a:r>
              <a:rPr lang="en-US" altLang="de-DE" sz="2000" dirty="0" smtClean="0">
                <a:solidFill>
                  <a:schemeClr val="accent1"/>
                </a:solidFill>
                <a:effectLst>
                  <a:outerShdw blurRad="38100" dist="25400" dir="5400000" algn="ctr" rotWithShape="0">
                    <a:srgbClr val="6E747A">
                      <a:alpha val="43000"/>
                    </a:srgbClr>
                  </a:outerShdw>
                </a:effectLst>
                <a:sym typeface="+mn-ea"/>
              </a:rPr>
              <a:t>sample(x, size, replace = FALSE, prob = NULL)</a:t>
            </a:r>
            <a:endParaRPr lang="en-US" altLang="de-DE" sz="2400" dirty="0" smtClean="0">
              <a:solidFill>
                <a:schemeClr val="accent1"/>
              </a:solidFill>
              <a:effectLst>
                <a:outerShdw blurRad="38100" dist="25400" dir="5400000" algn="ctr" rotWithShape="0">
                  <a:srgbClr val="6E747A">
                    <a:alpha val="43000"/>
                  </a:srgbClr>
                </a:outerShdw>
              </a:effectLst>
              <a:sym typeface="+mn-ea"/>
            </a:endParaRPr>
          </a:p>
          <a:p>
            <a:r>
              <a:rPr lang="en-US" altLang="de-DE" sz="2000" dirty="0" smtClean="0">
                <a:solidFill>
                  <a:schemeClr val="accent1"/>
                </a:solidFill>
                <a:effectLst>
                  <a:outerShdw blurRad="38100" dist="25400" dir="5400000" algn="ctr" rotWithShape="0">
                    <a:srgbClr val="6E747A">
                      <a:alpha val="43000"/>
                    </a:srgbClr>
                  </a:outerShdw>
                </a:effectLst>
              </a:rPr>
              <a:t>sample.int(n, size = n, replace = FALSE, prob = NULL)</a:t>
            </a:r>
          </a:p>
          <a:p>
            <a:endParaRPr lang="en-US" sz="2000"/>
          </a:p>
          <a:p>
            <a:endParaRPr lang="en-US" sz="2000"/>
          </a:p>
          <a:p>
            <a:r>
              <a:rPr lang="en-US" sz="2000"/>
              <a:t>package: base in R</a:t>
            </a:r>
          </a:p>
          <a:p>
            <a:r>
              <a:rPr lang="en-US" sz="2000" i="1">
                <a:solidFill>
                  <a:schemeClr val="accent1"/>
                </a:solidFill>
                <a:effectLst>
                  <a:outerShdw blurRad="38100" dist="25400" dir="5400000" algn="ctr" rotWithShape="0">
                    <a:srgbClr val="6E747A">
                      <a:alpha val="43000"/>
                    </a:srgbClr>
                  </a:outerShdw>
                </a:effectLst>
              </a:rPr>
              <a:t>x</a:t>
            </a:r>
            <a:r>
              <a:rPr lang="en-US" sz="2000" i="1"/>
              <a:t>:</a:t>
            </a:r>
            <a:r>
              <a:rPr lang="en-US" sz="2000"/>
              <a:t> either a vector from which to choose, or a postive integer</a:t>
            </a:r>
          </a:p>
          <a:p>
            <a:r>
              <a:rPr lang="en-US" sz="2000" i="1">
                <a:solidFill>
                  <a:schemeClr val="accent1"/>
                </a:solidFill>
                <a:effectLst>
                  <a:outerShdw blurRad="38100" dist="25400" dir="5400000" algn="ctr" rotWithShape="0">
                    <a:srgbClr val="6E747A">
                      <a:alpha val="43000"/>
                    </a:srgbClr>
                  </a:outerShdw>
                </a:effectLst>
              </a:rPr>
              <a:t>n:</a:t>
            </a:r>
            <a:r>
              <a:rPr lang="en-US" sz="2000">
                <a:sym typeface="+mn-ea"/>
              </a:rPr>
              <a:t>a positive number, the number of items to choose from</a:t>
            </a:r>
          </a:p>
          <a:p>
            <a:r>
              <a:rPr lang="en-US" sz="2000" i="1">
                <a:solidFill>
                  <a:schemeClr val="accent1"/>
                </a:solidFill>
                <a:effectLst>
                  <a:outerShdw blurRad="38100" dist="25400" dir="5400000" algn="ctr" rotWithShape="0">
                    <a:srgbClr val="6E747A">
                      <a:alpha val="43000"/>
                    </a:srgbClr>
                  </a:outerShdw>
                </a:effectLst>
              </a:rPr>
              <a:t>size</a:t>
            </a:r>
            <a:r>
              <a:rPr lang="en-US" sz="2000" i="1"/>
              <a:t>: </a:t>
            </a:r>
            <a:r>
              <a:rPr lang="en-US" sz="2000"/>
              <a:t>a non-negative integer giving the number  of items to choose</a:t>
            </a:r>
          </a:p>
          <a:p>
            <a:r>
              <a:rPr lang="en-US" sz="2000" i="1">
                <a:solidFill>
                  <a:schemeClr val="accent1"/>
                </a:solidFill>
                <a:effectLst>
                  <a:outerShdw blurRad="38100" dist="25400" dir="5400000" algn="ctr" rotWithShape="0">
                    <a:srgbClr val="6E747A">
                      <a:alpha val="43000"/>
                    </a:srgbClr>
                  </a:outerShdw>
                </a:effectLst>
              </a:rPr>
              <a:t>replace</a:t>
            </a:r>
            <a:r>
              <a:rPr lang="en-US" sz="2000" i="1"/>
              <a:t>:</a:t>
            </a:r>
            <a:r>
              <a:rPr lang="en-US" sz="2000"/>
              <a:t> Should sampling be with replacement?</a:t>
            </a:r>
          </a:p>
          <a:p>
            <a:r>
              <a:rPr lang="en-US" sz="2000" i="1">
                <a:solidFill>
                  <a:schemeClr val="accent1"/>
                </a:solidFill>
                <a:effectLst>
                  <a:outerShdw blurRad="38100" dist="25400" dir="5400000" algn="ctr" rotWithShape="0">
                    <a:srgbClr val="6E747A">
                      <a:alpha val="43000"/>
                    </a:srgbClr>
                  </a:outerShdw>
                </a:effectLst>
              </a:rPr>
              <a:t>prob:</a:t>
            </a:r>
            <a:r>
              <a:rPr lang="en-US" sz="2000"/>
              <a:t> a vector of probability weights for obtaining the elements of the vector being sampled</a:t>
            </a:r>
          </a:p>
          <a:p>
            <a:endParaRPr lang="en-US"/>
          </a:p>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smtClean="0"/>
              <a:t>Data Sampling Examples	</a:t>
            </a:r>
            <a:endParaRPr lang="en-US" sz="2400" dirty="0"/>
          </a:p>
        </p:txBody>
      </p:sp>
      <p:sp>
        <p:nvSpPr>
          <p:cNvPr id="4" name="Text Box 3"/>
          <p:cNvSpPr txBox="1"/>
          <p:nvPr/>
        </p:nvSpPr>
        <p:spPr>
          <a:xfrm>
            <a:off x="408940" y="966470"/>
            <a:ext cx="8447405" cy="2103120"/>
          </a:xfrm>
          <a:prstGeom prst="rect">
            <a:avLst/>
          </a:prstGeom>
          <a:noFill/>
        </p:spPr>
        <p:txBody>
          <a:bodyPr wrap="square" rtlCol="0">
            <a:spAutoFit/>
          </a:bodyPr>
          <a:lstStyle/>
          <a:p>
            <a:r>
              <a:rPr lang="en-US" sz="2000">
                <a:solidFill>
                  <a:schemeClr val="tx1"/>
                </a:solidFill>
                <a:effectLst>
                  <a:outerShdw blurRad="38100" dist="19050" dir="2700000" algn="tl" rotWithShape="0">
                    <a:schemeClr val="dk1">
                      <a:alpha val="40000"/>
                    </a:schemeClr>
                  </a:outerShdw>
                </a:effectLst>
              </a:rPr>
              <a:t># using function sample() to samplify index of data sets at first</a:t>
            </a:r>
          </a:p>
          <a:p>
            <a:r>
              <a:rPr lang="en-US" sz="2400">
                <a:solidFill>
                  <a:schemeClr val="accent1"/>
                </a:solidFill>
                <a:effectLst>
                  <a:outerShdw blurRad="38100" dist="25400" dir="5400000" algn="ctr" rotWithShape="0">
                    <a:srgbClr val="6E747A">
                      <a:alpha val="43000"/>
                    </a:srgbClr>
                  </a:outerShdw>
                </a:effectLst>
              </a:rPr>
              <a:t>tinx&lt;- sample(nrow(tdata),0.7*nrow(tdata),replace=FALSE)</a:t>
            </a:r>
          </a:p>
          <a:p>
            <a:r>
              <a:rPr lang="en-US" sz="2000">
                <a:solidFill>
                  <a:schemeClr val="tx1"/>
                </a:solidFill>
                <a:effectLst>
                  <a:outerShdw blurRad="38100" dist="19050" dir="2700000" algn="tl" rotWithShape="0">
                    <a:schemeClr val="dk1">
                      <a:alpha val="40000"/>
                    </a:schemeClr>
                  </a:outerShdw>
                </a:effectLst>
              </a:rPr>
              <a:t># through the index we get the sample data</a:t>
            </a:r>
          </a:p>
          <a:p>
            <a:r>
              <a:rPr lang="en-US" sz="2400">
                <a:solidFill>
                  <a:schemeClr val="accent1"/>
                </a:solidFill>
                <a:effectLst>
                  <a:outerShdw blurRad="38100" dist="25400" dir="5400000" algn="ctr" rotWithShape="0">
                    <a:srgbClr val="6E747A">
                      <a:alpha val="43000"/>
                    </a:srgbClr>
                  </a:outerShdw>
                </a:effectLst>
              </a:rPr>
              <a:t>traindata&lt;-tdata[tinx,]</a:t>
            </a:r>
          </a:p>
          <a:p>
            <a:r>
              <a:rPr lang="en-US" sz="2000">
                <a:effectLst>
                  <a:outerShdw blurRad="38100" dist="19050" dir="2700000" algn="tl" rotWithShape="0">
                    <a:schemeClr val="dk1">
                      <a:alpha val="40000"/>
                    </a:schemeClr>
                  </a:outerShdw>
                </a:effectLst>
              </a:rPr>
              <a:t># the left data will be the test data</a:t>
            </a:r>
            <a:endParaRPr lang="en-US" sz="2400">
              <a:solidFill>
                <a:schemeClr val="accent1"/>
              </a:solidFill>
              <a:effectLst>
                <a:outerShdw blurRad="38100" dist="25400" dir="5400000" algn="ctr" rotWithShape="0">
                  <a:srgbClr val="6E747A">
                    <a:alpha val="43000"/>
                  </a:srgbClr>
                </a:outerShdw>
              </a:effectLst>
            </a:endParaRPr>
          </a:p>
          <a:p>
            <a:r>
              <a:rPr lang="en-US" sz="2400">
                <a:solidFill>
                  <a:schemeClr val="accent1"/>
                </a:solidFill>
                <a:effectLst>
                  <a:outerShdw blurRad="38100" dist="25400" dir="5400000" algn="ctr" rotWithShape="0">
                    <a:srgbClr val="6E747A">
                      <a:alpha val="43000"/>
                    </a:srgbClr>
                  </a:outerShdw>
                </a:effectLst>
              </a:rPr>
              <a:t>testdata&lt;-tdata[-tinx,]</a:t>
            </a:r>
          </a:p>
        </p:txBody>
      </p:sp>
      <p:pic>
        <p:nvPicPr>
          <p:cNvPr id="6" name="Chart Placeholder 5"/>
          <p:cNvPicPr>
            <a:picLocks noGrp="1" noChangeAspect="1"/>
          </p:cNvPicPr>
          <p:nvPr>
            <p:ph type="chart" sz="quarter" idx="13"/>
          </p:nvPr>
        </p:nvPicPr>
        <p:blipFill>
          <a:blip r:embed="rId3"/>
          <a:stretch>
            <a:fillRect/>
          </a:stretch>
        </p:blipFill>
        <p:spPr>
          <a:xfrm>
            <a:off x="408940" y="3213735"/>
            <a:ext cx="8009255" cy="262826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smtClean="0"/>
              <a:t> Normalization &amp; Standardization</a:t>
            </a:r>
            <a:endParaRPr lang="en-US" sz="2400" dirty="0"/>
          </a:p>
        </p:txBody>
      </p:sp>
      <p:sp>
        <p:nvSpPr>
          <p:cNvPr id="2" name="Content Placeholder 1"/>
          <p:cNvSpPr>
            <a:spLocks noGrp="1"/>
          </p:cNvSpPr>
          <p:nvPr>
            <p:ph idx="1"/>
          </p:nvPr>
        </p:nvSpPr>
        <p:spPr>
          <a:xfrm>
            <a:off x="287365" y="927210"/>
            <a:ext cx="8568000" cy="252000"/>
          </a:xfrm>
        </p:spPr>
        <p:txBody>
          <a:bodyPr/>
          <a:lstStyle/>
          <a:p>
            <a:r>
              <a:rPr lang="en-US"/>
              <a:t>Data values can be scaled into the range of [0,1] which is called </a:t>
            </a:r>
            <a:r>
              <a:rPr lang="en-US">
                <a:solidFill>
                  <a:schemeClr val="accent1"/>
                </a:solidFill>
                <a:effectLst>
                  <a:outerShdw blurRad="38100" dist="25400" dir="5400000" algn="ctr" rotWithShape="0">
                    <a:srgbClr val="6E747A">
                      <a:alpha val="43000"/>
                    </a:srgbClr>
                  </a:outerShdw>
                </a:effectLst>
              </a:rPr>
              <a:t>normalization. </a:t>
            </a:r>
          </a:p>
          <a:p>
            <a:endParaRPr lang="en-US"/>
          </a:p>
          <a:p>
            <a:endParaRPr lang="en-US"/>
          </a:p>
          <a:p>
            <a:endParaRPr lang="en-US"/>
          </a:p>
          <a:p>
            <a:endParaRPr lang="en-US"/>
          </a:p>
          <a:p>
            <a:endParaRPr lang="en-US"/>
          </a:p>
          <a:p>
            <a:endParaRPr lang="en-US"/>
          </a:p>
          <a:p>
            <a:endParaRPr lang="en-US">
              <a:sym typeface="+mn-ea"/>
            </a:endParaRPr>
          </a:p>
          <a:p>
            <a:r>
              <a:rPr lang="en-US">
                <a:solidFill>
                  <a:schemeClr val="accent1"/>
                </a:solidFill>
                <a:effectLst>
                  <a:outerShdw blurRad="38100" dist="25400" dir="5400000" algn="ctr" rotWithShape="0">
                    <a:srgbClr val="6E747A">
                      <a:alpha val="43000"/>
                    </a:srgbClr>
                  </a:outerShdw>
                </a:effectLst>
                <a:sym typeface="+mn-ea"/>
              </a:rPr>
              <a:t>Data standardization</a:t>
            </a:r>
            <a:r>
              <a:rPr lang="en-US">
                <a:sym typeface="+mn-ea"/>
              </a:rPr>
              <a:t> will transform data to have zero mean and unit variance.</a:t>
            </a:r>
            <a:endParaRPr lang="en-US"/>
          </a:p>
          <a:p>
            <a:endParaRPr lang="en-US"/>
          </a:p>
        </p:txBody>
      </p:sp>
      <p:pic>
        <p:nvPicPr>
          <p:cNvPr id="4" name="Picture 3"/>
          <p:cNvPicPr>
            <a:picLocks noChangeAspect="1"/>
          </p:cNvPicPr>
          <p:nvPr/>
        </p:nvPicPr>
        <p:blipFill>
          <a:blip r:embed="rId3"/>
          <a:stretch>
            <a:fillRect/>
          </a:stretch>
        </p:blipFill>
        <p:spPr>
          <a:xfrm>
            <a:off x="2406015" y="1530985"/>
            <a:ext cx="2840990" cy="833755"/>
          </a:xfrm>
          <a:prstGeom prst="rect">
            <a:avLst/>
          </a:prstGeom>
        </p:spPr>
      </p:pic>
      <p:pic>
        <p:nvPicPr>
          <p:cNvPr id="5" name="Picture 4"/>
          <p:cNvPicPr>
            <a:picLocks noChangeAspect="1"/>
          </p:cNvPicPr>
          <p:nvPr/>
        </p:nvPicPr>
        <p:blipFill>
          <a:blip r:embed="rId4"/>
          <a:stretch>
            <a:fillRect/>
          </a:stretch>
        </p:blipFill>
        <p:spPr>
          <a:xfrm>
            <a:off x="494665" y="2570480"/>
            <a:ext cx="7810500" cy="1043305"/>
          </a:xfrm>
          <a:prstGeom prst="rect">
            <a:avLst/>
          </a:prstGeom>
        </p:spPr>
      </p:pic>
      <p:pic>
        <p:nvPicPr>
          <p:cNvPr id="6" name="Picture 5"/>
          <p:cNvPicPr>
            <a:picLocks noChangeAspect="1"/>
          </p:cNvPicPr>
          <p:nvPr/>
        </p:nvPicPr>
        <p:blipFill>
          <a:blip r:embed="rId5"/>
          <a:stretch>
            <a:fillRect/>
          </a:stretch>
        </p:blipFill>
        <p:spPr>
          <a:xfrm>
            <a:off x="2406015" y="4064000"/>
            <a:ext cx="1992630" cy="812165"/>
          </a:xfrm>
          <a:prstGeom prst="rect">
            <a:avLst/>
          </a:prstGeom>
        </p:spPr>
      </p:pic>
      <p:pic>
        <p:nvPicPr>
          <p:cNvPr id="8" name="Picture 7"/>
          <p:cNvPicPr>
            <a:picLocks noChangeAspect="1"/>
          </p:cNvPicPr>
          <p:nvPr/>
        </p:nvPicPr>
        <p:blipFill>
          <a:blip r:embed="rId6"/>
          <a:stretch>
            <a:fillRect/>
          </a:stretch>
        </p:blipFill>
        <p:spPr>
          <a:xfrm>
            <a:off x="368935" y="5003800"/>
            <a:ext cx="6490970" cy="825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anim calcmode="lin" valueType="num">
                                      <p:cBhvr additive="base">
                                        <p:cTn id="1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1000" fill="hold"/>
                                        <p:tgtEl>
                                          <p:spTgt spid="6"/>
                                        </p:tgtEl>
                                        <p:attrNameLst>
                                          <p:attrName>ppt_x</p:attrName>
                                        </p:attrNameLst>
                                      </p:cBhvr>
                                      <p:tavLst>
                                        <p:tav tm="0">
                                          <p:val>
                                            <p:strVal val="#ppt_x"/>
                                          </p:val>
                                        </p:tav>
                                        <p:tav tm="100000">
                                          <p:val>
                                            <p:strVal val="#ppt_x"/>
                                          </p:val>
                                        </p:tav>
                                      </p:tavLst>
                                    </p:anim>
                                    <p:anim calcmode="lin" valueType="num">
                                      <p:cBhvr additive="base">
                                        <p:cTn id="19"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1000" fill="hold"/>
                                        <p:tgtEl>
                                          <p:spTgt spid="8"/>
                                        </p:tgtEl>
                                        <p:attrNameLst>
                                          <p:attrName>ppt_x</p:attrName>
                                        </p:attrNameLst>
                                      </p:cBhvr>
                                      <p:tavLst>
                                        <p:tav tm="0">
                                          <p:val>
                                            <p:strVal val="#ppt_x"/>
                                          </p:val>
                                        </p:tav>
                                        <p:tav tm="100000">
                                          <p:val>
                                            <p:strVal val="#ppt_x"/>
                                          </p:val>
                                        </p:tav>
                                      </p:tavLst>
                                    </p:anim>
                                    <p:anim calcmode="lin" valueType="num">
                                      <p:cBhvr additive="base">
                                        <p:cTn id="25"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smtClean="0"/>
              <a:t> Packages caret for Preprocess</a:t>
            </a:r>
          </a:p>
        </p:txBody>
      </p:sp>
      <p:sp>
        <p:nvSpPr>
          <p:cNvPr id="7" name="Content Placeholder 6"/>
          <p:cNvSpPr>
            <a:spLocks noGrp="1"/>
          </p:cNvSpPr>
          <p:nvPr>
            <p:ph idx="1"/>
          </p:nvPr>
        </p:nvSpPr>
        <p:spPr>
          <a:xfrm>
            <a:off x="287655" y="976630"/>
            <a:ext cx="8568055" cy="4287520"/>
          </a:xfrm>
        </p:spPr>
        <p:txBody>
          <a:bodyPr/>
          <a:lstStyle/>
          <a:p>
            <a:r>
              <a:rPr lang="en-US" sz="2400">
                <a:solidFill>
                  <a:schemeClr val="accent1"/>
                </a:solidFill>
                <a:effectLst>
                  <a:outerShdw blurRad="38100" dist="25400" dir="5400000" algn="ctr" rotWithShape="0">
                    <a:srgbClr val="6E747A">
                      <a:alpha val="43000"/>
                    </a:srgbClr>
                  </a:outerShdw>
                </a:effectLst>
              </a:rPr>
              <a:t>install.packages(“caret”)</a:t>
            </a:r>
          </a:p>
          <a:p>
            <a:r>
              <a:rPr lang="en-US" sz="2400">
                <a:solidFill>
                  <a:schemeClr val="accent1"/>
                </a:solidFill>
                <a:effectLst>
                  <a:outerShdw blurRad="38100" dist="25400" dir="5400000" algn="ctr" rotWithShape="0">
                    <a:srgbClr val="6E747A">
                      <a:alpha val="43000"/>
                    </a:srgbClr>
                  </a:outerShdw>
                </a:effectLst>
              </a:rPr>
              <a:t>library(caret)</a:t>
            </a:r>
          </a:p>
          <a:p>
            <a:endParaRPr lang="en-US" sz="2400">
              <a:solidFill>
                <a:schemeClr val="accent1"/>
              </a:solidFill>
              <a:effectLst>
                <a:outerShdw blurRad="38100" dist="25400" dir="5400000" algn="ctr" rotWithShape="0">
                  <a:srgbClr val="6E747A">
                    <a:alpha val="43000"/>
                  </a:srgbClr>
                </a:outerShdw>
              </a:effectLst>
            </a:endParaRPr>
          </a:p>
          <a:p>
            <a:r>
              <a:rPr lang="en-US" b="0"/>
              <a:t>The caret package (short for _C_lassification _A_nd _RE_gression _T_raining) is a set of functions that attempt to streamline the process for creating predictive models. The package contains tools for:</a:t>
            </a:r>
          </a:p>
          <a:p>
            <a:endParaRPr lang="en-US" b="0"/>
          </a:p>
          <a:p>
            <a:pPr marL="342900" indent="-342900">
              <a:buFont typeface="Wingdings" panose="05000000000000000000" charset="0"/>
              <a:buChar char="ü"/>
            </a:pPr>
            <a:r>
              <a:rPr lang="en-US" sz="2400" b="0">
                <a:solidFill>
                  <a:schemeClr val="accent1"/>
                </a:solidFill>
                <a:effectLst>
                  <a:outerShdw blurRad="38100" dist="25400" dir="5400000" algn="ctr" rotWithShape="0">
                    <a:srgbClr val="6E747A">
                      <a:alpha val="43000"/>
                    </a:srgbClr>
                  </a:outerShdw>
                </a:effectLst>
              </a:rPr>
              <a:t>data splitting</a:t>
            </a:r>
          </a:p>
          <a:p>
            <a:pPr marL="342900" indent="-342900">
              <a:buFont typeface="Wingdings" panose="05000000000000000000" charset="0"/>
              <a:buChar char="ü"/>
            </a:pPr>
            <a:r>
              <a:rPr lang="en-US" sz="2400" b="0">
                <a:solidFill>
                  <a:schemeClr val="accent1"/>
                </a:solidFill>
                <a:effectLst>
                  <a:outerShdw blurRad="38100" dist="25400" dir="5400000" algn="ctr" rotWithShape="0">
                    <a:srgbClr val="6E747A">
                      <a:alpha val="43000"/>
                    </a:srgbClr>
                  </a:outerShdw>
                </a:effectLst>
              </a:rPr>
              <a:t>pre-processing</a:t>
            </a:r>
          </a:p>
          <a:p>
            <a:pPr marL="342900" indent="-342900">
              <a:buFont typeface="Wingdings" panose="05000000000000000000" charset="0"/>
              <a:buChar char="ü"/>
            </a:pPr>
            <a:r>
              <a:rPr lang="en-US" sz="2400" b="0">
                <a:solidFill>
                  <a:schemeClr val="accent1"/>
                </a:solidFill>
                <a:effectLst>
                  <a:outerShdw blurRad="38100" dist="25400" dir="5400000" algn="ctr" rotWithShape="0">
                    <a:srgbClr val="6E747A">
                      <a:alpha val="43000"/>
                    </a:srgbClr>
                  </a:outerShdw>
                </a:effectLst>
              </a:rPr>
              <a:t>feature selection</a:t>
            </a:r>
          </a:p>
          <a:p>
            <a:pPr marL="342900" indent="-342900">
              <a:buFont typeface="Wingdings" panose="05000000000000000000" charset="0"/>
              <a:buChar char="ü"/>
            </a:pPr>
            <a:r>
              <a:rPr lang="en-US" sz="2400" b="0">
                <a:solidFill>
                  <a:schemeClr val="accent1"/>
                </a:solidFill>
                <a:effectLst>
                  <a:outerShdw blurRad="38100" dist="25400" dir="5400000" algn="ctr" rotWithShape="0">
                    <a:srgbClr val="6E747A">
                      <a:alpha val="43000"/>
                    </a:srgbClr>
                  </a:outerShdw>
                </a:effectLst>
              </a:rPr>
              <a:t>model tuning using resampling</a:t>
            </a:r>
          </a:p>
          <a:p>
            <a:pPr marL="342900" indent="-342900">
              <a:buFont typeface="Wingdings" panose="05000000000000000000" charset="0"/>
              <a:buChar char="ü"/>
            </a:pPr>
            <a:r>
              <a:rPr lang="en-US" sz="2400" b="0">
                <a:solidFill>
                  <a:schemeClr val="accent1"/>
                </a:solidFill>
                <a:effectLst>
                  <a:outerShdw blurRad="38100" dist="25400" dir="5400000" algn="ctr" rotWithShape="0">
                    <a:srgbClr val="6E747A">
                      <a:alpha val="43000"/>
                    </a:srgbClr>
                  </a:outerShdw>
                </a:effectLst>
              </a:rPr>
              <a:t>variable importance estimation</a:t>
            </a:r>
          </a:p>
          <a:p>
            <a:pPr marL="342900" indent="-342900"/>
            <a:endParaRPr lang="en-US" b="0">
              <a:solidFill>
                <a:schemeClr val="accent1"/>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a:lnSpc>
                <a:spcPct val="150000"/>
              </a:lnSpc>
            </a:pPr>
            <a:r>
              <a:rPr lang="en-US" altLang="de-DE" sz="2800" dirty="0" smtClean="0"/>
              <a:t>data exploration</a:t>
            </a:r>
          </a:p>
          <a:p>
            <a:pPr>
              <a:lnSpc>
                <a:spcPct val="150000"/>
              </a:lnSpc>
            </a:pPr>
            <a:r>
              <a:rPr lang="en-US" altLang="de-DE" sz="2800" dirty="0" smtClean="0"/>
              <a:t>data visualization</a:t>
            </a:r>
          </a:p>
          <a:p>
            <a:pPr>
              <a:lnSpc>
                <a:spcPct val="150000"/>
              </a:lnSpc>
            </a:pPr>
            <a:r>
              <a:rPr lang="en-US" altLang="de-DE" sz="2800" dirty="0" smtClean="0"/>
              <a:t>data cleaning</a:t>
            </a:r>
          </a:p>
          <a:p>
            <a:pPr>
              <a:lnSpc>
                <a:spcPct val="150000"/>
              </a:lnSpc>
            </a:pPr>
            <a:r>
              <a:rPr lang="en-US" altLang="de-DE" sz="2800" dirty="0" smtClean="0"/>
              <a:t>data sampling</a:t>
            </a:r>
          </a:p>
          <a:p>
            <a:pPr>
              <a:lnSpc>
                <a:spcPct val="150000"/>
              </a:lnSpc>
            </a:pPr>
            <a:r>
              <a:rPr lang="en-US" altLang="de-DE" sz="2800" dirty="0" smtClean="0"/>
              <a:t>data normalization</a:t>
            </a:r>
          </a:p>
          <a:p>
            <a:pPr>
              <a:lnSpc>
                <a:spcPct val="150000"/>
              </a:lnSpc>
            </a:pPr>
            <a:r>
              <a:rPr lang="en-US" altLang="de-DE" sz="2800" dirty="0" smtClean="0"/>
              <a:t>data standardization</a:t>
            </a:r>
          </a:p>
          <a:p>
            <a:pPr>
              <a:lnSpc>
                <a:spcPct val="150000"/>
              </a:lnSpc>
            </a:pPr>
            <a:endParaRPr lang="en-US" altLang="de-DE" sz="2800" dirty="0" smtClean="0"/>
          </a:p>
          <a:p>
            <a:pPr>
              <a:lnSpc>
                <a:spcPct val="150000"/>
              </a:lnSpc>
            </a:pPr>
            <a:endParaRPr lang="en-US" altLang="de-DE" sz="2800" dirty="0" smtClean="0"/>
          </a:p>
          <a:p>
            <a:pPr>
              <a:lnSpc>
                <a:spcPct val="150000"/>
              </a:lnSpc>
            </a:pPr>
            <a:endParaRPr lang="de-DE" sz="2800" dirty="0" smtClean="0"/>
          </a:p>
          <a:p>
            <a:pPr>
              <a:lnSpc>
                <a:spcPct val="150000"/>
              </a:lnSpc>
            </a:pPr>
            <a:endParaRPr lang="en-US" sz="2800" dirty="0" smtClean="0"/>
          </a:p>
          <a:p>
            <a:pPr marL="0" indent="0">
              <a:lnSpc>
                <a:spcPct val="150000"/>
              </a:lnSpc>
              <a:buNone/>
            </a:pPr>
            <a:endParaRPr lang="en-US" sz="2800" dirty="0" smtClean="0"/>
          </a:p>
          <a:p>
            <a:pPr>
              <a:lnSpc>
                <a:spcPct val="150000"/>
              </a:lnSpc>
            </a:pPr>
            <a:endParaRPr lang="en-US" sz="2800" dirty="0" smtClean="0"/>
          </a:p>
          <a:p>
            <a:pPr>
              <a:lnSpc>
                <a:spcPct val="150000"/>
              </a:lnSpc>
            </a:pPr>
            <a:endParaRPr lang="en-US" sz="2800" dirty="0"/>
          </a:p>
        </p:txBody>
      </p:sp>
      <p:sp>
        <p:nvSpPr>
          <p:cNvPr id="3" name="Title 2"/>
          <p:cNvSpPr>
            <a:spLocks noGrp="1"/>
          </p:cNvSpPr>
          <p:nvPr>
            <p:ph type="title"/>
          </p:nvPr>
        </p:nvSpPr>
        <p:spPr/>
        <p:txBody>
          <a:bodyPr/>
          <a:lstStyle/>
          <a:p>
            <a:r>
              <a:rPr lang="en-US" sz="2400" dirty="0" smtClean="0"/>
              <a:t>Outlines	</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smtClean="0"/>
              <a:t> caret for Preprocess</a:t>
            </a:r>
          </a:p>
        </p:txBody>
      </p:sp>
      <p:sp>
        <p:nvSpPr>
          <p:cNvPr id="2" name="Content Placeholder 1"/>
          <p:cNvSpPr>
            <a:spLocks noGrp="1"/>
          </p:cNvSpPr>
          <p:nvPr>
            <p:ph idx="1"/>
          </p:nvPr>
        </p:nvSpPr>
        <p:spPr>
          <a:xfrm>
            <a:off x="288290" y="1022985"/>
            <a:ext cx="8568055" cy="4164330"/>
          </a:xfrm>
        </p:spPr>
        <p:txBody>
          <a:bodyPr/>
          <a:lstStyle/>
          <a:p>
            <a:r>
              <a:rPr lang="en-US"/>
              <a:t>data normalization</a:t>
            </a:r>
          </a:p>
          <a:p>
            <a:endParaRPr lang="en-US"/>
          </a:p>
          <a:p>
            <a:endParaRPr lang="en-US"/>
          </a:p>
          <a:p>
            <a:endParaRPr lang="en-US"/>
          </a:p>
          <a:p>
            <a:endParaRPr lang="en-US"/>
          </a:p>
          <a:p>
            <a:r>
              <a:rPr lang="en-US"/>
              <a:t>data standardization</a:t>
            </a:r>
          </a:p>
          <a:p>
            <a:endParaRPr lang="en-US"/>
          </a:p>
        </p:txBody>
      </p:sp>
      <p:pic>
        <p:nvPicPr>
          <p:cNvPr id="4" name="Picture 3"/>
          <p:cNvPicPr>
            <a:picLocks noChangeAspect="1"/>
          </p:cNvPicPr>
          <p:nvPr/>
        </p:nvPicPr>
        <p:blipFill>
          <a:blip r:embed="rId3"/>
          <a:srcRect t="8056"/>
          <a:stretch>
            <a:fillRect/>
          </a:stretch>
        </p:blipFill>
        <p:spPr>
          <a:xfrm>
            <a:off x="2912110" y="1022985"/>
            <a:ext cx="6095365" cy="3449955"/>
          </a:xfrm>
          <a:prstGeom prst="rect">
            <a:avLst/>
          </a:prstGeom>
        </p:spPr>
      </p:pic>
      <p:pic>
        <p:nvPicPr>
          <p:cNvPr id="5" name="Picture 4"/>
          <p:cNvPicPr>
            <a:picLocks noChangeAspect="1"/>
          </p:cNvPicPr>
          <p:nvPr/>
        </p:nvPicPr>
        <p:blipFill>
          <a:blip r:embed="rId4"/>
          <a:stretch>
            <a:fillRect/>
          </a:stretch>
        </p:blipFill>
        <p:spPr>
          <a:xfrm>
            <a:off x="632460" y="3009900"/>
            <a:ext cx="5857240" cy="32378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 calcmode="lin" valueType="num">
                                      <p:cBhvr additive="base">
                                        <p:cTn id="1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a:lnSpc>
                <a:spcPct val="150000"/>
              </a:lnSpc>
            </a:pPr>
            <a:r>
              <a:rPr lang="en-US" altLang="de-DE" sz="2000" dirty="0" smtClean="0"/>
              <a:t>[1]</a:t>
            </a:r>
            <a:r>
              <a:rPr lang="en-US" sz="2000" dirty="0">
                <a:sym typeface="+mn-ea"/>
              </a:rPr>
              <a:t>http://lib.stat.cmu.edu/datasets/stanford </a:t>
            </a:r>
          </a:p>
          <a:p>
            <a:pPr>
              <a:lnSpc>
                <a:spcPct val="150000"/>
              </a:lnSpc>
            </a:pPr>
            <a:r>
              <a:rPr lang="en-US" altLang="de-DE" sz="2000" dirty="0" smtClean="0"/>
              <a:t>[2] </a:t>
            </a:r>
            <a:r>
              <a:rPr lang="en-US" sz="2000">
                <a:sym typeface="+mn-ea"/>
              </a:rPr>
              <a:t>Crowley and Hu, Covariance Analysis of Heart Transplant Survival</a:t>
            </a:r>
          </a:p>
          <a:p>
            <a:pPr>
              <a:lnSpc>
                <a:spcPct val="150000"/>
              </a:lnSpc>
            </a:pPr>
            <a:r>
              <a:rPr lang="en-US" sz="2000">
                <a:sym typeface="+mn-ea"/>
              </a:rPr>
              <a:t>Data, J. Amer. Stat. Assoc, vol 72 (1977), p 27-36</a:t>
            </a:r>
          </a:p>
          <a:p>
            <a:pPr>
              <a:lnSpc>
                <a:spcPct val="150000"/>
              </a:lnSpc>
            </a:pPr>
            <a:r>
              <a:rPr lang="en-US" sz="2000" dirty="0" smtClean="0">
                <a:sym typeface="+mn-ea"/>
              </a:rPr>
              <a:t>[3 ] </a:t>
            </a:r>
            <a:r>
              <a:rPr lang="en-US" sz="2000" dirty="0">
                <a:sym typeface="+mn-ea"/>
              </a:rPr>
              <a:t>http://sce.uhcl.edu/boetticher/ML_DataMining/SAS-SEMMA.pdf  </a:t>
            </a:r>
            <a:r>
              <a:rPr lang="en-US" sz="2000" dirty="0" smtClean="0">
                <a:sym typeface="+mn-ea"/>
              </a:rPr>
              <a:t> </a:t>
            </a:r>
          </a:p>
          <a:p>
            <a:pPr>
              <a:lnSpc>
                <a:spcPct val="150000"/>
              </a:lnSpc>
            </a:pPr>
            <a:r>
              <a:rPr lang="en-US" sz="2000" dirty="0" smtClean="0">
                <a:sym typeface="+mn-ea"/>
              </a:rPr>
              <a:t>[4] </a:t>
            </a:r>
            <a:r>
              <a:rPr lang="en-US" sz="2000" dirty="0" smtClean="0">
                <a:sym typeface="+mn-ea"/>
                <a:hlinkClick r:id="rId3" action="ppaction://hlinkfile"/>
              </a:rPr>
              <a:t>http://www.rdatamining.com/</a:t>
            </a:r>
          </a:p>
          <a:p>
            <a:pPr>
              <a:lnSpc>
                <a:spcPct val="150000"/>
              </a:lnSpc>
            </a:pPr>
            <a:r>
              <a:rPr lang="en-US" sz="2000" dirty="0" smtClean="0">
                <a:sym typeface="+mn-ea"/>
                <a:hlinkClick r:id="rId3" action="ppaction://hlinkfile"/>
              </a:rPr>
              <a:t>[5] An Introduction to R</a:t>
            </a:r>
            <a:endParaRPr lang="en-US" sz="2000" dirty="0" smtClean="0">
              <a:sym typeface="+mn-ea"/>
            </a:endParaRPr>
          </a:p>
          <a:p>
            <a:pPr marL="0" indent="0">
              <a:lnSpc>
                <a:spcPct val="150000"/>
              </a:lnSpc>
              <a:buNone/>
            </a:pPr>
            <a:endParaRPr lang="en-US" altLang="de-DE" sz="2800" dirty="0" smtClean="0"/>
          </a:p>
          <a:p>
            <a:pPr marL="0" indent="0">
              <a:lnSpc>
                <a:spcPct val="150000"/>
              </a:lnSpc>
              <a:buNone/>
            </a:pPr>
            <a:endParaRPr lang="en-US" altLang="de-DE" sz="2800" dirty="0" smtClean="0"/>
          </a:p>
          <a:p>
            <a:pPr>
              <a:lnSpc>
                <a:spcPct val="150000"/>
              </a:lnSpc>
            </a:pPr>
            <a:endParaRPr lang="de-DE" sz="2800" dirty="0" smtClean="0"/>
          </a:p>
          <a:p>
            <a:pPr>
              <a:lnSpc>
                <a:spcPct val="150000"/>
              </a:lnSpc>
            </a:pPr>
            <a:endParaRPr lang="en-US" sz="2800" dirty="0" smtClean="0"/>
          </a:p>
          <a:p>
            <a:pPr marL="0" indent="0">
              <a:lnSpc>
                <a:spcPct val="150000"/>
              </a:lnSpc>
              <a:buNone/>
            </a:pPr>
            <a:endParaRPr lang="en-US" sz="2800" dirty="0" smtClean="0"/>
          </a:p>
          <a:p>
            <a:pPr>
              <a:lnSpc>
                <a:spcPct val="150000"/>
              </a:lnSpc>
            </a:pPr>
            <a:endParaRPr lang="en-US" sz="2800" dirty="0" smtClean="0"/>
          </a:p>
          <a:p>
            <a:pPr>
              <a:lnSpc>
                <a:spcPct val="150000"/>
              </a:lnSpc>
            </a:pPr>
            <a:endParaRPr lang="en-US" sz="2800" dirty="0"/>
          </a:p>
        </p:txBody>
      </p:sp>
      <p:sp>
        <p:nvSpPr>
          <p:cNvPr id="3" name="Title 2"/>
          <p:cNvSpPr>
            <a:spLocks noGrp="1"/>
          </p:cNvSpPr>
          <p:nvPr>
            <p:ph type="title"/>
          </p:nvPr>
        </p:nvSpPr>
        <p:spPr/>
        <p:txBody>
          <a:bodyPr/>
          <a:lstStyle/>
          <a:p>
            <a:r>
              <a:rPr lang="en-US" sz="2400" dirty="0" smtClean="0"/>
              <a:t>References	</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86703" y="899940"/>
            <a:ext cx="8569325" cy="3751263"/>
          </a:xfrm>
        </p:spPr>
        <p:txBody>
          <a:bodyPr/>
          <a:lstStyle/>
          <a:p>
            <a:pPr marL="457200" indent="-457200">
              <a:lnSpc>
                <a:spcPct val="150000"/>
              </a:lnSpc>
              <a:buFont typeface="Arial" panose="020B0604020202020204" pitchFamily="34" charset="0"/>
              <a:buChar char="•"/>
            </a:pPr>
            <a:r>
              <a:rPr lang="en-US" altLang="de-DE" sz="2800" dirty="0" smtClean="0"/>
              <a:t>head(data, n=6)</a:t>
            </a:r>
          </a:p>
          <a:p>
            <a:pPr marL="457200" indent="-457200">
              <a:lnSpc>
                <a:spcPct val="150000"/>
              </a:lnSpc>
              <a:buFont typeface="Arial" panose="020B0604020202020204" pitchFamily="34" charset="0"/>
              <a:buChar char="•"/>
            </a:pPr>
            <a:r>
              <a:rPr lang="en-US" altLang="de-DE" sz="2800" dirty="0" smtClean="0"/>
              <a:t>tail(data,n)</a:t>
            </a:r>
          </a:p>
          <a:p>
            <a:pPr marL="457200" indent="-457200">
              <a:lnSpc>
                <a:spcPct val="150000"/>
              </a:lnSpc>
              <a:buFont typeface="Arial" panose="020B0604020202020204" pitchFamily="34" charset="0"/>
              <a:buChar char="•"/>
            </a:pPr>
            <a:r>
              <a:rPr lang="en-US" altLang="de-DE" sz="2800" dirty="0" smtClean="0"/>
              <a:t>attributes()  </a:t>
            </a:r>
            <a:r>
              <a:rPr lang="en-US" altLang="de-DE" sz="2000" dirty="0" smtClean="0"/>
              <a:t>list or change attributes of an object</a:t>
            </a:r>
            <a:endParaRPr lang="en-US" altLang="de-DE" sz="2800" dirty="0" smtClean="0"/>
          </a:p>
          <a:p>
            <a:pPr marL="457200" indent="-457200">
              <a:lnSpc>
                <a:spcPct val="150000"/>
              </a:lnSpc>
              <a:buFont typeface="Arial" panose="020B0604020202020204" pitchFamily="34" charset="0"/>
              <a:buChar char="•"/>
            </a:pPr>
            <a:r>
              <a:rPr lang="en-US" altLang="de-DE" sz="2800" dirty="0" smtClean="0"/>
              <a:t>summary() </a:t>
            </a:r>
          </a:p>
          <a:p>
            <a:pPr algn="l" defTabSz="215900">
              <a:lnSpc>
                <a:spcPct val="150000"/>
              </a:lnSpc>
              <a:buFont typeface="Arial" panose="020B0604020202020204" pitchFamily="34" charset="0"/>
              <a:tabLst>
                <a:tab pos="215900" algn="l"/>
              </a:tabLst>
            </a:pPr>
            <a:r>
              <a:rPr lang="en-US" altLang="de-DE" sz="2000" b="1" dirty="0" smtClean="0">
                <a:solidFill>
                  <a:schemeClr val="accent1"/>
                </a:solidFill>
                <a:effectLst>
                  <a:outerShdw blurRad="38100" dist="25400" dir="5400000" algn="ctr" rotWithShape="0">
                    <a:srgbClr val="6E747A">
                      <a:alpha val="43000"/>
                    </a:srgbClr>
                  </a:outerShdw>
                </a:effectLst>
                <a:sym typeface="+mn-ea"/>
              </a:rPr>
              <a:t>numeric variables</a:t>
            </a:r>
            <a:r>
              <a:rPr lang="en-US" altLang="de-DE" sz="2000" dirty="0" smtClean="0">
                <a:sym typeface="+mn-ea"/>
              </a:rPr>
              <a:t> minimum, maximum, mean, median, and the first (25%) and third (75%) quartiles</a:t>
            </a:r>
            <a:endParaRPr lang="en-US" altLang="de-DE" sz="2000" dirty="0" smtClean="0"/>
          </a:p>
          <a:p>
            <a:pPr algn="l" defTabSz="215900">
              <a:lnSpc>
                <a:spcPct val="150000"/>
              </a:lnSpc>
              <a:buFont typeface="Arial" panose="020B0604020202020204" pitchFamily="34" charset="0"/>
              <a:tabLst>
                <a:tab pos="215900" algn="l"/>
              </a:tabLst>
            </a:pPr>
            <a:r>
              <a:rPr lang="en-US" altLang="de-DE" sz="2000" b="1" dirty="0" smtClean="0">
                <a:solidFill>
                  <a:schemeClr val="accent1"/>
                </a:solidFill>
                <a:effectLst>
                  <a:outerShdw blurRad="38100" dist="25400" dir="5400000" algn="ctr" rotWithShape="0">
                    <a:srgbClr val="6E747A">
                      <a:alpha val="43000"/>
                    </a:srgbClr>
                  </a:outerShdw>
                </a:effectLst>
                <a:sym typeface="+mn-ea"/>
              </a:rPr>
              <a:t>categorical variables</a:t>
            </a:r>
            <a:r>
              <a:rPr lang="en-US" altLang="de-DE" sz="2000" dirty="0" smtClean="0">
                <a:sym typeface="+mn-ea"/>
              </a:rPr>
              <a:t> (factors): frequency of every level</a:t>
            </a:r>
            <a:endParaRPr lang="en-US" altLang="de-DE" sz="2800" dirty="0" smtClean="0"/>
          </a:p>
          <a:p>
            <a:pPr marL="457200" indent="-457200">
              <a:lnSpc>
                <a:spcPct val="150000"/>
              </a:lnSpc>
              <a:buFont typeface="Arial" panose="020B0604020202020204" pitchFamily="34" charset="0"/>
              <a:buChar char="•"/>
            </a:pPr>
            <a:r>
              <a:rPr lang="en-US" altLang="de-DE" sz="2800" dirty="0" smtClean="0"/>
              <a:t>mean() , median(), range(), quantile()</a:t>
            </a:r>
          </a:p>
          <a:p>
            <a:pPr>
              <a:lnSpc>
                <a:spcPct val="150000"/>
              </a:lnSpc>
              <a:buFont typeface="Arial" panose="020B0604020202020204" pitchFamily="34" charset="0"/>
            </a:pPr>
            <a:endParaRPr lang="en-US" altLang="de-DE" sz="2800" dirty="0" smtClean="0"/>
          </a:p>
          <a:p>
            <a:pPr>
              <a:lnSpc>
                <a:spcPct val="150000"/>
              </a:lnSpc>
            </a:pPr>
            <a:endParaRPr lang="en-US" altLang="de-DE" sz="2800" dirty="0" smtClean="0"/>
          </a:p>
          <a:p>
            <a:pPr>
              <a:lnSpc>
                <a:spcPct val="150000"/>
              </a:lnSpc>
            </a:pPr>
            <a:endParaRPr lang="de-DE" sz="2800" dirty="0" smtClean="0"/>
          </a:p>
          <a:p>
            <a:pPr>
              <a:lnSpc>
                <a:spcPct val="150000"/>
              </a:lnSpc>
            </a:pPr>
            <a:endParaRPr lang="en-US" sz="2800" dirty="0" smtClean="0"/>
          </a:p>
          <a:p>
            <a:pPr marL="0" indent="0">
              <a:lnSpc>
                <a:spcPct val="150000"/>
              </a:lnSpc>
              <a:buNone/>
            </a:pPr>
            <a:endParaRPr lang="en-US" sz="2800" dirty="0" smtClean="0"/>
          </a:p>
          <a:p>
            <a:pPr>
              <a:lnSpc>
                <a:spcPct val="150000"/>
              </a:lnSpc>
            </a:pPr>
            <a:endParaRPr lang="en-US" sz="2800" dirty="0" smtClean="0"/>
          </a:p>
          <a:p>
            <a:pPr>
              <a:lnSpc>
                <a:spcPct val="150000"/>
              </a:lnSpc>
            </a:pPr>
            <a:endParaRPr lang="en-US" sz="2800" dirty="0"/>
          </a:p>
        </p:txBody>
      </p:sp>
      <p:sp>
        <p:nvSpPr>
          <p:cNvPr id="3" name="Title 2"/>
          <p:cNvSpPr>
            <a:spLocks noGrp="1"/>
          </p:cNvSpPr>
          <p:nvPr>
            <p:ph type="title"/>
          </p:nvPr>
        </p:nvSpPr>
        <p:spPr/>
        <p:txBody>
          <a:bodyPr/>
          <a:lstStyle/>
          <a:p>
            <a:r>
              <a:rPr lang="en-US" sz="2400" dirty="0" smtClean="0"/>
              <a:t>Data Exploration	</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64160" y="1151890"/>
            <a:ext cx="4071620" cy="4554220"/>
          </a:xfrm>
        </p:spPr>
        <p:txBody>
          <a:bodyPr/>
          <a:lstStyle/>
          <a:p>
            <a:pPr marL="457200" indent="-457200">
              <a:lnSpc>
                <a:spcPct val="150000"/>
              </a:lnSpc>
              <a:buFont typeface="Arial" panose="020B0604020202020204" pitchFamily="34" charset="0"/>
              <a:buChar char="•"/>
            </a:pPr>
            <a:r>
              <a:rPr lang="en-US" altLang="de-DE" sz="1800" dirty="0" smtClean="0">
                <a:solidFill>
                  <a:schemeClr val="accent1"/>
                </a:solidFill>
                <a:effectLst>
                  <a:outerShdw blurRad="38100" dist="25400" dir="5400000" algn="ctr" rotWithShape="0">
                    <a:srgbClr val="6E747A">
                      <a:alpha val="43000"/>
                    </a:srgbClr>
                  </a:outerShdw>
                </a:effectLst>
              </a:rPr>
              <a:t>id</a:t>
            </a:r>
            <a:r>
              <a:rPr lang="en-US" altLang="de-DE" sz="1800" b="0" dirty="0" smtClean="0">
                <a:solidFill>
                  <a:schemeClr val="accent1"/>
                </a:solidFill>
                <a:effectLst>
                  <a:outerShdw blurRad="38100" dist="25400" dir="5400000" algn="ctr" rotWithShape="0">
                    <a:srgbClr val="6E747A">
                      <a:alpha val="43000"/>
                    </a:srgbClr>
                  </a:outerShdw>
                </a:effectLst>
              </a:rPr>
              <a:t>: patient id</a:t>
            </a:r>
          </a:p>
          <a:p>
            <a:pPr marL="457200" indent="-457200">
              <a:lnSpc>
                <a:spcPct val="150000"/>
              </a:lnSpc>
              <a:buFont typeface="Arial" panose="020B0604020202020204" pitchFamily="34" charset="0"/>
              <a:buChar char="•"/>
            </a:pPr>
            <a:r>
              <a:rPr lang="en-US" altLang="de-DE" sz="1800" dirty="0" smtClean="0">
                <a:solidFill>
                  <a:schemeClr val="accent1"/>
                </a:solidFill>
                <a:effectLst>
                  <a:outerShdw blurRad="38100" dist="25400" dir="5400000" algn="ctr" rotWithShape="0">
                    <a:srgbClr val="6E747A">
                      <a:alpha val="43000"/>
                    </a:srgbClr>
                  </a:outerShdw>
                </a:effectLst>
              </a:rPr>
              <a:t>dead:</a:t>
            </a:r>
            <a:r>
              <a:rPr lang="en-US" altLang="de-DE" sz="1800" b="0" dirty="0" smtClean="0">
                <a:solidFill>
                  <a:schemeClr val="accent1"/>
                </a:solidFill>
                <a:effectLst>
                  <a:outerShdw blurRad="38100" dist="25400" dir="5400000" algn="ctr" rotWithShape="0">
                    <a:srgbClr val="6E747A">
                      <a:alpha val="43000"/>
                    </a:srgbClr>
                  </a:outerShdw>
                </a:effectLst>
              </a:rPr>
              <a:t> dead or alive </a:t>
            </a:r>
          </a:p>
          <a:p>
            <a:pPr marL="457200" indent="-457200">
              <a:lnSpc>
                <a:spcPct val="150000"/>
              </a:lnSpc>
              <a:buFont typeface="Arial" panose="020B0604020202020204" pitchFamily="34" charset="0"/>
              <a:buChar char="•"/>
            </a:pPr>
            <a:r>
              <a:rPr lang="en-US" altLang="de-DE" sz="1800" dirty="0" smtClean="0">
                <a:solidFill>
                  <a:schemeClr val="accent1"/>
                </a:solidFill>
                <a:effectLst>
                  <a:outerShdw blurRad="38100" dist="25400" dir="5400000" algn="ctr" rotWithShape="0">
                    <a:srgbClr val="6E747A">
                      <a:alpha val="43000"/>
                    </a:srgbClr>
                  </a:outerShdw>
                </a:effectLst>
              </a:rPr>
              <a:t>prsur:</a:t>
            </a:r>
            <a:r>
              <a:rPr lang="en-US" altLang="de-DE" sz="1800" b="0" dirty="0" smtClean="0">
                <a:solidFill>
                  <a:schemeClr val="accent1"/>
                </a:solidFill>
                <a:effectLst>
                  <a:outerShdw blurRad="38100" dist="25400" dir="5400000" algn="ctr" rotWithShape="0">
                    <a:srgbClr val="6E747A">
                      <a:alpha val="43000"/>
                    </a:srgbClr>
                  </a:outerShdw>
                </a:effectLst>
              </a:rPr>
              <a:t> prior surgery 1=yes,0=no</a:t>
            </a:r>
          </a:p>
          <a:p>
            <a:pPr marL="457200" indent="-457200">
              <a:lnSpc>
                <a:spcPct val="150000"/>
              </a:lnSpc>
              <a:buFont typeface="Arial" panose="020B0604020202020204" pitchFamily="34" charset="0"/>
              <a:buChar char="•"/>
            </a:pPr>
            <a:r>
              <a:rPr lang="en-US" altLang="de-DE" sz="1800" dirty="0" smtClean="0">
                <a:solidFill>
                  <a:schemeClr val="accent1"/>
                </a:solidFill>
                <a:effectLst>
                  <a:outerShdw blurRad="38100" dist="25400" dir="5400000" algn="ctr" rotWithShape="0">
                    <a:srgbClr val="6E747A">
                      <a:alpha val="43000"/>
                    </a:srgbClr>
                  </a:outerShdw>
                </a:effectLst>
                <a:sym typeface="+mn-ea"/>
              </a:rPr>
              <a:t>mismatch</a:t>
            </a:r>
            <a:r>
              <a:rPr lang="en-US" altLang="de-DE" sz="1800" b="0" dirty="0" smtClean="0">
                <a:solidFill>
                  <a:schemeClr val="accent1"/>
                </a:solidFill>
                <a:effectLst>
                  <a:outerShdw blurRad="38100" dist="25400" dir="5400000" algn="ctr" rotWithShape="0">
                    <a:srgbClr val="6E747A">
                      <a:alpha val="43000"/>
                    </a:srgbClr>
                  </a:outerShdw>
                </a:effectLst>
                <a:sym typeface="+mn-ea"/>
              </a:rPr>
              <a:t>: Number of mismatch</a:t>
            </a:r>
          </a:p>
          <a:p>
            <a:pPr marL="457200" indent="-457200">
              <a:lnSpc>
                <a:spcPct val="150000"/>
              </a:lnSpc>
              <a:buFont typeface="Arial" panose="020B0604020202020204" pitchFamily="34" charset="0"/>
              <a:buChar char="•"/>
            </a:pPr>
            <a:r>
              <a:rPr lang="en-US" altLang="de-DE" sz="1800" dirty="0" smtClean="0">
                <a:solidFill>
                  <a:schemeClr val="accent1"/>
                </a:solidFill>
                <a:effectLst>
                  <a:outerShdw blurRad="38100" dist="25400" dir="5400000" algn="ctr" rotWithShape="0">
                    <a:srgbClr val="6E747A">
                      <a:alpha val="43000"/>
                    </a:srgbClr>
                  </a:outerShdw>
                </a:effectLst>
              </a:rPr>
              <a:t>HLAA2</a:t>
            </a:r>
            <a:r>
              <a:rPr lang="en-US" altLang="de-DE" sz="1800" b="0" dirty="0" smtClean="0">
                <a:solidFill>
                  <a:schemeClr val="accent1"/>
                </a:solidFill>
                <a:effectLst>
                  <a:outerShdw blurRad="38100" dist="25400" dir="5400000" algn="ctr" rotWithShape="0">
                    <a:srgbClr val="6E747A">
                      <a:alpha val="43000"/>
                    </a:srgbClr>
                  </a:outerShdw>
                </a:effectLst>
              </a:rPr>
              <a:t>: particular type of misscore</a:t>
            </a:r>
          </a:p>
          <a:p>
            <a:pPr marL="457200" indent="-457200">
              <a:lnSpc>
                <a:spcPct val="150000"/>
              </a:lnSpc>
              <a:buFont typeface="Arial" panose="020B0604020202020204" pitchFamily="34" charset="0"/>
              <a:buChar char="•"/>
            </a:pPr>
            <a:r>
              <a:rPr lang="en-US" altLang="de-DE" sz="1800" dirty="0" smtClean="0">
                <a:solidFill>
                  <a:schemeClr val="accent1"/>
                </a:solidFill>
                <a:effectLst>
                  <a:outerShdw blurRad="38100" dist="25400" dir="5400000" algn="ctr" rotWithShape="0">
                    <a:srgbClr val="6E747A">
                      <a:alpha val="43000"/>
                    </a:srgbClr>
                  </a:outerShdw>
                </a:effectLst>
                <a:sym typeface="+mn-ea"/>
              </a:rPr>
              <a:t>mismatch score</a:t>
            </a:r>
            <a:r>
              <a:rPr lang="en-US" altLang="de-DE" sz="1800" b="0" dirty="0" smtClean="0">
                <a:solidFill>
                  <a:schemeClr val="accent1"/>
                </a:solidFill>
                <a:effectLst>
                  <a:outerShdw blurRad="38100" dist="25400" dir="5400000" algn="ctr" rotWithShape="0">
                    <a:srgbClr val="6E747A">
                      <a:alpha val="43000"/>
                    </a:srgbClr>
                  </a:outerShdw>
                </a:effectLst>
                <a:sym typeface="+mn-ea"/>
              </a:rPr>
              <a:t>: a measure of the degree of dissimilarity between donor and recipient</a:t>
            </a:r>
            <a:endParaRPr lang="en-US" altLang="de-DE" sz="1800" b="0" dirty="0" smtClean="0">
              <a:solidFill>
                <a:schemeClr val="accent1"/>
              </a:solidFill>
              <a:effectLst>
                <a:outerShdw blurRad="38100" dist="25400" dir="5400000" algn="ctr" rotWithShape="0">
                  <a:srgbClr val="6E747A">
                    <a:alpha val="43000"/>
                  </a:srgbClr>
                </a:outerShdw>
              </a:effectLst>
            </a:endParaRPr>
          </a:p>
          <a:p>
            <a:pPr marL="457200" indent="-457200">
              <a:lnSpc>
                <a:spcPct val="150000"/>
              </a:lnSpc>
              <a:buFont typeface="Arial" panose="020B0604020202020204" pitchFamily="34" charset="0"/>
              <a:buChar char="•"/>
            </a:pPr>
            <a:r>
              <a:rPr lang="en-US" altLang="de-DE" sz="1800" dirty="0" smtClean="0">
                <a:solidFill>
                  <a:schemeClr val="accent1"/>
                </a:solidFill>
                <a:effectLst>
                  <a:outerShdw blurRad="38100" dist="25400" dir="5400000" algn="ctr" rotWithShape="0">
                    <a:srgbClr val="6E747A">
                      <a:alpha val="43000"/>
                    </a:srgbClr>
                  </a:outerShdw>
                </a:effectLst>
              </a:rPr>
              <a:t>reject</a:t>
            </a:r>
            <a:r>
              <a:rPr lang="en-US" altLang="de-DE" sz="1800" b="0" dirty="0" smtClean="0">
                <a:solidFill>
                  <a:schemeClr val="accent1"/>
                </a:solidFill>
                <a:effectLst>
                  <a:outerShdw blurRad="38100" dist="25400" dir="5400000" algn="ctr" rotWithShape="0">
                    <a:srgbClr val="6E747A">
                      <a:alpha val="43000"/>
                    </a:srgbClr>
                  </a:outerShdw>
                </a:effectLst>
              </a:rPr>
              <a:t>: reject of the transplant</a:t>
            </a:r>
          </a:p>
          <a:p>
            <a:pPr marL="457200" indent="-457200">
              <a:lnSpc>
                <a:spcPct val="150000"/>
              </a:lnSpc>
              <a:buFont typeface="Arial" panose="020B0604020202020204" pitchFamily="34" charset="0"/>
              <a:buChar char="•"/>
            </a:pPr>
            <a:r>
              <a:rPr lang="en-US" altLang="de-DE" sz="1800" dirty="0" smtClean="0">
                <a:solidFill>
                  <a:schemeClr val="accent1"/>
                </a:solidFill>
                <a:effectLst>
                  <a:outerShdw blurRad="38100" dist="25400" dir="5400000" algn="ctr" rotWithShape="0">
                    <a:srgbClr val="6E747A">
                      <a:alpha val="43000"/>
                    </a:srgbClr>
                  </a:outerShdw>
                </a:effectLst>
              </a:rPr>
              <a:t>DoA</a:t>
            </a:r>
            <a:r>
              <a:rPr lang="en-US" altLang="de-DE" sz="1800" b="0" dirty="0" smtClean="0">
                <a:solidFill>
                  <a:schemeClr val="accent1"/>
                </a:solidFill>
                <a:effectLst>
                  <a:outerShdw blurRad="38100" dist="25400" dir="5400000" algn="ctr" rotWithShape="0">
                    <a:srgbClr val="6E747A">
                      <a:alpha val="43000"/>
                    </a:srgbClr>
                  </a:outerShdw>
                </a:effectLst>
              </a:rPr>
              <a:t>: Date of Accept </a:t>
            </a:r>
          </a:p>
          <a:p>
            <a:pPr marL="457200" indent="-457200">
              <a:lnSpc>
                <a:spcPct val="150000"/>
              </a:lnSpc>
              <a:buFont typeface="Arial" panose="020B0604020202020204" pitchFamily="34" charset="0"/>
              <a:buChar char="•"/>
            </a:pPr>
            <a:r>
              <a:rPr lang="en-US" altLang="de-DE" sz="1800" dirty="0" smtClean="0">
                <a:solidFill>
                  <a:schemeClr val="accent1"/>
                </a:solidFill>
                <a:effectLst>
                  <a:outerShdw blurRad="38100" dist="25400" dir="5400000" algn="ctr" rotWithShape="0">
                    <a:srgbClr val="6E747A">
                      <a:alpha val="43000"/>
                    </a:srgbClr>
                  </a:outerShdw>
                </a:effectLst>
              </a:rPr>
              <a:t>DoT</a:t>
            </a:r>
            <a:r>
              <a:rPr lang="en-US" altLang="de-DE" sz="1800" b="0" dirty="0" smtClean="0">
                <a:solidFill>
                  <a:schemeClr val="accent1"/>
                </a:solidFill>
                <a:effectLst>
                  <a:outerShdw blurRad="38100" dist="25400" dir="5400000" algn="ctr" rotWithShape="0">
                    <a:srgbClr val="6E747A">
                      <a:alpha val="43000"/>
                    </a:srgbClr>
                  </a:outerShdw>
                </a:effectLst>
              </a:rPr>
              <a:t>: Date of Transplant</a:t>
            </a:r>
          </a:p>
          <a:p>
            <a:pPr marL="457200" indent="-457200">
              <a:lnSpc>
                <a:spcPct val="150000"/>
              </a:lnSpc>
              <a:buFont typeface="Arial" panose="020B0604020202020204" pitchFamily="34" charset="0"/>
              <a:buChar char="•"/>
            </a:pPr>
            <a:endParaRPr lang="en-US" altLang="de-DE" dirty="0" smtClean="0"/>
          </a:p>
          <a:p>
            <a:pPr>
              <a:lnSpc>
                <a:spcPct val="150000"/>
              </a:lnSpc>
              <a:buFont typeface="Arial" panose="020B0604020202020204" pitchFamily="34" charset="0"/>
            </a:pPr>
            <a:endParaRPr lang="en-US" altLang="de-DE" sz="2800" dirty="0" smtClean="0"/>
          </a:p>
          <a:p>
            <a:pPr>
              <a:lnSpc>
                <a:spcPct val="150000"/>
              </a:lnSpc>
            </a:pPr>
            <a:endParaRPr lang="en-US" altLang="de-DE" sz="2800" dirty="0" smtClean="0"/>
          </a:p>
          <a:p>
            <a:pPr>
              <a:lnSpc>
                <a:spcPct val="150000"/>
              </a:lnSpc>
            </a:pPr>
            <a:endParaRPr lang="de-DE" sz="2800" dirty="0" smtClean="0"/>
          </a:p>
          <a:p>
            <a:pPr>
              <a:lnSpc>
                <a:spcPct val="150000"/>
              </a:lnSpc>
            </a:pPr>
            <a:endParaRPr lang="en-US" sz="2800" dirty="0" smtClean="0"/>
          </a:p>
          <a:p>
            <a:pPr marL="0" indent="0">
              <a:lnSpc>
                <a:spcPct val="150000"/>
              </a:lnSpc>
              <a:buNone/>
            </a:pPr>
            <a:endParaRPr lang="en-US" sz="2800" dirty="0" smtClean="0"/>
          </a:p>
          <a:p>
            <a:pPr>
              <a:lnSpc>
                <a:spcPct val="150000"/>
              </a:lnSpc>
            </a:pPr>
            <a:endParaRPr lang="en-US" sz="2800" dirty="0" smtClean="0"/>
          </a:p>
          <a:p>
            <a:pPr>
              <a:lnSpc>
                <a:spcPct val="150000"/>
              </a:lnSpc>
            </a:pPr>
            <a:endParaRPr lang="en-US" sz="2800" dirty="0"/>
          </a:p>
        </p:txBody>
      </p:sp>
      <p:sp>
        <p:nvSpPr>
          <p:cNvPr id="3" name="Title 2"/>
          <p:cNvSpPr>
            <a:spLocks noGrp="1"/>
          </p:cNvSpPr>
          <p:nvPr>
            <p:ph type="title"/>
          </p:nvPr>
        </p:nvSpPr>
        <p:spPr/>
        <p:txBody>
          <a:bodyPr/>
          <a:lstStyle/>
          <a:p>
            <a:r>
              <a:rPr lang="en-US" sz="2400" dirty="0" smtClean="0"/>
              <a:t>Dataset Example </a:t>
            </a:r>
            <a:r>
              <a:rPr lang="en-US" sz="2400" b="0">
                <a:solidFill>
                  <a:schemeClr val="tx1"/>
                </a:solidFill>
                <a:effectLst/>
                <a:sym typeface="+mn-ea"/>
              </a:rPr>
              <a:t>the Stanford Heart Transplant data[1,2]</a:t>
            </a:r>
            <a:r>
              <a:rPr lang="en-US" sz="2400" dirty="0" smtClean="0"/>
              <a:t>	</a:t>
            </a:r>
            <a:endParaRPr lang="en-US" sz="2400" dirty="0"/>
          </a:p>
        </p:txBody>
      </p:sp>
      <p:pic>
        <p:nvPicPr>
          <p:cNvPr id="4" name="Chart Placeholder 3"/>
          <p:cNvPicPr>
            <a:picLocks noGrp="1" noChangeAspect="1"/>
          </p:cNvPicPr>
          <p:nvPr>
            <p:ph type="chart" sz="quarter" idx="13"/>
          </p:nvPr>
        </p:nvPicPr>
        <p:blipFill>
          <a:blip r:embed="rId3"/>
          <a:stretch>
            <a:fillRect/>
          </a:stretch>
        </p:blipFill>
        <p:spPr>
          <a:xfrm>
            <a:off x="3807460" y="1311275"/>
            <a:ext cx="5707380" cy="458533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smtClean="0"/>
              <a:t> Data Exploration</a:t>
            </a:r>
            <a:endParaRPr lang="en-US" sz="2400" dirty="0"/>
          </a:p>
        </p:txBody>
      </p:sp>
      <p:pic>
        <p:nvPicPr>
          <p:cNvPr id="7" name="Content Placeholder 6"/>
          <p:cNvPicPr>
            <a:picLocks noGrp="1" noChangeAspect="1"/>
          </p:cNvPicPr>
          <p:nvPr>
            <p:ph idx="1"/>
          </p:nvPr>
        </p:nvPicPr>
        <p:blipFill>
          <a:blip r:embed="rId3"/>
          <a:stretch>
            <a:fillRect/>
          </a:stretch>
        </p:blipFill>
        <p:spPr>
          <a:xfrm>
            <a:off x="288290" y="906145"/>
            <a:ext cx="8808720" cy="504571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smtClean="0"/>
              <a:t> Data Exploration</a:t>
            </a:r>
            <a:endParaRPr lang="en-US" sz="2400" dirty="0"/>
          </a:p>
        </p:txBody>
      </p:sp>
      <p:pic>
        <p:nvPicPr>
          <p:cNvPr id="8" name="Content Placeholder 7"/>
          <p:cNvPicPr>
            <a:picLocks noGrp="1" noChangeAspect="1"/>
          </p:cNvPicPr>
          <p:nvPr>
            <p:ph idx="1"/>
          </p:nvPr>
        </p:nvPicPr>
        <p:blipFill>
          <a:blip r:embed="rId3"/>
          <a:stretch>
            <a:fillRect/>
          </a:stretch>
        </p:blipFill>
        <p:spPr>
          <a:xfrm>
            <a:off x="383540" y="1377315"/>
            <a:ext cx="8472805" cy="4740910"/>
          </a:xfrm>
          <a:prstGeom prst="rect">
            <a:avLst/>
          </a:prstGeom>
        </p:spPr>
      </p:pic>
      <p:sp>
        <p:nvSpPr>
          <p:cNvPr id="4" name="Text Placeholder 3"/>
          <p:cNvSpPr>
            <a:spLocks noGrp="1"/>
          </p:cNvSpPr>
          <p:nvPr>
            <p:ph type="body" sz="quarter" idx="12"/>
          </p:nvPr>
        </p:nvSpPr>
        <p:spPr>
          <a:xfrm>
            <a:off x="286703" y="1058690"/>
            <a:ext cx="8569325" cy="3751263"/>
          </a:xfrm>
        </p:spPr>
        <p:txBody>
          <a:bodyPr/>
          <a:lstStyle/>
          <a:p>
            <a:r>
              <a:rPr lang="en-US"/>
              <a:t>Factorization: make numeric data to be factor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pPr>
              <a:lnSpc>
                <a:spcPct val="150000"/>
              </a:lnSpc>
            </a:pPr>
            <a:r>
              <a:rPr lang="en-US" altLang="de-DE" sz="2800" dirty="0" smtClean="0"/>
              <a:t>histogram</a:t>
            </a:r>
          </a:p>
          <a:p>
            <a:pPr>
              <a:lnSpc>
                <a:spcPct val="150000"/>
              </a:lnSpc>
            </a:pPr>
            <a:endParaRPr lang="de-DE" sz="2800" dirty="0" smtClean="0"/>
          </a:p>
          <a:p>
            <a:pPr>
              <a:lnSpc>
                <a:spcPct val="150000"/>
              </a:lnSpc>
            </a:pPr>
            <a:endParaRPr lang="en-US" sz="2800" dirty="0" smtClean="0"/>
          </a:p>
          <a:p>
            <a:pPr marL="0" indent="0">
              <a:lnSpc>
                <a:spcPct val="150000"/>
              </a:lnSpc>
              <a:buNone/>
            </a:pPr>
            <a:endParaRPr lang="en-US" sz="2800" dirty="0" smtClean="0"/>
          </a:p>
          <a:p>
            <a:pPr>
              <a:lnSpc>
                <a:spcPct val="150000"/>
              </a:lnSpc>
            </a:pPr>
            <a:endParaRPr lang="en-US" sz="2800" dirty="0" smtClean="0"/>
          </a:p>
          <a:p>
            <a:pPr>
              <a:lnSpc>
                <a:spcPct val="150000"/>
              </a:lnSpc>
            </a:pPr>
            <a:endParaRPr lang="en-US" sz="2800" dirty="0"/>
          </a:p>
        </p:txBody>
      </p:sp>
      <p:sp>
        <p:nvSpPr>
          <p:cNvPr id="3" name="Title 2"/>
          <p:cNvSpPr>
            <a:spLocks noGrp="1"/>
          </p:cNvSpPr>
          <p:nvPr>
            <p:ph type="title"/>
          </p:nvPr>
        </p:nvSpPr>
        <p:spPr/>
        <p:txBody>
          <a:bodyPr/>
          <a:lstStyle/>
          <a:p>
            <a:r>
              <a:rPr lang="en-US" sz="2400" dirty="0" smtClean="0"/>
              <a:t> Data Visualization	</a:t>
            </a:r>
            <a:endParaRPr lang="en-US" sz="2400" dirty="0"/>
          </a:p>
        </p:txBody>
      </p:sp>
      <p:pic>
        <p:nvPicPr>
          <p:cNvPr id="4" name="Content Placeholder 3"/>
          <p:cNvPicPr>
            <a:picLocks noGrp="1" noChangeAspect="1"/>
          </p:cNvPicPr>
          <p:nvPr>
            <p:ph idx="1"/>
          </p:nvPr>
        </p:nvPicPr>
        <p:blipFill>
          <a:blip r:embed="rId3"/>
          <a:stretch>
            <a:fillRect/>
          </a:stretch>
        </p:blipFill>
        <p:spPr>
          <a:xfrm>
            <a:off x="2348230" y="1241425"/>
            <a:ext cx="6138545" cy="383476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a:lnSpc>
                <a:spcPct val="150000"/>
              </a:lnSpc>
            </a:pPr>
            <a:endParaRPr lang="en-US" altLang="de-DE" sz="2800" dirty="0" smtClean="0"/>
          </a:p>
          <a:p>
            <a:pPr>
              <a:lnSpc>
                <a:spcPct val="150000"/>
              </a:lnSpc>
            </a:pPr>
            <a:r>
              <a:rPr lang="en-US" altLang="de-DE" sz="2800" dirty="0" smtClean="0"/>
              <a:t>pie box</a:t>
            </a:r>
          </a:p>
          <a:p>
            <a:pPr>
              <a:lnSpc>
                <a:spcPct val="150000"/>
              </a:lnSpc>
            </a:pPr>
            <a:endParaRPr lang="en-US" sz="2800" dirty="0" smtClean="0"/>
          </a:p>
          <a:p>
            <a:pPr marL="0" indent="0">
              <a:lnSpc>
                <a:spcPct val="150000"/>
              </a:lnSpc>
              <a:buNone/>
            </a:pPr>
            <a:endParaRPr lang="en-US" sz="2800" dirty="0" smtClean="0"/>
          </a:p>
          <a:p>
            <a:pPr>
              <a:lnSpc>
                <a:spcPct val="150000"/>
              </a:lnSpc>
            </a:pPr>
            <a:endParaRPr lang="en-US" sz="2800" dirty="0" smtClean="0"/>
          </a:p>
          <a:p>
            <a:pPr>
              <a:lnSpc>
                <a:spcPct val="150000"/>
              </a:lnSpc>
            </a:pPr>
            <a:endParaRPr lang="en-US" sz="2800" dirty="0"/>
          </a:p>
        </p:txBody>
      </p:sp>
      <p:sp>
        <p:nvSpPr>
          <p:cNvPr id="3" name="Title 2"/>
          <p:cNvSpPr>
            <a:spLocks noGrp="1"/>
          </p:cNvSpPr>
          <p:nvPr>
            <p:ph type="title"/>
          </p:nvPr>
        </p:nvSpPr>
        <p:spPr/>
        <p:txBody>
          <a:bodyPr/>
          <a:lstStyle/>
          <a:p>
            <a:r>
              <a:rPr lang="en-US" sz="2400" dirty="0" smtClean="0"/>
              <a:t> Data Visualization	</a:t>
            </a:r>
            <a:endParaRPr lang="en-US" sz="2400" dirty="0"/>
          </a:p>
        </p:txBody>
      </p:sp>
      <p:pic>
        <p:nvPicPr>
          <p:cNvPr id="5" name="Picture 4"/>
          <p:cNvPicPr>
            <a:picLocks noChangeAspect="1"/>
          </p:cNvPicPr>
          <p:nvPr/>
        </p:nvPicPr>
        <p:blipFill>
          <a:blip r:embed="rId3"/>
          <a:stretch>
            <a:fillRect/>
          </a:stretch>
        </p:blipFill>
        <p:spPr>
          <a:xfrm>
            <a:off x="2196465" y="1522730"/>
            <a:ext cx="6095365" cy="647700"/>
          </a:xfrm>
          <a:prstGeom prst="rect">
            <a:avLst/>
          </a:prstGeom>
        </p:spPr>
      </p:pic>
      <p:pic>
        <p:nvPicPr>
          <p:cNvPr id="6" name="Picture 5"/>
          <p:cNvPicPr>
            <a:picLocks noChangeAspect="1"/>
          </p:cNvPicPr>
          <p:nvPr/>
        </p:nvPicPr>
        <p:blipFill>
          <a:blip r:embed="rId4"/>
          <a:stretch>
            <a:fillRect/>
          </a:stretch>
        </p:blipFill>
        <p:spPr>
          <a:xfrm>
            <a:off x="3050540" y="2512060"/>
            <a:ext cx="5523865" cy="3580765"/>
          </a:xfrm>
          <a:prstGeom prst="rect">
            <a:avLst/>
          </a:prstGeom>
        </p:spPr>
      </p:pic>
      <p:pic>
        <p:nvPicPr>
          <p:cNvPr id="4" name="Chart Placeholder 3"/>
          <p:cNvPicPr>
            <a:picLocks noGrp="1" noChangeAspect="1"/>
          </p:cNvPicPr>
          <p:nvPr>
            <p:ph type="chart" sz="quarter" idx="13"/>
          </p:nvPr>
        </p:nvPicPr>
        <p:blipFill>
          <a:blip r:embed="rId5"/>
          <a:stretch>
            <a:fillRect/>
          </a:stretch>
        </p:blipFill>
        <p:spPr>
          <a:xfrm>
            <a:off x="739775" y="3001010"/>
            <a:ext cx="2167890" cy="13582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1000" fill="hold"/>
                                        <p:tgtEl>
                                          <p:spTgt spid="6"/>
                                        </p:tgtEl>
                                        <p:attrNameLst>
                                          <p:attrName>ppt_x</p:attrName>
                                        </p:attrNameLst>
                                      </p:cBhvr>
                                      <p:tavLst>
                                        <p:tav tm="0">
                                          <p:val>
                                            <p:strVal val="#ppt_x"/>
                                          </p:val>
                                        </p:tav>
                                        <p:tav tm="100000">
                                          <p:val>
                                            <p:strVal val="#ppt_x"/>
                                          </p:val>
                                        </p:tav>
                                      </p:tavLst>
                                    </p:anim>
                                    <p:anim calcmode="lin" valueType="num">
                                      <p:cBhvr additive="base">
                                        <p:cTn id="13"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3230245" y="2138045"/>
            <a:ext cx="5332095" cy="4562475"/>
          </a:xfrm>
          <a:prstGeom prst="rect">
            <a:avLst/>
          </a:prstGeom>
        </p:spPr>
      </p:pic>
      <p:sp>
        <p:nvSpPr>
          <p:cNvPr id="2" name="Text Placeholder 1"/>
          <p:cNvSpPr>
            <a:spLocks noGrp="1"/>
          </p:cNvSpPr>
          <p:nvPr>
            <p:ph type="body" sz="quarter" idx="12"/>
          </p:nvPr>
        </p:nvSpPr>
        <p:spPr>
          <a:xfrm>
            <a:off x="155893" y="745000"/>
            <a:ext cx="8569325" cy="3751263"/>
          </a:xfrm>
        </p:spPr>
        <p:txBody>
          <a:bodyPr/>
          <a:lstStyle/>
          <a:p>
            <a:pPr>
              <a:lnSpc>
                <a:spcPct val="150000"/>
              </a:lnSpc>
            </a:pPr>
            <a:r>
              <a:rPr lang="en-US" altLang="de-DE" sz="2800" dirty="0" smtClean="0"/>
              <a:t>Scatterplot plot()</a:t>
            </a:r>
          </a:p>
          <a:p>
            <a:pPr>
              <a:lnSpc>
                <a:spcPct val="150000"/>
              </a:lnSpc>
            </a:pPr>
            <a:r>
              <a:rPr lang="en-US" altLang="de-DE" dirty="0" smtClean="0">
                <a:solidFill>
                  <a:schemeClr val="accent1"/>
                </a:solidFill>
                <a:effectLst>
                  <a:outerShdw blurRad="38100" dist="25400" dir="5400000" algn="ctr" rotWithShape="0">
                    <a:srgbClr val="6E747A">
                      <a:alpha val="43000"/>
                    </a:srgbClr>
                  </a:outerShdw>
                </a:effectLst>
              </a:rPr>
              <a:t>with(iris,plot(Sepal.Length,Sepal.Width,col=Species,pch=as.numeric(Species)))</a:t>
            </a:r>
          </a:p>
          <a:p>
            <a:pPr marL="0" indent="0">
              <a:lnSpc>
                <a:spcPct val="150000"/>
              </a:lnSpc>
              <a:buNone/>
            </a:pPr>
            <a:endParaRPr lang="en-US" altLang="de-DE" dirty="0" smtClean="0">
              <a:solidFill>
                <a:schemeClr val="accent1"/>
              </a:solidFill>
              <a:effectLst>
                <a:outerShdw blurRad="38100" dist="25400" dir="5400000" algn="ctr" rotWithShape="0">
                  <a:srgbClr val="6E747A">
                    <a:alpha val="43000"/>
                  </a:srgbClr>
                </a:outerShdw>
              </a:effectLst>
            </a:endParaRPr>
          </a:p>
          <a:p>
            <a:pPr>
              <a:lnSpc>
                <a:spcPct val="150000"/>
              </a:lnSpc>
            </a:pPr>
            <a:endParaRPr lang="de-DE" sz="2800" dirty="0" smtClean="0"/>
          </a:p>
          <a:p>
            <a:pPr>
              <a:lnSpc>
                <a:spcPct val="150000"/>
              </a:lnSpc>
            </a:pPr>
            <a:endParaRPr lang="en-US" sz="2000" dirty="0" smtClean="0"/>
          </a:p>
          <a:p>
            <a:pPr>
              <a:lnSpc>
                <a:spcPct val="150000"/>
              </a:lnSpc>
            </a:pPr>
            <a:r>
              <a:rPr lang="en-US" sz="2000" dirty="0" smtClean="0"/>
              <a:t>more details about plot</a:t>
            </a:r>
          </a:p>
          <a:p>
            <a:pPr>
              <a:lnSpc>
                <a:spcPct val="150000"/>
              </a:lnSpc>
            </a:pPr>
            <a:r>
              <a:rPr lang="en-US" sz="2400" dirty="0" smtClean="0">
                <a:solidFill>
                  <a:schemeClr val="accent1"/>
                </a:solidFill>
                <a:effectLst>
                  <a:outerShdw blurRad="38100" dist="25400" dir="5400000" algn="ctr" rotWithShape="0">
                    <a:srgbClr val="6E747A">
                      <a:alpha val="43000"/>
                    </a:srgbClr>
                  </a:outerShdw>
                </a:effectLst>
              </a:rPr>
              <a:t>help(plot) or ?plot</a:t>
            </a:r>
          </a:p>
          <a:p>
            <a:pPr marL="0" indent="0">
              <a:lnSpc>
                <a:spcPct val="150000"/>
              </a:lnSpc>
              <a:buNone/>
            </a:pPr>
            <a:endParaRPr lang="en-US" sz="2400" dirty="0" smtClean="0"/>
          </a:p>
          <a:p>
            <a:pPr>
              <a:lnSpc>
                <a:spcPct val="150000"/>
              </a:lnSpc>
            </a:pPr>
            <a:endParaRPr lang="en-US" sz="2800" dirty="0" smtClean="0"/>
          </a:p>
          <a:p>
            <a:pPr>
              <a:lnSpc>
                <a:spcPct val="150000"/>
              </a:lnSpc>
            </a:pPr>
            <a:endParaRPr lang="en-US" sz="2800" dirty="0"/>
          </a:p>
        </p:txBody>
      </p:sp>
      <p:sp>
        <p:nvSpPr>
          <p:cNvPr id="3" name="Title 2"/>
          <p:cNvSpPr>
            <a:spLocks noGrp="1"/>
          </p:cNvSpPr>
          <p:nvPr>
            <p:ph type="title"/>
          </p:nvPr>
        </p:nvSpPr>
        <p:spPr/>
        <p:txBody>
          <a:bodyPr/>
          <a:lstStyle/>
          <a:p>
            <a:r>
              <a:rPr lang="en-US" sz="2400" dirty="0" smtClean="0"/>
              <a:t> Data Visualization	</a:t>
            </a:r>
            <a:endParaRPr lang="en-US" sz="2400" dirty="0"/>
          </a:p>
        </p:txBody>
      </p:sp>
      <p:sp>
        <p:nvSpPr>
          <p:cNvPr id="6" name="Line Callout 1 5"/>
          <p:cNvSpPr/>
          <p:nvPr/>
        </p:nvSpPr>
        <p:spPr>
          <a:xfrm>
            <a:off x="502920" y="2138045"/>
            <a:ext cx="1223645" cy="452755"/>
          </a:xfrm>
          <a:prstGeom prst="borderCallout1">
            <a:avLst>
              <a:gd name="adj1" fmla="val -3181"/>
              <a:gd name="adj2" fmla="val 50230"/>
              <a:gd name="adj3" fmla="val -89481"/>
              <a:gd name="adj4" fmla="val 116242"/>
            </a:avLst>
          </a:prstGeom>
          <a:no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x data</a:t>
            </a:r>
          </a:p>
        </p:txBody>
      </p:sp>
      <p:sp>
        <p:nvSpPr>
          <p:cNvPr id="7" name="Line Callout 1 6"/>
          <p:cNvSpPr/>
          <p:nvPr/>
        </p:nvSpPr>
        <p:spPr>
          <a:xfrm>
            <a:off x="1726565" y="2138045"/>
            <a:ext cx="1223645" cy="452755"/>
          </a:xfrm>
          <a:prstGeom prst="borderCallout1">
            <a:avLst>
              <a:gd name="adj1" fmla="val -3181"/>
              <a:gd name="adj2" fmla="val 50230"/>
              <a:gd name="adj3" fmla="val -89481"/>
              <a:gd name="adj4" fmla="val 116242"/>
            </a:avLst>
          </a:prstGeom>
          <a:no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y data</a:t>
            </a:r>
          </a:p>
        </p:txBody>
      </p:sp>
      <p:sp>
        <p:nvSpPr>
          <p:cNvPr id="8" name="Line Callout 1 7"/>
          <p:cNvSpPr/>
          <p:nvPr/>
        </p:nvSpPr>
        <p:spPr>
          <a:xfrm>
            <a:off x="3077845" y="2138045"/>
            <a:ext cx="1994535" cy="452755"/>
          </a:xfrm>
          <a:prstGeom prst="borderCallout1">
            <a:avLst>
              <a:gd name="adj1" fmla="val -3181"/>
              <a:gd name="adj2" fmla="val 50230"/>
              <a:gd name="adj3" fmla="val -82047"/>
              <a:gd name="adj4" fmla="val 72524"/>
            </a:avLst>
          </a:prstGeom>
          <a:no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using species labels als colors</a:t>
            </a:r>
          </a:p>
        </p:txBody>
      </p:sp>
      <p:sp>
        <p:nvSpPr>
          <p:cNvPr id="9" name="Line Callout 1 8"/>
          <p:cNvSpPr/>
          <p:nvPr/>
        </p:nvSpPr>
        <p:spPr>
          <a:xfrm>
            <a:off x="5694045" y="2138045"/>
            <a:ext cx="1927225" cy="452755"/>
          </a:xfrm>
          <a:prstGeom prst="borderCallout1">
            <a:avLst>
              <a:gd name="adj1" fmla="val -3181"/>
              <a:gd name="adj2" fmla="val 50230"/>
              <a:gd name="adj3" fmla="val -85834"/>
              <a:gd name="adj4" fmla="val 63196"/>
            </a:avLst>
          </a:prstGeom>
          <a:no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use species as patch to draw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
                                            <p:txEl>
                                              <p:pRg st="6" end="6"/>
                                            </p:txEl>
                                          </p:spTgt>
                                        </p:tgtEl>
                                        <p:attrNameLst>
                                          <p:attrName>style.visibility</p:attrName>
                                        </p:attrNameLst>
                                      </p:cBhvr>
                                      <p:to>
                                        <p:strVal val="visible"/>
                                      </p:to>
                                    </p:set>
                                    <p:anim calcmode="lin" valueType="num">
                                      <p:cBhvr additive="base">
                                        <p:cTn id="4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theme/theme1.xml><?xml version="1.0" encoding="utf-8"?>
<a:theme xmlns:a="http://schemas.openxmlformats.org/drawingml/2006/main" name="140715_Powerpointvorlage_institute">
  <a:themeElements>
    <a:clrScheme name="RWTH Farben">
      <a:dk1>
        <a:sysClr val="windowText" lastClr="000000"/>
      </a:dk1>
      <a:lt1>
        <a:sysClr val="window" lastClr="FFFFFF"/>
      </a:lt1>
      <a:dk2>
        <a:srgbClr val="00549F"/>
      </a:dk2>
      <a:lt2>
        <a:srgbClr val="8EBAE5"/>
      </a:lt2>
      <a:accent1>
        <a:srgbClr val="006165"/>
      </a:accent1>
      <a:accent2>
        <a:srgbClr val="0098A1"/>
      </a:accent2>
      <a:accent3>
        <a:srgbClr val="57AB27"/>
      </a:accent3>
      <a:accent4>
        <a:srgbClr val="BDCD00"/>
      </a:accent4>
      <a:accent5>
        <a:srgbClr val="F6A800"/>
      </a:accent5>
      <a:accent6>
        <a:srgbClr val="CC071E"/>
      </a:accent6>
      <a:hlink>
        <a:srgbClr val="612158"/>
      </a:hlink>
      <a:folHlink>
        <a:srgbClr val="7A6FA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 ma:contentTypeID="0x010100FDD14014A4A4A449BAC2ED7F2CE62E0C" ma:contentTypeVersion="" ma:contentTypeDescription="" ma:contentTypeScope="" ma:versionID="2fd70379112ffc006ad0df2faf053394">
  <xsd:schema xmlns:xsd="http://www.w3.org/2001/XMLSchema" xmlns:xs="http://www.w3.org/2001/XMLSchema" xmlns:p="http://schemas.microsoft.com/office/2006/metadata/properties" xmlns:ns2="81A3053B-5C7D-43D3-B65F-22BCB91FDB30" targetNamespace="http://schemas.microsoft.com/office/2006/metadata/properties" ma:root="true" ma:fieldsID="8d6c6780e2b018ef36d1d1ff2b420cb6" ns2:_="">
    <xsd:import namespace="81A3053B-5C7D-43D3-B65F-22BCB91FDB30"/>
    <xsd:element name="properties">
      <xsd:complexType>
        <xsd:sequence>
          <xsd:element name="documentManagement">
            <xsd:complexType>
              <xsd:all>
                <xsd:element ref="ns2:Topic" minOccurs="0"/>
                <xsd:element ref="ns2:LectureDate" minOccurs="0"/>
                <xsd:element ref="ns2:RelatedHyperlinks" minOccurs="0"/>
                <xsd:element ref="ns2:RelatedMedi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A3053B-5C7D-43D3-B65F-22BCB91FDB30" elementFormDefault="qualified">
    <xsd:import namespace="http://schemas.microsoft.com/office/2006/documentManagement/types"/>
    <xsd:import namespace="http://schemas.microsoft.com/office/infopath/2007/PartnerControls"/>
    <xsd:element name="Topic" ma:index="1" nillable="true" ma:displayName="Topic" ma:list="{54EEAD53-96CB-4C54-97C3-ED78FDF4B3EF}" ma:internalName="Topic" ma:showField="Title">
      <xsd:simpleType>
        <xsd:restriction base="dms:Unknown"/>
      </xsd:simpleType>
    </xsd:element>
    <xsd:element name="LectureDate" ma:index="2" nillable="true" ma:displayName="Lecture Date" ma:list="{DF6E24EE-C6FC-4F80-8DC3-93D98BCCF368}" ma:internalName="LectureDate" ma:showField="EventDate">
      <xsd:simpleType>
        <xsd:restriction base="dms:Unknown"/>
      </xsd:simpleType>
    </xsd:element>
    <xsd:element name="RelatedHyperlinks" ma:index="3" nillable="true" ma:displayName="Hyperlinks" ma:list="{9D6C0411-A00E-488C-BD99-6DB9D2791E0E}" ma:internalName="RelatedHyperlinks" ma:showField="URL">
      <xsd:simpleType>
        <xsd:restriction base="dms:Unknown"/>
      </xsd:simpleType>
    </xsd:element>
    <xsd:element name="RelatedMedia" ma:index="4" nillable="true" ma:displayName="Media" ma:list="{D942FD5B-C04D-4FD5-972C-B615161E60BB}" ma:internalName="RelatedMedia" ma:showField="Titl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xsd:element ref="dc:title" minOccurs="0" maxOccurs="1" ma:index="0"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opic xmlns="81A3053B-5C7D-43D3-B65F-22BCB91FDB30" xsi:nil="true"/>
    <LectureDate xmlns="81A3053B-5C7D-43D3-B65F-22BCB91FDB30">25;#25</LectureDate>
    <RelatedMedia xmlns="81A3053B-5C7D-43D3-B65F-22BCB91FDB30" xsi:nil="true"/>
    <RelatedHyperlinks xmlns="81A3053B-5C7D-43D3-B65F-22BCB91FDB30" xsi:nil="true"/>
  </documentManagement>
</p:properties>
</file>

<file path=customXml/itemProps1.xml><?xml version="1.0" encoding="utf-8"?>
<ds:datastoreItem xmlns:ds="http://schemas.openxmlformats.org/officeDocument/2006/customXml" ds:itemID="{04742CCC-20D3-4A43-A6FE-900136BA66F5}"/>
</file>

<file path=customXml/itemProps2.xml><?xml version="1.0" encoding="utf-8"?>
<ds:datastoreItem xmlns:ds="http://schemas.openxmlformats.org/officeDocument/2006/customXml" ds:itemID="{BA5825A5-1184-4639-B2C7-79DCD21E8691}"/>
</file>

<file path=docProps/app.xml><?xml version="1.0" encoding="utf-8"?>
<Properties xmlns="http://schemas.openxmlformats.org/officeDocument/2006/extended-properties" xmlns:vt="http://schemas.openxmlformats.org/officeDocument/2006/docPropsVTypes">
  <TotalTime>0</TotalTime>
  <Words>1463</Words>
  <Application>Microsoft Office PowerPoint</Application>
  <PresentationFormat>On-screen Show (4:3)</PresentationFormat>
  <Paragraphs>245</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Candara</vt:lpstr>
      <vt:lpstr>Symbol</vt:lpstr>
      <vt:lpstr>Wingdings</vt:lpstr>
      <vt:lpstr>140715_Powerpointvorlage_institute</vt:lpstr>
      <vt:lpstr>Exercise Data Analytics with R:                          Data Preprocessing in R    </vt:lpstr>
      <vt:lpstr>Outlines </vt:lpstr>
      <vt:lpstr>Data Exploration </vt:lpstr>
      <vt:lpstr>Dataset Example the Stanford Heart Transplant data[1,2] </vt:lpstr>
      <vt:lpstr> Data Exploration</vt:lpstr>
      <vt:lpstr> Data Exploration</vt:lpstr>
      <vt:lpstr> Data Visualization </vt:lpstr>
      <vt:lpstr> Data Visualization </vt:lpstr>
      <vt:lpstr> Data Visualization </vt:lpstr>
      <vt:lpstr> Data Visualization</vt:lpstr>
      <vt:lpstr> Data Visualization -- boxplot </vt:lpstr>
      <vt:lpstr> Data Cleaning</vt:lpstr>
      <vt:lpstr> Data Cleaning</vt:lpstr>
      <vt:lpstr>Data Sampling Definition </vt:lpstr>
      <vt:lpstr>Data Sampling Types</vt:lpstr>
      <vt:lpstr>Data Sampling Examples </vt:lpstr>
      <vt:lpstr>Data Sampling Examples </vt:lpstr>
      <vt:lpstr> Normalization &amp; Standardization</vt:lpstr>
      <vt:lpstr> Packages caret for Preprocess</vt:lpstr>
      <vt:lpstr> caret for Preprocess</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2:                          Data Preprocessing in R    </dc:title>
  <dc:creator>Ding</dc:creator>
  <cp:lastModifiedBy>Oya Beyan</cp:lastModifiedBy>
  <cp:revision>27</cp:revision>
  <dcterms:created xsi:type="dcterms:W3CDTF">2016-11-07T09:39:00Z</dcterms:created>
  <dcterms:modified xsi:type="dcterms:W3CDTF">2017-01-15T13:19:23Z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y fmtid="{D5CDD505-2E9C-101B-9397-08002B2CF9AE}" pid="3" name="ContentTypeId">
    <vt:lpwstr>0x010100FDD14014A4A4A449BAC2ED7F2CE62E0C</vt:lpwstr>
  </property>
</Properties>
</file>