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0" r:id="rId4"/>
    <p:sldId id="261" r:id="rId5"/>
    <p:sldId id="262" r:id="rId6"/>
    <p:sldId id="264" r:id="rId7"/>
    <p:sldId id="265" r:id="rId8"/>
    <p:sldId id="263" r:id="rId9"/>
    <p:sldId id="259" r:id="rId10"/>
    <p:sldId id="266" r:id="rId11"/>
    <p:sldId id="268" r:id="rId12"/>
    <p:sldId id="267" r:id="rId13"/>
    <p:sldId id="271" r:id="rId14"/>
    <p:sldId id="272"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7" autoAdjust="0"/>
    <p:restoredTop sz="87742" autoAdjust="0"/>
  </p:normalViewPr>
  <p:slideViewPr>
    <p:cSldViewPr snapToGrid="0" showGuides="1">
      <p:cViewPr varScale="1">
        <p:scale>
          <a:sx n="86" d="100"/>
          <a:sy n="86" d="100"/>
        </p:scale>
        <p:origin x="50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42517-063F-429E-AD9B-81012FE4CC9E}" type="datetimeFigureOut">
              <a:rPr lang="en-US" smtClean="0"/>
              <a:t>21-Nov-16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402AD-4DCB-4D35-A3F1-981E8343BD53}" type="slidenum">
              <a:rPr lang="en-US" smtClean="0"/>
              <a:t>‹#›</a:t>
            </a:fld>
            <a:endParaRPr lang="en-US"/>
          </a:p>
        </p:txBody>
      </p:sp>
    </p:spTree>
    <p:extLst>
      <p:ext uri="{BB962C8B-B14F-4D97-AF65-F5344CB8AC3E}">
        <p14:creationId xmlns:p14="http://schemas.microsoft.com/office/powerpoint/2010/main" val="327876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query, there happens an </a:t>
            </a:r>
            <a:r>
              <a:rPr lang="en-US" b="1" dirty="0" smtClean="0"/>
              <a:t>interaction</a:t>
            </a:r>
            <a:r>
              <a:rPr lang="en-US" dirty="0" smtClean="0"/>
              <a:t> of two different</a:t>
            </a:r>
            <a:r>
              <a:rPr lang="en-US" baseline="0" dirty="0" smtClean="0"/>
              <a:t> datasets. The chemical declared is stored in </a:t>
            </a:r>
            <a:r>
              <a:rPr lang="en-US" b="1" baseline="0" dirty="0" err="1" smtClean="0"/>
              <a:t>ctd</a:t>
            </a:r>
            <a:r>
              <a:rPr lang="en-US" baseline="0" dirty="0" smtClean="0"/>
              <a:t> dataset. It has a </a:t>
            </a:r>
            <a:r>
              <a:rPr lang="en-US" b="1" baseline="0" dirty="0" smtClean="0"/>
              <a:t>GO</a:t>
            </a:r>
            <a:r>
              <a:rPr lang="en-US" baseline="0" dirty="0" smtClean="0"/>
              <a:t> function, but the labels of this function are stored in </a:t>
            </a:r>
            <a:r>
              <a:rPr lang="en-US" b="1" baseline="0" dirty="0" err="1" smtClean="0"/>
              <a:t>BioPortal</a:t>
            </a:r>
            <a:r>
              <a:rPr lang="en-US" baseline="0" dirty="0" smtClean="0"/>
              <a:t> dataset.  How can we combine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our specific case, we are interested for  RDF schema and </a:t>
            </a:r>
            <a:r>
              <a:rPr lang="en-US" baseline="0" dirty="0" err="1" smtClean="0"/>
              <a:t>ctd</a:t>
            </a:r>
            <a:r>
              <a:rPr lang="en-US" baseline="0" dirty="0" smtClean="0"/>
              <a:t> vocabularies. </a:t>
            </a:r>
            <a:endParaRPr lang="en-US" dirty="0" smtClean="0"/>
          </a:p>
          <a:p>
            <a:endParaRPr lang="en-US" dirty="0"/>
          </a:p>
        </p:txBody>
      </p:sp>
      <p:sp>
        <p:nvSpPr>
          <p:cNvPr id="4" name="Slide Number Placeholder 3"/>
          <p:cNvSpPr>
            <a:spLocks noGrp="1"/>
          </p:cNvSpPr>
          <p:nvPr>
            <p:ph type="sldNum" sz="quarter" idx="10"/>
          </p:nvPr>
        </p:nvSpPr>
        <p:spPr/>
        <p:txBody>
          <a:bodyPr/>
          <a:lstStyle/>
          <a:p>
            <a:fld id="{3B0402AD-4DCB-4D35-A3F1-981E8343BD53}" type="slidenum">
              <a:rPr lang="en-US" smtClean="0"/>
              <a:t>3</a:t>
            </a:fld>
            <a:endParaRPr lang="en-US"/>
          </a:p>
        </p:txBody>
      </p:sp>
    </p:spTree>
    <p:extLst>
      <p:ext uri="{BB962C8B-B14F-4D97-AF65-F5344CB8AC3E}">
        <p14:creationId xmlns:p14="http://schemas.microsoft.com/office/powerpoint/2010/main" val="27137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need to display 3 variables, or 3 columns of data. The first row displays the chemical,</a:t>
            </a:r>
            <a:r>
              <a:rPr lang="en-US" baseline="0" dirty="0" smtClean="0"/>
              <a:t> second one the GO function link, and the third one displays the label of Go function. </a:t>
            </a:r>
          </a:p>
          <a:p>
            <a:r>
              <a:rPr lang="en-US" b="1" baseline="0" dirty="0" smtClean="0"/>
              <a:t>DISTINCT</a:t>
            </a:r>
            <a:r>
              <a:rPr lang="en-US" baseline="0" dirty="0" smtClean="0"/>
              <a:t> eliminates duplicate rows. This is usually used in Result Clause. </a:t>
            </a:r>
            <a:endParaRPr lang="en-US" dirty="0"/>
          </a:p>
        </p:txBody>
      </p:sp>
      <p:sp>
        <p:nvSpPr>
          <p:cNvPr id="4" name="Slide Number Placeholder 3"/>
          <p:cNvSpPr>
            <a:spLocks noGrp="1"/>
          </p:cNvSpPr>
          <p:nvPr>
            <p:ph type="sldNum" sz="quarter" idx="10"/>
          </p:nvPr>
        </p:nvSpPr>
        <p:spPr/>
        <p:txBody>
          <a:bodyPr/>
          <a:lstStyle/>
          <a:p>
            <a:fld id="{3B0402AD-4DCB-4D35-A3F1-981E8343BD53}" type="slidenum">
              <a:rPr lang="en-US" smtClean="0"/>
              <a:t>4</a:t>
            </a:fld>
            <a:endParaRPr lang="en-US"/>
          </a:p>
        </p:txBody>
      </p:sp>
    </p:spTree>
    <p:extLst>
      <p:ext uri="{BB962C8B-B14F-4D97-AF65-F5344CB8AC3E}">
        <p14:creationId xmlns:p14="http://schemas.microsoft.com/office/powerpoint/2010/main" val="144216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figure there is a triple architecture, retrieved by </a:t>
            </a:r>
            <a:r>
              <a:rPr lang="en-US" baseline="0" dirty="0" err="1" smtClean="0"/>
              <a:t>ctd</a:t>
            </a:r>
            <a:r>
              <a:rPr lang="en-US" baseline="0" dirty="0" smtClean="0"/>
              <a:t> dataset. Subject(Chemical) -&gt; Predicate(has-function) -&gt; Object(Resource)</a:t>
            </a:r>
          </a:p>
          <a:p>
            <a:r>
              <a:rPr lang="en-US" baseline="0" dirty="0" smtClean="0"/>
              <a:t>While building the query pattern, we call the Subject instance which belongs to </a:t>
            </a:r>
            <a:r>
              <a:rPr lang="en-US" i="0" dirty="0" smtClean="0"/>
              <a:t>2,6-xylidine chemical, and object instance</a:t>
            </a:r>
            <a:r>
              <a:rPr lang="en-US" i="0" baseline="0" dirty="0" smtClean="0"/>
              <a:t> which is the ?</a:t>
            </a:r>
            <a:r>
              <a:rPr lang="en-US" i="0" baseline="0" dirty="0" err="1" smtClean="0"/>
              <a:t>goFunction</a:t>
            </a:r>
            <a:r>
              <a:rPr lang="en-US" i="0" baseline="0" dirty="0" smtClean="0"/>
              <a:t> variable. </a:t>
            </a:r>
          </a:p>
          <a:p>
            <a:r>
              <a:rPr lang="en-US" i="0" baseline="0" dirty="0" smtClean="0"/>
              <a:t>Also, we create a new variable called ?chemical to display the label of chemical. </a:t>
            </a:r>
            <a:endParaRPr lang="en-US" i="0" dirty="0"/>
          </a:p>
        </p:txBody>
      </p:sp>
      <p:sp>
        <p:nvSpPr>
          <p:cNvPr id="4" name="Slide Number Placeholder 3"/>
          <p:cNvSpPr>
            <a:spLocks noGrp="1"/>
          </p:cNvSpPr>
          <p:nvPr>
            <p:ph type="sldNum" sz="quarter" idx="10"/>
          </p:nvPr>
        </p:nvSpPr>
        <p:spPr/>
        <p:txBody>
          <a:bodyPr/>
          <a:lstStyle/>
          <a:p>
            <a:fld id="{3B0402AD-4DCB-4D35-A3F1-981E8343BD53}" type="slidenum">
              <a:rPr lang="en-US" smtClean="0"/>
              <a:t>5</a:t>
            </a:fld>
            <a:endParaRPr lang="en-US"/>
          </a:p>
        </p:txBody>
      </p:sp>
    </p:spTree>
    <p:extLst>
      <p:ext uri="{BB962C8B-B14F-4D97-AF65-F5344CB8AC3E}">
        <p14:creationId xmlns:p14="http://schemas.microsoft.com/office/powerpoint/2010/main" val="186702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example, showing the properties of GO function in</a:t>
            </a:r>
            <a:r>
              <a:rPr lang="en-US" baseline="0" dirty="0" smtClean="0"/>
              <a:t> </a:t>
            </a:r>
            <a:r>
              <a:rPr lang="en-US" baseline="0" dirty="0" err="1" smtClean="0"/>
              <a:t>BioPortal</a:t>
            </a:r>
            <a:r>
              <a:rPr lang="en-US" baseline="0" dirty="0" smtClean="0"/>
              <a:t> dataset. You can check it in the attached link. </a:t>
            </a:r>
            <a:endParaRPr lang="en-US" dirty="0"/>
          </a:p>
        </p:txBody>
      </p:sp>
      <p:sp>
        <p:nvSpPr>
          <p:cNvPr id="4" name="Slide Number Placeholder 3"/>
          <p:cNvSpPr>
            <a:spLocks noGrp="1"/>
          </p:cNvSpPr>
          <p:nvPr>
            <p:ph type="sldNum" sz="quarter" idx="10"/>
          </p:nvPr>
        </p:nvSpPr>
        <p:spPr/>
        <p:txBody>
          <a:bodyPr/>
          <a:lstStyle/>
          <a:p>
            <a:fld id="{3B0402AD-4DCB-4D35-A3F1-981E8343BD53}" type="slidenum">
              <a:rPr lang="en-US" smtClean="0"/>
              <a:t>7</a:t>
            </a:fld>
            <a:endParaRPr lang="en-US"/>
          </a:p>
        </p:txBody>
      </p:sp>
    </p:spTree>
    <p:extLst>
      <p:ext uri="{BB962C8B-B14F-4D97-AF65-F5344CB8AC3E}">
        <p14:creationId xmlns:p14="http://schemas.microsoft.com/office/powerpoint/2010/main" val="27340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query pattern, we create</a:t>
            </a:r>
            <a:r>
              <a:rPr lang="en-US" baseline="0" dirty="0" smtClean="0"/>
              <a:t> the connection with the remote SPARQL endpoint. In our specific case, we are running the query under </a:t>
            </a:r>
            <a:r>
              <a:rPr lang="en-US" b="1" baseline="0" dirty="0" err="1" smtClean="0"/>
              <a:t>ctd</a:t>
            </a:r>
            <a:r>
              <a:rPr lang="en-US" baseline="0" dirty="0" smtClean="0"/>
              <a:t> endpoint.</a:t>
            </a:r>
          </a:p>
          <a:p>
            <a:r>
              <a:rPr lang="en-US" baseline="0" dirty="0" smtClean="0"/>
              <a:t>On the other side, we need to send part of the query into </a:t>
            </a:r>
            <a:r>
              <a:rPr lang="en-US" b="1" baseline="0" dirty="0" err="1" smtClean="0"/>
              <a:t>Bioportal</a:t>
            </a:r>
            <a:r>
              <a:rPr lang="en-US" baseline="0" dirty="0" smtClean="0"/>
              <a:t> endpoint, identified by the </a:t>
            </a:r>
            <a:r>
              <a:rPr lang="en-US" baseline="0" dirty="0" err="1" smtClean="0"/>
              <a:t>the</a:t>
            </a:r>
            <a:r>
              <a:rPr lang="en-US" baseline="0" dirty="0" smtClean="0"/>
              <a:t> URI above. </a:t>
            </a:r>
            <a:endParaRPr lang="en-US" dirty="0"/>
          </a:p>
        </p:txBody>
      </p:sp>
      <p:sp>
        <p:nvSpPr>
          <p:cNvPr id="4" name="Slide Number Placeholder 3"/>
          <p:cNvSpPr>
            <a:spLocks noGrp="1"/>
          </p:cNvSpPr>
          <p:nvPr>
            <p:ph type="sldNum" sz="quarter" idx="10"/>
          </p:nvPr>
        </p:nvSpPr>
        <p:spPr/>
        <p:txBody>
          <a:bodyPr/>
          <a:lstStyle/>
          <a:p>
            <a:fld id="{3B0402AD-4DCB-4D35-A3F1-981E8343BD53}" type="slidenum">
              <a:rPr lang="en-US" smtClean="0"/>
              <a:t>10</a:t>
            </a:fld>
            <a:endParaRPr lang="en-US"/>
          </a:p>
        </p:txBody>
      </p:sp>
    </p:spTree>
    <p:extLst>
      <p:ext uri="{BB962C8B-B14F-4D97-AF65-F5344CB8AC3E}">
        <p14:creationId xmlns:p14="http://schemas.microsoft.com/office/powerpoint/2010/main" val="78125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final query. </a:t>
            </a:r>
            <a:endParaRPr lang="en-US" dirty="0"/>
          </a:p>
        </p:txBody>
      </p:sp>
      <p:sp>
        <p:nvSpPr>
          <p:cNvPr id="4" name="Slide Number Placeholder 3"/>
          <p:cNvSpPr>
            <a:spLocks noGrp="1"/>
          </p:cNvSpPr>
          <p:nvPr>
            <p:ph type="sldNum" sz="quarter" idx="10"/>
          </p:nvPr>
        </p:nvSpPr>
        <p:spPr/>
        <p:txBody>
          <a:bodyPr/>
          <a:lstStyle/>
          <a:p>
            <a:fld id="{3B0402AD-4DCB-4D35-A3F1-981E8343BD53}" type="slidenum">
              <a:rPr lang="en-US" smtClean="0"/>
              <a:t>11</a:t>
            </a:fld>
            <a:endParaRPr lang="en-US"/>
          </a:p>
        </p:txBody>
      </p:sp>
    </p:spTree>
    <p:extLst>
      <p:ext uri="{BB962C8B-B14F-4D97-AF65-F5344CB8AC3E}">
        <p14:creationId xmlns:p14="http://schemas.microsoft.com/office/powerpoint/2010/main" val="2416682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the query running under</a:t>
            </a:r>
            <a:r>
              <a:rPr lang="en-US" baseline="0" dirty="0" smtClean="0"/>
              <a:t> 2 endpoints (</a:t>
            </a:r>
            <a:r>
              <a:rPr lang="en-US" baseline="0" dirty="0" err="1" smtClean="0"/>
              <a:t>ctd</a:t>
            </a:r>
            <a:r>
              <a:rPr lang="en-US" baseline="0" dirty="0" smtClean="0"/>
              <a:t> and </a:t>
            </a:r>
            <a:r>
              <a:rPr lang="en-US" baseline="0" dirty="0" err="1" smtClean="0"/>
              <a:t>bioportal</a:t>
            </a:r>
            <a:r>
              <a:rPr lang="en-US" baseline="0" smtClean="0"/>
              <a:t>). </a:t>
            </a:r>
            <a:endParaRPr lang="en-US"/>
          </a:p>
        </p:txBody>
      </p:sp>
      <p:sp>
        <p:nvSpPr>
          <p:cNvPr id="4" name="Slide Number Placeholder 3"/>
          <p:cNvSpPr>
            <a:spLocks noGrp="1"/>
          </p:cNvSpPr>
          <p:nvPr>
            <p:ph type="sldNum" sz="quarter" idx="10"/>
          </p:nvPr>
        </p:nvSpPr>
        <p:spPr/>
        <p:txBody>
          <a:bodyPr/>
          <a:lstStyle/>
          <a:p>
            <a:fld id="{3B0402AD-4DCB-4D35-A3F1-981E8343BD53}" type="slidenum">
              <a:rPr lang="en-US" smtClean="0"/>
              <a:t>12</a:t>
            </a:fld>
            <a:endParaRPr lang="en-US"/>
          </a:p>
        </p:txBody>
      </p:sp>
    </p:spTree>
    <p:extLst>
      <p:ext uri="{BB962C8B-B14F-4D97-AF65-F5344CB8AC3E}">
        <p14:creationId xmlns:p14="http://schemas.microsoft.com/office/powerpoint/2010/main" val="331571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13</a:t>
            </a:fld>
            <a:endParaRPr lang="en-US"/>
          </a:p>
        </p:txBody>
      </p:sp>
    </p:spTree>
    <p:extLst>
      <p:ext uri="{BB962C8B-B14F-4D97-AF65-F5344CB8AC3E}">
        <p14:creationId xmlns:p14="http://schemas.microsoft.com/office/powerpoint/2010/main" val="187618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D0769-448D-4499-B643-020C4BA82A12}" type="slidenum">
              <a:rPr lang="en-US" smtClean="0"/>
              <a:t>14</a:t>
            </a:fld>
            <a:endParaRPr lang="en-US"/>
          </a:p>
        </p:txBody>
      </p:sp>
    </p:spTree>
    <p:extLst>
      <p:ext uri="{BB962C8B-B14F-4D97-AF65-F5344CB8AC3E}">
        <p14:creationId xmlns:p14="http://schemas.microsoft.com/office/powerpoint/2010/main" val="2844208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1425503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17" y="1152525"/>
            <a:ext cx="11430000" cy="4064000"/>
          </a:xfrm>
          <a:prstGeom prst="rect">
            <a:avLst/>
          </a:prstGeom>
        </p:spPr>
      </p:pic>
    </p:spTree>
    <p:extLst>
      <p:ext uri="{BB962C8B-B14F-4D97-AF65-F5344CB8AC3E}">
        <p14:creationId xmlns:p14="http://schemas.microsoft.com/office/powerpoint/2010/main" val="8626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p:nvPr>
        </p:nvSpPr>
        <p:spPr>
          <a:xfrm>
            <a:off x="383118" y="1684800"/>
            <a:ext cx="11425767" cy="3632200"/>
          </a:xfrm>
          <a:prstGeom prst="rect">
            <a:avLst/>
          </a:prstGeom>
        </p:spPr>
        <p:txBody>
          <a:bodyPr lIns="0" tIns="0" rIns="0" bIns="0"/>
          <a:lstStyle/>
          <a:p>
            <a:r>
              <a:rPr lang="en-US" smtClean="0"/>
              <a:t>Click icon to add chart</a:t>
            </a:r>
            <a:endParaRPr lang="de-DE"/>
          </a:p>
        </p:txBody>
      </p:sp>
    </p:spTree>
    <p:extLst>
      <p:ext uri="{BB962C8B-B14F-4D97-AF65-F5344CB8AC3E}">
        <p14:creationId xmlns:p14="http://schemas.microsoft.com/office/powerpoint/2010/main" val="292489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smtClean="0"/>
              <a:t>Vielen Dank</a:t>
            </a:r>
            <a:br>
              <a:rPr lang="de-DE" sz="3200" dirty="0" smtClean="0"/>
            </a:br>
            <a:r>
              <a:rPr lang="de-DE" sz="3200" dirty="0" smtClean="0"/>
              <a:t>für Ihre Aufmerksamkeit</a:t>
            </a:r>
            <a:endParaRPr lang="en-US" sz="3200" dirty="0"/>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p:nvGrpSpPr>
        <p:grpSpPr>
          <a:xfrm>
            <a:off x="8819669" y="6044400"/>
            <a:ext cx="3160655"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2390339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38B4F17-8F52-42A1-95DF-F2667CD52EEA}"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1CB3DF9-5507-4383-886B-10A445B66E29}" type="slidenum">
              <a:rPr lang="en-US" smtClean="0"/>
              <a:t>‹#›</a:t>
            </a:fld>
            <a:endParaRPr lang="en-US"/>
          </a:p>
        </p:txBody>
      </p:sp>
    </p:spTree>
    <p:extLst>
      <p:ext uri="{BB962C8B-B14F-4D97-AF65-F5344CB8AC3E}">
        <p14:creationId xmlns:p14="http://schemas.microsoft.com/office/powerpoint/2010/main" val="3290465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61C318-F98A-4A06-96C8-F9E6EE41A01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FF42B1B-82A1-4D9C-9631-E948327C9FC0}" type="slidenum">
              <a:rPr lang="en-US" smtClean="0"/>
              <a:t>‹#›</a:t>
            </a:fld>
            <a:endParaRPr lang="en-US"/>
          </a:p>
        </p:txBody>
      </p:sp>
    </p:spTree>
    <p:extLst>
      <p:ext uri="{BB962C8B-B14F-4D97-AF65-F5344CB8AC3E}">
        <p14:creationId xmlns:p14="http://schemas.microsoft.com/office/powerpoint/2010/main" val="27235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383117" y="963831"/>
            <a:ext cx="11425767" cy="4935807"/>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476457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298700"/>
          </a:xfrm>
          <a:prstGeom prst="rect">
            <a:avLst/>
          </a:prstGeom>
        </p:spPr>
      </p:pic>
      <p:grpSp>
        <p:nvGrpSpPr>
          <p:cNvPr id="11" name="Group 10"/>
          <p:cNvGrpSpPr/>
          <p:nvPr/>
        </p:nvGrpSpPr>
        <p:grpSpPr>
          <a:xfrm>
            <a:off x="8819669" y="6044400"/>
            <a:ext cx="3160655"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17963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33900"/>
          </a:xfrm>
          <a:prstGeom prst="rect">
            <a:avLst/>
          </a:prstGeom>
        </p:spPr>
      </p:pic>
      <p:grpSp>
        <p:nvGrpSpPr>
          <p:cNvPr id="9" name="Group 8"/>
          <p:cNvGrpSpPr/>
          <p:nvPr/>
        </p:nvGrpSpPr>
        <p:grpSpPr>
          <a:xfrm>
            <a:off x="8819669" y="6044400"/>
            <a:ext cx="3160655"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401220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0931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p:nvGrpSpPr>
        <p:grpSpPr>
          <a:xfrm>
            <a:off x="8819669" y="6044400"/>
            <a:ext cx="3160655"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10437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383118" y="1684800"/>
            <a:ext cx="11425767"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76319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4000" y="1152000"/>
            <a:ext cx="1142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383118" y="1684801"/>
            <a:ext cx="11425767"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41967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383118" y="1684800"/>
            <a:ext cx="7531100"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600" y="1684799"/>
            <a:ext cx="3708400" cy="3594100"/>
          </a:xfrm>
          <a:prstGeom prst="rect">
            <a:avLst/>
          </a:prstGeom>
        </p:spPr>
      </p:pic>
    </p:spTree>
    <p:extLst>
      <p:ext uri="{BB962C8B-B14F-4D97-AF65-F5344CB8AC3E}">
        <p14:creationId xmlns:p14="http://schemas.microsoft.com/office/powerpoint/2010/main" val="113353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498601" y="6227764"/>
            <a:ext cx="5668433"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sz="900" dirty="0" smtClean="0"/>
              <a:t> | </a:t>
            </a:r>
            <a:br>
              <a:rPr lang="de-DE" sz="900" dirty="0" smtClean="0"/>
            </a:br>
            <a:r>
              <a:rPr lang="de-DE" sz="900" b="0" i="0" kern="1200" dirty="0" smtClean="0">
                <a:solidFill>
                  <a:schemeClr val="tx2"/>
                </a:solidFill>
                <a:effectLst/>
                <a:latin typeface="+mn-lt"/>
                <a:ea typeface="+mn-ea"/>
                <a:cs typeface="+mn-cs"/>
              </a:rPr>
              <a:t>Tel +49/241/8021501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Fax +49/241/8022321</a:t>
            </a:r>
            <a:r>
              <a:rPr lang="de-DE" sz="900" dirty="0" smtClean="0"/>
              <a:t> | http://dbis.rwth-aachen.de/cms</a:t>
            </a:r>
            <a:endParaRPr lang="de-DE" sz="900" dirty="0"/>
          </a:p>
        </p:txBody>
      </p:sp>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endParaRPr lang="en-US"/>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2993569" y="5412101"/>
            <a:ext cx="2710845" cy="116955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p:nvSpPr>
        <p:spPr>
          <a:xfrm>
            <a:off x="-2995083" y="506414"/>
            <a:ext cx="2755900" cy="3785652"/>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p:nvSpPr>
        <p:spPr>
          <a:xfrm>
            <a:off x="12308418" y="506414"/>
            <a:ext cx="2755900" cy="3785652"/>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p:nvGrpSpPr>
        <p:grpSpPr>
          <a:xfrm>
            <a:off x="8819669" y="6044400"/>
            <a:ext cx="3160655" cy="813600"/>
            <a:chOff x="6614751" y="6044400"/>
            <a:chExt cx="2370491" cy="813600"/>
          </a:xfrm>
        </p:grpSpPr>
        <p:pic>
          <p:nvPicPr>
            <p:cNvPr id="16" name="Grafik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7"/>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990578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p15:clr>
            <a:srgbClr val="F26B43"/>
          </p15:clr>
        </p15:guide>
        <p15:guide id="2" orient="horz" pos="2863">
          <p15:clr>
            <a:srgbClr val="F26B43"/>
          </p15:clr>
        </p15:guide>
        <p15:guide id="3" pos="181">
          <p15:clr>
            <a:srgbClr val="F26B43"/>
          </p15:clr>
        </p15:guide>
        <p15:guide id="4" pos="5579">
          <p15:clr>
            <a:srgbClr val="F26B43"/>
          </p15:clr>
        </p15:guide>
        <p15:guide id="5" pos="1950">
          <p15:clr>
            <a:srgbClr val="F26B43"/>
          </p15:clr>
        </p15:guide>
        <p15:guide id="6" pos="2064">
          <p15:clr>
            <a:srgbClr val="F26B43"/>
          </p15:clr>
        </p15:guide>
        <p15:guide id="7" pos="3696">
          <p15:clr>
            <a:srgbClr val="F26B43"/>
          </p15:clr>
        </p15:guide>
        <p15:guide id="8" pos="38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example.org/prefixB:" TargetMode="External"/><Relationship Id="rId2" Type="http://schemas.openxmlformats.org/officeDocument/2006/relationships/hyperlink" Target="http://example.org/prefixA" TargetMode="External"/><Relationship Id="rId1" Type="http://schemas.openxmlformats.org/officeDocument/2006/relationships/slideLayout" Target="../slideLayouts/slideLayout13.xml"/><Relationship Id="rId4" Type="http://schemas.openxmlformats.org/officeDocument/2006/relationships/hyperlink" Target="http://example.org/myDatas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bio2rdf.org/sparql" TargetMode="External"/><Relationship Id="rId2" Type="http://schemas.openxmlformats.org/officeDocument/2006/relationships/hyperlink" Target="http://download.bio2rdf.org/release/3/release.html" TargetMode="External"/><Relationship Id="rId1" Type="http://schemas.openxmlformats.org/officeDocument/2006/relationships/slideLayout" Target="../slideLayouts/slideLayout14.xml"/><Relationship Id="rId4" Type="http://schemas.openxmlformats.org/officeDocument/2006/relationships/hyperlink" Target="http://legacy.yasgui.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example.org/prefixB:" TargetMode="External"/><Relationship Id="rId2" Type="http://schemas.openxmlformats.org/officeDocument/2006/relationships/hyperlink" Target="http://example.org/prefixA" TargetMode="External"/><Relationship Id="rId1" Type="http://schemas.openxmlformats.org/officeDocument/2006/relationships/slideLayout" Target="../slideLayouts/slideLayout13.xml"/><Relationship Id="rId5" Type="http://schemas.openxmlformats.org/officeDocument/2006/relationships/hyperlink" Target="http://somewhere.org/sparql" TargetMode="External"/><Relationship Id="rId4" Type="http://schemas.openxmlformats.org/officeDocument/2006/relationships/hyperlink" Target="http://example.org/my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SPARQL QUERY in BIO2RDF</a:t>
            </a:r>
          </a:p>
        </p:txBody>
      </p:sp>
      <p:sp>
        <p:nvSpPr>
          <p:cNvPr id="3" name="Subtitle 2"/>
          <p:cNvSpPr>
            <a:spLocks noGrp="1"/>
          </p:cNvSpPr>
          <p:nvPr>
            <p:ph type="subTitle" idx="1"/>
          </p:nvPr>
        </p:nvSpPr>
        <p:spPr/>
        <p:txBody>
          <a:bodyPr/>
          <a:lstStyle/>
          <a:p>
            <a:r>
              <a:rPr lang="en-US" dirty="0"/>
              <a:t>Big Data in Medical Informatics</a:t>
            </a:r>
          </a:p>
          <a:p>
            <a:endParaRPr lang="en-US" dirty="0"/>
          </a:p>
        </p:txBody>
      </p:sp>
    </p:spTree>
    <p:extLst>
      <p:ext uri="{BB962C8B-B14F-4D97-AF65-F5344CB8AC3E}">
        <p14:creationId xmlns:p14="http://schemas.microsoft.com/office/powerpoint/2010/main" val="3352109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a:t>
            </a:r>
            <a:r>
              <a:rPr lang="en-US" i="1" dirty="0" smtClean="0"/>
              <a:t>C007766</a:t>
            </a:r>
          </a:p>
          <a:p>
            <a:endParaRPr lang="en-US" i="1" dirty="0"/>
          </a:p>
          <a:p>
            <a:endParaRPr lang="en-US" i="1" dirty="0" smtClean="0"/>
          </a:p>
          <a:p>
            <a:r>
              <a:rPr lang="en-US" dirty="0">
                <a:solidFill>
                  <a:srgbClr val="FF0000"/>
                </a:solidFill>
              </a:rPr>
              <a:t>Query Pattern</a:t>
            </a:r>
            <a:r>
              <a:rPr lang="en-US" dirty="0"/>
              <a:t>: Graph Pattern used to search the RDF data</a:t>
            </a:r>
          </a:p>
          <a:p>
            <a:endParaRPr lang="en-US" i="1" dirty="0" smtClean="0"/>
          </a:p>
          <a:p>
            <a:pPr marL="0" indent="0">
              <a:buNone/>
            </a:pPr>
            <a:r>
              <a:rPr lang="en-US" dirty="0"/>
              <a:t>WHERE {</a:t>
            </a:r>
          </a:p>
          <a:p>
            <a:pPr marL="0" indent="0">
              <a:buNone/>
            </a:pPr>
            <a:endParaRPr lang="en-US" dirty="0"/>
          </a:p>
          <a:p>
            <a:pPr marL="0" indent="0">
              <a:buNone/>
            </a:pPr>
            <a:r>
              <a:rPr lang="en-US" dirty="0"/>
              <a:t> &lt;http://bio2rdf.org/mesh:C007766&gt;         </a:t>
            </a:r>
            <a:r>
              <a:rPr lang="en-US" dirty="0" err="1"/>
              <a:t>ctd_vocab:has-function</a:t>
            </a:r>
            <a:r>
              <a:rPr lang="en-US" dirty="0"/>
              <a:t>                  ?</a:t>
            </a:r>
            <a:r>
              <a:rPr lang="en-US" dirty="0" err="1"/>
              <a:t>goFunction</a:t>
            </a:r>
            <a:r>
              <a:rPr lang="en-US" dirty="0"/>
              <a:t> ;</a:t>
            </a:r>
          </a:p>
          <a:p>
            <a:pPr marL="0" indent="0">
              <a:buNone/>
            </a:pPr>
            <a:r>
              <a:rPr lang="en-US" dirty="0"/>
              <a:t>                                                                  </a:t>
            </a:r>
            <a:r>
              <a:rPr lang="en-US" dirty="0" err="1"/>
              <a:t>rdfs:label</a:t>
            </a:r>
            <a:r>
              <a:rPr lang="en-US" dirty="0"/>
              <a:t>                                        ?chemical   . </a:t>
            </a:r>
            <a:endParaRPr lang="en-US" dirty="0" smtClean="0"/>
          </a:p>
          <a:p>
            <a:pPr marL="0" indent="0">
              <a:buNone/>
            </a:pPr>
            <a:endParaRPr lang="en-US" dirty="0" smtClean="0"/>
          </a:p>
          <a:p>
            <a:pPr marL="0" indent="0">
              <a:buNone/>
            </a:pPr>
            <a:r>
              <a:rPr lang="en-US" dirty="0" smtClean="0"/>
              <a:t>                                     </a:t>
            </a:r>
            <a:r>
              <a:rPr lang="en-US" u="sng" dirty="0" smtClean="0"/>
              <a:t>&lt;</a:t>
            </a:r>
            <a:r>
              <a:rPr lang="en-US" u="sng" dirty="0"/>
              <a:t>http://bioportal.bio2rdf.org/sparql&gt;</a:t>
            </a:r>
            <a:r>
              <a:rPr lang="en-US" dirty="0"/>
              <a:t>{</a:t>
            </a:r>
          </a:p>
          <a:p>
            <a:pPr marL="0" indent="0">
              <a:buNone/>
            </a:pPr>
            <a:r>
              <a:rPr lang="en-US" dirty="0" smtClean="0"/>
              <a:t>            </a:t>
            </a:r>
          </a:p>
          <a:p>
            <a:pPr marL="0" indent="0">
              <a:buNone/>
            </a:pPr>
            <a:r>
              <a:rPr lang="en-US" sz="1600" i="1" dirty="0"/>
              <a:t> </a:t>
            </a:r>
            <a:r>
              <a:rPr lang="en-US" sz="1600" i="1" dirty="0" smtClean="0"/>
              <a:t>            …   </a:t>
            </a:r>
            <a:r>
              <a:rPr lang="en-US" sz="1400" i="1" dirty="0" smtClean="0"/>
              <a:t>is </a:t>
            </a:r>
            <a:r>
              <a:rPr lang="en-US" sz="1400" i="1" dirty="0"/>
              <a:t>used to send part of the query against a remote SPARQL </a:t>
            </a:r>
            <a:r>
              <a:rPr lang="en-US" sz="1400" i="1" dirty="0" smtClean="0"/>
              <a:t>endpoint           SPARQL endpoint identifier</a:t>
            </a:r>
            <a:endParaRPr lang="en-US" sz="1400" i="1" dirty="0"/>
          </a:p>
          <a:p>
            <a:pPr marL="0" indent="0">
              <a:buNone/>
            </a:pPr>
            <a:r>
              <a:rPr lang="en-US" dirty="0" smtClean="0"/>
              <a:t>             }</a:t>
            </a:r>
            <a:endParaRPr lang="en-US" dirty="0"/>
          </a:p>
          <a:p>
            <a:pPr marL="0" indent="0">
              <a:buNone/>
            </a:pPr>
            <a:endParaRPr lang="en-US" dirty="0"/>
          </a:p>
          <a:p>
            <a:pPr marL="0" indent="0">
              <a:buNone/>
            </a:pPr>
            <a:r>
              <a:rPr lang="en-US" dirty="0"/>
              <a:t>}</a:t>
            </a:r>
          </a:p>
          <a:p>
            <a:endParaRPr lang="en-US" i="1" dirty="0"/>
          </a:p>
          <a:p>
            <a:endParaRPr lang="en-US" i="1" dirty="0" smtClean="0"/>
          </a:p>
          <a:p>
            <a:endParaRPr lang="en-US" i="1" dirty="0"/>
          </a:p>
          <a:p>
            <a:endParaRPr lang="en-US" dirty="0"/>
          </a:p>
          <a:p>
            <a:pPr marL="0" indent="0">
              <a:buNone/>
            </a:pPr>
            <a:endParaRPr lang="en-US" dirty="0"/>
          </a:p>
        </p:txBody>
      </p:sp>
      <p:sp>
        <p:nvSpPr>
          <p:cNvPr id="6" name="Oval 5"/>
          <p:cNvSpPr/>
          <p:nvPr/>
        </p:nvSpPr>
        <p:spPr>
          <a:xfrm>
            <a:off x="1403131" y="4052383"/>
            <a:ext cx="169249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SERVICE</a:t>
            </a:r>
            <a:endParaRPr lang="en-US" dirty="0"/>
          </a:p>
        </p:txBody>
      </p:sp>
      <p:cxnSp>
        <p:nvCxnSpPr>
          <p:cNvPr id="8" name="Straight Arrow Connector 7"/>
          <p:cNvCxnSpPr/>
          <p:nvPr/>
        </p:nvCxnSpPr>
        <p:spPr>
          <a:xfrm>
            <a:off x="2678056" y="4436385"/>
            <a:ext cx="475047" cy="33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57808" y="4378671"/>
            <a:ext cx="1217068" cy="39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070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a:t>
            </a:r>
            <a:r>
              <a:rPr lang="en-US" i="1" dirty="0" smtClean="0"/>
              <a:t>C007766</a:t>
            </a:r>
          </a:p>
          <a:p>
            <a:endParaRPr lang="en-US" i="1" dirty="0" smtClean="0"/>
          </a:p>
          <a:p>
            <a:r>
              <a:rPr lang="en-US" dirty="0" smtClean="0">
                <a:solidFill>
                  <a:srgbClr val="FF0000"/>
                </a:solidFill>
              </a:rPr>
              <a:t>Full Query:</a:t>
            </a:r>
            <a:endParaRPr lang="en-US" dirty="0"/>
          </a:p>
          <a:p>
            <a:endParaRPr lang="en-US" i="1" dirty="0" smtClean="0"/>
          </a:p>
          <a:p>
            <a:endParaRPr lang="en-US" i="1" dirty="0"/>
          </a:p>
          <a:p>
            <a:endParaRPr lang="en-US" i="1" dirty="0" smtClean="0"/>
          </a:p>
          <a:p>
            <a:endParaRPr lang="en-US" i="1" dirty="0"/>
          </a:p>
          <a:p>
            <a:endParaRPr lang="en-US" dirty="0"/>
          </a:p>
          <a:p>
            <a:pPr marL="0" indent="0">
              <a:buNone/>
            </a:pPr>
            <a:endParaRPr lang="en-US" dirty="0"/>
          </a:p>
        </p:txBody>
      </p:sp>
      <p:sp>
        <p:nvSpPr>
          <p:cNvPr id="4" name="Rectangle 3"/>
          <p:cNvSpPr/>
          <p:nvPr/>
        </p:nvSpPr>
        <p:spPr>
          <a:xfrm>
            <a:off x="2120461" y="2312988"/>
            <a:ext cx="9467193" cy="3693319"/>
          </a:xfrm>
          <a:prstGeom prst="rect">
            <a:avLst/>
          </a:prstGeom>
        </p:spPr>
        <p:txBody>
          <a:bodyPr wrap="square">
            <a:spAutoFit/>
          </a:bodyPr>
          <a:lstStyle/>
          <a:p>
            <a:r>
              <a:rPr lang="en-US" dirty="0" smtClean="0"/>
              <a:t>PREFIX </a:t>
            </a:r>
            <a:r>
              <a:rPr lang="en-US" dirty="0" err="1" smtClean="0"/>
              <a:t>ctd_vocab</a:t>
            </a:r>
            <a:r>
              <a:rPr lang="en-US" dirty="0" smtClean="0"/>
              <a:t>:&lt;http://bio2rdf.org/ctd_vocabulary:&gt;</a:t>
            </a:r>
          </a:p>
          <a:p>
            <a:r>
              <a:rPr lang="en-US" dirty="0" smtClean="0"/>
              <a:t>PREFIX </a:t>
            </a:r>
            <a:r>
              <a:rPr lang="en-US" dirty="0" err="1" smtClean="0"/>
              <a:t>rdfs</a:t>
            </a:r>
            <a:r>
              <a:rPr lang="en-US" dirty="0" smtClean="0"/>
              <a:t>: &lt;http://www.w3.org/2000/01/rdf-schema#&gt;</a:t>
            </a:r>
          </a:p>
          <a:p>
            <a:r>
              <a:rPr lang="en-US" dirty="0" smtClean="0"/>
              <a:t>SELECT distinct ?chemical ?</a:t>
            </a:r>
            <a:r>
              <a:rPr lang="en-US" dirty="0" err="1" smtClean="0"/>
              <a:t>goFunction</a:t>
            </a:r>
            <a:r>
              <a:rPr lang="en-US" dirty="0" smtClean="0"/>
              <a:t> ?label</a:t>
            </a:r>
          </a:p>
          <a:p>
            <a:endParaRPr lang="en-US" dirty="0" smtClean="0"/>
          </a:p>
          <a:p>
            <a:r>
              <a:rPr lang="en-US" dirty="0" smtClean="0"/>
              <a:t>WHERE {</a:t>
            </a:r>
          </a:p>
          <a:p>
            <a:endParaRPr lang="en-US" dirty="0" smtClean="0"/>
          </a:p>
          <a:p>
            <a:r>
              <a:rPr lang="en-US" dirty="0" smtClean="0"/>
              <a:t>     &lt;http://bio2rdf.org/mesh:C007766&gt; </a:t>
            </a:r>
            <a:r>
              <a:rPr lang="en-US" dirty="0" err="1" smtClean="0"/>
              <a:t>ctd_vocab:has-function</a:t>
            </a:r>
            <a:r>
              <a:rPr lang="en-US" dirty="0" smtClean="0"/>
              <a:t> ?</a:t>
            </a:r>
            <a:r>
              <a:rPr lang="en-US" dirty="0" err="1" smtClean="0"/>
              <a:t>goFunction</a:t>
            </a:r>
            <a:r>
              <a:rPr lang="en-US" dirty="0" smtClean="0"/>
              <a:t> ;</a:t>
            </a:r>
          </a:p>
          <a:p>
            <a:r>
              <a:rPr lang="en-US" dirty="0" smtClean="0"/>
              <a:t>                                                              </a:t>
            </a:r>
            <a:r>
              <a:rPr lang="en-US" dirty="0" err="1" smtClean="0"/>
              <a:t>rdfs:label</a:t>
            </a:r>
            <a:r>
              <a:rPr lang="en-US" dirty="0" smtClean="0"/>
              <a:t> ?chemical .</a:t>
            </a:r>
          </a:p>
          <a:p>
            <a:r>
              <a:rPr lang="en-US" dirty="0" smtClean="0"/>
              <a:t>                </a:t>
            </a:r>
            <a:r>
              <a:rPr lang="en-US" b="1" dirty="0" smtClean="0"/>
              <a:t>SERVICE</a:t>
            </a:r>
            <a:r>
              <a:rPr lang="en-US" dirty="0" smtClean="0"/>
              <a:t> &lt;http://bioportal.bio2rdf.org/sparql&gt;{</a:t>
            </a:r>
          </a:p>
          <a:p>
            <a:r>
              <a:rPr lang="en-US" dirty="0" smtClean="0"/>
              <a:t>                                 ?</a:t>
            </a:r>
            <a:r>
              <a:rPr lang="en-US" dirty="0" err="1" smtClean="0"/>
              <a:t>goFunction</a:t>
            </a:r>
            <a:r>
              <a:rPr lang="en-US" dirty="0" smtClean="0"/>
              <a:t> </a:t>
            </a:r>
            <a:r>
              <a:rPr lang="en-US" dirty="0" err="1" smtClean="0"/>
              <a:t>rdfs:label</a:t>
            </a:r>
            <a:r>
              <a:rPr lang="en-US" dirty="0" smtClean="0"/>
              <a:t> ?label .</a:t>
            </a:r>
          </a:p>
          <a:p>
            <a:r>
              <a:rPr lang="en-US" dirty="0" smtClean="0"/>
              <a:t>                }</a:t>
            </a:r>
          </a:p>
          <a:p>
            <a:endParaRPr lang="en-US" dirty="0" smtClean="0"/>
          </a:p>
          <a:p>
            <a:r>
              <a:rPr lang="en-US" dirty="0" smtClean="0"/>
              <a:t>}</a:t>
            </a:r>
            <a:endParaRPr lang="en-US" dirty="0"/>
          </a:p>
        </p:txBody>
      </p:sp>
    </p:spTree>
    <p:extLst>
      <p:ext uri="{BB962C8B-B14F-4D97-AF65-F5344CB8AC3E}">
        <p14:creationId xmlns:p14="http://schemas.microsoft.com/office/powerpoint/2010/main" val="431546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a:t>
            </a:r>
            <a:r>
              <a:rPr lang="en-US" i="1" dirty="0" smtClean="0"/>
              <a:t>C007766</a:t>
            </a:r>
          </a:p>
          <a:p>
            <a:endParaRPr lang="en-US" i="1" dirty="0" smtClean="0"/>
          </a:p>
          <a:p>
            <a:pPr marL="0" indent="0">
              <a:buNone/>
            </a:pPr>
            <a:endParaRPr lang="en-US" i="1" dirty="0" smtClean="0"/>
          </a:p>
          <a:p>
            <a:endParaRPr lang="en-US" i="1" dirty="0"/>
          </a:p>
          <a:p>
            <a:endParaRPr lang="en-US" i="1" dirty="0" smtClean="0"/>
          </a:p>
          <a:p>
            <a:endParaRPr lang="en-US" i="1" dirty="0"/>
          </a:p>
          <a:p>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92184" y="1909418"/>
            <a:ext cx="12099816" cy="4948582"/>
          </a:xfrm>
          <a:prstGeom prst="rect">
            <a:avLst/>
          </a:prstGeom>
        </p:spPr>
      </p:pic>
    </p:spTree>
    <p:extLst>
      <p:ext uri="{BB962C8B-B14F-4D97-AF65-F5344CB8AC3E}">
        <p14:creationId xmlns:p14="http://schemas.microsoft.com/office/powerpoint/2010/main" val="3159726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29" y="0"/>
            <a:ext cx="11813871" cy="1325563"/>
          </a:xfrm>
        </p:spPr>
        <p:txBody>
          <a:bodyPr/>
          <a:lstStyle/>
          <a:p>
            <a:r>
              <a:rPr lang="en-US" dirty="0" smtClean="0"/>
              <a:t>Special Type of Filtering</a:t>
            </a:r>
            <a:endParaRPr lang="en-US" dirty="0"/>
          </a:p>
        </p:txBody>
      </p:sp>
      <p:sp>
        <p:nvSpPr>
          <p:cNvPr id="4" name="Rectangle 3"/>
          <p:cNvSpPr/>
          <p:nvPr/>
        </p:nvSpPr>
        <p:spPr>
          <a:xfrm>
            <a:off x="909263" y="925486"/>
            <a:ext cx="9149138" cy="615553"/>
          </a:xfrm>
          <a:prstGeom prst="rect">
            <a:avLst/>
          </a:prstGeom>
        </p:spPr>
        <p:txBody>
          <a:bodyPr wrap="square">
            <a:spAutoFit/>
          </a:bodyPr>
          <a:lstStyle/>
          <a:p>
            <a:endParaRPr lang="en-US" sz="1600" i="1" dirty="0"/>
          </a:p>
          <a:p>
            <a:r>
              <a:rPr lang="en-US" dirty="0" smtClean="0"/>
              <a:t>What if we want to display only “</a:t>
            </a:r>
            <a:r>
              <a:rPr lang="en-US" dirty="0" err="1" smtClean="0"/>
              <a:t>heme</a:t>
            </a:r>
            <a:r>
              <a:rPr lang="en-US" dirty="0" smtClean="0"/>
              <a:t> binding” function label?</a:t>
            </a:r>
            <a:endParaRPr lang="en-US" dirty="0" smtClean="0"/>
          </a:p>
        </p:txBody>
      </p:sp>
      <p:sp>
        <p:nvSpPr>
          <p:cNvPr id="5" name="Oval 4"/>
          <p:cNvSpPr/>
          <p:nvPr/>
        </p:nvSpPr>
        <p:spPr>
          <a:xfrm>
            <a:off x="1108790" y="1859163"/>
            <a:ext cx="2828727"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FILTER </a:t>
            </a:r>
            <a:r>
              <a:rPr lang="en-US" dirty="0" smtClean="0">
                <a:solidFill>
                  <a:srgbClr val="FF0000"/>
                </a:solidFill>
              </a:rPr>
              <a:t>regex</a:t>
            </a:r>
            <a:endParaRPr lang="en-US" dirty="0">
              <a:solidFill>
                <a:srgbClr val="FF0000"/>
              </a:solidFill>
            </a:endParaRPr>
          </a:p>
        </p:txBody>
      </p:sp>
      <p:cxnSp>
        <p:nvCxnSpPr>
          <p:cNvPr id="6" name="Straight Arrow Connector 5"/>
          <p:cNvCxnSpPr>
            <a:stCxn id="5" idx="4"/>
          </p:cNvCxnSpPr>
          <p:nvPr/>
        </p:nvCxnSpPr>
        <p:spPr>
          <a:xfrm flipH="1">
            <a:off x="1875456" y="2251049"/>
            <a:ext cx="647698" cy="28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937517" y="1838323"/>
            <a:ext cx="7850168" cy="369332"/>
          </a:xfrm>
          <a:prstGeom prst="rect">
            <a:avLst/>
          </a:prstGeom>
        </p:spPr>
        <p:txBody>
          <a:bodyPr wrap="square">
            <a:spAutoFit/>
          </a:bodyPr>
          <a:lstStyle/>
          <a:p>
            <a:r>
              <a:rPr lang="en-US" dirty="0"/>
              <a:t>((</a:t>
            </a:r>
            <a:r>
              <a:rPr lang="en-US" dirty="0" err="1">
                <a:solidFill>
                  <a:srgbClr val="FF0000"/>
                </a:solidFill>
              </a:rPr>
              <a:t>str</a:t>
            </a:r>
            <a:r>
              <a:rPr lang="en-US" dirty="0"/>
              <a:t>(?label), "</a:t>
            </a:r>
            <a:r>
              <a:rPr lang="en-US" dirty="0" err="1"/>
              <a:t>heme</a:t>
            </a:r>
            <a:r>
              <a:rPr lang="en-US" dirty="0"/>
              <a:t> binding")</a:t>
            </a:r>
          </a:p>
        </p:txBody>
      </p:sp>
      <p:sp>
        <p:nvSpPr>
          <p:cNvPr id="8" name="Rectangle 7"/>
          <p:cNvSpPr/>
          <p:nvPr/>
        </p:nvSpPr>
        <p:spPr>
          <a:xfrm>
            <a:off x="909262" y="2720415"/>
            <a:ext cx="3360897" cy="646331"/>
          </a:xfrm>
          <a:prstGeom prst="rect">
            <a:avLst/>
          </a:prstGeom>
        </p:spPr>
        <p:txBody>
          <a:bodyPr wrap="square">
            <a:spAutoFit/>
          </a:bodyPr>
          <a:lstStyle/>
          <a:p>
            <a:r>
              <a:rPr lang="en-US" i="1" dirty="0" smtClean="0">
                <a:solidFill>
                  <a:srgbClr val="FF0000"/>
                </a:solidFill>
              </a:rPr>
              <a:t>Regex</a:t>
            </a:r>
            <a:r>
              <a:rPr lang="en-US" i="1" dirty="0" smtClean="0"/>
              <a:t> matches a language tag against a language range</a:t>
            </a:r>
            <a:endParaRPr lang="en-US" i="1" dirty="0"/>
          </a:p>
        </p:txBody>
      </p:sp>
      <p:cxnSp>
        <p:nvCxnSpPr>
          <p:cNvPr id="9" name="Straight Arrow Connector 8"/>
          <p:cNvCxnSpPr/>
          <p:nvPr/>
        </p:nvCxnSpPr>
        <p:spPr>
          <a:xfrm>
            <a:off x="4320849" y="2171716"/>
            <a:ext cx="890343" cy="3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11192" y="2674248"/>
            <a:ext cx="5043805" cy="369332"/>
          </a:xfrm>
          <a:prstGeom prst="rect">
            <a:avLst/>
          </a:prstGeom>
        </p:spPr>
        <p:txBody>
          <a:bodyPr wrap="square">
            <a:spAutoFit/>
          </a:bodyPr>
          <a:lstStyle/>
          <a:p>
            <a:r>
              <a:rPr lang="en-US" i="1" dirty="0" err="1" smtClean="0">
                <a:solidFill>
                  <a:srgbClr val="FF0000"/>
                </a:solidFill>
              </a:rPr>
              <a:t>str</a:t>
            </a:r>
            <a:r>
              <a:rPr lang="en-US" i="1" dirty="0" smtClean="0">
                <a:solidFill>
                  <a:srgbClr val="FF0000"/>
                </a:solidFill>
              </a:rPr>
              <a:t> </a:t>
            </a:r>
            <a:r>
              <a:rPr lang="en-US" i="1" dirty="0" smtClean="0"/>
              <a:t>converts the label variable into a string</a:t>
            </a:r>
            <a:endParaRPr lang="en-US" i="1" dirty="0"/>
          </a:p>
        </p:txBody>
      </p:sp>
      <p:pic>
        <p:nvPicPr>
          <p:cNvPr id="11" name="Picture 10"/>
          <p:cNvPicPr>
            <a:picLocks noChangeAspect="1"/>
          </p:cNvPicPr>
          <p:nvPr/>
        </p:nvPicPr>
        <p:blipFill>
          <a:blip r:embed="rId3"/>
          <a:stretch>
            <a:fillRect/>
          </a:stretch>
        </p:blipFill>
        <p:spPr>
          <a:xfrm>
            <a:off x="4596379" y="3475492"/>
            <a:ext cx="7191306" cy="333071"/>
          </a:xfrm>
          <a:prstGeom prst="rect">
            <a:avLst/>
          </a:prstGeom>
        </p:spPr>
      </p:pic>
      <p:pic>
        <p:nvPicPr>
          <p:cNvPr id="12" name="Picture 11"/>
          <p:cNvPicPr>
            <a:picLocks noChangeAspect="1"/>
          </p:cNvPicPr>
          <p:nvPr/>
        </p:nvPicPr>
        <p:blipFill>
          <a:blip r:embed="rId4"/>
          <a:stretch>
            <a:fillRect/>
          </a:stretch>
        </p:blipFill>
        <p:spPr>
          <a:xfrm>
            <a:off x="5494951" y="4059195"/>
            <a:ext cx="5426320" cy="1669637"/>
          </a:xfrm>
          <a:prstGeom prst="rect">
            <a:avLst/>
          </a:prstGeom>
        </p:spPr>
      </p:pic>
    </p:spTree>
    <p:extLst>
      <p:ext uri="{BB962C8B-B14F-4D97-AF65-F5344CB8AC3E}">
        <p14:creationId xmlns:p14="http://schemas.microsoft.com/office/powerpoint/2010/main" val="735987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29" y="0"/>
            <a:ext cx="11813871" cy="1325563"/>
          </a:xfrm>
        </p:spPr>
        <p:txBody>
          <a:bodyPr/>
          <a:lstStyle/>
          <a:p>
            <a:r>
              <a:rPr lang="en-US" dirty="0" smtClean="0"/>
              <a:t>Special Type of Filtering</a:t>
            </a:r>
            <a:endParaRPr lang="en-US" dirty="0"/>
          </a:p>
        </p:txBody>
      </p:sp>
      <p:sp>
        <p:nvSpPr>
          <p:cNvPr id="4" name="Rectangle 3"/>
          <p:cNvSpPr/>
          <p:nvPr/>
        </p:nvSpPr>
        <p:spPr>
          <a:xfrm>
            <a:off x="909263" y="925486"/>
            <a:ext cx="9149138" cy="615553"/>
          </a:xfrm>
          <a:prstGeom prst="rect">
            <a:avLst/>
          </a:prstGeom>
        </p:spPr>
        <p:txBody>
          <a:bodyPr wrap="square">
            <a:spAutoFit/>
          </a:bodyPr>
          <a:lstStyle/>
          <a:p>
            <a:endParaRPr lang="en-US" sz="1600" i="1" dirty="0"/>
          </a:p>
          <a:p>
            <a:r>
              <a:rPr lang="en-US" dirty="0" smtClean="0"/>
              <a:t>What if we want to display only “</a:t>
            </a:r>
            <a:r>
              <a:rPr lang="en-US" dirty="0" err="1" smtClean="0"/>
              <a:t>heme</a:t>
            </a:r>
            <a:r>
              <a:rPr lang="en-US" dirty="0" smtClean="0"/>
              <a:t> binding” function label?</a:t>
            </a:r>
            <a:endParaRPr lang="en-US" dirty="0" smtClean="0"/>
          </a:p>
        </p:txBody>
      </p:sp>
      <p:pic>
        <p:nvPicPr>
          <p:cNvPr id="3" name="Picture 2"/>
          <p:cNvPicPr>
            <a:picLocks noChangeAspect="1"/>
          </p:cNvPicPr>
          <p:nvPr/>
        </p:nvPicPr>
        <p:blipFill>
          <a:blip r:embed="rId3"/>
          <a:stretch>
            <a:fillRect/>
          </a:stretch>
        </p:blipFill>
        <p:spPr>
          <a:xfrm>
            <a:off x="13858" y="1896121"/>
            <a:ext cx="12178142" cy="3616911"/>
          </a:xfrm>
          <a:prstGeom prst="rect">
            <a:avLst/>
          </a:prstGeom>
        </p:spPr>
      </p:pic>
    </p:spTree>
    <p:extLst>
      <p:ext uri="{BB962C8B-B14F-4D97-AF65-F5344CB8AC3E}">
        <p14:creationId xmlns:p14="http://schemas.microsoft.com/office/powerpoint/2010/main" val="93694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Querying Alternatives </a:t>
            </a:r>
            <a:endParaRPr lang="en-US" dirty="0"/>
          </a:p>
        </p:txBody>
      </p:sp>
      <p:sp>
        <p:nvSpPr>
          <p:cNvPr id="3" name="Content Placeholder 2"/>
          <p:cNvSpPr>
            <a:spLocks noGrp="1"/>
          </p:cNvSpPr>
          <p:nvPr>
            <p:ph idx="1"/>
          </p:nvPr>
        </p:nvSpPr>
        <p:spPr>
          <a:xfrm>
            <a:off x="838200" y="1054349"/>
            <a:ext cx="10515600" cy="4351338"/>
          </a:xfrm>
        </p:spPr>
        <p:txBody>
          <a:bodyPr/>
          <a:lstStyle/>
          <a:p>
            <a:r>
              <a:rPr lang="en-US" sz="2000" i="1" dirty="0" smtClean="0"/>
              <a:t>What if you want to query results from more than two graph patterns and want to output the combined results?</a:t>
            </a:r>
          </a:p>
          <a:p>
            <a:endParaRPr lang="en-US" sz="2000" i="1" dirty="0"/>
          </a:p>
          <a:p>
            <a:endParaRPr lang="en-US" sz="2000" i="1" dirty="0" smtClean="0"/>
          </a:p>
          <a:p>
            <a:r>
              <a:rPr lang="en-US" sz="2000" dirty="0" smtClean="0"/>
              <a:t>The </a:t>
            </a:r>
            <a:r>
              <a:rPr lang="en-US" sz="2000" dirty="0" smtClean="0">
                <a:solidFill>
                  <a:srgbClr val="FF0000"/>
                </a:solidFill>
              </a:rPr>
              <a:t>UNION</a:t>
            </a:r>
            <a:r>
              <a:rPr lang="en-US" sz="2000" dirty="0" smtClean="0"/>
              <a:t> includes results from either of two graph patterns or more. Solutions to both sides of the </a:t>
            </a:r>
            <a:r>
              <a:rPr lang="en-US" sz="2000" dirty="0" smtClean="0">
                <a:solidFill>
                  <a:srgbClr val="FF0000"/>
                </a:solidFill>
              </a:rPr>
              <a:t>UNION</a:t>
            </a:r>
            <a:r>
              <a:rPr lang="en-US" sz="2000" dirty="0" smtClean="0"/>
              <a:t> are included in the results.</a:t>
            </a:r>
          </a:p>
          <a:p>
            <a:endParaRPr lang="en-US" sz="2000" dirty="0"/>
          </a:p>
          <a:p>
            <a:r>
              <a:rPr lang="en-US" sz="2000" dirty="0" smtClean="0">
                <a:solidFill>
                  <a:srgbClr val="FF0000"/>
                </a:solidFill>
              </a:rPr>
              <a:t>UNION</a:t>
            </a:r>
            <a:r>
              <a:rPr lang="en-US" sz="2000" dirty="0" smtClean="0"/>
              <a:t> combines the result set of two separate graph patterns. </a:t>
            </a:r>
            <a:endParaRPr lang="en-US" sz="2000" dirty="0"/>
          </a:p>
        </p:txBody>
      </p:sp>
    </p:spTree>
    <p:extLst>
      <p:ext uri="{BB962C8B-B14F-4D97-AF65-F5344CB8AC3E}">
        <p14:creationId xmlns:p14="http://schemas.microsoft.com/office/powerpoint/2010/main" val="746216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831" y="151077"/>
            <a:ext cx="12245009" cy="707666"/>
          </a:xfrm>
        </p:spPr>
        <p:txBody>
          <a:bodyPr/>
          <a:lstStyle/>
          <a:p>
            <a:pPr algn="l"/>
            <a:r>
              <a:rPr lang="en-US" sz="3600" dirty="0" smtClean="0"/>
              <a:t>    SPARQL anatomy for combining two graphs.  </a:t>
            </a:r>
            <a:endParaRPr lang="en-US" sz="3600" dirty="0"/>
          </a:p>
        </p:txBody>
      </p:sp>
      <p:sp>
        <p:nvSpPr>
          <p:cNvPr id="3" name="Subtitle 2"/>
          <p:cNvSpPr>
            <a:spLocks noGrp="1"/>
          </p:cNvSpPr>
          <p:nvPr>
            <p:ph type="subTitle" idx="1"/>
          </p:nvPr>
        </p:nvSpPr>
        <p:spPr>
          <a:xfrm>
            <a:off x="1134386" y="1383624"/>
            <a:ext cx="9144000" cy="3673406"/>
          </a:xfrm>
        </p:spPr>
        <p:txBody>
          <a:bodyPr/>
          <a:lstStyle/>
          <a:p>
            <a:pPr algn="l"/>
            <a:r>
              <a:rPr lang="en-US" dirty="0" smtClean="0"/>
              <a:t>#comments can be included</a:t>
            </a:r>
          </a:p>
          <a:p>
            <a:pPr algn="l"/>
            <a:r>
              <a:rPr lang="en-US" dirty="0">
                <a:solidFill>
                  <a:schemeClr val="tx2"/>
                </a:solidFill>
              </a:rPr>
              <a:t>PREFIX </a:t>
            </a:r>
            <a:r>
              <a:rPr lang="en-US" dirty="0" err="1"/>
              <a:t>prefixA</a:t>
            </a:r>
            <a:r>
              <a:rPr lang="en-US" dirty="0"/>
              <a:t>: &lt;</a:t>
            </a:r>
            <a:r>
              <a:rPr lang="en-US" dirty="0">
                <a:hlinkClick r:id="rId2"/>
              </a:rPr>
              <a:t>http://example.org/prefixA#</a:t>
            </a:r>
            <a:r>
              <a:rPr lang="en-US" dirty="0"/>
              <a:t>&gt;</a:t>
            </a:r>
          </a:p>
          <a:p>
            <a:pPr algn="l"/>
            <a:r>
              <a:rPr lang="en-US" dirty="0">
                <a:solidFill>
                  <a:schemeClr val="tx2"/>
                </a:solidFill>
              </a:rPr>
              <a:t>PREFIX </a:t>
            </a:r>
            <a:r>
              <a:rPr lang="en-US" dirty="0" err="1"/>
              <a:t>prefixB</a:t>
            </a:r>
            <a:r>
              <a:rPr lang="en-US" dirty="0"/>
              <a:t>: </a:t>
            </a:r>
            <a:r>
              <a:rPr lang="en-US" dirty="0" smtClean="0"/>
              <a:t>&lt;</a:t>
            </a:r>
            <a:r>
              <a:rPr lang="en-US" dirty="0" smtClean="0">
                <a:hlinkClick r:id="rId3"/>
              </a:rPr>
              <a:t>http</a:t>
            </a:r>
            <a:r>
              <a:rPr lang="en-US" dirty="0">
                <a:hlinkClick r:id="rId3"/>
              </a:rPr>
              <a:t>://example.org/prefixB</a:t>
            </a:r>
            <a:r>
              <a:rPr lang="en-US" dirty="0" smtClean="0">
                <a:hlinkClick r:id="rId3"/>
              </a:rPr>
              <a:t>:</a:t>
            </a:r>
            <a:r>
              <a:rPr lang="en-US" dirty="0" smtClean="0"/>
              <a:t>&gt;</a:t>
            </a:r>
            <a:endParaRPr lang="en-US" dirty="0"/>
          </a:p>
          <a:p>
            <a:pPr algn="l"/>
            <a:r>
              <a:rPr lang="en-US" dirty="0">
                <a:solidFill>
                  <a:srgbClr val="00B050"/>
                </a:solidFill>
              </a:rPr>
              <a:t>SELECT </a:t>
            </a:r>
            <a:r>
              <a:rPr lang="en-US" dirty="0"/>
              <a:t>…</a:t>
            </a:r>
          </a:p>
          <a:p>
            <a:pPr algn="l"/>
            <a:r>
              <a:rPr lang="en-US" dirty="0">
                <a:solidFill>
                  <a:srgbClr val="FF0000"/>
                </a:solidFill>
              </a:rPr>
              <a:t>FROM</a:t>
            </a:r>
            <a:r>
              <a:rPr lang="en-US" dirty="0"/>
              <a:t> &lt;</a:t>
            </a:r>
            <a:r>
              <a:rPr lang="en-US" dirty="0">
                <a:hlinkClick r:id="rId4"/>
              </a:rPr>
              <a:t>http://example.org/myDataset</a:t>
            </a:r>
            <a:r>
              <a:rPr lang="en-US" dirty="0"/>
              <a:t>&gt;</a:t>
            </a:r>
          </a:p>
          <a:p>
            <a:pPr algn="l"/>
            <a:r>
              <a:rPr lang="en-US" dirty="0" smtClean="0">
                <a:solidFill>
                  <a:srgbClr val="FFFF00"/>
                </a:solidFill>
              </a:rPr>
              <a:t>WHERE</a:t>
            </a:r>
            <a:r>
              <a:rPr lang="en-US" dirty="0" smtClean="0"/>
              <a:t>{</a:t>
            </a:r>
          </a:p>
          <a:p>
            <a:pPr algn="l"/>
            <a:r>
              <a:rPr lang="en-US" dirty="0" smtClean="0"/>
              <a:t>{ … }  </a:t>
            </a:r>
            <a:r>
              <a:rPr lang="en-US" dirty="0" smtClean="0">
                <a:solidFill>
                  <a:schemeClr val="bg1">
                    <a:lumMod val="65000"/>
                  </a:schemeClr>
                </a:solidFill>
              </a:rPr>
              <a:t>#query graph 1</a:t>
            </a:r>
            <a:endParaRPr lang="en-US" dirty="0">
              <a:solidFill>
                <a:schemeClr val="bg1">
                  <a:lumMod val="65000"/>
                </a:schemeClr>
              </a:solidFill>
            </a:endParaRPr>
          </a:p>
          <a:p>
            <a:pPr algn="l"/>
            <a:r>
              <a:rPr lang="en-US" dirty="0" smtClean="0"/>
              <a:t>     </a:t>
            </a:r>
            <a:r>
              <a:rPr lang="en-US" dirty="0" smtClean="0">
                <a:solidFill>
                  <a:schemeClr val="accent3">
                    <a:lumMod val="75000"/>
                  </a:schemeClr>
                </a:solidFill>
              </a:rPr>
              <a:t>UNION</a:t>
            </a:r>
            <a:endParaRPr lang="en-US" dirty="0" smtClean="0"/>
          </a:p>
          <a:p>
            <a:pPr algn="l"/>
            <a:r>
              <a:rPr lang="en-US" dirty="0" smtClean="0"/>
              <a:t>{ … </a:t>
            </a:r>
            <a:r>
              <a:rPr lang="en-US" dirty="0"/>
              <a:t>} </a:t>
            </a:r>
            <a:r>
              <a:rPr lang="en-US" dirty="0" smtClean="0"/>
              <a:t> </a:t>
            </a:r>
            <a:r>
              <a:rPr lang="en-US" dirty="0" smtClean="0">
                <a:solidFill>
                  <a:schemeClr val="bg1">
                    <a:lumMod val="65000"/>
                  </a:schemeClr>
                </a:solidFill>
              </a:rPr>
              <a:t>#</a:t>
            </a:r>
            <a:r>
              <a:rPr lang="en-US" dirty="0">
                <a:solidFill>
                  <a:schemeClr val="bg1">
                    <a:lumMod val="65000"/>
                  </a:schemeClr>
                </a:solidFill>
              </a:rPr>
              <a:t>query graph </a:t>
            </a:r>
            <a:r>
              <a:rPr lang="en-US" dirty="0" smtClean="0">
                <a:solidFill>
                  <a:schemeClr val="bg1">
                    <a:lumMod val="65000"/>
                  </a:schemeClr>
                </a:solidFill>
              </a:rPr>
              <a:t>2</a:t>
            </a:r>
            <a:endParaRPr lang="en-US" dirty="0">
              <a:solidFill>
                <a:schemeClr val="bg1">
                  <a:lumMod val="65000"/>
                </a:schemeClr>
              </a:solidFill>
            </a:endParaRPr>
          </a:p>
          <a:p>
            <a:pPr algn="l"/>
            <a:r>
              <a:rPr lang="en-US" dirty="0" smtClean="0"/>
              <a:t>}</a:t>
            </a:r>
          </a:p>
          <a:p>
            <a:pPr algn="l"/>
            <a:r>
              <a:rPr lang="en-US" dirty="0" smtClean="0">
                <a:solidFill>
                  <a:srgbClr val="C00000"/>
                </a:solidFill>
              </a:rPr>
              <a:t>LIMIT </a:t>
            </a:r>
            <a:r>
              <a:rPr lang="en-US" dirty="0" smtClean="0"/>
              <a:t>10</a:t>
            </a:r>
          </a:p>
          <a:p>
            <a:pPr algn="l"/>
            <a:endParaRPr lang="en-US" dirty="0"/>
          </a:p>
          <a:p>
            <a:pPr algn="l"/>
            <a:endParaRPr lang="en-US" dirty="0" smtClean="0"/>
          </a:p>
        </p:txBody>
      </p:sp>
    </p:spTree>
    <p:extLst>
      <p:ext uri="{BB962C8B-B14F-4D97-AF65-F5344CB8AC3E}">
        <p14:creationId xmlns:p14="http://schemas.microsoft.com/office/powerpoint/2010/main" val="3930017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BIO2RDF Project</a:t>
            </a:r>
            <a:endParaRPr lang="en-US" dirty="0"/>
          </a:p>
        </p:txBody>
      </p:sp>
      <p:sp>
        <p:nvSpPr>
          <p:cNvPr id="3" name="Content Placeholder 2"/>
          <p:cNvSpPr>
            <a:spLocks noGrp="1"/>
          </p:cNvSpPr>
          <p:nvPr>
            <p:ph idx="1"/>
          </p:nvPr>
        </p:nvSpPr>
        <p:spPr/>
        <p:txBody>
          <a:bodyPr/>
          <a:lstStyle/>
          <a:p>
            <a:r>
              <a:rPr lang="en-US" dirty="0" smtClean="0"/>
              <a:t>BIO2RDF is an open source framework that makes biological data available on the emerging semantic web using a set of simple conventions.</a:t>
            </a:r>
          </a:p>
          <a:p>
            <a:r>
              <a:rPr lang="en-US" dirty="0" smtClean="0"/>
              <a:t>10 </a:t>
            </a:r>
            <a:r>
              <a:rPr lang="en-US" dirty="0"/>
              <a:t>billion triples </a:t>
            </a:r>
            <a:endParaRPr lang="en-US" dirty="0" smtClean="0"/>
          </a:p>
          <a:p>
            <a:r>
              <a:rPr lang="en-US" dirty="0"/>
              <a:t>29 </a:t>
            </a:r>
            <a:r>
              <a:rPr lang="en-US" dirty="0" smtClean="0"/>
              <a:t>datasets:</a:t>
            </a:r>
          </a:p>
          <a:p>
            <a:pPr marL="0" indent="0">
              <a:buNone/>
            </a:pPr>
            <a:r>
              <a:rPr lang="en-US" dirty="0" smtClean="0">
                <a:hlinkClick r:id="rId2"/>
              </a:rPr>
              <a:t>http</a:t>
            </a:r>
            <a:r>
              <a:rPr lang="en-US" dirty="0">
                <a:hlinkClick r:id="rId2"/>
              </a:rPr>
              <a:t>://</a:t>
            </a:r>
            <a:r>
              <a:rPr lang="en-US" dirty="0" smtClean="0">
                <a:hlinkClick r:id="rId2"/>
              </a:rPr>
              <a:t>download.bio2rdf.org/release/3/release.html</a:t>
            </a:r>
            <a:endParaRPr lang="en-US" dirty="0" smtClean="0"/>
          </a:p>
          <a:p>
            <a:pPr marL="0" indent="0">
              <a:buNone/>
            </a:pPr>
            <a:endParaRPr lang="en-US" dirty="0" smtClean="0"/>
          </a:p>
          <a:p>
            <a:r>
              <a:rPr lang="en-US" dirty="0" smtClean="0"/>
              <a:t>The datasets include interlinked data on genes, proteins, biological models, drugs, gene/protein interactions, genomics, literature etc. </a:t>
            </a:r>
          </a:p>
          <a:p>
            <a:endParaRPr lang="en-US" dirty="0" smtClean="0"/>
          </a:p>
          <a:p>
            <a:r>
              <a:rPr lang="en-US" dirty="0"/>
              <a:t>SPARQL 1.1 endpoints using Virtuoso 7.1.0 or </a:t>
            </a:r>
            <a:r>
              <a:rPr lang="en-US" dirty="0" err="1" smtClean="0"/>
              <a:t>Yasgui</a:t>
            </a:r>
            <a:r>
              <a:rPr lang="en-US" dirty="0" smtClean="0"/>
              <a:t> </a:t>
            </a:r>
          </a:p>
          <a:p>
            <a:pPr marL="0" indent="0">
              <a:buNone/>
            </a:pPr>
            <a:r>
              <a:rPr lang="en-US" dirty="0" smtClean="0">
                <a:hlinkClick r:id="rId3"/>
              </a:rPr>
              <a:t>http://bio2rdf.org/sparql</a:t>
            </a:r>
            <a:endParaRPr lang="en-US" dirty="0" smtClean="0"/>
          </a:p>
          <a:p>
            <a:pPr marL="0" indent="0">
              <a:buNone/>
            </a:pPr>
            <a:r>
              <a:rPr lang="en-US" dirty="0">
                <a:hlinkClick r:id="rId4"/>
              </a:rPr>
              <a:t>http://legacy.yasgui.org</a:t>
            </a:r>
            <a:r>
              <a:rPr lang="en-US" dirty="0" smtClean="0">
                <a:hlinkClick r:id="rId4"/>
              </a:rPr>
              <a:t>/</a:t>
            </a:r>
            <a:endParaRPr lang="en-US" dirty="0" smtClean="0"/>
          </a:p>
          <a:p>
            <a:pPr marL="0" indent="0">
              <a:buNone/>
            </a:pPr>
            <a:endParaRPr lang="en-US" dirty="0"/>
          </a:p>
        </p:txBody>
      </p:sp>
    </p:spTree>
    <p:extLst>
      <p:ext uri="{BB962C8B-B14F-4D97-AF65-F5344CB8AC3E}">
        <p14:creationId xmlns:p14="http://schemas.microsoft.com/office/powerpoint/2010/main" val="2520113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200" y="1054349"/>
            <a:ext cx="10515600"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C007766</a:t>
            </a: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a:solidFill>
                  <a:srgbClr val="FF0000"/>
                </a:solidFill>
              </a:rPr>
              <a:t>Prefix Declarations</a:t>
            </a:r>
            <a:r>
              <a:rPr lang="en-US" dirty="0"/>
              <a:t>: Shortcuts for URIs used in the query (e.g. </a:t>
            </a:r>
            <a:r>
              <a:rPr lang="en-US" dirty="0" err="1"/>
              <a:t>rdf</a:t>
            </a:r>
            <a:r>
              <a:rPr lang="en-US" dirty="0"/>
              <a:t>, </a:t>
            </a:r>
            <a:r>
              <a:rPr lang="en-US" dirty="0" err="1"/>
              <a:t>rdfs</a:t>
            </a:r>
            <a:r>
              <a:rPr lang="en-US" dirty="0"/>
              <a:t>, bio2rdf)</a:t>
            </a:r>
          </a:p>
          <a:p>
            <a:pPr marL="0" indent="0">
              <a:buNone/>
            </a:pPr>
            <a:endParaRPr lang="en-US" dirty="0" smtClean="0"/>
          </a:p>
          <a:p>
            <a:pPr marL="0" indent="0">
              <a:buNone/>
            </a:pPr>
            <a:endParaRPr lang="en-US" dirty="0" smtClean="0"/>
          </a:p>
          <a:p>
            <a:pPr marL="0" indent="0">
              <a:buNone/>
            </a:pPr>
            <a:r>
              <a:rPr lang="en-US" b="1" dirty="0"/>
              <a:t>PREFIX</a:t>
            </a:r>
            <a:r>
              <a:rPr lang="en-US" dirty="0"/>
              <a:t> </a:t>
            </a:r>
            <a:r>
              <a:rPr lang="en-US" dirty="0" err="1"/>
              <a:t>ctd_vocab</a:t>
            </a:r>
            <a:r>
              <a:rPr lang="en-US" dirty="0"/>
              <a:t>:&lt;http://bio2rdf.org/ctd_vocabulary:&gt;</a:t>
            </a:r>
          </a:p>
          <a:p>
            <a:pPr marL="0" indent="0">
              <a:buNone/>
            </a:pPr>
            <a:r>
              <a:rPr lang="en-US" b="1" dirty="0"/>
              <a:t>PREFIX</a:t>
            </a:r>
            <a:r>
              <a:rPr lang="en-US" dirty="0"/>
              <a:t> </a:t>
            </a:r>
            <a:r>
              <a:rPr lang="en-US" dirty="0" err="1"/>
              <a:t>rdfs</a:t>
            </a:r>
            <a:r>
              <a:rPr lang="en-US" dirty="0"/>
              <a:t>: &lt;http://www.w3.org/2000/01/rdf-schema#&gt;</a:t>
            </a:r>
          </a:p>
          <a:p>
            <a:endParaRPr lang="en-US" dirty="0"/>
          </a:p>
        </p:txBody>
      </p:sp>
      <p:sp>
        <p:nvSpPr>
          <p:cNvPr id="5" name="Rectangle 4"/>
          <p:cNvSpPr/>
          <p:nvPr/>
        </p:nvSpPr>
        <p:spPr>
          <a:xfrm>
            <a:off x="2807062" y="2585868"/>
            <a:ext cx="9064487" cy="276999"/>
          </a:xfrm>
          <a:prstGeom prst="rect">
            <a:avLst/>
          </a:prstGeom>
        </p:spPr>
        <p:txBody>
          <a:bodyPr wrap="square">
            <a:spAutoFit/>
          </a:bodyPr>
          <a:lstStyle/>
          <a:p>
            <a:r>
              <a:rPr lang="en-US" sz="1200" dirty="0" smtClean="0"/>
              <a:t>CTD Dataset: http://download.bio2rdf.org/release/3/ctd/ctd.html</a:t>
            </a:r>
            <a:endParaRPr lang="en-US" sz="1200" dirty="0"/>
          </a:p>
        </p:txBody>
      </p:sp>
      <p:pic>
        <p:nvPicPr>
          <p:cNvPr id="6" name="Picture 5"/>
          <p:cNvPicPr>
            <a:picLocks noChangeAspect="1"/>
          </p:cNvPicPr>
          <p:nvPr/>
        </p:nvPicPr>
        <p:blipFill>
          <a:blip r:embed="rId3"/>
          <a:stretch>
            <a:fillRect/>
          </a:stretch>
        </p:blipFill>
        <p:spPr>
          <a:xfrm>
            <a:off x="714375" y="1774091"/>
            <a:ext cx="10306050" cy="695325"/>
          </a:xfrm>
          <a:prstGeom prst="rect">
            <a:avLst/>
          </a:prstGeom>
        </p:spPr>
      </p:pic>
    </p:spTree>
    <p:extLst>
      <p:ext uri="{BB962C8B-B14F-4D97-AF65-F5344CB8AC3E}">
        <p14:creationId xmlns:p14="http://schemas.microsoft.com/office/powerpoint/2010/main" val="1576613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200" y="1054349"/>
            <a:ext cx="10515600"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C007766</a:t>
            </a: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a:solidFill>
                  <a:srgbClr val="FF0000"/>
                </a:solidFill>
              </a:rPr>
              <a:t>Result Clause</a:t>
            </a:r>
            <a:r>
              <a:rPr lang="en-US" dirty="0"/>
              <a:t>: Data returned by the query</a:t>
            </a:r>
          </a:p>
          <a:p>
            <a:pPr marL="0" indent="0">
              <a:buNone/>
            </a:pPr>
            <a:endParaRPr lang="en-US" dirty="0" smtClean="0"/>
          </a:p>
          <a:p>
            <a:pPr marL="0" indent="0">
              <a:buNone/>
            </a:pPr>
            <a:endParaRPr lang="en-US" dirty="0" smtClean="0"/>
          </a:p>
          <a:p>
            <a:pPr marL="0" indent="0">
              <a:buNone/>
            </a:pPr>
            <a:r>
              <a:rPr lang="en-US" b="1" dirty="0" smtClean="0"/>
              <a:t>SELECT                            </a:t>
            </a:r>
            <a:r>
              <a:rPr lang="en-US" dirty="0" smtClean="0"/>
              <a:t>?chemical </a:t>
            </a:r>
            <a:r>
              <a:rPr lang="en-US" dirty="0"/>
              <a:t>?</a:t>
            </a:r>
            <a:r>
              <a:rPr lang="en-US" dirty="0" err="1"/>
              <a:t>goFunction</a:t>
            </a:r>
            <a:r>
              <a:rPr lang="en-US" dirty="0"/>
              <a:t> ?</a:t>
            </a:r>
            <a:r>
              <a:rPr lang="en-US" dirty="0" smtClean="0"/>
              <a:t>label</a:t>
            </a:r>
          </a:p>
          <a:p>
            <a:pPr marL="0" indent="0">
              <a:buNone/>
            </a:pPr>
            <a:endParaRPr lang="en-US" dirty="0"/>
          </a:p>
          <a:p>
            <a:pPr marL="0" indent="0">
              <a:buNone/>
            </a:pPr>
            <a:r>
              <a:rPr lang="en-US" dirty="0" smtClean="0"/>
              <a:t>                                    </a:t>
            </a:r>
            <a:r>
              <a:rPr lang="en-US" sz="1600" i="1" dirty="0"/>
              <a:t>modifier </a:t>
            </a:r>
            <a:r>
              <a:rPr lang="en-US" sz="1600" i="1" dirty="0" smtClean="0"/>
              <a:t>that eliminates </a:t>
            </a:r>
            <a:r>
              <a:rPr lang="en-US" sz="1600" i="1" dirty="0"/>
              <a:t>duplicate rows from the query results</a:t>
            </a:r>
          </a:p>
          <a:p>
            <a:pPr marL="0" indent="0">
              <a:buNone/>
            </a:pPr>
            <a:endParaRPr lang="en-US" dirty="0"/>
          </a:p>
        </p:txBody>
      </p:sp>
      <p:sp>
        <p:nvSpPr>
          <p:cNvPr id="5" name="Rectangle 4"/>
          <p:cNvSpPr/>
          <p:nvPr/>
        </p:nvSpPr>
        <p:spPr>
          <a:xfrm>
            <a:off x="2807062" y="2585868"/>
            <a:ext cx="9064487" cy="276999"/>
          </a:xfrm>
          <a:prstGeom prst="rect">
            <a:avLst/>
          </a:prstGeom>
        </p:spPr>
        <p:txBody>
          <a:bodyPr wrap="square">
            <a:spAutoFit/>
          </a:bodyPr>
          <a:lstStyle/>
          <a:p>
            <a:r>
              <a:rPr lang="en-US" sz="1200" dirty="0" smtClean="0"/>
              <a:t>CTD Dataset: http://download.bio2rdf.org/release/3/ctd/ctd.html</a:t>
            </a:r>
            <a:endParaRPr lang="en-US" sz="1200" dirty="0"/>
          </a:p>
        </p:txBody>
      </p:sp>
      <p:pic>
        <p:nvPicPr>
          <p:cNvPr id="6" name="Picture 5"/>
          <p:cNvPicPr>
            <a:picLocks noChangeAspect="1"/>
          </p:cNvPicPr>
          <p:nvPr/>
        </p:nvPicPr>
        <p:blipFill>
          <a:blip r:embed="rId3"/>
          <a:stretch>
            <a:fillRect/>
          </a:stretch>
        </p:blipFill>
        <p:spPr>
          <a:xfrm>
            <a:off x="714375" y="1774091"/>
            <a:ext cx="10306050" cy="695325"/>
          </a:xfrm>
          <a:prstGeom prst="rect">
            <a:avLst/>
          </a:prstGeom>
        </p:spPr>
      </p:pic>
      <p:sp>
        <p:nvSpPr>
          <p:cNvPr id="7" name="Oval 6"/>
          <p:cNvSpPr/>
          <p:nvPr/>
        </p:nvSpPr>
        <p:spPr>
          <a:xfrm>
            <a:off x="1932893" y="4044499"/>
            <a:ext cx="1541104" cy="3918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distinct</a:t>
            </a:r>
            <a:endParaRPr lang="en-US" dirty="0"/>
          </a:p>
        </p:txBody>
      </p:sp>
      <p:cxnSp>
        <p:nvCxnSpPr>
          <p:cNvPr id="8" name="Straight Arrow Connector 7"/>
          <p:cNvCxnSpPr/>
          <p:nvPr/>
        </p:nvCxnSpPr>
        <p:spPr>
          <a:xfrm>
            <a:off x="2678056" y="4436385"/>
            <a:ext cx="475047" cy="33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85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C007766</a:t>
            </a:r>
            <a:endParaRPr lang="en-US" dirty="0" smtClean="0"/>
          </a:p>
          <a:p>
            <a:endParaRPr lang="en-US" dirty="0"/>
          </a:p>
          <a:p>
            <a:endParaRPr lang="en-US" dirty="0" smtClean="0"/>
          </a:p>
          <a:p>
            <a:endParaRPr lang="en-US" dirty="0"/>
          </a:p>
          <a:p>
            <a:pPr marL="0" indent="0">
              <a:buNone/>
            </a:pPr>
            <a:r>
              <a:rPr lang="en-US" dirty="0"/>
              <a:t> </a:t>
            </a:r>
            <a:r>
              <a:rPr lang="en-US" dirty="0" smtClean="0"/>
              <a:t>                                                                                                                                                    </a:t>
            </a:r>
            <a:r>
              <a:rPr lang="en-US" sz="1100" i="1" dirty="0" smtClean="0"/>
              <a:t>Object </a:t>
            </a:r>
            <a:r>
              <a:rPr lang="en-US" sz="1100" i="1" dirty="0"/>
              <a:t>Instance</a:t>
            </a:r>
            <a:endParaRPr lang="en-US" sz="1100" dirty="0"/>
          </a:p>
          <a:p>
            <a:endParaRPr lang="en-US" dirty="0" smtClean="0"/>
          </a:p>
          <a:p>
            <a:endParaRPr lang="en-US" dirty="0"/>
          </a:p>
          <a:p>
            <a:r>
              <a:rPr lang="en-US" dirty="0">
                <a:solidFill>
                  <a:srgbClr val="FF0000"/>
                </a:solidFill>
              </a:rPr>
              <a:t>Query Pattern</a:t>
            </a:r>
            <a:r>
              <a:rPr lang="en-US" dirty="0"/>
              <a:t>: Graph Pattern used to search the RDF data</a:t>
            </a:r>
          </a:p>
          <a:p>
            <a:pPr marL="0" indent="0">
              <a:buNone/>
            </a:pPr>
            <a:endParaRPr lang="en-US" dirty="0" smtClean="0"/>
          </a:p>
          <a:p>
            <a:pPr marL="0" indent="0">
              <a:buNone/>
            </a:pPr>
            <a:r>
              <a:rPr lang="en-US" b="1" dirty="0"/>
              <a:t>WHERE</a:t>
            </a:r>
            <a:r>
              <a:rPr lang="en-US" dirty="0"/>
              <a:t> {</a:t>
            </a:r>
          </a:p>
          <a:p>
            <a:pPr marL="0" indent="0">
              <a:buNone/>
            </a:pPr>
            <a:endParaRPr lang="en-US" dirty="0"/>
          </a:p>
          <a:p>
            <a:pPr marL="0" indent="0">
              <a:buNone/>
            </a:pPr>
            <a:r>
              <a:rPr lang="en-US" dirty="0"/>
              <a:t> </a:t>
            </a:r>
            <a:r>
              <a:rPr lang="en-US" u="sng" dirty="0"/>
              <a:t>&lt;http://bio2rdf.org/mesh:C007766&gt;</a:t>
            </a:r>
            <a:r>
              <a:rPr lang="en-US" dirty="0"/>
              <a:t> </a:t>
            </a:r>
            <a:r>
              <a:rPr lang="en-US" dirty="0" smtClean="0"/>
              <a:t>        </a:t>
            </a:r>
            <a:r>
              <a:rPr lang="en-US" dirty="0" err="1" smtClean="0"/>
              <a:t>ctd_vocab:has-function</a:t>
            </a:r>
            <a:r>
              <a:rPr lang="en-US" dirty="0" smtClean="0"/>
              <a:t>                  </a:t>
            </a:r>
            <a:r>
              <a:rPr lang="en-US" u="sng" dirty="0" smtClean="0"/>
              <a:t>?</a:t>
            </a:r>
            <a:r>
              <a:rPr lang="en-US" u="sng" dirty="0" err="1"/>
              <a:t>goFunction</a:t>
            </a:r>
            <a:r>
              <a:rPr lang="en-US" u="sng" dirty="0"/>
              <a:t> </a:t>
            </a:r>
            <a:r>
              <a:rPr lang="en-US" dirty="0"/>
              <a:t>;</a:t>
            </a:r>
          </a:p>
          <a:p>
            <a:pPr marL="0" indent="0">
              <a:buNone/>
            </a:pPr>
            <a:r>
              <a:rPr lang="en-US" dirty="0"/>
              <a:t>    </a:t>
            </a:r>
            <a:r>
              <a:rPr lang="en-US" dirty="0" smtClean="0"/>
              <a:t>                                                              </a:t>
            </a:r>
            <a:r>
              <a:rPr lang="en-US" dirty="0" err="1" smtClean="0"/>
              <a:t>rdfs:label</a:t>
            </a:r>
            <a:r>
              <a:rPr lang="en-US" dirty="0" smtClean="0"/>
              <a:t>                                        ?chemical   . </a:t>
            </a:r>
          </a:p>
          <a:p>
            <a:pPr marL="0" indent="0">
              <a:buNone/>
            </a:pPr>
            <a:r>
              <a:rPr lang="en-US" dirty="0" smtClean="0"/>
              <a:t>}</a:t>
            </a:r>
            <a:endParaRPr lang="en-US" dirty="0"/>
          </a:p>
          <a:p>
            <a:pPr marL="0" indent="0">
              <a:buNone/>
            </a:pPr>
            <a:endParaRPr lang="en-US" dirty="0"/>
          </a:p>
        </p:txBody>
      </p:sp>
      <p:sp>
        <p:nvSpPr>
          <p:cNvPr id="5" name="Rectangle 4"/>
          <p:cNvSpPr/>
          <p:nvPr/>
        </p:nvSpPr>
        <p:spPr>
          <a:xfrm>
            <a:off x="2807062" y="2585868"/>
            <a:ext cx="9064487" cy="276999"/>
          </a:xfrm>
          <a:prstGeom prst="rect">
            <a:avLst/>
          </a:prstGeom>
        </p:spPr>
        <p:txBody>
          <a:bodyPr wrap="square">
            <a:spAutoFit/>
          </a:bodyPr>
          <a:lstStyle/>
          <a:p>
            <a:r>
              <a:rPr lang="en-US" sz="1200" dirty="0" smtClean="0"/>
              <a:t>CTD Dataset: http://download.bio2rdf.org/release/3/ctd/ctd.html</a:t>
            </a:r>
            <a:endParaRPr lang="en-US" sz="1200" dirty="0"/>
          </a:p>
        </p:txBody>
      </p:sp>
      <p:pic>
        <p:nvPicPr>
          <p:cNvPr id="6" name="Picture 5"/>
          <p:cNvPicPr>
            <a:picLocks noChangeAspect="1"/>
          </p:cNvPicPr>
          <p:nvPr/>
        </p:nvPicPr>
        <p:blipFill>
          <a:blip r:embed="rId3"/>
          <a:stretch>
            <a:fillRect/>
          </a:stretch>
        </p:blipFill>
        <p:spPr>
          <a:xfrm>
            <a:off x="714375" y="1774091"/>
            <a:ext cx="10306050" cy="695325"/>
          </a:xfrm>
          <a:prstGeom prst="rect">
            <a:avLst/>
          </a:prstGeom>
        </p:spPr>
      </p:pic>
      <p:cxnSp>
        <p:nvCxnSpPr>
          <p:cNvPr id="24" name="Elbow Connector 23"/>
          <p:cNvCxnSpPr/>
          <p:nvPr/>
        </p:nvCxnSpPr>
        <p:spPr>
          <a:xfrm rot="16200000" flipV="1">
            <a:off x="-140966" y="3448582"/>
            <a:ext cx="2075598" cy="117265"/>
          </a:xfrm>
          <a:prstGeom prst="bentConnector3">
            <a:avLst>
              <a:gd name="adj1" fmla="val -13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stretch>
            <a:fillRect/>
          </a:stretch>
        </p:blipFill>
        <p:spPr>
          <a:xfrm>
            <a:off x="955466" y="2647267"/>
            <a:ext cx="1058449" cy="154200"/>
          </a:xfrm>
          <a:prstGeom prst="rect">
            <a:avLst/>
          </a:prstGeom>
        </p:spPr>
      </p:pic>
      <p:cxnSp>
        <p:nvCxnSpPr>
          <p:cNvPr id="32" name="Elbow Connector 31"/>
          <p:cNvCxnSpPr/>
          <p:nvPr/>
        </p:nvCxnSpPr>
        <p:spPr>
          <a:xfrm rot="5400000" flipH="1" flipV="1">
            <a:off x="9141472" y="3370580"/>
            <a:ext cx="2075597" cy="273273"/>
          </a:xfrm>
          <a:prstGeom prst="bentConnector3">
            <a:avLst>
              <a:gd name="adj1" fmla="val -13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68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a:t>
            </a:r>
            <a:r>
              <a:rPr lang="en-US" i="1" dirty="0" smtClean="0"/>
              <a:t>C007766</a:t>
            </a:r>
          </a:p>
          <a:p>
            <a:endParaRPr lang="en-US" i="1" dirty="0"/>
          </a:p>
          <a:p>
            <a:endParaRPr lang="en-US" i="1" dirty="0" smtClean="0"/>
          </a:p>
          <a:p>
            <a:endParaRPr lang="en-US" i="1" dirty="0"/>
          </a:p>
          <a:p>
            <a:endParaRPr lang="en-US" i="1" dirty="0" smtClean="0"/>
          </a:p>
          <a:p>
            <a:endParaRPr lang="en-US" i="1" dirty="0"/>
          </a:p>
          <a:p>
            <a:endParaRPr lang="en-US" i="1" dirty="0" smtClean="0"/>
          </a:p>
          <a:p>
            <a:r>
              <a:rPr lang="en-US" dirty="0" smtClean="0"/>
              <a:t>Note: </a:t>
            </a:r>
            <a:r>
              <a:rPr lang="en-US" dirty="0" smtClean="0">
                <a:solidFill>
                  <a:srgbClr val="FF0000"/>
                </a:solidFill>
              </a:rPr>
              <a:t>GO</a:t>
            </a:r>
            <a:r>
              <a:rPr lang="en-US" dirty="0" smtClean="0"/>
              <a:t> function is not stored in </a:t>
            </a:r>
            <a:r>
              <a:rPr lang="en-US" dirty="0" err="1" smtClean="0"/>
              <a:t>ctd</a:t>
            </a:r>
            <a:r>
              <a:rPr lang="en-US" dirty="0" smtClean="0"/>
              <a:t> dataset (</a:t>
            </a:r>
            <a:r>
              <a:rPr lang="en-US" dirty="0"/>
              <a:t>Comparative </a:t>
            </a:r>
            <a:r>
              <a:rPr lang="en-US" dirty="0" err="1"/>
              <a:t>Toxicogenomics</a:t>
            </a:r>
            <a:r>
              <a:rPr lang="en-US" dirty="0"/>
              <a:t> </a:t>
            </a:r>
            <a:r>
              <a:rPr lang="en-US" dirty="0" smtClean="0"/>
              <a:t>Database)</a:t>
            </a:r>
          </a:p>
          <a:p>
            <a:endParaRPr lang="en-US" dirty="0"/>
          </a:p>
          <a:p>
            <a:r>
              <a:rPr lang="en-US" dirty="0" smtClean="0">
                <a:solidFill>
                  <a:srgbClr val="FF0000"/>
                </a:solidFill>
              </a:rPr>
              <a:t>GO</a:t>
            </a:r>
            <a:r>
              <a:rPr lang="en-US" dirty="0" smtClean="0"/>
              <a:t> function is stored in </a:t>
            </a:r>
            <a:r>
              <a:rPr lang="en-US" dirty="0" err="1" smtClean="0"/>
              <a:t>BioPortal</a:t>
            </a:r>
            <a:r>
              <a:rPr lang="en-US" dirty="0" smtClean="0"/>
              <a:t> dataset.</a:t>
            </a:r>
          </a:p>
          <a:p>
            <a:endParaRPr lang="en-US" dirty="0"/>
          </a:p>
          <a:p>
            <a:r>
              <a:rPr lang="en-US" dirty="0" smtClean="0"/>
              <a:t>The query we have created so far runs over </a:t>
            </a:r>
            <a:r>
              <a:rPr lang="en-US" dirty="0" err="1" smtClean="0">
                <a:solidFill>
                  <a:srgbClr val="FF0000"/>
                </a:solidFill>
              </a:rPr>
              <a:t>ctd</a:t>
            </a:r>
            <a:r>
              <a:rPr lang="en-US" dirty="0" smtClean="0">
                <a:solidFill>
                  <a:srgbClr val="FF0000"/>
                </a:solidFill>
              </a:rPr>
              <a:t> </a:t>
            </a:r>
            <a:r>
              <a:rPr lang="en-US" dirty="0" smtClean="0"/>
              <a:t>endpoint which is not capable to recognize features of </a:t>
            </a:r>
            <a:r>
              <a:rPr lang="en-US" dirty="0" err="1" smtClean="0">
                <a:solidFill>
                  <a:srgbClr val="FF0000"/>
                </a:solidFill>
              </a:rPr>
              <a:t>BioPortal</a:t>
            </a:r>
            <a:r>
              <a:rPr lang="en-US" dirty="0" smtClean="0"/>
              <a:t>. </a:t>
            </a:r>
            <a:r>
              <a:rPr lang="en-US" dirty="0"/>
              <a:t>How can we retrieve properties of this </a:t>
            </a:r>
            <a:r>
              <a:rPr lang="en-US" dirty="0" smtClean="0"/>
              <a:t>function??? </a:t>
            </a:r>
          </a:p>
          <a:p>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838198" y="1896541"/>
            <a:ext cx="10306050" cy="695325"/>
          </a:xfrm>
          <a:prstGeom prst="rect">
            <a:avLst/>
          </a:prstGeom>
        </p:spPr>
      </p:pic>
      <p:sp>
        <p:nvSpPr>
          <p:cNvPr id="8" name="Rectangle 7"/>
          <p:cNvSpPr/>
          <p:nvPr/>
        </p:nvSpPr>
        <p:spPr>
          <a:xfrm>
            <a:off x="2807062" y="2585868"/>
            <a:ext cx="9064487" cy="276999"/>
          </a:xfrm>
          <a:prstGeom prst="rect">
            <a:avLst/>
          </a:prstGeom>
        </p:spPr>
        <p:txBody>
          <a:bodyPr wrap="square">
            <a:spAutoFit/>
          </a:bodyPr>
          <a:lstStyle/>
          <a:p>
            <a:r>
              <a:rPr lang="en-US" sz="1200" dirty="0" smtClean="0"/>
              <a:t>CTD Dataset: http://download.bio2rdf.org/release/3/ctd/ctd.html</a:t>
            </a:r>
            <a:endParaRPr lang="en-US" sz="1200" dirty="0"/>
          </a:p>
        </p:txBody>
      </p:sp>
    </p:spTree>
    <p:extLst>
      <p:ext uri="{BB962C8B-B14F-4D97-AF65-F5344CB8AC3E}">
        <p14:creationId xmlns:p14="http://schemas.microsoft.com/office/powerpoint/2010/main" val="18626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Go Function Properties in </a:t>
            </a:r>
            <a:r>
              <a:rPr lang="en-US" dirty="0" err="1" smtClean="0"/>
              <a:t>Bioportal</a:t>
            </a:r>
            <a:endParaRPr lang="en-US" dirty="0"/>
          </a:p>
        </p:txBody>
      </p:sp>
      <p:sp>
        <p:nvSpPr>
          <p:cNvPr id="3" name="Content Placeholder 2"/>
          <p:cNvSpPr>
            <a:spLocks noGrp="1"/>
          </p:cNvSpPr>
          <p:nvPr>
            <p:ph idx="1"/>
          </p:nvPr>
        </p:nvSpPr>
        <p:spPr>
          <a:xfrm>
            <a:off x="838199" y="1054349"/>
            <a:ext cx="10749455" cy="4351338"/>
          </a:xfrm>
        </p:spPr>
        <p:txBody>
          <a:bodyPr/>
          <a:lstStyle/>
          <a:p>
            <a:endParaRPr lang="en-US" dirty="0"/>
          </a:p>
          <a:p>
            <a:pPr marL="0" indent="0">
              <a:buNone/>
            </a:pPr>
            <a:endParaRPr lang="en-US" dirty="0"/>
          </a:p>
        </p:txBody>
      </p:sp>
      <p:sp>
        <p:nvSpPr>
          <p:cNvPr id="10" name="Rectangle 9"/>
          <p:cNvSpPr/>
          <p:nvPr/>
        </p:nvSpPr>
        <p:spPr>
          <a:xfrm>
            <a:off x="2184325" y="5602149"/>
            <a:ext cx="9064487" cy="276999"/>
          </a:xfrm>
          <a:prstGeom prst="rect">
            <a:avLst/>
          </a:prstGeom>
        </p:spPr>
        <p:txBody>
          <a:bodyPr wrap="square">
            <a:spAutoFit/>
          </a:bodyPr>
          <a:lstStyle/>
          <a:p>
            <a:r>
              <a:rPr lang="en-US" sz="1200" dirty="0" smtClean="0"/>
              <a:t>Go Function in </a:t>
            </a:r>
            <a:r>
              <a:rPr lang="en-US" sz="1200" dirty="0" err="1" smtClean="0"/>
              <a:t>BioPortal</a:t>
            </a:r>
            <a:r>
              <a:rPr lang="en-US" sz="1200" dirty="0" smtClean="0"/>
              <a:t> Dataset: http://bio2rdf.org/describe/?uri=http://bio2rdf.org/go_vocabulary:Resource</a:t>
            </a:r>
            <a:endParaRPr lang="en-US" sz="1200" dirty="0"/>
          </a:p>
        </p:txBody>
      </p:sp>
      <p:pic>
        <p:nvPicPr>
          <p:cNvPr id="4" name="Picture 3"/>
          <p:cNvPicPr>
            <a:picLocks noChangeAspect="1"/>
          </p:cNvPicPr>
          <p:nvPr/>
        </p:nvPicPr>
        <p:blipFill>
          <a:blip r:embed="rId3"/>
          <a:stretch>
            <a:fillRect/>
          </a:stretch>
        </p:blipFill>
        <p:spPr>
          <a:xfrm>
            <a:off x="1312479" y="886868"/>
            <a:ext cx="9220200" cy="4686300"/>
          </a:xfrm>
          <a:prstGeom prst="rect">
            <a:avLst/>
          </a:prstGeom>
        </p:spPr>
      </p:pic>
    </p:spTree>
    <p:extLst>
      <p:ext uri="{BB962C8B-B14F-4D97-AF65-F5344CB8AC3E}">
        <p14:creationId xmlns:p14="http://schemas.microsoft.com/office/powerpoint/2010/main" val="188694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a:t>SPARQL queries over &gt;1 endpoint</a:t>
            </a:r>
          </a:p>
        </p:txBody>
      </p:sp>
      <p:sp>
        <p:nvSpPr>
          <p:cNvPr id="3" name="Content Placeholder 2"/>
          <p:cNvSpPr>
            <a:spLocks noGrp="1"/>
          </p:cNvSpPr>
          <p:nvPr>
            <p:ph idx="1"/>
          </p:nvPr>
        </p:nvSpPr>
        <p:spPr>
          <a:xfrm>
            <a:off x="838199" y="1054349"/>
            <a:ext cx="10749455" cy="4351338"/>
          </a:xfrm>
        </p:spPr>
        <p:txBody>
          <a:bodyPr/>
          <a:lstStyle/>
          <a:p>
            <a:r>
              <a:rPr lang="en-US" i="1" dirty="0" smtClean="0"/>
              <a:t>Retrieve GO function labels from </a:t>
            </a:r>
            <a:r>
              <a:rPr lang="en-US" i="1" dirty="0" err="1" smtClean="0"/>
              <a:t>BioPortal</a:t>
            </a:r>
            <a:r>
              <a:rPr lang="en-US" i="1" dirty="0" smtClean="0"/>
              <a:t> dataset for a chemical </a:t>
            </a:r>
            <a:r>
              <a:rPr lang="en-US" i="1" dirty="0"/>
              <a:t>in </a:t>
            </a:r>
            <a:r>
              <a:rPr lang="en-US" i="1" dirty="0" smtClean="0"/>
              <a:t>Comparative </a:t>
            </a:r>
            <a:r>
              <a:rPr lang="en-US" i="1" dirty="0" err="1"/>
              <a:t>Toxicogenomics</a:t>
            </a:r>
            <a:r>
              <a:rPr lang="en-US" i="1" dirty="0"/>
              <a:t> </a:t>
            </a:r>
            <a:r>
              <a:rPr lang="en-US" i="1" dirty="0" smtClean="0"/>
              <a:t>Database. The chemical is named 2,6-xylidine and </a:t>
            </a:r>
            <a:r>
              <a:rPr lang="en-US" i="1" dirty="0"/>
              <a:t>is identified by mesh: </a:t>
            </a:r>
            <a:r>
              <a:rPr lang="en-US" i="1" dirty="0" smtClean="0"/>
              <a:t>C007766</a:t>
            </a:r>
          </a:p>
          <a:p>
            <a:endParaRPr lang="en-US" i="1" dirty="0"/>
          </a:p>
          <a:p>
            <a:endParaRPr lang="en-US" i="1" dirty="0" smtClean="0"/>
          </a:p>
          <a:p>
            <a:endParaRPr lang="en-US" i="1" dirty="0"/>
          </a:p>
          <a:p>
            <a:endParaRPr lang="en-US" i="1" dirty="0" smtClean="0"/>
          </a:p>
          <a:p>
            <a:endParaRPr lang="en-US" i="1" dirty="0"/>
          </a:p>
          <a:p>
            <a:endParaRPr lang="en-US" i="1" dirty="0" smtClean="0"/>
          </a:p>
          <a:p>
            <a:r>
              <a:rPr lang="en-US" dirty="0" smtClean="0"/>
              <a:t>The </a:t>
            </a:r>
            <a:r>
              <a:rPr lang="en-US" dirty="0" smtClean="0">
                <a:solidFill>
                  <a:srgbClr val="FF0000"/>
                </a:solidFill>
              </a:rPr>
              <a:t>SERVICE</a:t>
            </a:r>
            <a:r>
              <a:rPr lang="en-US" dirty="0" smtClean="0"/>
              <a:t> keyword is used to send part of the query against a remote SPARQL endpoint</a:t>
            </a:r>
          </a:p>
          <a:p>
            <a:endParaRPr lang="en-US" dirty="0"/>
          </a:p>
          <a:p>
            <a:r>
              <a:rPr lang="en-US" dirty="0" smtClean="0"/>
              <a:t>This is a mechanism to communicate results from one endpoint to another, but this is not yet fully deployed.</a:t>
            </a:r>
          </a:p>
          <a:p>
            <a:endParaRPr lang="en-US" dirty="0"/>
          </a:p>
          <a:p>
            <a:pPr marL="0" indent="0">
              <a:buNone/>
            </a:pPr>
            <a:endParaRPr lang="en-US" dirty="0"/>
          </a:p>
        </p:txBody>
      </p:sp>
      <p:pic>
        <p:nvPicPr>
          <p:cNvPr id="9" name="Picture 8"/>
          <p:cNvPicPr>
            <a:picLocks noChangeAspect="1"/>
          </p:cNvPicPr>
          <p:nvPr/>
        </p:nvPicPr>
        <p:blipFill>
          <a:blip r:embed="rId2"/>
          <a:stretch>
            <a:fillRect/>
          </a:stretch>
        </p:blipFill>
        <p:spPr>
          <a:xfrm>
            <a:off x="714375" y="1774091"/>
            <a:ext cx="10306050" cy="695325"/>
          </a:xfrm>
          <a:prstGeom prst="rect">
            <a:avLst/>
          </a:prstGeom>
        </p:spPr>
      </p:pic>
      <p:sp>
        <p:nvSpPr>
          <p:cNvPr id="10" name="Rectangle 9"/>
          <p:cNvSpPr/>
          <p:nvPr/>
        </p:nvSpPr>
        <p:spPr>
          <a:xfrm>
            <a:off x="2807062" y="2585868"/>
            <a:ext cx="9064487" cy="276999"/>
          </a:xfrm>
          <a:prstGeom prst="rect">
            <a:avLst/>
          </a:prstGeom>
        </p:spPr>
        <p:txBody>
          <a:bodyPr wrap="square">
            <a:spAutoFit/>
          </a:bodyPr>
          <a:lstStyle/>
          <a:p>
            <a:r>
              <a:rPr lang="en-US" sz="1200" dirty="0" smtClean="0"/>
              <a:t>CTD Dataset: http://download.bio2rdf.org/release/3/ctd/ctd.html</a:t>
            </a:r>
            <a:endParaRPr lang="en-US" sz="1200" dirty="0"/>
          </a:p>
        </p:txBody>
      </p:sp>
    </p:spTree>
    <p:extLst>
      <p:ext uri="{BB962C8B-B14F-4D97-AF65-F5344CB8AC3E}">
        <p14:creationId xmlns:p14="http://schemas.microsoft.com/office/powerpoint/2010/main" val="424582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831" y="151077"/>
            <a:ext cx="12245009" cy="707666"/>
          </a:xfrm>
        </p:spPr>
        <p:txBody>
          <a:bodyPr/>
          <a:lstStyle/>
          <a:p>
            <a:pPr algn="l"/>
            <a:r>
              <a:rPr lang="en-US" sz="3600" dirty="0" smtClean="0"/>
              <a:t>SPARQL queries over </a:t>
            </a:r>
            <a:r>
              <a:rPr lang="en-US" sz="3600" dirty="0"/>
              <a:t>&gt;</a:t>
            </a:r>
            <a:r>
              <a:rPr lang="en-US" sz="3600" dirty="0" smtClean="0"/>
              <a:t>1 endpoint use SERVICE keyword</a:t>
            </a:r>
            <a:endParaRPr lang="en-US" sz="3600" dirty="0"/>
          </a:p>
        </p:txBody>
      </p:sp>
      <p:sp>
        <p:nvSpPr>
          <p:cNvPr id="3" name="Subtitle 2"/>
          <p:cNvSpPr>
            <a:spLocks noGrp="1"/>
          </p:cNvSpPr>
          <p:nvPr>
            <p:ph type="subTitle" idx="1"/>
          </p:nvPr>
        </p:nvSpPr>
        <p:spPr>
          <a:xfrm>
            <a:off x="1134386" y="1383624"/>
            <a:ext cx="9144000" cy="3673406"/>
          </a:xfrm>
        </p:spPr>
        <p:txBody>
          <a:bodyPr/>
          <a:lstStyle/>
          <a:p>
            <a:pPr algn="l"/>
            <a:r>
              <a:rPr lang="en-US" dirty="0" smtClean="0"/>
              <a:t>#comments can be included</a:t>
            </a:r>
          </a:p>
          <a:p>
            <a:pPr algn="l"/>
            <a:r>
              <a:rPr lang="en-US" dirty="0">
                <a:solidFill>
                  <a:schemeClr val="tx2"/>
                </a:solidFill>
              </a:rPr>
              <a:t>PREFIX </a:t>
            </a:r>
            <a:r>
              <a:rPr lang="en-US" dirty="0" err="1"/>
              <a:t>prefixA</a:t>
            </a:r>
            <a:r>
              <a:rPr lang="en-US" dirty="0"/>
              <a:t>: &lt;</a:t>
            </a:r>
            <a:r>
              <a:rPr lang="en-US" dirty="0">
                <a:hlinkClick r:id="rId2"/>
              </a:rPr>
              <a:t>http://example.org/prefixA#</a:t>
            </a:r>
            <a:r>
              <a:rPr lang="en-US" dirty="0"/>
              <a:t>&gt;</a:t>
            </a:r>
          </a:p>
          <a:p>
            <a:pPr algn="l"/>
            <a:r>
              <a:rPr lang="en-US" dirty="0">
                <a:solidFill>
                  <a:schemeClr val="tx2"/>
                </a:solidFill>
              </a:rPr>
              <a:t>PREFIX </a:t>
            </a:r>
            <a:r>
              <a:rPr lang="en-US" dirty="0" err="1"/>
              <a:t>prefixB</a:t>
            </a:r>
            <a:r>
              <a:rPr lang="en-US" dirty="0"/>
              <a:t>: </a:t>
            </a:r>
            <a:r>
              <a:rPr lang="en-US" dirty="0" smtClean="0"/>
              <a:t>&lt;</a:t>
            </a:r>
            <a:r>
              <a:rPr lang="en-US" dirty="0" smtClean="0">
                <a:hlinkClick r:id="rId3"/>
              </a:rPr>
              <a:t>http</a:t>
            </a:r>
            <a:r>
              <a:rPr lang="en-US" dirty="0">
                <a:hlinkClick r:id="rId3"/>
              </a:rPr>
              <a:t>://example.org/prefixB</a:t>
            </a:r>
            <a:r>
              <a:rPr lang="en-US" dirty="0" smtClean="0">
                <a:hlinkClick r:id="rId3"/>
              </a:rPr>
              <a:t>:</a:t>
            </a:r>
            <a:r>
              <a:rPr lang="en-US" dirty="0" smtClean="0"/>
              <a:t>&gt;</a:t>
            </a:r>
            <a:endParaRPr lang="en-US" dirty="0"/>
          </a:p>
          <a:p>
            <a:pPr algn="l"/>
            <a:r>
              <a:rPr lang="en-US" dirty="0">
                <a:solidFill>
                  <a:srgbClr val="00B050"/>
                </a:solidFill>
              </a:rPr>
              <a:t>SELECT </a:t>
            </a:r>
            <a:r>
              <a:rPr lang="en-US" dirty="0"/>
              <a:t>…</a:t>
            </a:r>
          </a:p>
          <a:p>
            <a:pPr algn="l"/>
            <a:r>
              <a:rPr lang="en-US" dirty="0">
                <a:solidFill>
                  <a:srgbClr val="FF0000"/>
                </a:solidFill>
              </a:rPr>
              <a:t>FROM</a:t>
            </a:r>
            <a:r>
              <a:rPr lang="en-US" dirty="0"/>
              <a:t> &lt;</a:t>
            </a:r>
            <a:r>
              <a:rPr lang="en-US" dirty="0">
                <a:hlinkClick r:id="rId4"/>
              </a:rPr>
              <a:t>http://example.org/myDataset</a:t>
            </a:r>
            <a:r>
              <a:rPr lang="en-US" dirty="0"/>
              <a:t>&gt;</a:t>
            </a:r>
          </a:p>
          <a:p>
            <a:pPr algn="l"/>
            <a:r>
              <a:rPr lang="en-US" dirty="0" smtClean="0">
                <a:solidFill>
                  <a:srgbClr val="FFFF00"/>
                </a:solidFill>
              </a:rPr>
              <a:t>WHERE</a:t>
            </a:r>
            <a:r>
              <a:rPr lang="en-US" dirty="0" smtClean="0"/>
              <a:t>{</a:t>
            </a:r>
          </a:p>
          <a:p>
            <a:pPr algn="l"/>
            <a:r>
              <a:rPr lang="en-US" dirty="0"/>
              <a:t> </a:t>
            </a:r>
            <a:r>
              <a:rPr lang="en-US" dirty="0" smtClean="0"/>
              <a:t>    </a:t>
            </a:r>
            <a:r>
              <a:rPr lang="en-US" dirty="0" smtClean="0">
                <a:solidFill>
                  <a:schemeClr val="accent3">
                    <a:lumMod val="75000"/>
                  </a:schemeClr>
                </a:solidFill>
              </a:rPr>
              <a:t>SERVICE</a:t>
            </a:r>
            <a:r>
              <a:rPr lang="en-US" dirty="0" smtClean="0"/>
              <a:t> &lt;</a:t>
            </a:r>
            <a:r>
              <a:rPr lang="en-US" dirty="0" smtClean="0">
                <a:hlinkClick r:id="rId5"/>
              </a:rPr>
              <a:t>http://somewhere.org/sparql</a:t>
            </a:r>
            <a:r>
              <a:rPr lang="en-US" dirty="0" smtClean="0"/>
              <a:t>&gt; {</a:t>
            </a:r>
          </a:p>
          <a:p>
            <a:pPr algn="l"/>
            <a:r>
              <a:rPr lang="en-US" dirty="0"/>
              <a:t> </a:t>
            </a:r>
            <a:r>
              <a:rPr lang="en-US" dirty="0" smtClean="0"/>
              <a:t>       …..</a:t>
            </a:r>
          </a:p>
          <a:p>
            <a:pPr algn="l"/>
            <a:r>
              <a:rPr lang="en-US" dirty="0"/>
              <a:t> </a:t>
            </a:r>
            <a:r>
              <a:rPr lang="en-US" dirty="0" smtClean="0"/>
              <a:t>     }</a:t>
            </a:r>
          </a:p>
          <a:p>
            <a:pPr algn="l"/>
            <a:r>
              <a:rPr lang="en-US" dirty="0" smtClean="0"/>
              <a:t>}</a:t>
            </a:r>
          </a:p>
          <a:p>
            <a:pPr algn="l"/>
            <a:r>
              <a:rPr lang="en-US" dirty="0" smtClean="0">
                <a:solidFill>
                  <a:srgbClr val="C00000"/>
                </a:solidFill>
              </a:rPr>
              <a:t>LIMIT </a:t>
            </a:r>
            <a:r>
              <a:rPr lang="en-US" dirty="0" smtClean="0"/>
              <a:t>10</a:t>
            </a:r>
          </a:p>
          <a:p>
            <a:pPr algn="l"/>
            <a:endParaRPr lang="en-US" dirty="0"/>
          </a:p>
          <a:p>
            <a:pPr algn="l"/>
            <a:endParaRPr lang="en-US" dirty="0" smtClean="0"/>
          </a:p>
        </p:txBody>
      </p:sp>
    </p:spTree>
    <p:extLst>
      <p:ext uri="{BB962C8B-B14F-4D97-AF65-F5344CB8AC3E}">
        <p14:creationId xmlns:p14="http://schemas.microsoft.com/office/powerpoint/2010/main" val="95005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FA9CE5CF-6503-41E9-AA94-8366959D0F6A}" vid="{144CF1BC-7E8A-468C-AFB5-AFF6F49A1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20;#20</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F8EC5E58-CA24-4EDA-A7F1-84099377067A}"/>
</file>

<file path=customXml/itemProps2.xml><?xml version="1.0" encoding="utf-8"?>
<ds:datastoreItem xmlns:ds="http://schemas.openxmlformats.org/officeDocument/2006/customXml" ds:itemID="{0818BFF6-8CF1-4779-B408-C7E14093D609}"/>
</file>

<file path=docProps/app.xml><?xml version="1.0" encoding="utf-8"?>
<Properties xmlns="http://schemas.openxmlformats.org/officeDocument/2006/extended-properties" xmlns:vt="http://schemas.openxmlformats.org/officeDocument/2006/docPropsVTypes">
  <Template>BD_MIN_template</Template>
  <TotalTime>211</TotalTime>
  <Words>1170</Words>
  <Application>Microsoft Office PowerPoint</Application>
  <PresentationFormat>Widescreen</PresentationFormat>
  <Paragraphs>198</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Wingdings</vt:lpstr>
      <vt:lpstr>140715_Powerpointvorlage_institute</vt:lpstr>
      <vt:lpstr>SPARQL QUERY in BIO2RDF</vt:lpstr>
      <vt:lpstr>BIO2RDF Project</vt:lpstr>
      <vt:lpstr>SPARQL queries over &gt;1 endpoint</vt:lpstr>
      <vt:lpstr>SPARQL queries over &gt;1 endpoint</vt:lpstr>
      <vt:lpstr>SPARQL queries over &gt;1 endpoint</vt:lpstr>
      <vt:lpstr>SPARQL queries over &gt;1 endpoint</vt:lpstr>
      <vt:lpstr>Go Function Properties in Bioportal</vt:lpstr>
      <vt:lpstr>SPARQL queries over &gt;1 endpoint</vt:lpstr>
      <vt:lpstr>SPARQL queries over &gt;1 endpoint use SERVICE keyword</vt:lpstr>
      <vt:lpstr>SPARQL queries over &gt;1 endpoint</vt:lpstr>
      <vt:lpstr>SPARQL queries over &gt;1 endpoint</vt:lpstr>
      <vt:lpstr>SPARQL queries over &gt;1 endpoint</vt:lpstr>
      <vt:lpstr>Special Type of Filtering</vt:lpstr>
      <vt:lpstr>Special Type of Filtering</vt:lpstr>
      <vt:lpstr>Querying Alternatives </vt:lpstr>
      <vt:lpstr>    SPARQL anatomy for combining two graphs.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SPARQL QUERY in BIO2RDF</dc:title>
  <dc:creator>Desared Osmanllari</dc:creator>
  <cp:lastModifiedBy>Desared Osmanllari</cp:lastModifiedBy>
  <cp:revision>19</cp:revision>
  <dcterms:created xsi:type="dcterms:W3CDTF">2016-11-06T22:58:30Z</dcterms:created>
  <dcterms:modified xsi:type="dcterms:W3CDTF">2016-11-21T22:12:19Z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0x010100FDD14014A4A4A449BAC2ED7F2CE62E0C</vt:lpwstr>
  </property>
</Properties>
</file>