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57"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8387" autoAdjust="0"/>
  </p:normalViewPr>
  <p:slideViewPr>
    <p:cSldViewPr snapToGrid="0" showGuides="1">
      <p:cViewPr varScale="1">
        <p:scale>
          <a:sx n="86" d="100"/>
          <a:sy n="86" d="100"/>
        </p:scale>
        <p:origin x="46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14AA0-203C-4B4E-8A41-E9DB933374D0}" type="datetimeFigureOut">
              <a:rPr lang="en-US" smtClean="0"/>
              <a:t>14-Nov-16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942F-FDA8-4614-952A-4D39014CE439}" type="slidenum">
              <a:rPr lang="en-US" smtClean="0"/>
              <a:t>‹#›</a:t>
            </a:fld>
            <a:endParaRPr lang="en-US"/>
          </a:p>
        </p:txBody>
      </p:sp>
    </p:spTree>
    <p:extLst>
      <p:ext uri="{BB962C8B-B14F-4D97-AF65-F5344CB8AC3E}">
        <p14:creationId xmlns:p14="http://schemas.microsoft.com/office/powerpoint/2010/main" val="338431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of triple</a:t>
            </a:r>
            <a:r>
              <a:rPr lang="en-US" baseline="0" dirty="0" smtClean="0"/>
              <a:t> architecture</a:t>
            </a:r>
            <a:r>
              <a:rPr lang="en-US" dirty="0" smtClean="0"/>
              <a:t> helps users</a:t>
            </a:r>
            <a:r>
              <a:rPr lang="en-US" baseline="0" dirty="0" smtClean="0"/>
              <a:t> to focus on creating the query properly.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4</a:t>
            </a:fld>
            <a:endParaRPr lang="en-US"/>
          </a:p>
        </p:txBody>
      </p:sp>
    </p:spTree>
    <p:extLst>
      <p:ext uri="{BB962C8B-B14F-4D97-AF65-F5344CB8AC3E}">
        <p14:creationId xmlns:p14="http://schemas.microsoft.com/office/powerpoint/2010/main" val="2086189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an example of using DESCRIBE query variant.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18</a:t>
            </a:fld>
            <a:endParaRPr lang="en-US"/>
          </a:p>
        </p:txBody>
      </p:sp>
    </p:spTree>
    <p:extLst>
      <p:ext uri="{BB962C8B-B14F-4D97-AF65-F5344CB8AC3E}">
        <p14:creationId xmlns:p14="http://schemas.microsoft.com/office/powerpoint/2010/main" val="130558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explained in the previous slides (set1),</a:t>
            </a:r>
            <a:r>
              <a:rPr lang="en-US" baseline="0" dirty="0" smtClean="0"/>
              <a:t> result clause can be called in different query variants. One of these is SELECT, which we have explained in details in previous queries.</a:t>
            </a:r>
          </a:p>
          <a:p>
            <a:r>
              <a:rPr lang="en-US" baseline="0" dirty="0" smtClean="0"/>
              <a:t>In this case, we introduce CONSTRUCT, which returns data as RDF graph, not as data table.  Under </a:t>
            </a:r>
            <a:r>
              <a:rPr lang="en-US" b="1" baseline="0" dirty="0" smtClean="0"/>
              <a:t>CONSTRUCT</a:t>
            </a:r>
            <a:r>
              <a:rPr lang="en-US" baseline="0" dirty="0" smtClean="0"/>
              <a:t> clause, we specify triple structure that our data will be returned into. </a:t>
            </a:r>
          </a:p>
          <a:p>
            <a:r>
              <a:rPr lang="en-US" baseline="0" dirty="0" smtClean="0"/>
              <a:t>So, as an input,  we expect a RDF graph, specifically obeying the above triple architecture.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6</a:t>
            </a:fld>
            <a:endParaRPr lang="en-US"/>
          </a:p>
        </p:txBody>
      </p:sp>
    </p:spTree>
    <p:extLst>
      <p:ext uri="{BB962C8B-B14F-4D97-AF65-F5344CB8AC3E}">
        <p14:creationId xmlns:p14="http://schemas.microsoft.com/office/powerpoint/2010/main" val="199270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a:t>
            </a:r>
            <a:r>
              <a:rPr lang="en-US" baseline="0" dirty="0" smtClean="0"/>
              <a:t> parts of the query, we have already studied.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7</a:t>
            </a:fld>
            <a:endParaRPr lang="en-US"/>
          </a:p>
        </p:txBody>
      </p:sp>
    </p:spTree>
    <p:extLst>
      <p:ext uri="{BB962C8B-B14F-4D97-AF65-F5344CB8AC3E}">
        <p14:creationId xmlns:p14="http://schemas.microsoft.com/office/powerpoint/2010/main" val="35192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screenshot of results expected.  As we can see, there is an RDF graph displayed, whose elements obey the triple structure we have defined</a:t>
            </a:r>
            <a:r>
              <a:rPr lang="en-US" baseline="0" dirty="0" smtClean="0"/>
              <a:t> under </a:t>
            </a:r>
            <a:r>
              <a:rPr lang="en-US" b="1" baseline="0" dirty="0" smtClean="0"/>
              <a:t>CONSTRUCT</a:t>
            </a:r>
            <a:r>
              <a:rPr lang="en-US" baseline="0" dirty="0" smtClean="0"/>
              <a:t> clause.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8</a:t>
            </a:fld>
            <a:endParaRPr lang="en-US"/>
          </a:p>
        </p:txBody>
      </p:sp>
    </p:spTree>
    <p:extLst>
      <p:ext uri="{BB962C8B-B14F-4D97-AF65-F5344CB8AC3E}">
        <p14:creationId xmlns:p14="http://schemas.microsoft.com/office/powerpoint/2010/main" val="3384740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ASK</a:t>
            </a:r>
            <a:r>
              <a:rPr lang="en-US" dirty="0" smtClean="0"/>
              <a:t> is another query variant, which returns true or false, depending if</a:t>
            </a:r>
            <a:r>
              <a:rPr lang="en-US" baseline="0" dirty="0" smtClean="0"/>
              <a:t> the query pattern is satisfied or not. Our intention is to check if those specific drugs interact with each other or not.</a:t>
            </a:r>
          </a:p>
          <a:p>
            <a:r>
              <a:rPr lang="en-US" baseline="0" dirty="0" smtClean="0"/>
              <a:t>We identify these drugs by their </a:t>
            </a:r>
            <a:r>
              <a:rPr lang="en-US" b="1" baseline="0" dirty="0" err="1" smtClean="0"/>
              <a:t>drugbank</a:t>
            </a:r>
            <a:r>
              <a:rPr lang="en-US" baseline="0" dirty="0" smtClean="0"/>
              <a:t> identifier, and check if they create an instance of </a:t>
            </a:r>
            <a:r>
              <a:rPr lang="en-US" b="1" baseline="0" dirty="0" smtClean="0"/>
              <a:t>Drug </a:t>
            </a:r>
            <a:r>
              <a:rPr lang="en-US" b="1" baseline="0" dirty="0" err="1" smtClean="0"/>
              <a:t>Drug</a:t>
            </a:r>
            <a:r>
              <a:rPr lang="en-US" b="1" baseline="0" dirty="0" smtClean="0"/>
              <a:t> Interaction .  </a:t>
            </a:r>
            <a:endParaRPr lang="en-US" b="1" dirty="0"/>
          </a:p>
        </p:txBody>
      </p:sp>
      <p:sp>
        <p:nvSpPr>
          <p:cNvPr id="4" name="Slide Number Placeholder 3"/>
          <p:cNvSpPr>
            <a:spLocks noGrp="1"/>
          </p:cNvSpPr>
          <p:nvPr>
            <p:ph type="sldNum" sz="quarter" idx="10"/>
          </p:nvPr>
        </p:nvSpPr>
        <p:spPr/>
        <p:txBody>
          <a:bodyPr/>
          <a:lstStyle/>
          <a:p>
            <a:fld id="{4CD7942F-FDA8-4614-952A-4D39014CE439}" type="slidenum">
              <a:rPr lang="en-US" smtClean="0"/>
              <a:t>11</a:t>
            </a:fld>
            <a:endParaRPr lang="en-US"/>
          </a:p>
        </p:txBody>
      </p:sp>
    </p:spTree>
    <p:extLst>
      <p:ext uri="{BB962C8B-B14F-4D97-AF65-F5344CB8AC3E}">
        <p14:creationId xmlns:p14="http://schemas.microsoft.com/office/powerpoint/2010/main" val="377342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these two drugs interact with each other, so </a:t>
            </a:r>
            <a:r>
              <a:rPr lang="en-US" b="1" dirty="0" smtClean="0"/>
              <a:t>TRUE</a:t>
            </a:r>
            <a:r>
              <a:rPr lang="en-US" dirty="0" smtClean="0"/>
              <a:t> value is returned.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12</a:t>
            </a:fld>
            <a:endParaRPr lang="en-US"/>
          </a:p>
        </p:txBody>
      </p:sp>
    </p:spTree>
    <p:extLst>
      <p:ext uri="{BB962C8B-B14F-4D97-AF65-F5344CB8AC3E}">
        <p14:creationId xmlns:p14="http://schemas.microsoft.com/office/powerpoint/2010/main" val="353596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case, these two different drugs do not interact with each other, so </a:t>
            </a:r>
            <a:r>
              <a:rPr lang="en-US" b="1" dirty="0" smtClean="0"/>
              <a:t>FALSE </a:t>
            </a:r>
            <a:r>
              <a:rPr lang="en-US" dirty="0" smtClean="0"/>
              <a:t>value is returned. </a:t>
            </a:r>
          </a:p>
          <a:p>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13</a:t>
            </a:fld>
            <a:endParaRPr lang="en-US"/>
          </a:p>
        </p:txBody>
      </p:sp>
    </p:spTree>
    <p:extLst>
      <p:ext uri="{BB962C8B-B14F-4D97-AF65-F5344CB8AC3E}">
        <p14:creationId xmlns:p14="http://schemas.microsoft.com/office/powerpoint/2010/main" val="92949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link, we can find features</a:t>
            </a:r>
            <a:r>
              <a:rPr lang="en-US" baseline="0" dirty="0" smtClean="0"/>
              <a:t> of adiponectin receptor 2 gene represented in </a:t>
            </a:r>
            <a:r>
              <a:rPr lang="en-US" b="1" baseline="0" dirty="0" err="1" smtClean="0"/>
              <a:t>pharmkgb</a:t>
            </a:r>
            <a:r>
              <a:rPr lang="en-US" baseline="0" dirty="0" smtClean="0"/>
              <a:t> dataset.  Our purpose is to return everything possible about it, in a more machine readable way. </a:t>
            </a:r>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14</a:t>
            </a:fld>
            <a:endParaRPr lang="en-US"/>
          </a:p>
        </p:txBody>
      </p:sp>
    </p:spTree>
    <p:extLst>
      <p:ext uri="{BB962C8B-B14F-4D97-AF65-F5344CB8AC3E}">
        <p14:creationId xmlns:p14="http://schemas.microsoft.com/office/powerpoint/2010/main" val="66486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DESCRIBE </a:t>
            </a:r>
            <a:r>
              <a:rPr lang="en-US" dirty="0" smtClean="0"/>
              <a:t>is another query variant, which</a:t>
            </a:r>
            <a:r>
              <a:rPr lang="en-US" baseline="0" dirty="0" smtClean="0"/>
              <a:t> allows the server to return whatever RDF resource available in the dataset. In our specific case, we need to display information about the gene identified by </a:t>
            </a:r>
            <a:r>
              <a:rPr lang="en-US" dirty="0" smtClean="0"/>
              <a:t>PA128394711 id. </a:t>
            </a:r>
          </a:p>
          <a:p>
            <a:endParaRPr lang="en-US" dirty="0"/>
          </a:p>
        </p:txBody>
      </p:sp>
      <p:sp>
        <p:nvSpPr>
          <p:cNvPr id="4" name="Slide Number Placeholder 3"/>
          <p:cNvSpPr>
            <a:spLocks noGrp="1"/>
          </p:cNvSpPr>
          <p:nvPr>
            <p:ph type="sldNum" sz="quarter" idx="10"/>
          </p:nvPr>
        </p:nvSpPr>
        <p:spPr/>
        <p:txBody>
          <a:bodyPr/>
          <a:lstStyle/>
          <a:p>
            <a:fld id="{4CD7942F-FDA8-4614-952A-4D39014CE439}" type="slidenum">
              <a:rPr lang="en-US" smtClean="0"/>
              <a:t>17</a:t>
            </a:fld>
            <a:endParaRPr lang="en-US"/>
          </a:p>
        </p:txBody>
      </p:sp>
    </p:spTree>
    <p:extLst>
      <p:ext uri="{BB962C8B-B14F-4D97-AF65-F5344CB8AC3E}">
        <p14:creationId xmlns:p14="http://schemas.microsoft.com/office/powerpoint/2010/main" val="1256253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5249729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17" y="1152525"/>
            <a:ext cx="11430000" cy="4064000"/>
          </a:xfrm>
          <a:prstGeom prst="rect">
            <a:avLst/>
          </a:prstGeom>
        </p:spPr>
      </p:pic>
    </p:spTree>
    <p:extLst>
      <p:ext uri="{BB962C8B-B14F-4D97-AF65-F5344CB8AC3E}">
        <p14:creationId xmlns:p14="http://schemas.microsoft.com/office/powerpoint/2010/main" val="419570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p:nvPr>
        </p:nvSpPr>
        <p:spPr>
          <a:xfrm>
            <a:off x="383118" y="1684800"/>
            <a:ext cx="11425767" cy="3632200"/>
          </a:xfrm>
          <a:prstGeom prst="rect">
            <a:avLst/>
          </a:prstGeom>
        </p:spPr>
        <p:txBody>
          <a:bodyPr lIns="0" tIns="0" rIns="0" bIns="0"/>
          <a:lstStyle/>
          <a:p>
            <a:r>
              <a:rPr lang="en-US" smtClean="0"/>
              <a:t>Click icon to add chart</a:t>
            </a:r>
            <a:endParaRPr lang="de-DE"/>
          </a:p>
        </p:txBody>
      </p:sp>
    </p:spTree>
    <p:extLst>
      <p:ext uri="{BB962C8B-B14F-4D97-AF65-F5344CB8AC3E}">
        <p14:creationId xmlns:p14="http://schemas.microsoft.com/office/powerpoint/2010/main" val="1405369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smtClean="0"/>
              <a:t>Vielen Dank</a:t>
            </a:r>
            <a:br>
              <a:rPr lang="de-DE" sz="3200" dirty="0" smtClean="0"/>
            </a:br>
            <a:r>
              <a:rPr lang="de-DE" sz="3200" dirty="0" smtClean="0"/>
              <a:t>für Ihre Aufmerksamkeit</a:t>
            </a:r>
            <a:endParaRPr lang="en-US" sz="3200" dirty="0"/>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p:nvGrpSpPr>
        <p:grpSpPr>
          <a:xfrm>
            <a:off x="8819669" y="6044400"/>
            <a:ext cx="3160655"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6826477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3057BA4-07FA-4359-8709-6653201B6D8A}"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8238DBE-9A84-4908-906D-E6AC8FBC9D60}" type="slidenum">
              <a:rPr lang="en-US" smtClean="0"/>
              <a:t>‹#›</a:t>
            </a:fld>
            <a:endParaRPr lang="en-US"/>
          </a:p>
        </p:txBody>
      </p:sp>
    </p:spTree>
    <p:extLst>
      <p:ext uri="{BB962C8B-B14F-4D97-AF65-F5344CB8AC3E}">
        <p14:creationId xmlns:p14="http://schemas.microsoft.com/office/powerpoint/2010/main" val="37841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61C318-F98A-4A06-96C8-F9E6EE41A019}" type="datetimeFigureOut">
              <a:rPr lang="en-US" smtClean="0"/>
              <a:t>14-Nov-16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FF42B1B-82A1-4D9C-9631-E948327C9FC0}" type="slidenum">
              <a:rPr lang="en-US" smtClean="0"/>
              <a:t>‹#›</a:t>
            </a:fld>
            <a:endParaRPr lang="en-US"/>
          </a:p>
        </p:txBody>
      </p:sp>
    </p:spTree>
    <p:extLst>
      <p:ext uri="{BB962C8B-B14F-4D97-AF65-F5344CB8AC3E}">
        <p14:creationId xmlns:p14="http://schemas.microsoft.com/office/powerpoint/2010/main" val="289530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383117" y="963831"/>
            <a:ext cx="11425767" cy="4935807"/>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513213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298700"/>
          </a:xfrm>
          <a:prstGeom prst="rect">
            <a:avLst/>
          </a:prstGeom>
        </p:spPr>
      </p:pic>
      <p:grpSp>
        <p:nvGrpSpPr>
          <p:cNvPr id="11" name="Group 10"/>
          <p:cNvGrpSpPr/>
          <p:nvPr/>
        </p:nvGrpSpPr>
        <p:grpSpPr>
          <a:xfrm>
            <a:off x="8819669" y="6044400"/>
            <a:ext cx="3160655"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8005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33900"/>
          </a:xfrm>
          <a:prstGeom prst="rect">
            <a:avLst/>
          </a:prstGeom>
        </p:spPr>
      </p:pic>
      <p:grpSp>
        <p:nvGrpSpPr>
          <p:cNvPr id="9" name="Group 8"/>
          <p:cNvGrpSpPr/>
          <p:nvPr/>
        </p:nvGrpSpPr>
        <p:grpSpPr>
          <a:xfrm>
            <a:off x="8819669" y="6044400"/>
            <a:ext cx="3160655"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55084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11351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p:nvGrpSpPr>
        <p:grpSpPr>
          <a:xfrm>
            <a:off x="8819669" y="6044400"/>
            <a:ext cx="3160655"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48105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383118" y="1684800"/>
            <a:ext cx="11425767"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229979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4000" y="1152000"/>
            <a:ext cx="1142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383118" y="1684801"/>
            <a:ext cx="11425767"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344525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383118" y="1684800"/>
            <a:ext cx="7531100"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600" y="1684799"/>
            <a:ext cx="3708400" cy="3594100"/>
          </a:xfrm>
          <a:prstGeom prst="rect">
            <a:avLst/>
          </a:prstGeom>
        </p:spPr>
      </p:pic>
    </p:spTree>
    <p:extLst>
      <p:ext uri="{BB962C8B-B14F-4D97-AF65-F5344CB8AC3E}">
        <p14:creationId xmlns:p14="http://schemas.microsoft.com/office/powerpoint/2010/main" val="134696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498601" y="6227764"/>
            <a:ext cx="5668433"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sz="900" dirty="0" smtClean="0"/>
              <a:t> | </a:t>
            </a:r>
            <a:br>
              <a:rPr lang="de-DE" sz="900" dirty="0" smtClean="0"/>
            </a:br>
            <a:r>
              <a:rPr lang="de-DE" sz="900" b="0" i="0" kern="1200" dirty="0" smtClean="0">
                <a:solidFill>
                  <a:schemeClr val="tx2"/>
                </a:solidFill>
                <a:effectLst/>
                <a:latin typeface="+mn-lt"/>
                <a:ea typeface="+mn-ea"/>
                <a:cs typeface="+mn-cs"/>
              </a:rPr>
              <a:t>Tel +49/241/8021501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Fax +49/241/8022321</a:t>
            </a:r>
            <a:r>
              <a:rPr lang="de-DE" sz="900" dirty="0" smtClean="0"/>
              <a:t> | http://dbis.rwth-aachen.de/cms</a:t>
            </a:r>
            <a:endParaRPr lang="de-DE" sz="900" dirty="0"/>
          </a:p>
        </p:txBody>
      </p:sp>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endParaRPr lang="en-US"/>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2993569" y="5412101"/>
            <a:ext cx="2710845" cy="116955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p:nvSpPr>
        <p:spPr>
          <a:xfrm>
            <a:off x="-2995083" y="506414"/>
            <a:ext cx="2755900" cy="3785652"/>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p:nvSpPr>
        <p:spPr>
          <a:xfrm>
            <a:off x="12308418" y="506414"/>
            <a:ext cx="2755900" cy="3785652"/>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p:nvGrpSpPr>
        <p:grpSpPr>
          <a:xfrm>
            <a:off x="8819669" y="6044400"/>
            <a:ext cx="3160655" cy="813600"/>
            <a:chOff x="6614751" y="6044400"/>
            <a:chExt cx="2370491" cy="813600"/>
          </a:xfrm>
        </p:grpSpPr>
        <p:pic>
          <p:nvPicPr>
            <p:cNvPr id="16" name="Grafik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7"/>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833471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p15:clr>
            <a:srgbClr val="F26B43"/>
          </p15:clr>
        </p15:guide>
        <p15:guide id="2" orient="horz" pos="2863">
          <p15:clr>
            <a:srgbClr val="F26B43"/>
          </p15:clr>
        </p15:guide>
        <p15:guide id="3" pos="181">
          <p15:clr>
            <a:srgbClr val="F26B43"/>
          </p15:clr>
        </p15:guide>
        <p15:guide id="4" pos="5579">
          <p15:clr>
            <a:srgbClr val="F26B43"/>
          </p15:clr>
        </p15:guide>
        <p15:guide id="5" pos="1950">
          <p15:clr>
            <a:srgbClr val="F26B43"/>
          </p15:clr>
        </p15:guide>
        <p15:guide id="6" pos="2064">
          <p15:clr>
            <a:srgbClr val="F26B43"/>
          </p15:clr>
        </p15:guide>
        <p15:guide id="7" pos="3696">
          <p15:clr>
            <a:srgbClr val="F26B43"/>
          </p15:clr>
        </p15:guide>
        <p15:guide id="8" pos="38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example.org/prefixB:" TargetMode="External"/><Relationship Id="rId2" Type="http://schemas.openxmlformats.org/officeDocument/2006/relationships/hyperlink" Target="http://example.org/prefixA" TargetMode="External"/><Relationship Id="rId1" Type="http://schemas.openxmlformats.org/officeDocument/2006/relationships/slideLayout" Target="../slideLayouts/slideLayout13.xml"/><Relationship Id="rId4" Type="http://schemas.openxmlformats.org/officeDocument/2006/relationships/hyperlink" Target="http://example.org/myDatas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example.org/prefixB:" TargetMode="External"/><Relationship Id="rId2" Type="http://schemas.openxmlformats.org/officeDocument/2006/relationships/hyperlink" Target="http://example.org/prefixA" TargetMode="External"/><Relationship Id="rId1" Type="http://schemas.openxmlformats.org/officeDocument/2006/relationships/slideLayout" Target="../slideLayouts/slideLayout13.xml"/><Relationship Id="rId4" Type="http://schemas.openxmlformats.org/officeDocument/2006/relationships/hyperlink" Target="http://example.org/myDatas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bio2rdf.org/sparql" TargetMode="External"/><Relationship Id="rId2" Type="http://schemas.openxmlformats.org/officeDocument/2006/relationships/hyperlink" Target="http://download.bio2rdf.org/release/3/release.html" TargetMode="External"/><Relationship Id="rId1" Type="http://schemas.openxmlformats.org/officeDocument/2006/relationships/slideLayout" Target="../slideLayouts/slideLayout14.xml"/><Relationship Id="rId4" Type="http://schemas.openxmlformats.org/officeDocument/2006/relationships/hyperlink" Target="http://legacy.yasgui.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example.org/prefixB:" TargetMode="External"/><Relationship Id="rId2" Type="http://schemas.openxmlformats.org/officeDocument/2006/relationships/hyperlink" Target="http://example.org/prefixA" TargetMode="External"/><Relationship Id="rId1" Type="http://schemas.openxmlformats.org/officeDocument/2006/relationships/slideLayout" Target="../slideLayouts/slideLayout13.xml"/><Relationship Id="rId4" Type="http://schemas.openxmlformats.org/officeDocument/2006/relationships/hyperlink" Target="http://example.org/my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SPARQL QUERY in BIO2RDF</a:t>
            </a:r>
            <a:endParaRPr lang="en-US" dirty="0"/>
          </a:p>
        </p:txBody>
      </p:sp>
      <p:sp>
        <p:nvSpPr>
          <p:cNvPr id="3" name="Subtitle 2"/>
          <p:cNvSpPr>
            <a:spLocks noGrp="1"/>
          </p:cNvSpPr>
          <p:nvPr>
            <p:ph type="subTitle" idx="1"/>
          </p:nvPr>
        </p:nvSpPr>
        <p:spPr/>
        <p:txBody>
          <a:bodyPr>
            <a:normAutofit/>
          </a:bodyPr>
          <a:lstStyle/>
          <a:p>
            <a:r>
              <a:rPr lang="en-US" sz="3200" dirty="0" smtClean="0"/>
              <a:t>Big Data in Medical Informatics</a:t>
            </a:r>
            <a:endParaRPr lang="en-US" sz="3200" dirty="0"/>
          </a:p>
        </p:txBody>
      </p:sp>
    </p:spTree>
    <p:extLst>
      <p:ext uri="{BB962C8B-B14F-4D97-AF65-F5344CB8AC3E}">
        <p14:creationId xmlns:p14="http://schemas.microsoft.com/office/powerpoint/2010/main" val="511152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324" y="103369"/>
            <a:ext cx="12245009" cy="707666"/>
          </a:xfrm>
        </p:spPr>
        <p:txBody>
          <a:bodyPr/>
          <a:lstStyle/>
          <a:p>
            <a:pPr algn="l"/>
            <a:r>
              <a:rPr lang="en-US" sz="4400" dirty="0"/>
              <a:t>Transforming between vocabularies</a:t>
            </a:r>
          </a:p>
        </p:txBody>
      </p:sp>
      <p:sp>
        <p:nvSpPr>
          <p:cNvPr id="3" name="Subtitle 2"/>
          <p:cNvSpPr>
            <a:spLocks noGrp="1"/>
          </p:cNvSpPr>
          <p:nvPr>
            <p:ph type="subTitle" idx="1"/>
          </p:nvPr>
        </p:nvSpPr>
        <p:spPr>
          <a:xfrm>
            <a:off x="1134386" y="1383624"/>
            <a:ext cx="9144000" cy="3673406"/>
          </a:xfrm>
        </p:spPr>
        <p:txBody>
          <a:bodyPr/>
          <a:lstStyle/>
          <a:p>
            <a:pPr algn="l"/>
            <a:r>
              <a:rPr lang="en-US" dirty="0" smtClean="0"/>
              <a:t>#comments can be included</a:t>
            </a:r>
          </a:p>
          <a:p>
            <a:pPr algn="l"/>
            <a:r>
              <a:rPr lang="en-US" dirty="0">
                <a:solidFill>
                  <a:schemeClr val="tx2"/>
                </a:solidFill>
              </a:rPr>
              <a:t>PREFIX </a:t>
            </a:r>
            <a:r>
              <a:rPr lang="en-US" dirty="0" err="1"/>
              <a:t>prefixA</a:t>
            </a:r>
            <a:r>
              <a:rPr lang="en-US" dirty="0"/>
              <a:t>: &lt;</a:t>
            </a:r>
            <a:r>
              <a:rPr lang="en-US" dirty="0">
                <a:hlinkClick r:id="rId2"/>
              </a:rPr>
              <a:t>http://example.org/prefixA#</a:t>
            </a:r>
            <a:r>
              <a:rPr lang="en-US" dirty="0"/>
              <a:t>&gt;</a:t>
            </a:r>
          </a:p>
          <a:p>
            <a:pPr algn="l"/>
            <a:r>
              <a:rPr lang="en-US" dirty="0">
                <a:solidFill>
                  <a:schemeClr val="tx2"/>
                </a:solidFill>
              </a:rPr>
              <a:t>PREFIX </a:t>
            </a:r>
            <a:r>
              <a:rPr lang="en-US" dirty="0" err="1"/>
              <a:t>prefixB</a:t>
            </a:r>
            <a:r>
              <a:rPr lang="en-US" dirty="0"/>
              <a:t>: </a:t>
            </a:r>
            <a:r>
              <a:rPr lang="en-US" dirty="0" smtClean="0"/>
              <a:t>&lt;</a:t>
            </a:r>
            <a:r>
              <a:rPr lang="en-US" dirty="0" smtClean="0">
                <a:hlinkClick r:id="rId3"/>
              </a:rPr>
              <a:t>http</a:t>
            </a:r>
            <a:r>
              <a:rPr lang="en-US" dirty="0">
                <a:hlinkClick r:id="rId3"/>
              </a:rPr>
              <a:t>://example.org/prefixB</a:t>
            </a:r>
            <a:r>
              <a:rPr lang="en-US" dirty="0" smtClean="0">
                <a:hlinkClick r:id="rId3"/>
              </a:rPr>
              <a:t>:</a:t>
            </a:r>
            <a:r>
              <a:rPr lang="en-US" dirty="0" smtClean="0"/>
              <a:t>&gt;</a:t>
            </a:r>
            <a:endParaRPr lang="en-US" dirty="0"/>
          </a:p>
          <a:p>
            <a:pPr algn="l"/>
            <a:r>
              <a:rPr lang="en-US" dirty="0">
                <a:solidFill>
                  <a:srgbClr val="FF0000"/>
                </a:solidFill>
              </a:rPr>
              <a:t>FROM</a:t>
            </a:r>
            <a:r>
              <a:rPr lang="en-US" dirty="0"/>
              <a:t> &lt;</a:t>
            </a:r>
            <a:r>
              <a:rPr lang="en-US" dirty="0">
                <a:hlinkClick r:id="rId4"/>
              </a:rPr>
              <a:t>http://example.org/myDataset</a:t>
            </a:r>
            <a:r>
              <a:rPr lang="en-US" dirty="0"/>
              <a:t>&gt;</a:t>
            </a:r>
          </a:p>
          <a:p>
            <a:pPr algn="l"/>
            <a:endParaRPr lang="en-US" dirty="0" smtClean="0">
              <a:solidFill>
                <a:srgbClr val="00B050"/>
              </a:solidFill>
            </a:endParaRPr>
          </a:p>
          <a:p>
            <a:pPr algn="l"/>
            <a:r>
              <a:rPr lang="en-US" dirty="0" smtClean="0">
                <a:solidFill>
                  <a:srgbClr val="00B050"/>
                </a:solidFill>
              </a:rPr>
              <a:t>ASK</a:t>
            </a:r>
          </a:p>
          <a:p>
            <a:pPr algn="l"/>
            <a:r>
              <a:rPr lang="en-US" dirty="0" smtClean="0">
                <a:solidFill>
                  <a:srgbClr val="FFFF00"/>
                </a:solidFill>
              </a:rPr>
              <a:t>WHERE</a:t>
            </a:r>
            <a:r>
              <a:rPr lang="en-US" dirty="0" smtClean="0"/>
              <a:t>{</a:t>
            </a:r>
          </a:p>
          <a:p>
            <a:pPr algn="l"/>
            <a:r>
              <a:rPr lang="en-US" dirty="0" smtClean="0"/>
              <a:t>……….</a:t>
            </a:r>
          </a:p>
          <a:p>
            <a:pPr algn="l"/>
            <a:r>
              <a:rPr lang="en-US" dirty="0" smtClean="0"/>
              <a:t>}</a:t>
            </a:r>
          </a:p>
          <a:p>
            <a:pPr algn="l"/>
            <a:endParaRPr lang="en-US" dirty="0"/>
          </a:p>
          <a:p>
            <a:pPr algn="l"/>
            <a:endParaRPr lang="en-US" dirty="0" smtClean="0"/>
          </a:p>
        </p:txBody>
      </p:sp>
    </p:spTree>
    <p:extLst>
      <p:ext uri="{BB962C8B-B14F-4D97-AF65-F5344CB8AC3E}">
        <p14:creationId xmlns:p14="http://schemas.microsoft.com/office/powerpoint/2010/main" val="798261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err="1" smtClean="0"/>
              <a:t>ASKing</a:t>
            </a:r>
            <a:r>
              <a:rPr lang="en-US" dirty="0" smtClean="0"/>
              <a:t> a question</a:t>
            </a:r>
            <a:endParaRPr lang="en-US" dirty="0"/>
          </a:p>
        </p:txBody>
      </p:sp>
      <p:sp>
        <p:nvSpPr>
          <p:cNvPr id="3" name="Content Placeholder 2"/>
          <p:cNvSpPr>
            <a:spLocks noGrp="1"/>
          </p:cNvSpPr>
          <p:nvPr>
            <p:ph idx="1"/>
          </p:nvPr>
        </p:nvSpPr>
        <p:spPr>
          <a:xfrm>
            <a:off x="838200" y="1165667"/>
            <a:ext cx="10515600" cy="4351338"/>
          </a:xfrm>
        </p:spPr>
        <p:txBody>
          <a:bodyPr/>
          <a:lstStyle/>
          <a:p>
            <a:r>
              <a:rPr lang="en-US" dirty="0">
                <a:solidFill>
                  <a:srgbClr val="FF0000"/>
                </a:solidFill>
              </a:rPr>
              <a:t>Check</a:t>
            </a:r>
            <a:r>
              <a:rPr lang="en-US" dirty="0"/>
              <a:t> if two drugs(</a:t>
            </a:r>
            <a:r>
              <a:rPr lang="en-US" dirty="0" err="1"/>
              <a:t>Alemtuzumab</a:t>
            </a:r>
            <a:r>
              <a:rPr lang="en-US" dirty="0"/>
              <a:t> and </a:t>
            </a:r>
            <a:r>
              <a:rPr lang="en-US" dirty="0" err="1"/>
              <a:t>Pimecrolimus</a:t>
            </a:r>
            <a:r>
              <a:rPr lang="en-US" dirty="0"/>
              <a:t>) from the </a:t>
            </a:r>
            <a:r>
              <a:rPr lang="en-US" dirty="0" err="1"/>
              <a:t>drugbank</a:t>
            </a:r>
            <a:r>
              <a:rPr lang="en-US" dirty="0"/>
              <a:t> dataset interact with each other or not. </a:t>
            </a:r>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790575" y="1858903"/>
            <a:ext cx="10931658" cy="750708"/>
          </a:xfrm>
          <a:prstGeom prst="rect">
            <a:avLst/>
          </a:prstGeom>
        </p:spPr>
      </p:pic>
      <p:sp>
        <p:nvSpPr>
          <p:cNvPr id="5" name="Rectangle 4"/>
          <p:cNvSpPr/>
          <p:nvPr/>
        </p:nvSpPr>
        <p:spPr>
          <a:xfrm>
            <a:off x="3014207" y="2609611"/>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
        <p:nvSpPr>
          <p:cNvPr id="6" name="Rectangle 5"/>
          <p:cNvSpPr/>
          <p:nvPr/>
        </p:nvSpPr>
        <p:spPr>
          <a:xfrm>
            <a:off x="1589681" y="3113852"/>
            <a:ext cx="10193572" cy="2800767"/>
          </a:xfrm>
          <a:prstGeom prst="rect">
            <a:avLst/>
          </a:prstGeom>
        </p:spPr>
        <p:txBody>
          <a:bodyPr wrap="square">
            <a:spAutoFit/>
          </a:bodyPr>
          <a:lstStyle/>
          <a:p>
            <a:r>
              <a:rPr lang="en-US" b="1" dirty="0" smtClean="0"/>
              <a:t>PREFIX</a:t>
            </a:r>
            <a:r>
              <a:rPr lang="en-US" dirty="0" smtClean="0"/>
              <a:t> </a:t>
            </a:r>
            <a:r>
              <a:rPr lang="en-US" dirty="0" err="1" smtClean="0"/>
              <a:t>drugbank_vocabulary</a:t>
            </a:r>
            <a:r>
              <a:rPr lang="en-US" dirty="0" smtClean="0"/>
              <a:t>:&lt;http://bio2rdf.org/drugbank_vocabulary:&gt;</a:t>
            </a:r>
          </a:p>
          <a:p>
            <a:r>
              <a:rPr lang="en-US" b="1" dirty="0" smtClean="0"/>
              <a:t>PREFIX</a:t>
            </a:r>
            <a:r>
              <a:rPr lang="en-US" dirty="0" smtClean="0"/>
              <a:t> </a:t>
            </a:r>
            <a:r>
              <a:rPr lang="en-US" dirty="0" err="1" smtClean="0"/>
              <a:t>rdfs</a:t>
            </a:r>
            <a:r>
              <a:rPr lang="en-US" dirty="0" smtClean="0"/>
              <a:t>:&lt;http://www.w3.org/2000/01/rdf-schema#&gt;</a:t>
            </a:r>
          </a:p>
          <a:p>
            <a:r>
              <a:rPr lang="en-US" b="1" dirty="0" smtClean="0"/>
              <a:t>PREFIX</a:t>
            </a:r>
            <a:r>
              <a:rPr lang="en-US" dirty="0" smtClean="0"/>
              <a:t> </a:t>
            </a:r>
            <a:r>
              <a:rPr lang="en-US" dirty="0" err="1" smtClean="0"/>
              <a:t>rdf</a:t>
            </a:r>
            <a:r>
              <a:rPr lang="en-US" dirty="0" smtClean="0"/>
              <a:t>:&lt;http://www.w3.org/1999/02/22-rdf-syntax-ns#&gt;</a:t>
            </a:r>
          </a:p>
          <a:p>
            <a:r>
              <a:rPr lang="en-US" dirty="0" smtClean="0"/>
              <a:t> </a:t>
            </a:r>
          </a:p>
          <a:p>
            <a:r>
              <a:rPr lang="en-US" sz="1400" i="1" dirty="0" smtClean="0">
                <a:solidFill>
                  <a:srgbClr val="FF0000"/>
                </a:solidFill>
              </a:rPr>
              <a:t>                                   </a:t>
            </a:r>
            <a:r>
              <a:rPr lang="en-US" sz="1400" i="1" dirty="0" smtClean="0"/>
              <a:t>returns true or false depending on whether or not the query pattern has any matches in the dataset</a:t>
            </a:r>
            <a:endParaRPr lang="en-US" sz="1400" i="1" dirty="0" smtClean="0">
              <a:solidFill>
                <a:srgbClr val="FF0000"/>
              </a:solidFill>
            </a:endParaRPr>
          </a:p>
          <a:p>
            <a:r>
              <a:rPr lang="en-US" b="1" dirty="0" smtClean="0"/>
              <a:t>WHERE</a:t>
            </a:r>
            <a:r>
              <a:rPr lang="en-US" dirty="0" smtClean="0"/>
              <a:t> {</a:t>
            </a:r>
          </a:p>
          <a:p>
            <a:r>
              <a:rPr lang="en-US" dirty="0" smtClean="0"/>
              <a:t>?</a:t>
            </a:r>
            <a:r>
              <a:rPr lang="en-US" dirty="0" err="1" smtClean="0"/>
              <a:t>ddi</a:t>
            </a:r>
            <a:r>
              <a:rPr lang="en-US" dirty="0" smtClean="0"/>
              <a:t> </a:t>
            </a:r>
            <a:r>
              <a:rPr lang="en-US" dirty="0" err="1" smtClean="0"/>
              <a:t>rdf:type</a:t>
            </a:r>
            <a:r>
              <a:rPr lang="en-US" dirty="0" smtClean="0"/>
              <a:t> </a:t>
            </a:r>
            <a:r>
              <a:rPr lang="en-US" dirty="0" err="1" smtClean="0"/>
              <a:t>drugbank_vocabulary:Drug-Drug-Interaction</a:t>
            </a:r>
            <a:r>
              <a:rPr lang="en-US" dirty="0" smtClean="0"/>
              <a:t> .</a:t>
            </a:r>
          </a:p>
          <a:p>
            <a:r>
              <a:rPr lang="en-US" i="1" dirty="0" smtClean="0"/>
              <a:t>&lt;http://bio2rdf.org/drugbank:</a:t>
            </a:r>
            <a:r>
              <a:rPr lang="en-US" b="1" i="1" dirty="0" smtClean="0"/>
              <a:t>DB00087</a:t>
            </a:r>
            <a:r>
              <a:rPr lang="en-US" i="1" dirty="0" smtClean="0"/>
              <a:t>&gt; </a:t>
            </a:r>
            <a:r>
              <a:rPr lang="en-US" dirty="0" err="1" smtClean="0"/>
              <a:t>drugbank_vocabulary:ddi-interactor-in</a:t>
            </a:r>
            <a:r>
              <a:rPr lang="en-US" dirty="0" smtClean="0"/>
              <a:t> ?</a:t>
            </a:r>
            <a:r>
              <a:rPr lang="en-US" dirty="0" err="1" smtClean="0"/>
              <a:t>ddi</a:t>
            </a:r>
            <a:r>
              <a:rPr lang="en-US" dirty="0" smtClean="0"/>
              <a:t> .</a:t>
            </a:r>
          </a:p>
          <a:p>
            <a:r>
              <a:rPr lang="en-US" i="1" dirty="0" smtClean="0"/>
              <a:t>&lt;http://bio2rdf.org/drugbank:</a:t>
            </a:r>
            <a:r>
              <a:rPr lang="en-US" b="1" i="1" dirty="0" smtClean="0"/>
              <a:t>DB00337</a:t>
            </a:r>
            <a:r>
              <a:rPr lang="en-US" i="1" dirty="0" smtClean="0"/>
              <a:t>&gt; </a:t>
            </a:r>
            <a:r>
              <a:rPr lang="en-US" dirty="0" err="1" smtClean="0"/>
              <a:t>drugbank_vocabulary:ddi-interactor-in</a:t>
            </a:r>
            <a:r>
              <a:rPr lang="en-US" dirty="0" smtClean="0"/>
              <a:t> ?</a:t>
            </a:r>
            <a:r>
              <a:rPr lang="en-US" dirty="0" err="1" smtClean="0"/>
              <a:t>ddi</a:t>
            </a:r>
            <a:r>
              <a:rPr lang="en-US" dirty="0" smtClean="0"/>
              <a:t> .</a:t>
            </a:r>
          </a:p>
          <a:p>
            <a:r>
              <a:rPr lang="en-US" dirty="0" smtClean="0"/>
              <a:t>}</a:t>
            </a:r>
          </a:p>
        </p:txBody>
      </p:sp>
      <p:sp>
        <p:nvSpPr>
          <p:cNvPr id="7" name="Left Brace 6"/>
          <p:cNvSpPr/>
          <p:nvPr/>
        </p:nvSpPr>
        <p:spPr>
          <a:xfrm>
            <a:off x="1501040" y="5084958"/>
            <a:ext cx="177282" cy="578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Elbow Connector 7"/>
          <p:cNvCxnSpPr>
            <a:stCxn id="7" idx="1"/>
          </p:cNvCxnSpPr>
          <p:nvPr/>
        </p:nvCxnSpPr>
        <p:spPr>
          <a:xfrm rot="10800000">
            <a:off x="1291134" y="2361933"/>
            <a:ext cx="209906" cy="3012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548666" y="4118660"/>
            <a:ext cx="1246887" cy="367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50"/>
                </a:solidFill>
              </a:rPr>
              <a:t>ASK</a:t>
            </a:r>
            <a:endParaRPr lang="en-US" dirty="0">
              <a:solidFill>
                <a:srgbClr val="00B050"/>
              </a:solidFill>
            </a:endParaRPr>
          </a:p>
        </p:txBody>
      </p:sp>
      <p:cxnSp>
        <p:nvCxnSpPr>
          <p:cNvPr id="13" name="Straight Arrow Connector 12"/>
          <p:cNvCxnSpPr/>
          <p:nvPr/>
        </p:nvCxnSpPr>
        <p:spPr>
          <a:xfrm>
            <a:off x="2813191" y="4318187"/>
            <a:ext cx="544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87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err="1" smtClean="0"/>
              <a:t>ASKing</a:t>
            </a:r>
            <a:r>
              <a:rPr lang="en-US" dirty="0" smtClean="0"/>
              <a:t> a question</a:t>
            </a:r>
            <a:endParaRPr lang="en-US" dirty="0"/>
          </a:p>
        </p:txBody>
      </p:sp>
      <p:sp>
        <p:nvSpPr>
          <p:cNvPr id="3" name="Content Placeholder 2"/>
          <p:cNvSpPr>
            <a:spLocks noGrp="1"/>
          </p:cNvSpPr>
          <p:nvPr>
            <p:ph idx="1"/>
          </p:nvPr>
        </p:nvSpPr>
        <p:spPr>
          <a:xfrm>
            <a:off x="838200" y="1165667"/>
            <a:ext cx="10515600" cy="4351338"/>
          </a:xfrm>
        </p:spPr>
        <p:txBody>
          <a:bodyPr/>
          <a:lstStyle/>
          <a:p>
            <a:r>
              <a:rPr lang="en-US" dirty="0">
                <a:solidFill>
                  <a:srgbClr val="FF0000"/>
                </a:solidFill>
              </a:rPr>
              <a:t>Check</a:t>
            </a:r>
            <a:r>
              <a:rPr lang="en-US" dirty="0"/>
              <a:t> if two drugs(</a:t>
            </a:r>
            <a:r>
              <a:rPr lang="en-US" dirty="0" err="1"/>
              <a:t>Alemtuzumab</a:t>
            </a:r>
            <a:r>
              <a:rPr lang="en-US" dirty="0"/>
              <a:t> and </a:t>
            </a:r>
            <a:r>
              <a:rPr lang="en-US" dirty="0" err="1"/>
              <a:t>Pimecrolimus</a:t>
            </a:r>
            <a:r>
              <a:rPr lang="en-US" dirty="0"/>
              <a:t>) from the </a:t>
            </a:r>
            <a:r>
              <a:rPr lang="en-US" dirty="0" err="1"/>
              <a:t>drugbank</a:t>
            </a:r>
            <a:r>
              <a:rPr lang="en-US" dirty="0"/>
              <a:t> dataset interact with each other or not. </a:t>
            </a:r>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9" name="Picture 8"/>
          <p:cNvPicPr>
            <a:picLocks noChangeAspect="1"/>
          </p:cNvPicPr>
          <p:nvPr/>
        </p:nvPicPr>
        <p:blipFill>
          <a:blip r:embed="rId3"/>
          <a:stretch>
            <a:fillRect/>
          </a:stretch>
        </p:blipFill>
        <p:spPr>
          <a:xfrm>
            <a:off x="1378598" y="1815383"/>
            <a:ext cx="9140977" cy="3975116"/>
          </a:xfrm>
          <a:prstGeom prst="rect">
            <a:avLst/>
          </a:prstGeom>
        </p:spPr>
      </p:pic>
    </p:spTree>
    <p:extLst>
      <p:ext uri="{BB962C8B-B14F-4D97-AF65-F5344CB8AC3E}">
        <p14:creationId xmlns:p14="http://schemas.microsoft.com/office/powerpoint/2010/main" val="569816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err="1" smtClean="0"/>
              <a:t>ASKing</a:t>
            </a:r>
            <a:r>
              <a:rPr lang="en-US" dirty="0" smtClean="0"/>
              <a:t> a question</a:t>
            </a:r>
            <a:endParaRPr lang="en-US" dirty="0"/>
          </a:p>
        </p:txBody>
      </p:sp>
      <p:sp>
        <p:nvSpPr>
          <p:cNvPr id="3" name="Content Placeholder 2"/>
          <p:cNvSpPr>
            <a:spLocks noGrp="1"/>
          </p:cNvSpPr>
          <p:nvPr>
            <p:ph idx="1"/>
          </p:nvPr>
        </p:nvSpPr>
        <p:spPr>
          <a:xfrm>
            <a:off x="838200" y="1165667"/>
            <a:ext cx="10515600" cy="4351338"/>
          </a:xfrm>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938305" y="1165667"/>
            <a:ext cx="10606981" cy="4351338"/>
          </a:xfrm>
          <a:prstGeom prst="rect">
            <a:avLst/>
          </a:prstGeom>
        </p:spPr>
      </p:pic>
    </p:spTree>
    <p:extLst>
      <p:ext uri="{BB962C8B-B14F-4D97-AF65-F5344CB8AC3E}">
        <p14:creationId xmlns:p14="http://schemas.microsoft.com/office/powerpoint/2010/main" val="39326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Learning about a resource</a:t>
            </a:r>
            <a:endParaRPr lang="en-US" dirty="0"/>
          </a:p>
        </p:txBody>
      </p:sp>
      <p:sp>
        <p:nvSpPr>
          <p:cNvPr id="3" name="Content Placeholder 2"/>
          <p:cNvSpPr>
            <a:spLocks noGrp="1"/>
          </p:cNvSpPr>
          <p:nvPr>
            <p:ph idx="1"/>
          </p:nvPr>
        </p:nvSpPr>
        <p:spPr>
          <a:xfrm>
            <a:off x="838200" y="911225"/>
            <a:ext cx="10515600" cy="4351338"/>
          </a:xfrm>
        </p:spPr>
        <p:txBody>
          <a:bodyPr/>
          <a:lstStyle/>
          <a:p>
            <a:r>
              <a:rPr lang="en-US" dirty="0" smtClean="0">
                <a:solidFill>
                  <a:srgbClr val="FF0000"/>
                </a:solidFill>
              </a:rPr>
              <a:t>Tell</a:t>
            </a:r>
            <a:r>
              <a:rPr lang="en-US" dirty="0" smtClean="0"/>
              <a:t> </a:t>
            </a:r>
            <a:r>
              <a:rPr lang="en-US" dirty="0"/>
              <a:t>me whatever you can about gene adiponectin receptor 2 [pharmgkb:PA128394711]. </a:t>
            </a:r>
            <a:endParaRPr lang="en-US" dirty="0" smtClean="0"/>
          </a:p>
          <a:p>
            <a:endParaRPr lang="en-US" dirty="0"/>
          </a:p>
        </p:txBody>
      </p:sp>
      <p:sp>
        <p:nvSpPr>
          <p:cNvPr id="6" name="Rectangle 5"/>
          <p:cNvSpPr/>
          <p:nvPr/>
        </p:nvSpPr>
        <p:spPr>
          <a:xfrm>
            <a:off x="2411896" y="5615258"/>
            <a:ext cx="9204959" cy="307777"/>
          </a:xfrm>
          <a:prstGeom prst="rect">
            <a:avLst/>
          </a:prstGeom>
        </p:spPr>
        <p:txBody>
          <a:bodyPr wrap="square">
            <a:spAutoFit/>
          </a:bodyPr>
          <a:lstStyle/>
          <a:p>
            <a:r>
              <a:rPr lang="en-US" sz="1400" i="1" dirty="0" smtClean="0"/>
              <a:t>http://bio2rdf.org/describe/?uri=http://bio2rdf.org/pharmgkb:PA128394711</a:t>
            </a:r>
            <a:endParaRPr lang="en-US" sz="1400" i="1" dirty="0"/>
          </a:p>
        </p:txBody>
      </p:sp>
      <p:pic>
        <p:nvPicPr>
          <p:cNvPr id="7" name="Picture 6"/>
          <p:cNvPicPr>
            <a:picLocks noChangeAspect="1"/>
          </p:cNvPicPr>
          <p:nvPr/>
        </p:nvPicPr>
        <p:blipFill>
          <a:blip r:embed="rId3"/>
          <a:stretch>
            <a:fillRect/>
          </a:stretch>
        </p:blipFill>
        <p:spPr>
          <a:xfrm>
            <a:off x="1951424" y="1268696"/>
            <a:ext cx="7831952" cy="4320607"/>
          </a:xfrm>
          <a:prstGeom prst="rect">
            <a:avLst/>
          </a:prstGeom>
        </p:spPr>
      </p:pic>
    </p:spTree>
    <p:extLst>
      <p:ext uri="{BB962C8B-B14F-4D97-AF65-F5344CB8AC3E}">
        <p14:creationId xmlns:p14="http://schemas.microsoft.com/office/powerpoint/2010/main" val="521815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Learning about a resource</a:t>
            </a:r>
            <a:endParaRPr lang="en-US" dirty="0"/>
          </a:p>
        </p:txBody>
      </p:sp>
      <p:sp>
        <p:nvSpPr>
          <p:cNvPr id="3" name="Content Placeholder 2"/>
          <p:cNvSpPr>
            <a:spLocks noGrp="1"/>
          </p:cNvSpPr>
          <p:nvPr>
            <p:ph idx="1"/>
          </p:nvPr>
        </p:nvSpPr>
        <p:spPr>
          <a:xfrm>
            <a:off x="790575" y="1435049"/>
            <a:ext cx="10515600" cy="4351338"/>
          </a:xfrm>
        </p:spPr>
        <p:txBody>
          <a:bodyPr/>
          <a:lstStyle/>
          <a:p>
            <a:endParaRPr lang="en-US" dirty="0" smtClean="0"/>
          </a:p>
          <a:p>
            <a:r>
              <a:rPr lang="en-US" dirty="0" smtClean="0">
                <a:solidFill>
                  <a:srgbClr val="FF0000"/>
                </a:solidFill>
              </a:rPr>
              <a:t>DESCRIBE</a:t>
            </a:r>
            <a:r>
              <a:rPr lang="en-US" dirty="0" smtClean="0"/>
              <a:t> query result clause allows the server to return whatever RDF it wants that describes the given resources.</a:t>
            </a:r>
          </a:p>
          <a:p>
            <a:endParaRPr lang="en-US" dirty="0"/>
          </a:p>
          <a:p>
            <a:r>
              <a:rPr lang="en-US" dirty="0" smtClean="0"/>
              <a:t>Because the server is free to interpret </a:t>
            </a:r>
            <a:r>
              <a:rPr lang="en-US" dirty="0" smtClean="0">
                <a:solidFill>
                  <a:srgbClr val="FF0000"/>
                </a:solidFill>
              </a:rPr>
              <a:t>DESCRIBE</a:t>
            </a:r>
            <a:r>
              <a:rPr lang="en-US" dirty="0" smtClean="0"/>
              <a:t> as it sees fit, </a:t>
            </a:r>
            <a:r>
              <a:rPr lang="en-US" dirty="0" smtClean="0">
                <a:solidFill>
                  <a:srgbClr val="FF0000"/>
                </a:solidFill>
              </a:rPr>
              <a:t>DESCRIBE</a:t>
            </a:r>
            <a:r>
              <a:rPr lang="en-US" dirty="0" smtClean="0"/>
              <a:t> queries are not interoperable.</a:t>
            </a:r>
          </a:p>
          <a:p>
            <a:endParaRPr lang="en-US" dirty="0"/>
          </a:p>
          <a:p>
            <a:r>
              <a:rPr lang="en-US" dirty="0" smtClean="0"/>
              <a:t>Common implementations include concise-bounded descriptions, named graphs, minimum self-contained graphs etc. </a:t>
            </a:r>
            <a:endParaRPr lang="en-US" dirty="0"/>
          </a:p>
        </p:txBody>
      </p:sp>
    </p:spTree>
    <p:extLst>
      <p:ext uri="{BB962C8B-B14F-4D97-AF65-F5344CB8AC3E}">
        <p14:creationId xmlns:p14="http://schemas.microsoft.com/office/powerpoint/2010/main" val="458511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324" y="103369"/>
            <a:ext cx="12245009" cy="707666"/>
          </a:xfrm>
        </p:spPr>
        <p:txBody>
          <a:bodyPr/>
          <a:lstStyle/>
          <a:p>
            <a:pPr algn="l"/>
            <a:r>
              <a:rPr lang="en-US" sz="4400" dirty="0"/>
              <a:t>Learning about a resource</a:t>
            </a:r>
          </a:p>
        </p:txBody>
      </p:sp>
      <p:sp>
        <p:nvSpPr>
          <p:cNvPr id="3" name="Subtitle 2"/>
          <p:cNvSpPr>
            <a:spLocks noGrp="1"/>
          </p:cNvSpPr>
          <p:nvPr>
            <p:ph type="subTitle" idx="1"/>
          </p:nvPr>
        </p:nvSpPr>
        <p:spPr>
          <a:xfrm>
            <a:off x="1134386" y="1383624"/>
            <a:ext cx="9144000" cy="3673406"/>
          </a:xfrm>
        </p:spPr>
        <p:txBody>
          <a:bodyPr/>
          <a:lstStyle/>
          <a:p>
            <a:pPr algn="l"/>
            <a:r>
              <a:rPr lang="en-US" dirty="0" smtClean="0"/>
              <a:t>#comments can be included</a:t>
            </a:r>
          </a:p>
          <a:p>
            <a:pPr algn="l"/>
            <a:r>
              <a:rPr lang="en-US" dirty="0">
                <a:solidFill>
                  <a:schemeClr val="tx2"/>
                </a:solidFill>
              </a:rPr>
              <a:t>PREFIX </a:t>
            </a:r>
            <a:r>
              <a:rPr lang="en-US" dirty="0" err="1"/>
              <a:t>prefixA</a:t>
            </a:r>
            <a:r>
              <a:rPr lang="en-US" dirty="0"/>
              <a:t>: &lt;</a:t>
            </a:r>
            <a:r>
              <a:rPr lang="en-US" dirty="0">
                <a:hlinkClick r:id="rId2"/>
              </a:rPr>
              <a:t>http://example.org/prefixA#</a:t>
            </a:r>
            <a:r>
              <a:rPr lang="en-US" dirty="0"/>
              <a:t>&gt;</a:t>
            </a:r>
          </a:p>
          <a:p>
            <a:pPr algn="l"/>
            <a:r>
              <a:rPr lang="en-US" dirty="0">
                <a:solidFill>
                  <a:schemeClr val="tx2"/>
                </a:solidFill>
              </a:rPr>
              <a:t>PREFIX </a:t>
            </a:r>
            <a:r>
              <a:rPr lang="en-US" dirty="0" err="1"/>
              <a:t>prefixB</a:t>
            </a:r>
            <a:r>
              <a:rPr lang="en-US" dirty="0"/>
              <a:t>: </a:t>
            </a:r>
            <a:r>
              <a:rPr lang="en-US" dirty="0" smtClean="0"/>
              <a:t>&lt;</a:t>
            </a:r>
            <a:r>
              <a:rPr lang="en-US" dirty="0" smtClean="0">
                <a:hlinkClick r:id="rId3"/>
              </a:rPr>
              <a:t>http</a:t>
            </a:r>
            <a:r>
              <a:rPr lang="en-US" dirty="0">
                <a:hlinkClick r:id="rId3"/>
              </a:rPr>
              <a:t>://example.org/prefixB</a:t>
            </a:r>
            <a:r>
              <a:rPr lang="en-US" dirty="0" smtClean="0">
                <a:hlinkClick r:id="rId3"/>
              </a:rPr>
              <a:t>:</a:t>
            </a:r>
            <a:r>
              <a:rPr lang="en-US" dirty="0" smtClean="0"/>
              <a:t>&gt;</a:t>
            </a:r>
            <a:endParaRPr lang="en-US" dirty="0"/>
          </a:p>
          <a:p>
            <a:pPr algn="l"/>
            <a:r>
              <a:rPr lang="en-US" dirty="0">
                <a:solidFill>
                  <a:srgbClr val="FF0000"/>
                </a:solidFill>
              </a:rPr>
              <a:t>FROM</a:t>
            </a:r>
            <a:r>
              <a:rPr lang="en-US" dirty="0"/>
              <a:t> &lt;</a:t>
            </a:r>
            <a:r>
              <a:rPr lang="en-US" dirty="0">
                <a:hlinkClick r:id="rId4"/>
              </a:rPr>
              <a:t>http://example.org/myDataset</a:t>
            </a:r>
            <a:r>
              <a:rPr lang="en-US" dirty="0"/>
              <a:t>&gt;</a:t>
            </a:r>
          </a:p>
          <a:p>
            <a:pPr algn="l"/>
            <a:endParaRPr lang="en-US" dirty="0" smtClean="0">
              <a:solidFill>
                <a:srgbClr val="00B050"/>
              </a:solidFill>
            </a:endParaRPr>
          </a:p>
          <a:p>
            <a:pPr algn="l"/>
            <a:r>
              <a:rPr lang="en-US" dirty="0" smtClean="0">
                <a:solidFill>
                  <a:srgbClr val="00B050"/>
                </a:solidFill>
              </a:rPr>
              <a:t>DESCRIBE  </a:t>
            </a:r>
            <a:r>
              <a:rPr lang="en-US" dirty="0"/>
              <a:t>&lt;</a:t>
            </a:r>
            <a:r>
              <a:rPr lang="en-US" dirty="0">
                <a:hlinkClick r:id="rId3"/>
              </a:rPr>
              <a:t>http://</a:t>
            </a:r>
            <a:r>
              <a:rPr lang="en-US" dirty="0" smtClean="0">
                <a:hlinkClick r:id="rId3"/>
              </a:rPr>
              <a:t>example.org/prefixB:</a:t>
            </a:r>
            <a:r>
              <a:rPr lang="en-US" dirty="0" smtClean="0"/>
              <a:t>123456&gt;</a:t>
            </a:r>
            <a:endParaRPr lang="en-US" dirty="0"/>
          </a:p>
          <a:p>
            <a:pPr algn="l"/>
            <a:endParaRPr lang="en-US" dirty="0" smtClean="0">
              <a:solidFill>
                <a:srgbClr val="00B050"/>
              </a:solidFill>
            </a:endParaRPr>
          </a:p>
          <a:p>
            <a:pPr algn="l"/>
            <a:endParaRPr lang="en-US" dirty="0"/>
          </a:p>
          <a:p>
            <a:pPr algn="l"/>
            <a:endParaRPr lang="en-US" dirty="0" smtClean="0"/>
          </a:p>
        </p:txBody>
      </p:sp>
    </p:spTree>
    <p:extLst>
      <p:ext uri="{BB962C8B-B14F-4D97-AF65-F5344CB8AC3E}">
        <p14:creationId xmlns:p14="http://schemas.microsoft.com/office/powerpoint/2010/main" val="3363629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Learning about a resource</a:t>
            </a:r>
            <a:endParaRPr lang="en-US" dirty="0"/>
          </a:p>
        </p:txBody>
      </p:sp>
      <p:sp>
        <p:nvSpPr>
          <p:cNvPr id="3" name="Content Placeholder 2"/>
          <p:cNvSpPr>
            <a:spLocks noGrp="1"/>
          </p:cNvSpPr>
          <p:nvPr>
            <p:ph idx="1"/>
          </p:nvPr>
        </p:nvSpPr>
        <p:spPr>
          <a:xfrm>
            <a:off x="838200" y="911225"/>
            <a:ext cx="10515600" cy="4351338"/>
          </a:xfrm>
        </p:spPr>
        <p:txBody>
          <a:bodyPr/>
          <a:lstStyle/>
          <a:p>
            <a:r>
              <a:rPr lang="en-US" dirty="0" smtClean="0">
                <a:solidFill>
                  <a:srgbClr val="FF0000"/>
                </a:solidFill>
              </a:rPr>
              <a:t>Tell</a:t>
            </a:r>
            <a:r>
              <a:rPr lang="en-US" dirty="0" smtClean="0"/>
              <a:t> </a:t>
            </a:r>
            <a:r>
              <a:rPr lang="en-US" dirty="0"/>
              <a:t>me whatever you can about gene adiponectin receptor 2 [pharmgkb:PA128394711]. </a:t>
            </a:r>
            <a:endParaRPr lang="en-US" dirty="0" smtClean="0"/>
          </a:p>
          <a:p>
            <a:endParaRPr lang="en-US" dirty="0"/>
          </a:p>
        </p:txBody>
      </p:sp>
      <p:sp>
        <p:nvSpPr>
          <p:cNvPr id="6" name="Rectangle 5"/>
          <p:cNvSpPr/>
          <p:nvPr/>
        </p:nvSpPr>
        <p:spPr>
          <a:xfrm>
            <a:off x="662609" y="5121128"/>
            <a:ext cx="9204959" cy="307777"/>
          </a:xfrm>
          <a:prstGeom prst="rect">
            <a:avLst/>
          </a:prstGeom>
        </p:spPr>
        <p:txBody>
          <a:bodyPr wrap="square">
            <a:spAutoFit/>
          </a:bodyPr>
          <a:lstStyle/>
          <a:p>
            <a:r>
              <a:rPr lang="en-US" sz="1400" i="1" dirty="0" smtClean="0"/>
              <a:t>http://bio2rdf.org/describe/?uri=http://bio2rdf.org/pharmgkb:PA128394711</a:t>
            </a:r>
            <a:endParaRPr lang="en-US" sz="1400" i="1" dirty="0"/>
          </a:p>
        </p:txBody>
      </p:sp>
      <p:pic>
        <p:nvPicPr>
          <p:cNvPr id="7" name="Picture 6"/>
          <p:cNvPicPr>
            <a:picLocks noChangeAspect="1"/>
          </p:cNvPicPr>
          <p:nvPr/>
        </p:nvPicPr>
        <p:blipFill>
          <a:blip r:embed="rId3"/>
          <a:stretch>
            <a:fillRect/>
          </a:stretch>
        </p:blipFill>
        <p:spPr>
          <a:xfrm>
            <a:off x="748429" y="1813292"/>
            <a:ext cx="5310465" cy="2929593"/>
          </a:xfrm>
          <a:prstGeom prst="rect">
            <a:avLst/>
          </a:prstGeom>
        </p:spPr>
      </p:pic>
      <p:sp>
        <p:nvSpPr>
          <p:cNvPr id="4" name="Rectangle 3"/>
          <p:cNvSpPr/>
          <p:nvPr/>
        </p:nvSpPr>
        <p:spPr>
          <a:xfrm>
            <a:off x="6096000" y="1802259"/>
            <a:ext cx="6096000" cy="1354217"/>
          </a:xfrm>
          <a:prstGeom prst="rect">
            <a:avLst/>
          </a:prstGeom>
        </p:spPr>
        <p:txBody>
          <a:bodyPr>
            <a:spAutoFit/>
          </a:bodyPr>
          <a:lstStyle/>
          <a:p>
            <a:r>
              <a:rPr lang="en-US" b="1" dirty="0" smtClean="0"/>
              <a:t>PREFIX</a:t>
            </a:r>
            <a:r>
              <a:rPr lang="en-US" dirty="0" smtClean="0"/>
              <a:t> </a:t>
            </a:r>
            <a:r>
              <a:rPr lang="en-US" dirty="0" err="1" smtClean="0"/>
              <a:t>pharmgkb</a:t>
            </a:r>
            <a:r>
              <a:rPr lang="en-US" dirty="0" smtClean="0"/>
              <a:t>: &lt;http://bio2rdf.org/pharmgkb:&gt;</a:t>
            </a:r>
          </a:p>
          <a:p>
            <a:r>
              <a:rPr lang="en-US" dirty="0" smtClean="0"/>
              <a:t>                           pharmgkb:PA128394711</a:t>
            </a:r>
          </a:p>
          <a:p>
            <a:endParaRPr lang="en-US" dirty="0"/>
          </a:p>
          <a:p>
            <a:r>
              <a:rPr lang="en-US" sz="1400" i="1" dirty="0" smtClean="0"/>
              <a:t>allows the server to return whatever RDF it wants that describes the given resources</a:t>
            </a:r>
          </a:p>
        </p:txBody>
      </p:sp>
      <p:sp>
        <p:nvSpPr>
          <p:cNvPr id="8" name="Oval 7"/>
          <p:cNvSpPr/>
          <p:nvPr/>
        </p:nvSpPr>
        <p:spPr>
          <a:xfrm>
            <a:off x="5867400" y="2081344"/>
            <a:ext cx="1945763" cy="367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50"/>
                </a:solidFill>
              </a:rPr>
              <a:t>DESCRIBE</a:t>
            </a:r>
            <a:endParaRPr lang="en-US" dirty="0">
              <a:solidFill>
                <a:srgbClr val="00B050"/>
              </a:solidFill>
            </a:endParaRPr>
          </a:p>
        </p:txBody>
      </p:sp>
      <p:cxnSp>
        <p:nvCxnSpPr>
          <p:cNvPr id="9" name="Straight Arrow Connector 8"/>
          <p:cNvCxnSpPr/>
          <p:nvPr/>
        </p:nvCxnSpPr>
        <p:spPr>
          <a:xfrm>
            <a:off x="6892211" y="2449219"/>
            <a:ext cx="502502" cy="23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77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324" y="103369"/>
            <a:ext cx="12245009" cy="707666"/>
          </a:xfrm>
        </p:spPr>
        <p:txBody>
          <a:bodyPr/>
          <a:lstStyle/>
          <a:p>
            <a:pPr algn="l"/>
            <a:r>
              <a:rPr lang="en-US" sz="4400" dirty="0"/>
              <a:t>Learning about a resource</a:t>
            </a:r>
          </a:p>
        </p:txBody>
      </p:sp>
      <p:pic>
        <p:nvPicPr>
          <p:cNvPr id="6" name="Picture 5"/>
          <p:cNvPicPr>
            <a:picLocks noChangeAspect="1"/>
          </p:cNvPicPr>
          <p:nvPr/>
        </p:nvPicPr>
        <p:blipFill>
          <a:blip r:embed="rId3"/>
          <a:stretch>
            <a:fillRect/>
          </a:stretch>
        </p:blipFill>
        <p:spPr>
          <a:xfrm>
            <a:off x="383442" y="893155"/>
            <a:ext cx="8211917" cy="5809795"/>
          </a:xfrm>
          <a:prstGeom prst="rect">
            <a:avLst/>
          </a:prstGeom>
        </p:spPr>
      </p:pic>
    </p:spTree>
    <p:extLst>
      <p:ext uri="{BB962C8B-B14F-4D97-AF65-F5344CB8AC3E}">
        <p14:creationId xmlns:p14="http://schemas.microsoft.com/office/powerpoint/2010/main" val="269243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BIO2RDF Project</a:t>
            </a:r>
            <a:endParaRPr lang="en-US" dirty="0"/>
          </a:p>
        </p:txBody>
      </p:sp>
      <p:sp>
        <p:nvSpPr>
          <p:cNvPr id="3" name="Content Placeholder 2"/>
          <p:cNvSpPr>
            <a:spLocks noGrp="1"/>
          </p:cNvSpPr>
          <p:nvPr>
            <p:ph idx="1"/>
          </p:nvPr>
        </p:nvSpPr>
        <p:spPr/>
        <p:txBody>
          <a:bodyPr/>
          <a:lstStyle/>
          <a:p>
            <a:r>
              <a:rPr lang="en-US" dirty="0" smtClean="0"/>
              <a:t>BIO2RDF is an open source framework that makes biological data available on the emerging semantic web using a set of simple conventions.</a:t>
            </a:r>
          </a:p>
          <a:p>
            <a:r>
              <a:rPr lang="en-US" dirty="0" smtClean="0"/>
              <a:t>10 </a:t>
            </a:r>
            <a:r>
              <a:rPr lang="en-US" dirty="0"/>
              <a:t>billion triples </a:t>
            </a:r>
            <a:endParaRPr lang="en-US" dirty="0" smtClean="0"/>
          </a:p>
          <a:p>
            <a:r>
              <a:rPr lang="en-US" dirty="0"/>
              <a:t>29 </a:t>
            </a:r>
            <a:r>
              <a:rPr lang="en-US" dirty="0" smtClean="0"/>
              <a:t>datasets:</a:t>
            </a:r>
          </a:p>
          <a:p>
            <a:pPr marL="0" indent="0">
              <a:buNone/>
            </a:pPr>
            <a:r>
              <a:rPr lang="en-US" dirty="0" smtClean="0">
                <a:hlinkClick r:id="rId2"/>
              </a:rPr>
              <a:t>http</a:t>
            </a:r>
            <a:r>
              <a:rPr lang="en-US" dirty="0">
                <a:hlinkClick r:id="rId2"/>
              </a:rPr>
              <a:t>://</a:t>
            </a:r>
            <a:r>
              <a:rPr lang="en-US" dirty="0" smtClean="0">
                <a:hlinkClick r:id="rId2"/>
              </a:rPr>
              <a:t>download.bio2rdf.org/release/3/release.html</a:t>
            </a:r>
            <a:endParaRPr lang="en-US" dirty="0" smtClean="0"/>
          </a:p>
          <a:p>
            <a:pPr marL="0" indent="0">
              <a:buNone/>
            </a:pPr>
            <a:endParaRPr lang="en-US" dirty="0" smtClean="0"/>
          </a:p>
          <a:p>
            <a:r>
              <a:rPr lang="en-US" dirty="0" smtClean="0"/>
              <a:t>The datasets include interlinked data on genes, proteins, biological models, drugs, gene/protein interactions, genomics, literature etc. </a:t>
            </a:r>
          </a:p>
          <a:p>
            <a:endParaRPr lang="en-US" dirty="0" smtClean="0"/>
          </a:p>
          <a:p>
            <a:r>
              <a:rPr lang="en-US" dirty="0"/>
              <a:t>SPARQL 1.1 endpoints using Virtuoso 7.1.0 or </a:t>
            </a:r>
            <a:r>
              <a:rPr lang="en-US" dirty="0" err="1" smtClean="0"/>
              <a:t>Yasgui</a:t>
            </a:r>
            <a:r>
              <a:rPr lang="en-US" dirty="0" smtClean="0"/>
              <a:t> </a:t>
            </a:r>
          </a:p>
          <a:p>
            <a:pPr marL="0" indent="0">
              <a:buNone/>
            </a:pPr>
            <a:r>
              <a:rPr lang="en-US" dirty="0" smtClean="0">
                <a:hlinkClick r:id="rId3"/>
              </a:rPr>
              <a:t>http://bio2rdf.org/sparql</a:t>
            </a:r>
            <a:endParaRPr lang="en-US" dirty="0" smtClean="0"/>
          </a:p>
          <a:p>
            <a:pPr marL="0" indent="0">
              <a:buNone/>
            </a:pPr>
            <a:r>
              <a:rPr lang="en-US" dirty="0">
                <a:hlinkClick r:id="rId4"/>
              </a:rPr>
              <a:t>http://legacy.yasgui.org</a:t>
            </a:r>
            <a:r>
              <a:rPr lang="en-US" dirty="0" smtClean="0">
                <a:hlinkClick r:id="rId4"/>
              </a:rPr>
              <a:t>/</a:t>
            </a:r>
            <a:endParaRPr lang="en-US" dirty="0" smtClean="0"/>
          </a:p>
          <a:p>
            <a:pPr marL="0" indent="0">
              <a:buNone/>
            </a:pPr>
            <a:endParaRPr lang="en-US" dirty="0"/>
          </a:p>
        </p:txBody>
      </p:sp>
    </p:spTree>
    <p:extLst>
      <p:ext uri="{BB962C8B-B14F-4D97-AF65-F5344CB8AC3E}">
        <p14:creationId xmlns:p14="http://schemas.microsoft.com/office/powerpoint/2010/main" val="2799570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SPARQL Query variants</a:t>
            </a:r>
            <a:endParaRPr lang="en-US" dirty="0"/>
          </a:p>
        </p:txBody>
      </p:sp>
      <p:sp>
        <p:nvSpPr>
          <p:cNvPr id="3" name="Content Placeholder 2"/>
          <p:cNvSpPr>
            <a:spLocks noGrp="1"/>
          </p:cNvSpPr>
          <p:nvPr>
            <p:ph idx="1"/>
          </p:nvPr>
        </p:nvSpPr>
        <p:spPr/>
        <p:txBody>
          <a:bodyPr/>
          <a:lstStyle/>
          <a:p>
            <a:r>
              <a:rPr lang="en-US" b="1" dirty="0" smtClean="0"/>
              <a:t>SELECT</a:t>
            </a:r>
            <a:r>
              <a:rPr lang="en-US" dirty="0" smtClean="0"/>
              <a:t>: SQL style result set retrieval. Lets you specify the variables you wish to retrieve from data.</a:t>
            </a:r>
          </a:p>
          <a:p>
            <a:endParaRPr lang="en-US" dirty="0"/>
          </a:p>
          <a:p>
            <a:r>
              <a:rPr lang="en-US" b="1" dirty="0" smtClean="0"/>
              <a:t>CONSTRUCT</a:t>
            </a:r>
            <a:r>
              <a:rPr lang="en-US" dirty="0" smtClean="0"/>
              <a:t>: Create a custom RDF graph based on a query criteria. Triples can be extracted verbatim as they exist in the queried triple store or re-constructed to create new RDF data.</a:t>
            </a:r>
          </a:p>
          <a:p>
            <a:endParaRPr lang="en-US" dirty="0"/>
          </a:p>
          <a:p>
            <a:r>
              <a:rPr lang="en-US" b="1" dirty="0" smtClean="0"/>
              <a:t>ASK</a:t>
            </a:r>
            <a:r>
              <a:rPr lang="en-US" dirty="0" smtClean="0"/>
              <a:t>: Tests whether the </a:t>
            </a:r>
            <a:r>
              <a:rPr lang="en-US" dirty="0" err="1" smtClean="0"/>
              <a:t>triplestore</a:t>
            </a:r>
            <a:r>
              <a:rPr lang="en-US" dirty="0" smtClean="0"/>
              <a:t> or graph contains the specified statement. Returns TRUE or FALSE.</a:t>
            </a:r>
          </a:p>
          <a:p>
            <a:endParaRPr lang="en-US" dirty="0"/>
          </a:p>
          <a:p>
            <a:r>
              <a:rPr lang="en-US" b="1" dirty="0" smtClean="0"/>
              <a:t>DESCRIBE</a:t>
            </a:r>
            <a:r>
              <a:rPr lang="en-US" dirty="0" smtClean="0"/>
              <a:t>: Returns all the triples that contain a specified resource. </a:t>
            </a:r>
          </a:p>
          <a:p>
            <a:pPr marL="0" indent="0">
              <a:buNone/>
            </a:pPr>
            <a:endParaRPr lang="en-US" dirty="0"/>
          </a:p>
        </p:txBody>
      </p:sp>
    </p:spTree>
    <p:extLst>
      <p:ext uri="{BB962C8B-B14F-4D97-AF65-F5344CB8AC3E}">
        <p14:creationId xmlns:p14="http://schemas.microsoft.com/office/powerpoint/2010/main" val="2355148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Transforming between vocabularies</a:t>
            </a:r>
            <a:endParaRPr lang="en-US" dirty="0"/>
          </a:p>
        </p:txBody>
      </p:sp>
      <p:sp>
        <p:nvSpPr>
          <p:cNvPr id="3" name="Content Placeholder 2"/>
          <p:cNvSpPr>
            <a:spLocks noGrp="1"/>
          </p:cNvSpPr>
          <p:nvPr>
            <p:ph idx="1"/>
          </p:nvPr>
        </p:nvSpPr>
        <p:spPr>
          <a:xfrm>
            <a:off x="790575" y="1173618"/>
            <a:ext cx="10515600" cy="4351338"/>
          </a:xfrm>
        </p:spPr>
        <p:txBody>
          <a:bodyPr/>
          <a:lstStyle/>
          <a:p>
            <a:r>
              <a:rPr lang="en-US" dirty="0">
                <a:solidFill>
                  <a:srgbClr val="FF0000"/>
                </a:solidFill>
              </a:rPr>
              <a:t>Construct</a:t>
            </a:r>
            <a:r>
              <a:rPr lang="en-US" dirty="0"/>
              <a:t> a RDF </a:t>
            </a:r>
            <a:r>
              <a:rPr lang="en-US" dirty="0" smtClean="0"/>
              <a:t>graph from </a:t>
            </a:r>
            <a:r>
              <a:rPr lang="en-US" dirty="0" err="1"/>
              <a:t>drugbank</a:t>
            </a:r>
            <a:r>
              <a:rPr lang="en-US" dirty="0"/>
              <a:t> dataset which outputs some examples of drug interaction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result RDF graph is created by taking the results of the equivalent SELECT query and filling in the values of variables that occur in the </a:t>
            </a:r>
            <a:r>
              <a:rPr lang="en-US" dirty="0" smtClean="0">
                <a:solidFill>
                  <a:srgbClr val="FF0000"/>
                </a:solidFill>
              </a:rPr>
              <a:t>CONSTRUCT</a:t>
            </a:r>
            <a:r>
              <a:rPr lang="en-US" dirty="0" smtClean="0"/>
              <a:t> </a:t>
            </a:r>
            <a:r>
              <a:rPr lang="en-US" dirty="0" smtClean="0">
                <a:solidFill>
                  <a:srgbClr val="FF0000"/>
                </a:solidFill>
              </a:rPr>
              <a:t>template</a:t>
            </a:r>
            <a:r>
              <a:rPr lang="en-US" dirty="0" smtClean="0"/>
              <a:t>. </a:t>
            </a:r>
          </a:p>
          <a:p>
            <a:endParaRPr lang="en-US" dirty="0"/>
          </a:p>
          <a:p>
            <a:r>
              <a:rPr lang="en-US" dirty="0" smtClean="0"/>
              <a:t>Triples are not created in the result graph for template patterns that involve an unbound variable.</a:t>
            </a:r>
          </a:p>
        </p:txBody>
      </p:sp>
      <p:pic>
        <p:nvPicPr>
          <p:cNvPr id="4" name="Picture 3"/>
          <p:cNvPicPr>
            <a:picLocks noChangeAspect="1"/>
          </p:cNvPicPr>
          <p:nvPr/>
        </p:nvPicPr>
        <p:blipFill>
          <a:blip r:embed="rId3"/>
          <a:stretch>
            <a:fillRect/>
          </a:stretch>
        </p:blipFill>
        <p:spPr>
          <a:xfrm>
            <a:off x="790575" y="1729197"/>
            <a:ext cx="10931658" cy="750708"/>
          </a:xfrm>
          <a:prstGeom prst="rect">
            <a:avLst/>
          </a:prstGeom>
        </p:spPr>
      </p:pic>
      <p:sp>
        <p:nvSpPr>
          <p:cNvPr id="5" name="Rectangle 4"/>
          <p:cNvSpPr/>
          <p:nvPr/>
        </p:nvSpPr>
        <p:spPr>
          <a:xfrm>
            <a:off x="2990353" y="2471112"/>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282283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324" y="103369"/>
            <a:ext cx="12245009" cy="707666"/>
          </a:xfrm>
        </p:spPr>
        <p:txBody>
          <a:bodyPr/>
          <a:lstStyle/>
          <a:p>
            <a:pPr algn="l"/>
            <a:r>
              <a:rPr lang="en-US" sz="4400" dirty="0"/>
              <a:t>Transforming between vocabularies</a:t>
            </a:r>
          </a:p>
        </p:txBody>
      </p:sp>
      <p:sp>
        <p:nvSpPr>
          <p:cNvPr id="3" name="Subtitle 2"/>
          <p:cNvSpPr>
            <a:spLocks noGrp="1"/>
          </p:cNvSpPr>
          <p:nvPr>
            <p:ph type="subTitle" idx="1"/>
          </p:nvPr>
        </p:nvSpPr>
        <p:spPr>
          <a:xfrm>
            <a:off x="1134386" y="1383624"/>
            <a:ext cx="9144000" cy="3673406"/>
          </a:xfrm>
        </p:spPr>
        <p:txBody>
          <a:bodyPr/>
          <a:lstStyle/>
          <a:p>
            <a:pPr algn="l"/>
            <a:r>
              <a:rPr lang="en-US" dirty="0" smtClean="0"/>
              <a:t>#comments can be included</a:t>
            </a:r>
          </a:p>
          <a:p>
            <a:pPr algn="l"/>
            <a:r>
              <a:rPr lang="en-US" dirty="0">
                <a:solidFill>
                  <a:schemeClr val="tx2"/>
                </a:solidFill>
              </a:rPr>
              <a:t>PREFIX </a:t>
            </a:r>
            <a:r>
              <a:rPr lang="en-US" dirty="0" err="1"/>
              <a:t>prefixA</a:t>
            </a:r>
            <a:r>
              <a:rPr lang="en-US" dirty="0"/>
              <a:t>: &lt;</a:t>
            </a:r>
            <a:r>
              <a:rPr lang="en-US" dirty="0">
                <a:hlinkClick r:id="rId2"/>
              </a:rPr>
              <a:t>http://example.org/prefixA#</a:t>
            </a:r>
            <a:r>
              <a:rPr lang="en-US" dirty="0"/>
              <a:t>&gt;</a:t>
            </a:r>
          </a:p>
          <a:p>
            <a:pPr algn="l"/>
            <a:r>
              <a:rPr lang="en-US" dirty="0">
                <a:solidFill>
                  <a:schemeClr val="tx2"/>
                </a:solidFill>
              </a:rPr>
              <a:t>PREFIX </a:t>
            </a:r>
            <a:r>
              <a:rPr lang="en-US" dirty="0" err="1"/>
              <a:t>prefixB</a:t>
            </a:r>
            <a:r>
              <a:rPr lang="en-US" dirty="0"/>
              <a:t>: </a:t>
            </a:r>
            <a:r>
              <a:rPr lang="en-US" dirty="0" smtClean="0"/>
              <a:t>&lt;</a:t>
            </a:r>
            <a:r>
              <a:rPr lang="en-US" dirty="0" smtClean="0">
                <a:hlinkClick r:id="rId3"/>
              </a:rPr>
              <a:t>http</a:t>
            </a:r>
            <a:r>
              <a:rPr lang="en-US" dirty="0">
                <a:hlinkClick r:id="rId3"/>
              </a:rPr>
              <a:t>://example.org/prefixB</a:t>
            </a:r>
            <a:r>
              <a:rPr lang="en-US" dirty="0" smtClean="0">
                <a:hlinkClick r:id="rId3"/>
              </a:rPr>
              <a:t>:</a:t>
            </a:r>
            <a:r>
              <a:rPr lang="en-US" dirty="0" smtClean="0"/>
              <a:t>&gt;</a:t>
            </a:r>
            <a:endParaRPr lang="en-US" dirty="0"/>
          </a:p>
          <a:p>
            <a:pPr algn="l"/>
            <a:r>
              <a:rPr lang="en-US" dirty="0" smtClean="0">
                <a:solidFill>
                  <a:srgbClr val="00B050"/>
                </a:solidFill>
              </a:rPr>
              <a:t>CONSTRUCT {</a:t>
            </a:r>
          </a:p>
          <a:p>
            <a:pPr algn="l"/>
            <a:r>
              <a:rPr lang="en-US" dirty="0" smtClean="0"/>
              <a:t>…</a:t>
            </a:r>
          </a:p>
          <a:p>
            <a:pPr algn="l"/>
            <a:r>
              <a:rPr lang="en-US" dirty="0" smtClean="0"/>
              <a:t>}</a:t>
            </a:r>
            <a:endParaRPr lang="en-US" dirty="0"/>
          </a:p>
          <a:p>
            <a:pPr algn="l"/>
            <a:r>
              <a:rPr lang="en-US" dirty="0">
                <a:solidFill>
                  <a:srgbClr val="FF0000"/>
                </a:solidFill>
              </a:rPr>
              <a:t>FROM</a:t>
            </a:r>
            <a:r>
              <a:rPr lang="en-US" dirty="0"/>
              <a:t> &lt;</a:t>
            </a:r>
            <a:r>
              <a:rPr lang="en-US" dirty="0">
                <a:hlinkClick r:id="rId4"/>
              </a:rPr>
              <a:t>http://example.org/myDataset</a:t>
            </a:r>
            <a:r>
              <a:rPr lang="en-US" dirty="0"/>
              <a:t>&gt;</a:t>
            </a:r>
          </a:p>
          <a:p>
            <a:pPr algn="l"/>
            <a:r>
              <a:rPr lang="en-US" dirty="0" smtClean="0">
                <a:solidFill>
                  <a:srgbClr val="FFFF00"/>
                </a:solidFill>
              </a:rPr>
              <a:t>WHERE</a:t>
            </a:r>
            <a:r>
              <a:rPr lang="en-US" dirty="0" smtClean="0"/>
              <a:t>{</a:t>
            </a:r>
          </a:p>
          <a:p>
            <a:pPr algn="l"/>
            <a:r>
              <a:rPr lang="en-US" dirty="0" smtClean="0"/>
              <a:t>……….</a:t>
            </a:r>
          </a:p>
          <a:p>
            <a:pPr algn="l"/>
            <a:r>
              <a:rPr lang="en-US" dirty="0" smtClean="0"/>
              <a:t>}</a:t>
            </a:r>
          </a:p>
          <a:p>
            <a:pPr algn="l"/>
            <a:r>
              <a:rPr lang="en-US" dirty="0" smtClean="0">
                <a:solidFill>
                  <a:srgbClr val="C00000"/>
                </a:solidFill>
              </a:rPr>
              <a:t>LIMIT </a:t>
            </a:r>
            <a:r>
              <a:rPr lang="en-US" dirty="0" smtClean="0"/>
              <a:t>10</a:t>
            </a:r>
          </a:p>
          <a:p>
            <a:pPr algn="l"/>
            <a:endParaRPr lang="en-US" dirty="0"/>
          </a:p>
          <a:p>
            <a:pPr algn="l"/>
            <a:endParaRPr lang="en-US" dirty="0" smtClean="0"/>
          </a:p>
        </p:txBody>
      </p:sp>
    </p:spTree>
    <p:extLst>
      <p:ext uri="{BB962C8B-B14F-4D97-AF65-F5344CB8AC3E}">
        <p14:creationId xmlns:p14="http://schemas.microsoft.com/office/powerpoint/2010/main" val="4242220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Transforming between vocabularies</a:t>
            </a:r>
            <a:endParaRPr lang="en-US" dirty="0"/>
          </a:p>
        </p:txBody>
      </p:sp>
      <p:sp>
        <p:nvSpPr>
          <p:cNvPr id="3" name="Content Placeholder 2"/>
          <p:cNvSpPr>
            <a:spLocks noGrp="1"/>
          </p:cNvSpPr>
          <p:nvPr>
            <p:ph idx="1"/>
          </p:nvPr>
        </p:nvSpPr>
        <p:spPr>
          <a:xfrm>
            <a:off x="790575" y="1173618"/>
            <a:ext cx="10515600" cy="4351338"/>
          </a:xfrm>
        </p:spPr>
        <p:txBody>
          <a:bodyPr/>
          <a:lstStyle/>
          <a:p>
            <a:r>
              <a:rPr lang="en-US" dirty="0">
                <a:solidFill>
                  <a:srgbClr val="FF0000"/>
                </a:solidFill>
              </a:rPr>
              <a:t>Construct</a:t>
            </a:r>
            <a:r>
              <a:rPr lang="en-US" dirty="0"/>
              <a:t> a RDF </a:t>
            </a:r>
            <a:r>
              <a:rPr lang="en-US" dirty="0" smtClean="0"/>
              <a:t>graph from </a:t>
            </a:r>
            <a:r>
              <a:rPr lang="en-US" dirty="0" err="1"/>
              <a:t>drugbank</a:t>
            </a:r>
            <a:r>
              <a:rPr lang="en-US" dirty="0"/>
              <a:t> dataset which outputs some examples of drug interaction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711062" y="1646575"/>
            <a:ext cx="10931658" cy="750708"/>
          </a:xfrm>
          <a:prstGeom prst="rect">
            <a:avLst/>
          </a:prstGeom>
        </p:spPr>
      </p:pic>
      <p:sp>
        <p:nvSpPr>
          <p:cNvPr id="5" name="Rectangle 4"/>
          <p:cNvSpPr/>
          <p:nvPr/>
        </p:nvSpPr>
        <p:spPr>
          <a:xfrm>
            <a:off x="2990353" y="2471112"/>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
        <p:nvSpPr>
          <p:cNvPr id="6" name="Rectangle 5"/>
          <p:cNvSpPr/>
          <p:nvPr/>
        </p:nvSpPr>
        <p:spPr>
          <a:xfrm>
            <a:off x="1057523" y="2895769"/>
            <a:ext cx="10248651" cy="2862322"/>
          </a:xfrm>
          <a:prstGeom prst="rect">
            <a:avLst/>
          </a:prstGeom>
        </p:spPr>
        <p:txBody>
          <a:bodyPr wrap="square">
            <a:spAutoFit/>
          </a:bodyPr>
          <a:lstStyle/>
          <a:p>
            <a:r>
              <a:rPr lang="en-US" dirty="0" smtClean="0"/>
              <a:t>PREFIX </a:t>
            </a:r>
            <a:r>
              <a:rPr lang="en-US" dirty="0" err="1" smtClean="0"/>
              <a:t>drugbank_vocabulary</a:t>
            </a:r>
            <a:r>
              <a:rPr lang="en-US" dirty="0" smtClean="0"/>
              <a:t>:&lt;http://bio2rdf.org/drugbank_vocabulary:&gt;</a:t>
            </a:r>
          </a:p>
          <a:p>
            <a:r>
              <a:rPr lang="en-US" dirty="0" smtClean="0"/>
              <a:t>PREFIX </a:t>
            </a:r>
            <a:r>
              <a:rPr lang="en-US" dirty="0" err="1" smtClean="0"/>
              <a:t>rdfs</a:t>
            </a:r>
            <a:r>
              <a:rPr lang="en-US" dirty="0" smtClean="0"/>
              <a:t>:&lt;http://www.w3.org/2000/01/rdf-schema#&gt;</a:t>
            </a:r>
          </a:p>
          <a:p>
            <a:r>
              <a:rPr lang="en-US" dirty="0" smtClean="0"/>
              <a:t>PREFIX </a:t>
            </a:r>
            <a:r>
              <a:rPr lang="en-US" dirty="0" err="1" smtClean="0"/>
              <a:t>rdf</a:t>
            </a:r>
            <a:r>
              <a:rPr lang="en-US" dirty="0" smtClean="0"/>
              <a:t>:&lt;http://www.w3.org/1999/02/22-rdf-syntax-ns#&gt;</a:t>
            </a:r>
          </a:p>
          <a:p>
            <a:endParaRPr lang="en-US" dirty="0" smtClean="0"/>
          </a:p>
          <a:p>
            <a:r>
              <a:rPr lang="en-US" dirty="0" smtClean="0">
                <a:solidFill>
                  <a:srgbClr val="00B050"/>
                </a:solidFill>
              </a:rPr>
              <a:t>                                              </a:t>
            </a:r>
            <a:r>
              <a:rPr lang="en-US" sz="1400" i="1" dirty="0" smtClean="0"/>
              <a:t>Instead of returning a table of result values, CONSTRUCT returns an RDF graph </a:t>
            </a:r>
          </a:p>
          <a:p>
            <a:r>
              <a:rPr lang="en-US" dirty="0" smtClean="0">
                <a:solidFill>
                  <a:srgbClr val="00B050"/>
                </a:solidFill>
              </a:rPr>
              <a:t>{ </a:t>
            </a:r>
          </a:p>
          <a:p>
            <a:r>
              <a:rPr lang="en-US" dirty="0" smtClean="0">
                <a:solidFill>
                  <a:srgbClr val="00B050"/>
                </a:solidFill>
              </a:rPr>
              <a:t>  ?d1 </a:t>
            </a:r>
            <a:r>
              <a:rPr lang="en-US" dirty="0" err="1" smtClean="0">
                <a:solidFill>
                  <a:srgbClr val="00B050"/>
                </a:solidFill>
              </a:rPr>
              <a:t>drugbank_vocabulary:ddi-interactor-in</a:t>
            </a:r>
            <a:r>
              <a:rPr lang="en-US" dirty="0" smtClean="0">
                <a:solidFill>
                  <a:srgbClr val="00B050"/>
                </a:solidFill>
              </a:rPr>
              <a:t> ?</a:t>
            </a:r>
            <a:r>
              <a:rPr lang="en-US" dirty="0" err="1" smtClean="0">
                <a:solidFill>
                  <a:srgbClr val="00B050"/>
                </a:solidFill>
              </a:rPr>
              <a:t>ddiLink</a:t>
            </a:r>
            <a:r>
              <a:rPr lang="en-US" dirty="0" smtClean="0">
                <a:solidFill>
                  <a:srgbClr val="00B050"/>
                </a:solidFill>
              </a:rPr>
              <a:t> . </a:t>
            </a:r>
          </a:p>
          <a:p>
            <a:r>
              <a:rPr lang="en-US" dirty="0" smtClean="0">
                <a:solidFill>
                  <a:srgbClr val="00B050"/>
                </a:solidFill>
              </a:rPr>
              <a:t>}</a:t>
            </a:r>
          </a:p>
          <a:p>
            <a:endParaRPr lang="en-US" dirty="0">
              <a:solidFill>
                <a:srgbClr val="00B050"/>
              </a:solidFill>
            </a:endParaRPr>
          </a:p>
          <a:p>
            <a:r>
              <a:rPr lang="en-US" dirty="0" smtClean="0"/>
              <a:t>WHERE {                     ……..                   }</a:t>
            </a:r>
            <a:endParaRPr lang="en-US" dirty="0" smtClean="0">
              <a:solidFill>
                <a:srgbClr val="00B050"/>
              </a:solidFill>
            </a:endParaRPr>
          </a:p>
        </p:txBody>
      </p:sp>
      <p:sp>
        <p:nvSpPr>
          <p:cNvPr id="7" name="Oval 6"/>
          <p:cNvSpPr/>
          <p:nvPr/>
        </p:nvSpPr>
        <p:spPr>
          <a:xfrm>
            <a:off x="939722" y="4023245"/>
            <a:ext cx="2403639" cy="367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50"/>
                </a:solidFill>
              </a:rPr>
              <a:t>CONSTRUCT</a:t>
            </a:r>
            <a:endParaRPr lang="en-US" dirty="0">
              <a:solidFill>
                <a:srgbClr val="00B050"/>
              </a:solidFill>
            </a:endParaRPr>
          </a:p>
        </p:txBody>
      </p:sp>
      <p:cxnSp>
        <p:nvCxnSpPr>
          <p:cNvPr id="8" name="Straight Arrow Connector 7"/>
          <p:cNvCxnSpPr/>
          <p:nvPr/>
        </p:nvCxnSpPr>
        <p:spPr>
          <a:xfrm>
            <a:off x="3343361" y="4206868"/>
            <a:ext cx="544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581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Transforming between vocabularies</a:t>
            </a:r>
            <a:endParaRPr lang="en-US" dirty="0"/>
          </a:p>
        </p:txBody>
      </p:sp>
      <p:sp>
        <p:nvSpPr>
          <p:cNvPr id="3" name="Content Placeholder 2"/>
          <p:cNvSpPr>
            <a:spLocks noGrp="1"/>
          </p:cNvSpPr>
          <p:nvPr>
            <p:ph idx="1"/>
          </p:nvPr>
        </p:nvSpPr>
        <p:spPr>
          <a:xfrm>
            <a:off x="790575" y="1173618"/>
            <a:ext cx="10515600" cy="4351338"/>
          </a:xfrm>
        </p:spPr>
        <p:txBody>
          <a:bodyPr/>
          <a:lstStyle/>
          <a:p>
            <a:r>
              <a:rPr lang="en-US" dirty="0">
                <a:solidFill>
                  <a:srgbClr val="FF0000"/>
                </a:solidFill>
              </a:rPr>
              <a:t>Construct</a:t>
            </a:r>
            <a:r>
              <a:rPr lang="en-US" dirty="0"/>
              <a:t> a RDF </a:t>
            </a:r>
            <a:r>
              <a:rPr lang="en-US" dirty="0" smtClean="0"/>
              <a:t>graph from </a:t>
            </a:r>
            <a:r>
              <a:rPr lang="en-US" dirty="0" err="1"/>
              <a:t>drugbank</a:t>
            </a:r>
            <a:r>
              <a:rPr lang="en-US" dirty="0"/>
              <a:t> dataset which outputs some examples of drug interaction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711062" y="1646575"/>
            <a:ext cx="10931658" cy="750708"/>
          </a:xfrm>
          <a:prstGeom prst="rect">
            <a:avLst/>
          </a:prstGeom>
        </p:spPr>
      </p:pic>
      <p:sp>
        <p:nvSpPr>
          <p:cNvPr id="5" name="Rectangle 4"/>
          <p:cNvSpPr/>
          <p:nvPr/>
        </p:nvSpPr>
        <p:spPr>
          <a:xfrm>
            <a:off x="2990353" y="2471112"/>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
        <p:nvSpPr>
          <p:cNvPr id="9" name="Rectangle 8"/>
          <p:cNvSpPr/>
          <p:nvPr/>
        </p:nvSpPr>
        <p:spPr>
          <a:xfrm>
            <a:off x="1928275" y="3021519"/>
            <a:ext cx="11072771" cy="3046988"/>
          </a:xfrm>
          <a:prstGeom prst="rect">
            <a:avLst/>
          </a:prstGeom>
        </p:spPr>
        <p:txBody>
          <a:bodyPr wrap="square">
            <a:spAutoFit/>
          </a:bodyPr>
          <a:lstStyle/>
          <a:p>
            <a:r>
              <a:rPr lang="en-US" sz="1600" b="1" dirty="0" smtClean="0"/>
              <a:t>PREFIX</a:t>
            </a:r>
            <a:r>
              <a:rPr lang="en-US" sz="1600" dirty="0" smtClean="0"/>
              <a:t> </a:t>
            </a:r>
            <a:r>
              <a:rPr lang="en-US" sz="1600" dirty="0" err="1" smtClean="0"/>
              <a:t>drugbank_vocabulary</a:t>
            </a:r>
            <a:r>
              <a:rPr lang="en-US" sz="1600" dirty="0" smtClean="0"/>
              <a:t>:&lt;http://bio2rdf.org/drugbank_vocabulary:&gt;</a:t>
            </a:r>
          </a:p>
          <a:p>
            <a:r>
              <a:rPr lang="en-US" sz="1600" b="1" dirty="0" smtClean="0"/>
              <a:t>PREFIX</a:t>
            </a:r>
            <a:r>
              <a:rPr lang="en-US" sz="1600" dirty="0" smtClean="0"/>
              <a:t> </a:t>
            </a:r>
            <a:r>
              <a:rPr lang="en-US" sz="1600" dirty="0" err="1" smtClean="0"/>
              <a:t>rdfs</a:t>
            </a:r>
            <a:r>
              <a:rPr lang="en-US" sz="1600" dirty="0" smtClean="0"/>
              <a:t>:&lt;http://www.w3.org/2000/01/rdf-schema#&gt;</a:t>
            </a:r>
          </a:p>
          <a:p>
            <a:r>
              <a:rPr lang="en-US" sz="1600" b="1" dirty="0" smtClean="0"/>
              <a:t>PREFIX</a:t>
            </a:r>
            <a:r>
              <a:rPr lang="en-US" sz="1600" dirty="0" smtClean="0"/>
              <a:t> </a:t>
            </a:r>
            <a:r>
              <a:rPr lang="en-US" sz="1600" dirty="0" err="1" smtClean="0"/>
              <a:t>rdf</a:t>
            </a:r>
            <a:r>
              <a:rPr lang="en-US" sz="1600" dirty="0" smtClean="0"/>
              <a:t>:&lt;http://www.w3.org/1999/02/22-rdf-syntax-ns#&gt;</a:t>
            </a:r>
          </a:p>
          <a:p>
            <a:endParaRPr lang="en-US" sz="1600" dirty="0" smtClean="0"/>
          </a:p>
          <a:p>
            <a:r>
              <a:rPr lang="en-US" sz="1600" b="1" dirty="0" smtClean="0">
                <a:solidFill>
                  <a:srgbClr val="FF0000"/>
                </a:solidFill>
              </a:rPr>
              <a:t>CONSTRUCT</a:t>
            </a:r>
            <a:r>
              <a:rPr lang="en-US" sz="1600" dirty="0" smtClean="0">
                <a:solidFill>
                  <a:srgbClr val="FF0000"/>
                </a:solidFill>
              </a:rPr>
              <a:t> </a:t>
            </a:r>
            <a:r>
              <a:rPr lang="en-US" sz="1600" dirty="0" smtClean="0"/>
              <a:t>{ </a:t>
            </a:r>
          </a:p>
          <a:p>
            <a:r>
              <a:rPr lang="en-US" sz="1600" dirty="0" smtClean="0"/>
              <a:t>  ?d1 </a:t>
            </a:r>
            <a:r>
              <a:rPr lang="en-US" sz="1600" dirty="0" err="1" smtClean="0"/>
              <a:t>drugbank_vocabulary:ddi-interactor-in</a:t>
            </a:r>
            <a:r>
              <a:rPr lang="en-US" sz="1600" dirty="0" smtClean="0"/>
              <a:t> ?</a:t>
            </a:r>
            <a:r>
              <a:rPr lang="en-US" sz="1600" dirty="0" err="1" smtClean="0"/>
              <a:t>ddiLink</a:t>
            </a:r>
            <a:r>
              <a:rPr lang="en-US" sz="1600" dirty="0" smtClean="0"/>
              <a:t> . </a:t>
            </a:r>
          </a:p>
          <a:p>
            <a:r>
              <a:rPr lang="en-US" sz="1600" dirty="0" smtClean="0"/>
              <a:t>}</a:t>
            </a:r>
          </a:p>
          <a:p>
            <a:r>
              <a:rPr lang="en-US" sz="1600" b="1" dirty="0" smtClean="0"/>
              <a:t>WHERE</a:t>
            </a:r>
            <a:r>
              <a:rPr lang="en-US" sz="1600" dirty="0" smtClean="0"/>
              <a:t> {</a:t>
            </a:r>
          </a:p>
          <a:p>
            <a:r>
              <a:rPr lang="en-US" sz="1600" dirty="0" smtClean="0"/>
              <a:t>?</a:t>
            </a:r>
            <a:r>
              <a:rPr lang="en-US" sz="1600" dirty="0" err="1" smtClean="0"/>
              <a:t>ddiLink</a:t>
            </a:r>
            <a:r>
              <a:rPr lang="en-US" sz="1600" dirty="0" smtClean="0"/>
              <a:t> </a:t>
            </a:r>
            <a:r>
              <a:rPr lang="en-US" sz="1600" dirty="0" err="1" smtClean="0"/>
              <a:t>rdf:type</a:t>
            </a:r>
            <a:r>
              <a:rPr lang="en-US" sz="1600" dirty="0" smtClean="0"/>
              <a:t> </a:t>
            </a:r>
            <a:r>
              <a:rPr lang="en-US" sz="1600" dirty="0" err="1" smtClean="0"/>
              <a:t>drugbank_vocabulary:Drug-Drug-Interaction</a:t>
            </a:r>
            <a:r>
              <a:rPr lang="en-US" sz="1600" dirty="0" smtClean="0"/>
              <a:t> .</a:t>
            </a:r>
          </a:p>
          <a:p>
            <a:r>
              <a:rPr lang="en-US" sz="1600" dirty="0" smtClean="0"/>
              <a:t>?d1 </a:t>
            </a:r>
            <a:r>
              <a:rPr lang="en-US" sz="1600" dirty="0" err="1" smtClean="0"/>
              <a:t>drugbank_vocabulary:ddi-interactor-in</a:t>
            </a:r>
            <a:r>
              <a:rPr lang="en-US" sz="1600" dirty="0" smtClean="0"/>
              <a:t> ?</a:t>
            </a:r>
            <a:r>
              <a:rPr lang="en-US" sz="1600" dirty="0" err="1" smtClean="0"/>
              <a:t>ddiLink</a:t>
            </a:r>
            <a:r>
              <a:rPr lang="en-US" sz="1600" dirty="0" smtClean="0"/>
              <a:t> .</a:t>
            </a:r>
          </a:p>
          <a:p>
            <a:r>
              <a:rPr lang="en-US" sz="1600" dirty="0" smtClean="0"/>
              <a:t>}</a:t>
            </a:r>
          </a:p>
          <a:p>
            <a:r>
              <a:rPr lang="en-US" sz="1600" b="1" dirty="0" smtClean="0"/>
              <a:t>LIMIT</a:t>
            </a:r>
            <a:r>
              <a:rPr lang="en-US" sz="1600" dirty="0" smtClean="0"/>
              <a:t> 500</a:t>
            </a:r>
            <a:endParaRPr lang="en-US" sz="1600" dirty="0"/>
          </a:p>
        </p:txBody>
      </p:sp>
    </p:spTree>
    <p:extLst>
      <p:ext uri="{BB962C8B-B14F-4D97-AF65-F5344CB8AC3E}">
        <p14:creationId xmlns:p14="http://schemas.microsoft.com/office/powerpoint/2010/main" val="46776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Transforming between vocabularies</a:t>
            </a:r>
            <a:endParaRPr lang="en-US" dirty="0"/>
          </a:p>
        </p:txBody>
      </p:sp>
      <p:pic>
        <p:nvPicPr>
          <p:cNvPr id="7" name="Picture 6"/>
          <p:cNvPicPr>
            <a:picLocks noChangeAspect="1"/>
          </p:cNvPicPr>
          <p:nvPr/>
        </p:nvPicPr>
        <p:blipFill>
          <a:blip r:embed="rId3"/>
          <a:stretch>
            <a:fillRect/>
          </a:stretch>
        </p:blipFill>
        <p:spPr>
          <a:xfrm>
            <a:off x="400960" y="866030"/>
            <a:ext cx="11685023" cy="5919387"/>
          </a:xfrm>
          <a:prstGeom prst="rect">
            <a:avLst/>
          </a:prstGeom>
        </p:spPr>
      </p:pic>
    </p:spTree>
    <p:extLst>
      <p:ext uri="{BB962C8B-B14F-4D97-AF65-F5344CB8AC3E}">
        <p14:creationId xmlns:p14="http://schemas.microsoft.com/office/powerpoint/2010/main" val="813849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err="1" smtClean="0"/>
              <a:t>ASKing</a:t>
            </a:r>
            <a:r>
              <a:rPr lang="en-US" dirty="0" smtClean="0"/>
              <a:t> a question</a:t>
            </a:r>
            <a:endParaRPr lang="en-US" dirty="0"/>
          </a:p>
        </p:txBody>
      </p:sp>
      <p:sp>
        <p:nvSpPr>
          <p:cNvPr id="3" name="Content Placeholder 2"/>
          <p:cNvSpPr>
            <a:spLocks noGrp="1"/>
          </p:cNvSpPr>
          <p:nvPr>
            <p:ph idx="1"/>
          </p:nvPr>
        </p:nvSpPr>
        <p:spPr>
          <a:xfrm>
            <a:off x="790575" y="1173618"/>
            <a:ext cx="10515600" cy="4351338"/>
          </a:xfrm>
        </p:spPr>
        <p:txBody>
          <a:bodyPr/>
          <a:lstStyle/>
          <a:p>
            <a:r>
              <a:rPr lang="en-US" dirty="0">
                <a:solidFill>
                  <a:srgbClr val="FF0000"/>
                </a:solidFill>
              </a:rPr>
              <a:t>Check</a:t>
            </a:r>
            <a:r>
              <a:rPr lang="en-US" dirty="0"/>
              <a:t> if two drugs(</a:t>
            </a:r>
            <a:r>
              <a:rPr lang="en-US" dirty="0" err="1"/>
              <a:t>Alemtuzumab</a:t>
            </a:r>
            <a:r>
              <a:rPr lang="en-US" dirty="0"/>
              <a:t> and </a:t>
            </a:r>
            <a:r>
              <a:rPr lang="en-US" dirty="0" err="1"/>
              <a:t>Pimecrolimus</a:t>
            </a:r>
            <a:r>
              <a:rPr lang="en-US" dirty="0"/>
              <a:t>) from the </a:t>
            </a:r>
            <a:r>
              <a:rPr lang="en-US" dirty="0" err="1"/>
              <a:t>drugbank</a:t>
            </a:r>
            <a:r>
              <a:rPr lang="en-US" dirty="0"/>
              <a:t> dataset interact with each other or not. </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smtClean="0">
                <a:solidFill>
                  <a:srgbClr val="FF0000"/>
                </a:solidFill>
              </a:rPr>
              <a:t>ASK</a:t>
            </a:r>
            <a:r>
              <a:rPr lang="en-US" dirty="0" smtClean="0"/>
              <a:t> result clause simply returns true or false depending on whether or not the query pattern has any matches in the dataset.</a:t>
            </a:r>
          </a:p>
          <a:p>
            <a:endParaRPr lang="en-US" dirty="0"/>
          </a:p>
          <a:p>
            <a:r>
              <a:rPr lang="en-US" dirty="0" smtClean="0"/>
              <a:t>The </a:t>
            </a:r>
            <a:r>
              <a:rPr lang="en-US" dirty="0" smtClean="0">
                <a:solidFill>
                  <a:srgbClr val="FF0000"/>
                </a:solidFill>
              </a:rPr>
              <a:t>WHERE</a:t>
            </a:r>
            <a:r>
              <a:rPr lang="en-US" dirty="0" smtClean="0"/>
              <a:t> keyword is optional, not only in ASK queries but in all SPARQL queries. </a:t>
            </a:r>
          </a:p>
        </p:txBody>
      </p:sp>
      <p:pic>
        <p:nvPicPr>
          <p:cNvPr id="4" name="Picture 3"/>
          <p:cNvPicPr>
            <a:picLocks noChangeAspect="1"/>
          </p:cNvPicPr>
          <p:nvPr/>
        </p:nvPicPr>
        <p:blipFill>
          <a:blip r:embed="rId2"/>
          <a:stretch>
            <a:fillRect/>
          </a:stretch>
        </p:blipFill>
        <p:spPr>
          <a:xfrm>
            <a:off x="790575" y="1858903"/>
            <a:ext cx="10931658" cy="750708"/>
          </a:xfrm>
          <a:prstGeom prst="rect">
            <a:avLst/>
          </a:prstGeom>
        </p:spPr>
      </p:pic>
      <p:sp>
        <p:nvSpPr>
          <p:cNvPr id="5" name="Rectangle 4"/>
          <p:cNvSpPr/>
          <p:nvPr/>
        </p:nvSpPr>
        <p:spPr>
          <a:xfrm>
            <a:off x="3014207" y="2609611"/>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3410539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FA9CE5CF-6503-41E9-AA94-8366959D0F6A}" vid="{144CF1BC-7E8A-468C-AFB5-AFF6F49A1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20;#20</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839AD82B-2D92-4D99-B226-3A62F1486A89}"/>
</file>

<file path=customXml/itemProps2.xml><?xml version="1.0" encoding="utf-8"?>
<ds:datastoreItem xmlns:ds="http://schemas.openxmlformats.org/officeDocument/2006/customXml" ds:itemID="{7500069C-DFA3-4602-952E-45059F300D28}"/>
</file>

<file path=docProps/app.xml><?xml version="1.0" encoding="utf-8"?>
<Properties xmlns="http://schemas.openxmlformats.org/officeDocument/2006/extended-properties" xmlns:vt="http://schemas.openxmlformats.org/officeDocument/2006/docPropsVTypes">
  <Template>BD_MIN_template</Template>
  <TotalTime>107</TotalTime>
  <Words>1115</Words>
  <Application>Microsoft Office PowerPoint</Application>
  <PresentationFormat>Widescreen</PresentationFormat>
  <Paragraphs>184</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Wingdings</vt:lpstr>
      <vt:lpstr>140715_Powerpointvorlage_institute</vt:lpstr>
      <vt:lpstr>SPARQL QUERY in BIO2RDF</vt:lpstr>
      <vt:lpstr>BIO2RDF Project</vt:lpstr>
      <vt:lpstr>SPARQL Query variants</vt:lpstr>
      <vt:lpstr>Transforming between vocabularies</vt:lpstr>
      <vt:lpstr>Transforming between vocabularies</vt:lpstr>
      <vt:lpstr>Transforming between vocabularies</vt:lpstr>
      <vt:lpstr>Transforming between vocabularies</vt:lpstr>
      <vt:lpstr>Transforming between vocabularies</vt:lpstr>
      <vt:lpstr>ASKing a question</vt:lpstr>
      <vt:lpstr>Transforming between vocabularies</vt:lpstr>
      <vt:lpstr>ASKing a question</vt:lpstr>
      <vt:lpstr>ASKing a question</vt:lpstr>
      <vt:lpstr>ASKing a question</vt:lpstr>
      <vt:lpstr>Learning about a resource</vt:lpstr>
      <vt:lpstr>Learning about a resource</vt:lpstr>
      <vt:lpstr>Learning about a resource</vt:lpstr>
      <vt:lpstr>Learning about a resource</vt:lpstr>
      <vt:lpstr>Learning about a resource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SPARQL QUERY in BIO2RDF</dc:title>
  <dc:creator>Desared Osmanllari</dc:creator>
  <cp:lastModifiedBy>Desared Osmanllari</cp:lastModifiedBy>
  <cp:revision>11</cp:revision>
  <dcterms:created xsi:type="dcterms:W3CDTF">2016-11-13T19:26:47Z</dcterms:created>
  <dcterms:modified xsi:type="dcterms:W3CDTF">2016-11-14T21:21:37Z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0x010100FDD14014A4A4A449BAC2ED7F2CE62E0C</vt:lpwstr>
  </property>
</Properties>
</file>