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7.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4"/>
  </p:notes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871" autoAdjust="0"/>
  </p:normalViewPr>
  <p:slideViewPr>
    <p:cSldViewPr snapToGrid="0" showGuides="1">
      <p:cViewPr varScale="1">
        <p:scale>
          <a:sx n="82" d="100"/>
          <a:sy n="82" d="100"/>
        </p:scale>
        <p:origin x="629" y="67"/>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BEC08-C677-4D4A-ADF4-1967A5CB2C85}" type="datetimeFigureOut">
              <a:rPr lang="en-US" smtClean="0"/>
              <a:t>21-Nov-16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D0769-448D-4499-B643-020C4BA82A12}" type="slidenum">
              <a:rPr lang="en-US" smtClean="0"/>
              <a:t>‹#›</a:t>
            </a:fld>
            <a:endParaRPr lang="en-US"/>
          </a:p>
        </p:txBody>
      </p:sp>
    </p:spTree>
    <p:extLst>
      <p:ext uri="{BB962C8B-B14F-4D97-AF65-F5344CB8AC3E}">
        <p14:creationId xmlns:p14="http://schemas.microsoft.com/office/powerpoint/2010/main" val="152062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Resource</a:t>
            </a:r>
            <a:r>
              <a:rPr lang="en-US" dirty="0" smtClean="0"/>
              <a:t> namespace is for nodes that we create. For</a:t>
            </a:r>
            <a:r>
              <a:rPr lang="en-US" baseline="0" dirty="0" smtClean="0"/>
              <a:t> instance, in </a:t>
            </a:r>
            <a:r>
              <a:rPr lang="en-US" baseline="0" dirty="0" err="1" smtClean="0"/>
              <a:t>drug_bank</a:t>
            </a:r>
            <a:r>
              <a:rPr lang="en-US" baseline="0" dirty="0" smtClean="0"/>
              <a:t> there are drug-drug interaction types created but that do not have identifiers. Still, we might need to instantiate them by uniquely identifying this newly created instance.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3</a:t>
            </a:fld>
            <a:endParaRPr lang="en-US"/>
          </a:p>
        </p:txBody>
      </p:sp>
    </p:spTree>
    <p:extLst>
      <p:ext uri="{BB962C8B-B14F-4D97-AF65-F5344CB8AC3E}">
        <p14:creationId xmlns:p14="http://schemas.microsoft.com/office/powerpoint/2010/main" val="972950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this pattern, we call the instance of Drug-Drug-Interaction object type and name it ?</a:t>
            </a:r>
            <a:r>
              <a:rPr lang="en-US" baseline="0" dirty="0" err="1" smtClean="0"/>
              <a:t>ddiLink</a:t>
            </a:r>
            <a:r>
              <a:rPr lang="en-US" baseline="0" dirty="0" smtClean="0"/>
              <a:t>. </a:t>
            </a:r>
          </a:p>
          <a:p>
            <a:r>
              <a:rPr lang="en-US" baseline="0" dirty="0" smtClean="0"/>
              <a:t>Important: Each triple relation declared in query pattern must be finalized with a </a:t>
            </a:r>
            <a:r>
              <a:rPr lang="en-US" b="1" baseline="0" dirty="0" smtClean="0"/>
              <a:t>dot</a:t>
            </a:r>
            <a:r>
              <a:rPr lang="en-US" baseline="0" dirty="0" smtClean="0"/>
              <a:t> (.)</a:t>
            </a:r>
          </a:p>
        </p:txBody>
      </p:sp>
      <p:sp>
        <p:nvSpPr>
          <p:cNvPr id="4" name="Slide Number Placeholder 3"/>
          <p:cNvSpPr>
            <a:spLocks noGrp="1"/>
          </p:cNvSpPr>
          <p:nvPr>
            <p:ph type="sldNum" sz="quarter" idx="10"/>
          </p:nvPr>
        </p:nvSpPr>
        <p:spPr/>
        <p:txBody>
          <a:bodyPr/>
          <a:lstStyle/>
          <a:p>
            <a:fld id="{3EFD0769-448D-4499-B643-020C4BA82A12}" type="slidenum">
              <a:rPr lang="en-US" smtClean="0"/>
              <a:t>12</a:t>
            </a:fld>
            <a:endParaRPr lang="en-US"/>
          </a:p>
        </p:txBody>
      </p:sp>
    </p:spTree>
    <p:extLst>
      <p:ext uri="{BB962C8B-B14F-4D97-AF65-F5344CB8AC3E}">
        <p14:creationId xmlns:p14="http://schemas.microsoft.com/office/powerpoint/2010/main" val="256804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ddiLink</a:t>
            </a:r>
            <a:r>
              <a:rPr lang="en-US" dirty="0" smtClean="0"/>
              <a:t> is a constant</a:t>
            </a:r>
            <a:r>
              <a:rPr lang="en-US" baseline="0" dirty="0" smtClean="0"/>
              <a:t> value, because it is a resource combination between two drugs. More precisely, two different drugs will have only one possible combination among them. The predicate above finds all the combinations in which a drug is interacted. If we specify two drugs and want to find their interaction, then it will be only one possible interaction drug. This is why we keep ?</a:t>
            </a:r>
            <a:r>
              <a:rPr lang="en-US" baseline="0" dirty="0" err="1" smtClean="0"/>
              <a:t>ddiLink</a:t>
            </a:r>
            <a:r>
              <a:rPr lang="en-US" baseline="0" dirty="0" smtClean="0"/>
              <a:t> constant.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13</a:t>
            </a:fld>
            <a:endParaRPr lang="en-US"/>
          </a:p>
        </p:txBody>
      </p:sp>
    </p:spTree>
    <p:extLst>
      <p:ext uri="{BB962C8B-B14F-4D97-AF65-F5344CB8AC3E}">
        <p14:creationId xmlns:p14="http://schemas.microsoft.com/office/powerpoint/2010/main" val="2329162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?drug1 and ?drug</a:t>
            </a:r>
            <a:r>
              <a:rPr lang="en-US" baseline="0" dirty="0" smtClean="0"/>
              <a:t>2 give a label for each drug. We output this variable since it is more readable than ?d1.</a:t>
            </a:r>
          </a:p>
          <a:p>
            <a:r>
              <a:rPr lang="en-US" baseline="0" dirty="0" smtClean="0"/>
              <a:t>?d1 on the other side will be a URI link, showing properties of a specific drug.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15</a:t>
            </a:fld>
            <a:endParaRPr lang="en-US"/>
          </a:p>
        </p:txBody>
      </p:sp>
    </p:spTree>
    <p:extLst>
      <p:ext uri="{BB962C8B-B14F-4D97-AF65-F5344CB8AC3E}">
        <p14:creationId xmlns:p14="http://schemas.microsoft.com/office/powerpoint/2010/main" val="2213575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ddiLink</a:t>
            </a:r>
            <a:r>
              <a:rPr lang="en-US" dirty="0" smtClean="0"/>
              <a:t> </a:t>
            </a:r>
            <a:r>
              <a:rPr lang="en-US" baseline="0" dirty="0" smtClean="0"/>
              <a:t>gives a label description for the new node created.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16</a:t>
            </a:fld>
            <a:endParaRPr lang="en-US"/>
          </a:p>
        </p:txBody>
      </p:sp>
    </p:spTree>
    <p:extLst>
      <p:ext uri="{BB962C8B-B14F-4D97-AF65-F5344CB8AC3E}">
        <p14:creationId xmlns:p14="http://schemas.microsoft.com/office/powerpoint/2010/main" val="45131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filter, we avoid the interaction of same drugs. It seems weird, but there are possible cases in </a:t>
            </a:r>
            <a:r>
              <a:rPr lang="en-US" baseline="0" dirty="0" err="1" smtClean="0"/>
              <a:t>drugbank</a:t>
            </a:r>
            <a:r>
              <a:rPr lang="en-US" baseline="0" dirty="0" smtClean="0"/>
              <a:t> datasets where a specific drug is combined with itself. We avoid this case.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17</a:t>
            </a:fld>
            <a:endParaRPr lang="en-US"/>
          </a:p>
        </p:txBody>
      </p:sp>
    </p:spTree>
    <p:extLst>
      <p:ext uri="{BB962C8B-B14F-4D97-AF65-F5344CB8AC3E}">
        <p14:creationId xmlns:p14="http://schemas.microsoft.com/office/powerpoint/2010/main" val="329973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LIMIT</a:t>
            </a:r>
            <a:r>
              <a:rPr lang="en-US" dirty="0" smtClean="0"/>
              <a:t> limits the number of rows displayed.</a:t>
            </a:r>
            <a:r>
              <a:rPr lang="en-US" baseline="0" dirty="0" smtClean="0"/>
              <a:t> LIMIT 100 will display only 100 rows. </a:t>
            </a:r>
          </a:p>
          <a:p>
            <a:r>
              <a:rPr lang="en-US" b="1" baseline="0" dirty="0" smtClean="0"/>
              <a:t>ORDER BY </a:t>
            </a:r>
            <a:r>
              <a:rPr lang="en-US" baseline="0" dirty="0" smtClean="0"/>
              <a:t>orders rows in ascending or descending order. </a:t>
            </a:r>
          </a:p>
          <a:p>
            <a:r>
              <a:rPr lang="en-US" b="1" baseline="0" dirty="0" smtClean="0"/>
              <a:t>OFFSET</a:t>
            </a:r>
            <a:r>
              <a:rPr lang="en-US" baseline="0" dirty="0" smtClean="0"/>
              <a:t> is the opposite of LIMIT. OFFSET 100 displays everything, except first 100 rows.  </a:t>
            </a:r>
          </a:p>
          <a:p>
            <a:r>
              <a:rPr lang="en-US" b="1" baseline="0" dirty="0" smtClean="0"/>
              <a:t>DISTINCT</a:t>
            </a:r>
            <a:r>
              <a:rPr lang="en-US" baseline="0" dirty="0" smtClean="0"/>
              <a:t> eliminates duplicate rows. This is usually used in Result Clause. </a:t>
            </a:r>
            <a:r>
              <a:rPr lang="en-US" b="1" baseline="0" dirty="0" smtClean="0"/>
              <a:t>Ex</a:t>
            </a:r>
            <a:r>
              <a:rPr lang="en-US" baseline="0" dirty="0" smtClean="0"/>
              <a:t>: Select distinct ?drug1 -&gt; eliminates rows with the same drug label.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18</a:t>
            </a:fld>
            <a:endParaRPr lang="en-US"/>
          </a:p>
        </p:txBody>
      </p:sp>
    </p:spTree>
    <p:extLst>
      <p:ext uri="{BB962C8B-B14F-4D97-AF65-F5344CB8AC3E}">
        <p14:creationId xmlns:p14="http://schemas.microsoft.com/office/powerpoint/2010/main" val="161459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final query.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19</a:t>
            </a:fld>
            <a:endParaRPr lang="en-US"/>
          </a:p>
        </p:txBody>
      </p:sp>
    </p:spTree>
    <p:extLst>
      <p:ext uri="{BB962C8B-B14F-4D97-AF65-F5344CB8AC3E}">
        <p14:creationId xmlns:p14="http://schemas.microsoft.com/office/powerpoint/2010/main" val="4048605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query running in </a:t>
            </a:r>
            <a:r>
              <a:rPr lang="en-US" smtClean="0"/>
              <a:t>different</a:t>
            </a:r>
            <a:r>
              <a:rPr lang="en-US" baseline="0" smtClean="0"/>
              <a:t> endpoints.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20</a:t>
            </a:fld>
            <a:endParaRPr lang="en-US"/>
          </a:p>
        </p:txBody>
      </p:sp>
    </p:spTree>
    <p:extLst>
      <p:ext uri="{BB962C8B-B14F-4D97-AF65-F5344CB8AC3E}">
        <p14:creationId xmlns:p14="http://schemas.microsoft.com/office/powerpoint/2010/main" val="15574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link, you can find all the datasets available in BIO2RDF project. You can check all of them, but in our case we are interested in </a:t>
            </a:r>
            <a:r>
              <a:rPr lang="en-US" baseline="0" dirty="0" err="1" smtClean="0"/>
              <a:t>DrugBank</a:t>
            </a:r>
            <a:r>
              <a:rPr lang="en-US" baseline="0" dirty="0" smtClean="0"/>
              <a:t> dataset.</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4</a:t>
            </a:fld>
            <a:endParaRPr lang="en-US"/>
          </a:p>
        </p:txBody>
      </p:sp>
    </p:spTree>
    <p:extLst>
      <p:ext uri="{BB962C8B-B14F-4D97-AF65-F5344CB8AC3E}">
        <p14:creationId xmlns:p14="http://schemas.microsoft.com/office/powerpoint/2010/main" val="403738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5</a:t>
            </a:fld>
            <a:endParaRPr lang="en-US"/>
          </a:p>
        </p:txBody>
      </p:sp>
    </p:spTree>
    <p:extLst>
      <p:ext uri="{BB962C8B-B14F-4D97-AF65-F5344CB8AC3E}">
        <p14:creationId xmlns:p14="http://schemas.microsoft.com/office/powerpoint/2010/main" val="116642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entering the </a:t>
            </a:r>
            <a:r>
              <a:rPr lang="en-US" dirty="0" err="1" smtClean="0"/>
              <a:t>DrugBank</a:t>
            </a:r>
            <a:r>
              <a:rPr lang="en-US" baseline="0" dirty="0" smtClean="0"/>
              <a:t> dataset, there will be many graph summaries displayed. Each of them shows a possible subject-predicate-object interaction. I have highlighted </a:t>
            </a:r>
            <a:r>
              <a:rPr lang="en-US" b="1" baseline="0" dirty="0" smtClean="0"/>
              <a:t>Drug</a:t>
            </a:r>
            <a:r>
              <a:rPr lang="en-US" baseline="0" dirty="0" smtClean="0"/>
              <a:t>-&gt;</a:t>
            </a:r>
            <a:r>
              <a:rPr lang="en-US" b="1" baseline="0" dirty="0" err="1" smtClean="0"/>
              <a:t>ddi</a:t>
            </a:r>
            <a:r>
              <a:rPr lang="en-US" b="1" baseline="0" dirty="0" smtClean="0"/>
              <a:t> interactor in</a:t>
            </a:r>
            <a:r>
              <a:rPr lang="en-US" baseline="0" dirty="0" smtClean="0"/>
              <a:t>-&gt;</a:t>
            </a:r>
            <a:r>
              <a:rPr lang="en-US" b="1" baseline="0" dirty="0" smtClean="0"/>
              <a:t>Drug </a:t>
            </a:r>
            <a:r>
              <a:rPr lang="en-US" b="1" baseline="0" dirty="0" err="1" smtClean="0"/>
              <a:t>Drug</a:t>
            </a:r>
            <a:r>
              <a:rPr lang="en-US" b="1" baseline="0" dirty="0" smtClean="0"/>
              <a:t> Interaction</a:t>
            </a:r>
            <a:r>
              <a:rPr lang="en-US" baseline="0" dirty="0" smtClean="0"/>
              <a:t> triple. “Drug” and “Drug </a:t>
            </a:r>
            <a:r>
              <a:rPr lang="en-US" baseline="0" dirty="0" err="1" smtClean="0"/>
              <a:t>Drug</a:t>
            </a:r>
            <a:r>
              <a:rPr lang="en-US" baseline="0" dirty="0" smtClean="0"/>
              <a:t> Interaction” are classes type, while “</a:t>
            </a:r>
            <a:r>
              <a:rPr lang="en-US" baseline="0" dirty="0" err="1" smtClean="0"/>
              <a:t>ddi</a:t>
            </a:r>
            <a:r>
              <a:rPr lang="en-US" baseline="0" dirty="0" smtClean="0"/>
              <a:t> interactor in” is the predicate (</a:t>
            </a:r>
            <a:r>
              <a:rPr lang="en-US" baseline="0" dirty="0" err="1" smtClean="0"/>
              <a:t>ObjectProperty</a:t>
            </a:r>
            <a:r>
              <a:rPr lang="en-US" baseline="0" dirty="0" smtClean="0"/>
              <a:t> type).</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6</a:t>
            </a:fld>
            <a:endParaRPr lang="en-US"/>
          </a:p>
        </p:txBody>
      </p:sp>
    </p:spTree>
    <p:extLst>
      <p:ext uri="{BB962C8B-B14F-4D97-AF65-F5344CB8AC3E}">
        <p14:creationId xmlns:p14="http://schemas.microsoft.com/office/powerpoint/2010/main" val="12655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a remind</a:t>
            </a:r>
            <a:r>
              <a:rPr lang="en-US" baseline="0" dirty="0" smtClean="0"/>
              <a:t> of SPARQL query anatomy. Below I will explain how to create the first SPARQL query.</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7</a:t>
            </a:fld>
            <a:endParaRPr lang="en-US"/>
          </a:p>
        </p:txBody>
      </p:sp>
    </p:spTree>
    <p:extLst>
      <p:ext uri="{BB962C8B-B14F-4D97-AF65-F5344CB8AC3E}">
        <p14:creationId xmlns:p14="http://schemas.microsoft.com/office/powerpoint/2010/main" val="32088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URI</a:t>
            </a:r>
            <a:r>
              <a:rPr lang="en-US" baseline="0" dirty="0" smtClean="0"/>
              <a:t> = Universal Resource Identifier</a:t>
            </a:r>
          </a:p>
          <a:p>
            <a:r>
              <a:rPr lang="en-US" baseline="0" dirty="0" smtClean="0"/>
              <a:t>Namespace is a specific name used for a particular purpose. In this case, we name namespaces with URI.</a:t>
            </a:r>
          </a:p>
          <a:p>
            <a:r>
              <a:rPr lang="en-US" baseline="0" dirty="0" smtClean="0"/>
              <a:t>In our specific case, we are interested for RDF, RDF schema and </a:t>
            </a:r>
            <a:r>
              <a:rPr lang="en-US" baseline="0" dirty="0" err="1" smtClean="0"/>
              <a:t>dugbank</a:t>
            </a:r>
            <a:r>
              <a:rPr lang="en-US" baseline="0" dirty="0" smtClean="0"/>
              <a:t> vocabularies.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8</a:t>
            </a:fld>
            <a:endParaRPr lang="en-US"/>
          </a:p>
        </p:txBody>
      </p:sp>
    </p:spTree>
    <p:extLst>
      <p:ext uri="{BB962C8B-B14F-4D97-AF65-F5344CB8AC3E}">
        <p14:creationId xmlns:p14="http://schemas.microsoft.com/office/powerpoint/2010/main" val="407824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Secondly,</a:t>
            </a:r>
            <a:r>
              <a:rPr lang="en-US" baseline="0" dirty="0" smtClean="0"/>
              <a:t> I call the </a:t>
            </a:r>
            <a:r>
              <a:rPr lang="en-US" b="1" baseline="0" dirty="0" smtClean="0"/>
              <a:t>Result Clause</a:t>
            </a:r>
            <a:r>
              <a:rPr lang="en-US" baseline="0" dirty="0" smtClean="0"/>
              <a:t>, which basically returns data by the query in different formats. </a:t>
            </a:r>
          </a:p>
          <a:p>
            <a:r>
              <a:rPr lang="en-US" b="1" baseline="0" dirty="0" smtClean="0"/>
              <a:t>SELECT</a:t>
            </a:r>
            <a:r>
              <a:rPr lang="en-US" baseline="0" dirty="0" smtClean="0"/>
              <a:t> returns table of variables that satisfy the query. In our case, there will be 4 variables returned, meaning a table of 4 columns. The first two columns will display the drugs which will interact among each other, third column will output a link of their interaction, and the fourth column will be a description of this new node created. </a:t>
            </a:r>
          </a:p>
          <a:p>
            <a:r>
              <a:rPr lang="en-US" baseline="0" dirty="0" smtClean="0"/>
              <a:t>We will see some other query variants in upcoming examples (set 4).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9</a:t>
            </a:fld>
            <a:endParaRPr lang="en-US"/>
          </a:p>
        </p:txBody>
      </p:sp>
    </p:spTree>
    <p:extLst>
      <p:ext uri="{BB962C8B-B14F-4D97-AF65-F5344CB8AC3E}">
        <p14:creationId xmlns:p14="http://schemas.microsoft.com/office/powerpoint/2010/main" val="381854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declare the </a:t>
            </a:r>
            <a:r>
              <a:rPr lang="en-US" b="1" baseline="0" dirty="0" smtClean="0"/>
              <a:t>Dataset Definition </a:t>
            </a:r>
            <a:r>
              <a:rPr lang="en-US" baseline="0" dirty="0" smtClean="0"/>
              <a:t>supported by </a:t>
            </a:r>
            <a:r>
              <a:rPr lang="en-US" b="1" baseline="0" dirty="0" smtClean="0"/>
              <a:t>FROM</a:t>
            </a:r>
            <a:r>
              <a:rPr lang="en-US" baseline="0" dirty="0" smtClean="0"/>
              <a:t> keyword. Usually this is dependent to endpoint engine, so we will not use it often in SPARQL queries. Anyway it is necessary to be used, if the endpoint engine does not support our target graph.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10</a:t>
            </a:fld>
            <a:endParaRPr lang="en-US"/>
          </a:p>
        </p:txBody>
      </p:sp>
    </p:spTree>
    <p:extLst>
      <p:ext uri="{BB962C8B-B14F-4D97-AF65-F5344CB8AC3E}">
        <p14:creationId xmlns:p14="http://schemas.microsoft.com/office/powerpoint/2010/main" val="1212604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Query Pattern </a:t>
            </a:r>
            <a:r>
              <a:rPr lang="en-US" dirty="0" smtClean="0"/>
              <a:t>is supported by </a:t>
            </a:r>
            <a:r>
              <a:rPr lang="en-US" b="1" dirty="0" smtClean="0"/>
              <a:t>WHERE</a:t>
            </a:r>
            <a:r>
              <a:rPr lang="en-US" dirty="0" smtClean="0"/>
              <a:t> clause.</a:t>
            </a:r>
            <a:r>
              <a:rPr lang="en-US" baseline="0" dirty="0" smtClean="0"/>
              <a:t> Here we specify the criterion of data extraction. </a:t>
            </a:r>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11</a:t>
            </a:fld>
            <a:endParaRPr lang="en-US"/>
          </a:p>
        </p:txBody>
      </p:sp>
    </p:spTree>
    <p:extLst>
      <p:ext uri="{BB962C8B-B14F-4D97-AF65-F5344CB8AC3E}">
        <p14:creationId xmlns:p14="http://schemas.microsoft.com/office/powerpoint/2010/main" val="2395046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sz="1800">
              <a:solidFill>
                <a:schemeClr val="bg1"/>
              </a:solidFill>
            </a:endParaRPr>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3" name="Textfeld 12"/>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p:nvGrpSpPr>
        <p:grpSpPr>
          <a:xfrm>
            <a:off x="8819669" y="6044400"/>
            <a:ext cx="3160655" cy="813600"/>
            <a:chOff x="6614751" y="6044400"/>
            <a:chExt cx="2370491" cy="813600"/>
          </a:xfrm>
        </p:grpSpPr>
        <p:pic>
          <p:nvPicPr>
            <p:cNvPr id="8"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29107630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0" name="Textplatzhalter 9"/>
          <p:cNvSpPr>
            <a:spLocks noGrp="1"/>
          </p:cNvSpPr>
          <p:nvPr>
            <p:ph type="body" sz="quarter" idx="13" hasCustomPrompt="1"/>
          </p:nvPr>
        </p:nvSpPr>
        <p:spPr>
          <a:xfrm>
            <a:off x="383118" y="5359401"/>
            <a:ext cx="11412889" cy="499533"/>
          </a:xfrm>
          <a:prstGeom prst="rect">
            <a:avLst/>
          </a:prstGeom>
        </p:spPr>
        <p:txBody>
          <a:bodyPr>
            <a:normAutofit/>
          </a:bodyPr>
          <a:lstStyle>
            <a:lvl1pPr marL="0" indent="0" algn="r">
              <a:buNone/>
              <a:defRPr sz="900"/>
            </a:lvl1pPr>
          </a:lstStyle>
          <a:p>
            <a:pPr lvl="0"/>
            <a:r>
              <a:rPr lang="de-DE" dirty="0" smtClean="0"/>
              <a:t>Bildtitel oder ggf. Beschreibung</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17" y="1152525"/>
            <a:ext cx="11430000" cy="4064000"/>
          </a:xfrm>
          <a:prstGeom prst="rect">
            <a:avLst/>
          </a:prstGeom>
        </p:spPr>
      </p:pic>
    </p:spTree>
    <p:extLst>
      <p:ext uri="{BB962C8B-B14F-4D97-AF65-F5344CB8AC3E}">
        <p14:creationId xmlns:p14="http://schemas.microsoft.com/office/powerpoint/2010/main" val="335401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2"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9" name="Diagrammplatzhalter 8"/>
          <p:cNvSpPr>
            <a:spLocks noGrp="1"/>
          </p:cNvSpPr>
          <p:nvPr>
            <p:ph type="chart" sz="quarter" idx="13"/>
          </p:nvPr>
        </p:nvSpPr>
        <p:spPr>
          <a:xfrm>
            <a:off x="383118" y="1684800"/>
            <a:ext cx="11425767" cy="3632200"/>
          </a:xfrm>
          <a:prstGeom prst="rect">
            <a:avLst/>
          </a:prstGeom>
        </p:spPr>
        <p:txBody>
          <a:bodyPr lIns="0" tIns="0" rIns="0" bIns="0"/>
          <a:lstStyle/>
          <a:p>
            <a:r>
              <a:rPr lang="en-US" smtClean="0"/>
              <a:t>Click icon to add chart</a:t>
            </a:r>
            <a:endParaRPr lang="de-DE"/>
          </a:p>
        </p:txBody>
      </p:sp>
    </p:spTree>
    <p:extLst>
      <p:ext uri="{BB962C8B-B14F-4D97-AF65-F5344CB8AC3E}">
        <p14:creationId xmlns:p14="http://schemas.microsoft.com/office/powerpoint/2010/main" val="50697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cxnSp>
        <p:nvCxnSpPr>
          <p:cNvPr id="13" name="Gerader Verbinder 12"/>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sz="3200" dirty="0" smtClean="0"/>
              <a:t>Vielen Dank</a:t>
            </a:r>
            <a:br>
              <a:rPr lang="de-DE" sz="3200" dirty="0" smtClean="0"/>
            </a:br>
            <a:r>
              <a:rPr lang="de-DE" sz="3200" dirty="0" smtClean="0"/>
              <a:t>für Ihre Aufmerksamkeit</a:t>
            </a:r>
            <a:endParaRPr lang="en-US" sz="3200" dirty="0"/>
          </a:p>
        </p:txBody>
      </p:sp>
      <p:sp>
        <p:nvSpPr>
          <p:cNvPr id="9" name="Textplatzhalter 24"/>
          <p:cNvSpPr>
            <a:spLocks noGrp="1"/>
          </p:cNvSpPr>
          <p:nvPr>
            <p:ph type="body" sz="quarter" idx="1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grpSp>
        <p:nvGrpSpPr>
          <p:cNvPr id="10" name="Group 9"/>
          <p:cNvGrpSpPr/>
          <p:nvPr/>
        </p:nvGrpSpPr>
        <p:grpSpPr>
          <a:xfrm>
            <a:off x="8819669" y="6044400"/>
            <a:ext cx="3160655" cy="813600"/>
            <a:chOff x="6614751" y="6044400"/>
            <a:chExt cx="2370491" cy="813600"/>
          </a:xfrm>
        </p:grpSpPr>
        <p:pic>
          <p:nvPicPr>
            <p:cNvPr id="11"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6878909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561C318-F98A-4A06-96C8-F9E6EE41A01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FF42B1B-82A1-4D9C-9631-E948327C9FC0}" type="slidenum">
              <a:rPr lang="en-US" smtClean="0"/>
              <a:t>‹#›</a:t>
            </a:fld>
            <a:endParaRPr lang="en-US"/>
          </a:p>
        </p:txBody>
      </p:sp>
    </p:spTree>
    <p:extLst>
      <p:ext uri="{BB962C8B-B14F-4D97-AF65-F5344CB8AC3E}">
        <p14:creationId xmlns:p14="http://schemas.microsoft.com/office/powerpoint/2010/main" val="785877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561C318-F98A-4A06-96C8-F9E6EE41A01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FF42B1B-82A1-4D9C-9631-E948327C9FC0}" type="slidenum">
              <a:rPr lang="en-US" smtClean="0"/>
              <a:t>‹#›</a:t>
            </a:fld>
            <a:endParaRPr lang="en-US"/>
          </a:p>
        </p:txBody>
      </p:sp>
    </p:spTree>
    <p:extLst>
      <p:ext uri="{BB962C8B-B14F-4D97-AF65-F5344CB8AC3E}">
        <p14:creationId xmlns:p14="http://schemas.microsoft.com/office/powerpoint/2010/main" val="402840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Textplatzhalter 11"/>
          <p:cNvSpPr>
            <a:spLocks noGrp="1"/>
          </p:cNvSpPr>
          <p:nvPr>
            <p:ph type="body" sz="quarter" idx="13"/>
          </p:nvPr>
        </p:nvSpPr>
        <p:spPr>
          <a:xfrm>
            <a:off x="383117" y="963831"/>
            <a:ext cx="11425767" cy="4935807"/>
          </a:xfrm>
          <a:prstGeom prst="rect">
            <a:avLst/>
          </a:prstGeom>
        </p:spPr>
        <p:txBody>
          <a:bodyPr lIns="0" tIns="0" r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6523056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Textfeld 7"/>
          <p:cNvSpPr txBox="1"/>
          <p:nvPr/>
        </p:nvSpPr>
        <p:spPr>
          <a:xfrm>
            <a:off x="12344097" y="540457"/>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3" name="Textfeld 12"/>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298700"/>
          </a:xfrm>
          <a:prstGeom prst="rect">
            <a:avLst/>
          </a:prstGeom>
        </p:spPr>
      </p:pic>
      <p:grpSp>
        <p:nvGrpSpPr>
          <p:cNvPr id="11" name="Group 10"/>
          <p:cNvGrpSpPr/>
          <p:nvPr/>
        </p:nvGrpSpPr>
        <p:grpSpPr>
          <a:xfrm>
            <a:off x="8819669" y="6044400"/>
            <a:ext cx="3160655" cy="813600"/>
            <a:chOff x="6614751" y="6044400"/>
            <a:chExt cx="2370491" cy="813600"/>
          </a:xfrm>
        </p:grpSpPr>
        <p:pic>
          <p:nvPicPr>
            <p:cNvPr id="12"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4"/>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129029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Textfeld 14"/>
          <p:cNvSpPr txBox="1"/>
          <p:nvPr/>
        </p:nvSpPr>
        <p:spPr>
          <a:xfrm>
            <a:off x="12344097" y="540457"/>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6" name="Textfeld 15"/>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12" name="Grafik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33900"/>
          </a:xfrm>
          <a:prstGeom prst="rect">
            <a:avLst/>
          </a:prstGeom>
        </p:spPr>
      </p:pic>
      <p:grpSp>
        <p:nvGrpSpPr>
          <p:cNvPr id="9" name="Group 8"/>
          <p:cNvGrpSpPr/>
          <p:nvPr/>
        </p:nvGrpSpPr>
        <p:grpSpPr>
          <a:xfrm>
            <a:off x="8819669" y="6044400"/>
            <a:ext cx="3160655" cy="813600"/>
            <a:chOff x="6614751" y="6044400"/>
            <a:chExt cx="2370491" cy="813600"/>
          </a:xfrm>
        </p:grpSpPr>
        <p:pic>
          <p:nvPicPr>
            <p:cNvPr id="14"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4"/>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53464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7"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3" name="Gerader Verbinder 12"/>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p:nvGrpSpPr>
        <p:grpSpPr>
          <a:xfrm>
            <a:off x="8819669" y="6044400"/>
            <a:ext cx="3160655" cy="813600"/>
            <a:chOff x="6614751" y="6044400"/>
            <a:chExt cx="2370491" cy="813600"/>
          </a:xfrm>
        </p:grpSpPr>
        <p:pic>
          <p:nvPicPr>
            <p:cNvPr id="10"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257274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8"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9" name="Subtitle 2"/>
          <p:cNvSpPr>
            <a:spLocks noGrp="1"/>
          </p:cNvSpPr>
          <p:nvPr>
            <p:ph type="subTitle" idx="1"/>
          </p:nvPr>
        </p:nvSpPr>
        <p:spPr>
          <a:xfrm>
            <a:off x="384000" y="3196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0" name="Gerader Verbinder 9"/>
          <p:cNvCxnSpPr/>
          <p:nvPr/>
        </p:nvCxnSpPr>
        <p:spPr>
          <a:xfrm>
            <a:off x="383118" y="30368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11" name="Group 10"/>
          <p:cNvGrpSpPr/>
          <p:nvPr/>
        </p:nvGrpSpPr>
        <p:grpSpPr>
          <a:xfrm>
            <a:off x="8819669" y="6044400"/>
            <a:ext cx="3160655" cy="813600"/>
            <a:chOff x="6614751" y="6044400"/>
            <a:chExt cx="2370491" cy="813600"/>
          </a:xfrm>
        </p:grpSpPr>
        <p:pic>
          <p:nvPicPr>
            <p:cNvPr id="13"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08803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2" name="Textplatzhalter 11"/>
          <p:cNvSpPr>
            <a:spLocks noGrp="1"/>
          </p:cNvSpPr>
          <p:nvPr>
            <p:ph type="body" sz="quarter" idx="13"/>
          </p:nvPr>
        </p:nvSpPr>
        <p:spPr>
          <a:xfrm>
            <a:off x="383118" y="1684800"/>
            <a:ext cx="11425767" cy="3194050"/>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feld 6"/>
          <p:cNvSpPr txBox="1"/>
          <p:nvPr/>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8" name="Textfeld 7"/>
          <p:cNvSpPr txBox="1"/>
          <p:nvPr/>
        </p:nvSpPr>
        <p:spPr>
          <a:xfrm>
            <a:off x="12308115" y="506413"/>
            <a:ext cx="2756564" cy="3785652"/>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226353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4000" y="1152000"/>
            <a:ext cx="1142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smtClean="0"/>
              <a:t>Click to edit Master text styles</a:t>
            </a:r>
          </a:p>
        </p:txBody>
      </p:sp>
      <p:sp>
        <p:nvSpPr>
          <p:cNvPr id="7" name="Textplatzhalter 6"/>
          <p:cNvSpPr>
            <a:spLocks noGrp="1"/>
          </p:cNvSpPr>
          <p:nvPr>
            <p:ph type="body" sz="quarter" idx="12"/>
          </p:nvPr>
        </p:nvSpPr>
        <p:spPr>
          <a:xfrm>
            <a:off x="383118" y="1684801"/>
            <a:ext cx="11425767" cy="3751263"/>
          </a:xfrm>
          <a:prstGeom prst="rect">
            <a:avLst/>
          </a:prstGeom>
        </p:spPr>
        <p:txBody>
          <a:bodyPr lIns="0" tIns="0" rIns="0" bIns="0"/>
          <a:lstStyle>
            <a:lvl1pPr marL="0" indent="0">
              <a:buFontTx/>
              <a:buNone/>
              <a:defRPr/>
            </a:lvl1pPr>
          </a:lstStyle>
          <a:p>
            <a:pPr lvl="0"/>
            <a:r>
              <a:rPr lang="en-US" smtClean="0"/>
              <a:t>Click to edit Master text styles</a:t>
            </a:r>
          </a:p>
        </p:txBody>
      </p:sp>
      <p:sp>
        <p:nvSpPr>
          <p:cNvPr id="9" name="Textfeld 8"/>
          <p:cNvSpPr txBox="1"/>
          <p:nvPr/>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10" name="Textfeld 9"/>
          <p:cNvSpPr txBox="1"/>
          <p:nvPr/>
        </p:nvSpPr>
        <p:spPr>
          <a:xfrm>
            <a:off x="12308115" y="506413"/>
            <a:ext cx="2756564" cy="3785652"/>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22345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4" name="Textplatzhalter 11"/>
          <p:cNvSpPr>
            <a:spLocks noGrp="1"/>
          </p:cNvSpPr>
          <p:nvPr>
            <p:ph type="body" sz="quarter" idx="14"/>
          </p:nvPr>
        </p:nvSpPr>
        <p:spPr>
          <a:xfrm>
            <a:off x="383118" y="1684800"/>
            <a:ext cx="7531100" cy="3985955"/>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600" y="1684799"/>
            <a:ext cx="3708400" cy="3594100"/>
          </a:xfrm>
          <a:prstGeom prst="rect">
            <a:avLst/>
          </a:prstGeom>
        </p:spPr>
      </p:pic>
    </p:spTree>
    <p:extLst>
      <p:ext uri="{BB962C8B-B14F-4D97-AF65-F5344CB8AC3E}">
        <p14:creationId xmlns:p14="http://schemas.microsoft.com/office/powerpoint/2010/main" val="274385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498601" y="6227764"/>
            <a:ext cx="5668433" cy="396875"/>
          </a:xfrm>
          <a:prstGeom prst="rect">
            <a:avLst/>
          </a:prstGeom>
        </p:spPr>
        <p:txBody>
          <a:bodyPr lIns="0" tIns="0" rIns="0" bIns="0" anchor="ctr"/>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sz="900" b="0" i="0" kern="1200" dirty="0" smtClean="0">
                <a:solidFill>
                  <a:schemeClr val="tx2"/>
                </a:solidFill>
                <a:effectLst/>
                <a:latin typeface="+mn-lt"/>
                <a:ea typeface="+mn-ea"/>
                <a:cs typeface="+mn-cs"/>
              </a:rPr>
              <a:t>RWTH</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Informatik 5 </a:t>
            </a:r>
            <a:r>
              <a:rPr lang="de-DE" sz="900" dirty="0" smtClean="0"/>
              <a:t> | </a:t>
            </a:r>
            <a:r>
              <a:rPr lang="de-DE" sz="900" baseline="0" dirty="0" smtClean="0"/>
              <a:t> </a:t>
            </a:r>
            <a:r>
              <a:rPr lang="de-DE" sz="900" b="0" i="0" kern="1200" dirty="0" smtClean="0">
                <a:solidFill>
                  <a:schemeClr val="tx2"/>
                </a:solidFill>
                <a:effectLst/>
                <a:latin typeface="+mn-lt"/>
                <a:ea typeface="+mn-ea"/>
                <a:cs typeface="+mn-cs"/>
              </a:rPr>
              <a:t>Ahornstr. 55</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D-52056 Aachen Germany </a:t>
            </a:r>
            <a:r>
              <a:rPr lang="de-DE" sz="900" dirty="0" smtClean="0"/>
              <a:t> | </a:t>
            </a:r>
            <a:br>
              <a:rPr lang="de-DE" sz="900" dirty="0" smtClean="0"/>
            </a:br>
            <a:r>
              <a:rPr lang="de-DE" sz="900" b="0" i="0" kern="1200" dirty="0" smtClean="0">
                <a:solidFill>
                  <a:schemeClr val="tx2"/>
                </a:solidFill>
                <a:effectLst/>
                <a:latin typeface="+mn-lt"/>
                <a:ea typeface="+mn-ea"/>
                <a:cs typeface="+mn-cs"/>
              </a:rPr>
              <a:t>Tel +49/241/8021501 </a:t>
            </a:r>
            <a:r>
              <a:rPr lang="de-DE" sz="900" dirty="0" smtClean="0"/>
              <a:t> | </a:t>
            </a:r>
            <a:r>
              <a:rPr lang="de-DE" sz="900" baseline="0" dirty="0" smtClean="0"/>
              <a:t> </a:t>
            </a:r>
            <a:r>
              <a:rPr lang="de-DE" sz="900" b="0" i="0" kern="1200" dirty="0" smtClean="0">
                <a:solidFill>
                  <a:schemeClr val="tx2"/>
                </a:solidFill>
                <a:effectLst/>
                <a:latin typeface="+mn-lt"/>
                <a:ea typeface="+mn-ea"/>
                <a:cs typeface="+mn-cs"/>
              </a:rPr>
              <a:t>Fax +49/241/8022321</a:t>
            </a:r>
            <a:r>
              <a:rPr lang="de-DE" sz="900" dirty="0" smtClean="0"/>
              <a:t> | http://dbis.rwth-aachen.de/cms</a:t>
            </a:r>
            <a:endParaRPr lang="de-DE" sz="900" dirty="0"/>
          </a:p>
        </p:txBody>
      </p:sp>
      <p:sp>
        <p:nvSpPr>
          <p:cNvPr id="10" name="Footer Placeholder 4"/>
          <p:cNvSpPr>
            <a:spLocks noGrp="1"/>
          </p:cNvSpPr>
          <p:nvPr>
            <p:ph type="ftr" sz="quarter" idx="3"/>
          </p:nvPr>
        </p:nvSpPr>
        <p:spPr>
          <a:xfrm>
            <a:off x="383118" y="6227764"/>
            <a:ext cx="975783"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endParaRPr lang="en-US"/>
          </a:p>
        </p:txBody>
      </p:sp>
      <p:cxnSp>
        <p:nvCxnSpPr>
          <p:cNvPr id="11" name="Gerader Verbinder 10"/>
          <p:cNvCxnSpPr/>
          <p:nvPr/>
        </p:nvCxnSpPr>
        <p:spPr>
          <a:xfrm>
            <a:off x="383118" y="8143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2993569" y="5412101"/>
            <a:ext cx="2710845" cy="1169551"/>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Fußzeile</a:t>
            </a:r>
            <a:r>
              <a:rPr lang="de-DE" sz="1000" b="1" baseline="0" dirty="0" smtClean="0">
                <a:latin typeface="+mn-lt"/>
              </a:rPr>
              <a:t> anpassen</a:t>
            </a:r>
            <a:r>
              <a:rPr lang="de-DE" sz="1000" b="1" dirty="0" smtClean="0">
                <a:latin typeface="+mn-lt"/>
              </a:rPr>
              <a:t>:</a:t>
            </a:r>
            <a:endParaRPr lang="de-DE" sz="1000" b="0" dirty="0" smtClean="0">
              <a:latin typeface="+mn-lt"/>
            </a:endParaRPr>
          </a:p>
          <a:p>
            <a:pPr eaLnBrk="1" fontAlgn="auto" hangingPunct="1">
              <a:spcBef>
                <a:spcPts val="0"/>
              </a:spcBef>
              <a:spcAft>
                <a:spcPts val="0"/>
              </a:spcAft>
              <a:defRPr/>
            </a:pPr>
            <a:r>
              <a:rPr lang="de-DE" sz="1000" b="0" dirty="0" smtClean="0">
                <a:latin typeface="+mn-lt"/>
              </a:rPr>
              <a:t>Zum</a:t>
            </a:r>
            <a:r>
              <a:rPr lang="de-DE" sz="1000" b="0" baseline="0" dirty="0" smtClean="0">
                <a:latin typeface="+mn-lt"/>
              </a:rPr>
              <a:t> Anpassen der Fußzeile unter Karteireiter Ansicht &gt; auf Folienmaster klicken. Links in der Übersicht auf die oberste Folie scrollen und dort in die Fußzeile klicken. So wird der Text automatisch auf allen Seiten angepasst.</a:t>
            </a:r>
            <a:endParaRPr lang="de-DE" sz="1000" b="1" dirty="0">
              <a:latin typeface="+mn-lt"/>
            </a:endParaRPr>
          </a:p>
        </p:txBody>
      </p:sp>
      <p:sp>
        <p:nvSpPr>
          <p:cNvPr id="13" name="Textfeld 12"/>
          <p:cNvSpPr txBox="1"/>
          <p:nvPr/>
        </p:nvSpPr>
        <p:spPr>
          <a:xfrm>
            <a:off x="-2995083" y="506414"/>
            <a:ext cx="2755900" cy="3785652"/>
          </a:xfrm>
          <a:prstGeom prst="rect">
            <a:avLst/>
          </a:prstGeom>
          <a:noFill/>
        </p:spPr>
        <p:txBody>
          <a:bodyPr>
            <a:spAutoFit/>
          </a:bodyPr>
          <a:lstStyle/>
          <a:p>
            <a:pPr fontAlgn="auto">
              <a:spcBef>
                <a:spcPts val="0"/>
              </a:spcBef>
              <a:spcAft>
                <a:spcPts val="0"/>
              </a:spcAft>
              <a:defRPr/>
            </a:pPr>
            <a:r>
              <a:rPr lang="de-DE" sz="1000" b="1" dirty="0">
                <a:latin typeface="+mn-lt"/>
                <a:cs typeface="+mn-cs"/>
              </a:rPr>
              <a:t>Seitenzahlen:</a:t>
            </a:r>
          </a:p>
          <a:p>
            <a:pPr eaLnBrk="0" hangingPunct="0">
              <a:defRPr/>
            </a:pPr>
            <a:r>
              <a:rPr lang="de-DE" sz="1000" dirty="0">
                <a:cs typeface="+mn-cs"/>
              </a:rPr>
              <a:t>Die Seitenanzeige „1 von X“ ist nicht standardmäßig in </a:t>
            </a:r>
            <a:r>
              <a:rPr lang="de-DE" sz="1000" dirty="0" err="1">
                <a:cs typeface="+mn-cs"/>
              </a:rPr>
              <a:t>Powerpoint</a:t>
            </a:r>
            <a:r>
              <a:rPr lang="de-DE" sz="1000" dirty="0">
                <a:cs typeface="+mn-cs"/>
              </a:rPr>
              <a:t> verfügbar; daher benötigen Sie dazu ein Add-In. Das Add-In kann im Vorlagencenter heruntergeladen werden.</a:t>
            </a:r>
          </a:p>
          <a:p>
            <a:pPr eaLnBrk="0" hangingPunct="0">
              <a:defRPr/>
            </a:pPr>
            <a:endParaRPr lang="de-DE" sz="1000" dirty="0">
              <a:cs typeface="+mn-cs"/>
            </a:endParaRPr>
          </a:p>
          <a:p>
            <a:pPr eaLnBrk="0" hangingPunct="0">
              <a:defRPr/>
            </a:pPr>
            <a:r>
              <a:rPr lang="de-DE" sz="1000" b="1" dirty="0">
                <a:cs typeface="+mn-cs"/>
              </a:rPr>
              <a:t>Aktivieren</a:t>
            </a:r>
          </a:p>
          <a:p>
            <a:pPr eaLnBrk="0" hangingPunct="0">
              <a:defRPr/>
            </a:pPr>
            <a:r>
              <a:rPr lang="de-DE" sz="1000" dirty="0">
                <a:cs typeface="+mn-cs"/>
              </a:rPr>
              <a:t>Nach dem Öffnen der Vorlage, klicken Sie mit einem Doppelklick auf die Datei „RWTH-Addin-Seitenzahlen“, um das Add-In zu aktivieren. Nach dem Schließen von </a:t>
            </a:r>
            <a:r>
              <a:rPr lang="de-DE" sz="1000" dirty="0" err="1">
                <a:cs typeface="+mn-cs"/>
              </a:rPr>
              <a:t>Powerpoint</a:t>
            </a:r>
            <a:r>
              <a:rPr lang="de-DE" sz="1000" dirty="0">
                <a:cs typeface="+mn-cs"/>
              </a:rPr>
              <a:t> deaktiviert es sich automatisch wieder.</a:t>
            </a:r>
          </a:p>
          <a:p>
            <a:pPr eaLnBrk="0" hangingPunct="0">
              <a:defRPr/>
            </a:pPr>
            <a:endParaRPr lang="de-DE" sz="1000" dirty="0">
              <a:cs typeface="+mn-cs"/>
            </a:endParaRPr>
          </a:p>
          <a:p>
            <a:pPr eaLnBrk="0" hangingPunct="0">
              <a:defRPr/>
            </a:pPr>
            <a:r>
              <a:rPr lang="de-DE" sz="1000" b="1" dirty="0">
                <a:cs typeface="+mn-cs"/>
              </a:rPr>
              <a:t>Erstellen</a:t>
            </a:r>
          </a:p>
          <a:p>
            <a:pPr eaLnBrk="0" hangingPunct="0">
              <a:defRPr/>
            </a:pPr>
            <a:r>
              <a:rPr lang="de-DE" sz="1000" dirty="0">
                <a:cs typeface="+mn-cs"/>
              </a:rPr>
              <a:t>Gehen Sie in der Symbolleiste auf den Tab „RWTH </a:t>
            </a:r>
            <a:r>
              <a:rPr lang="de-DE" sz="1000" dirty="0" err="1">
                <a:cs typeface="+mn-cs"/>
              </a:rPr>
              <a:t>AddIn</a:t>
            </a:r>
            <a:r>
              <a:rPr lang="de-DE" sz="1000" dirty="0">
                <a:cs typeface="+mn-cs"/>
              </a:rPr>
              <a:t>“ und klicken Sie den Button. Nun stellen sich die Seitenzahlen automatisch ein. Falls Sie nachträglich noch Folien hinzufügen oder löschen, klicken Sie einfach erneut auf den Button, um die Seitenzahlen zu aktualisieren. </a:t>
            </a:r>
          </a:p>
          <a:p>
            <a:pPr eaLnBrk="0" hangingPunct="0">
              <a:defRPr/>
            </a:pPr>
            <a:endParaRPr lang="de-DE" sz="1000" dirty="0">
              <a:latin typeface="+mn-lt"/>
              <a:cs typeface="+mn-cs"/>
            </a:endParaRPr>
          </a:p>
        </p:txBody>
      </p:sp>
      <p:sp>
        <p:nvSpPr>
          <p:cNvPr id="14" name="Textfeld 13"/>
          <p:cNvSpPr txBox="1"/>
          <p:nvPr/>
        </p:nvSpPr>
        <p:spPr>
          <a:xfrm>
            <a:off x="12308418" y="506414"/>
            <a:ext cx="2755900" cy="3785652"/>
          </a:xfrm>
          <a:prstGeom prst="rect">
            <a:avLst/>
          </a:prstGeom>
          <a:noFill/>
        </p:spPr>
        <p:txBody>
          <a:bodyPr>
            <a:spAutoFit/>
          </a:bodyPr>
          <a:lstStyle/>
          <a:p>
            <a:pPr eaLnBrk="0" hangingPunct="0">
              <a:defRPr/>
            </a:pPr>
            <a:r>
              <a:rPr lang="de-DE" sz="1000" b="1" dirty="0">
                <a:cs typeface="+mn-cs"/>
              </a:rPr>
              <a:t>Add-In installieren </a:t>
            </a:r>
          </a:p>
          <a:p>
            <a:pPr eaLnBrk="0" hangingPunct="0">
              <a:defRPr/>
            </a:pPr>
            <a:r>
              <a:rPr lang="de-DE" sz="1000" dirty="0">
                <a:cs typeface="+mn-cs"/>
              </a:rPr>
              <a:t>Wenn Sie das Add-In dauerhaft installieren möchten, damit Sie es nicht immer anklicken müssen, gehen Sie wie folgt vor:</a:t>
            </a:r>
          </a:p>
          <a:p>
            <a:pPr eaLnBrk="0" hangingPunct="0">
              <a:defRPr/>
            </a:pPr>
            <a:r>
              <a:rPr lang="de-DE" sz="1000" dirty="0">
                <a:cs typeface="+mn-cs"/>
              </a:rPr>
              <a:t> </a:t>
            </a:r>
          </a:p>
          <a:p>
            <a:pPr marL="228600" indent="-228600" eaLnBrk="0" hangingPunct="0">
              <a:buFont typeface="+mj-lt"/>
              <a:buAutoNum type="arabicPeriod"/>
              <a:defRPr/>
            </a:pPr>
            <a:r>
              <a:rPr lang="de-DE" sz="1000" b="1" dirty="0">
                <a:cs typeface="+mn-cs"/>
              </a:rPr>
              <a:t>Schaltfläche Office</a:t>
            </a:r>
            <a:r>
              <a:rPr lang="de-DE" sz="1000" dirty="0">
                <a:cs typeface="+mn-cs"/>
              </a:rPr>
              <a:t> (für Office 2007-2010, runder Button oben links) bzw. auf </a:t>
            </a:r>
            <a:r>
              <a:rPr lang="de-DE" sz="1000" b="1" dirty="0">
                <a:cs typeface="+mn-cs"/>
              </a:rPr>
              <a:t>Datei</a:t>
            </a:r>
            <a:r>
              <a:rPr lang="de-DE" sz="1000" dirty="0">
                <a:cs typeface="+mn-cs"/>
              </a:rPr>
              <a:t> (Office 2013) </a:t>
            </a:r>
          </a:p>
          <a:p>
            <a:pPr marL="228600" indent="-228600" eaLnBrk="0" hangingPunct="0">
              <a:buFont typeface="+mj-lt"/>
              <a:buAutoNum type="arabicPeriod"/>
              <a:defRPr/>
            </a:pPr>
            <a:r>
              <a:rPr lang="de-DE" sz="1000" dirty="0">
                <a:cs typeface="+mn-cs"/>
              </a:rPr>
              <a:t>„</a:t>
            </a:r>
            <a:r>
              <a:rPr lang="de-DE" sz="1000" b="1" dirty="0">
                <a:cs typeface="+mn-cs"/>
              </a:rPr>
              <a:t>PowerPoint-Optionen</a:t>
            </a:r>
            <a:r>
              <a:rPr lang="de-DE" sz="1000" dirty="0">
                <a:cs typeface="+mn-cs"/>
              </a:rPr>
              <a:t>“ (für Office 2007-2010, unten rechts) bzw. </a:t>
            </a:r>
            <a:r>
              <a:rPr lang="de-DE" sz="1000" b="1" dirty="0">
                <a:cs typeface="+mn-cs"/>
              </a:rPr>
              <a:t>Optionen</a:t>
            </a:r>
            <a:r>
              <a:rPr lang="de-DE" sz="1000" dirty="0">
                <a:cs typeface="+mn-cs"/>
              </a:rPr>
              <a:t> (Office 2013) </a:t>
            </a:r>
          </a:p>
          <a:p>
            <a:pPr marL="228600" indent="-228600" eaLnBrk="0" hangingPunct="0">
              <a:buFont typeface="+mj-lt"/>
              <a:buAutoNum type="arabicPeriod"/>
              <a:defRPr/>
            </a:pPr>
            <a:r>
              <a:rPr lang="de-DE" sz="1000" b="1" dirty="0">
                <a:cs typeface="+mn-cs"/>
              </a:rPr>
              <a:t>Add-Ins</a:t>
            </a:r>
            <a:endParaRPr lang="de-DE" sz="1000" dirty="0">
              <a:cs typeface="+mn-cs"/>
            </a:endParaRPr>
          </a:p>
          <a:p>
            <a:pPr marL="228600" indent="-228600" eaLnBrk="0" hangingPunct="0">
              <a:buFont typeface="+mj-lt"/>
              <a:buAutoNum type="arabicPeriod"/>
              <a:defRPr/>
            </a:pPr>
            <a:r>
              <a:rPr lang="de-DE" sz="1000" dirty="0">
                <a:cs typeface="+mn-cs"/>
              </a:rPr>
              <a:t>wählen Sie ganz unten bei </a:t>
            </a:r>
            <a:r>
              <a:rPr lang="de-DE" sz="1000" b="1" dirty="0">
                <a:cs typeface="+mn-cs"/>
              </a:rPr>
              <a:t>Verwalten:</a:t>
            </a:r>
            <a:r>
              <a:rPr lang="de-DE" sz="1000" dirty="0">
                <a:cs typeface="+mn-cs"/>
              </a:rPr>
              <a:t> den Punkt </a:t>
            </a:r>
            <a:r>
              <a:rPr lang="de-DE" sz="1000" b="1" dirty="0">
                <a:cs typeface="+mn-cs"/>
              </a:rPr>
              <a:t>PowerPoint-Add Ins</a:t>
            </a:r>
            <a:r>
              <a:rPr lang="de-DE" sz="1000" dirty="0">
                <a:cs typeface="+mn-cs"/>
              </a:rPr>
              <a:t> und klicken Sie </a:t>
            </a:r>
            <a:r>
              <a:rPr lang="de-DE" sz="1000" b="1" dirty="0">
                <a:cs typeface="+mn-cs"/>
              </a:rPr>
              <a:t>Gehe zu…</a:t>
            </a:r>
            <a:r>
              <a:rPr lang="de-DE" sz="1000" dirty="0">
                <a:cs typeface="+mn-cs"/>
              </a:rPr>
              <a:t>.</a:t>
            </a:r>
          </a:p>
          <a:p>
            <a:pPr marL="228600" indent="-228600" eaLnBrk="0" hangingPunct="0">
              <a:buFont typeface="+mj-lt"/>
              <a:buAutoNum type="arabicPeriod"/>
              <a:defRPr/>
            </a:pPr>
            <a:r>
              <a:rPr lang="de-DE" sz="1000" dirty="0">
                <a:cs typeface="+mn-cs"/>
              </a:rPr>
              <a:t>Sollte das RWTH Add In angezeigt werden, entfernen Sie es! Anders ist eine dauerhafte Installierung nicht möglich.</a:t>
            </a:r>
          </a:p>
          <a:p>
            <a:pPr marL="228600" indent="-228600" eaLnBrk="0" hangingPunct="0">
              <a:buFont typeface="+mj-lt"/>
              <a:buAutoNum type="arabicPeriod"/>
              <a:defRPr/>
            </a:pPr>
            <a:r>
              <a:rPr lang="de-DE" sz="1000" dirty="0">
                <a:cs typeface="+mn-cs"/>
              </a:rPr>
              <a:t>Klicken Sie auf </a:t>
            </a:r>
            <a:r>
              <a:rPr lang="de-DE" sz="1000" b="1" dirty="0">
                <a:cs typeface="+mn-cs"/>
              </a:rPr>
              <a:t>Neu Hinzufügen…</a:t>
            </a:r>
            <a:r>
              <a:rPr lang="de-DE" sz="1000" dirty="0">
                <a:cs typeface="+mn-cs"/>
              </a:rPr>
              <a:t>, suchen Sie das Add-In auf ihrem PC raus und klicken Sie auf </a:t>
            </a:r>
            <a:r>
              <a:rPr lang="de-DE" sz="1000" b="1" dirty="0">
                <a:cs typeface="+mn-cs"/>
              </a:rPr>
              <a:t>OK</a:t>
            </a:r>
          </a:p>
          <a:p>
            <a:pPr marL="228600" indent="-228600" eaLnBrk="0" hangingPunct="0">
              <a:buFont typeface="+mj-lt"/>
              <a:buAutoNum type="arabicPeriod"/>
              <a:defRPr/>
            </a:pPr>
            <a:r>
              <a:rPr lang="de-DE" sz="1000" dirty="0">
                <a:cs typeface="+mn-cs"/>
              </a:rPr>
              <a:t>Mit </a:t>
            </a:r>
            <a:r>
              <a:rPr lang="de-DE" sz="1000" b="1" dirty="0">
                <a:cs typeface="+mn-cs"/>
              </a:rPr>
              <a:t>Schließen </a:t>
            </a:r>
            <a:r>
              <a:rPr lang="de-DE" sz="1000" dirty="0">
                <a:cs typeface="+mn-cs"/>
              </a:rPr>
              <a:t>wird das Add-In dauerhaft gespeichert. Sie können es danach jederzeit wieder entfernen</a:t>
            </a:r>
          </a:p>
        </p:txBody>
      </p:sp>
      <p:grpSp>
        <p:nvGrpSpPr>
          <p:cNvPr id="15" name="Group 14"/>
          <p:cNvGrpSpPr/>
          <p:nvPr/>
        </p:nvGrpSpPr>
        <p:grpSpPr>
          <a:xfrm>
            <a:off x="8819669" y="6044400"/>
            <a:ext cx="3160655" cy="813600"/>
            <a:chOff x="6614751" y="6044400"/>
            <a:chExt cx="2370491" cy="813600"/>
          </a:xfrm>
        </p:grpSpPr>
        <p:pic>
          <p:nvPicPr>
            <p:cNvPr id="16" name="Grafik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17"/>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198566475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57">
          <p15:clr>
            <a:srgbClr val="F26B43"/>
          </p15:clr>
        </p15:guide>
        <p15:guide id="2" orient="horz" pos="2863">
          <p15:clr>
            <a:srgbClr val="F26B43"/>
          </p15:clr>
        </p15:guide>
        <p15:guide id="3" pos="181">
          <p15:clr>
            <a:srgbClr val="F26B43"/>
          </p15:clr>
        </p15:guide>
        <p15:guide id="4" pos="5579">
          <p15:clr>
            <a:srgbClr val="F26B43"/>
          </p15:clr>
        </p15:guide>
        <p15:guide id="5" pos="1950">
          <p15:clr>
            <a:srgbClr val="F26B43"/>
          </p15:clr>
        </p15:guide>
        <p15:guide id="6" pos="2064">
          <p15:clr>
            <a:srgbClr val="F26B43"/>
          </p15:clr>
        </p15:guide>
        <p15:guide id="7" pos="3696">
          <p15:clr>
            <a:srgbClr val="F26B43"/>
          </p15:clr>
        </p15:guide>
        <p15:guide id="8" pos="38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drugbank.bio2rdf.org/sparql"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io2rdf.org/drugbank_vocabulary:ddi-interactor-in"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bio2rdf.org/sparql" TargetMode="External"/><Relationship Id="rId2" Type="http://schemas.openxmlformats.org/officeDocument/2006/relationships/hyperlink" Target="http://download.bio2rdf.org/release/3/release.html" TargetMode="External"/><Relationship Id="rId1" Type="http://schemas.openxmlformats.org/officeDocument/2006/relationships/slideLayout" Target="../slideLayouts/slideLayout14.xml"/><Relationship Id="rId4" Type="http://schemas.openxmlformats.org/officeDocument/2006/relationships/hyperlink" Target="http://legacy.yasgui.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bio2rdf.org/drugbank_vocabulary:Drug"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hyperlink" Target="http://bio2rdf.org/drugbank_resource:DB00099_DB00290" TargetMode="External"/><Relationship Id="rId4" Type="http://schemas.openxmlformats.org/officeDocument/2006/relationships/hyperlink" Target="http://bio2rdf.org/drugbank_vocabulary:targ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example.org/prefixA"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example.org/myDataset" TargetMode="External"/><Relationship Id="rId4" Type="http://schemas.openxmlformats.org/officeDocument/2006/relationships/hyperlink" Target="http://example.org/prefixB:"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SPARQL QUERY in BIO2RDF</a:t>
            </a:r>
            <a:endParaRPr lang="en-US" dirty="0"/>
          </a:p>
        </p:txBody>
      </p:sp>
      <p:sp>
        <p:nvSpPr>
          <p:cNvPr id="3" name="Subtitle 2"/>
          <p:cNvSpPr>
            <a:spLocks noGrp="1"/>
          </p:cNvSpPr>
          <p:nvPr>
            <p:ph type="subTitle" idx="1"/>
          </p:nvPr>
        </p:nvSpPr>
        <p:spPr/>
        <p:txBody>
          <a:bodyPr>
            <a:normAutofit/>
          </a:bodyPr>
          <a:lstStyle/>
          <a:p>
            <a:r>
              <a:rPr lang="en-US" sz="3200" dirty="0" smtClean="0"/>
              <a:t>Big Data in Medical Informatics</a:t>
            </a:r>
            <a:endParaRPr lang="en-US" sz="3200" dirty="0"/>
          </a:p>
        </p:txBody>
      </p:sp>
    </p:spTree>
    <p:extLst>
      <p:ext uri="{BB962C8B-B14F-4D97-AF65-F5344CB8AC3E}">
        <p14:creationId xmlns:p14="http://schemas.microsoft.com/office/powerpoint/2010/main" val="390723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572"/>
            <a:ext cx="10515600" cy="1325563"/>
          </a:xfrm>
        </p:spPr>
        <p:txBody>
          <a:bodyPr/>
          <a:lstStyle/>
          <a:p>
            <a:r>
              <a:rPr lang="en-US" dirty="0" smtClean="0"/>
              <a:t>Step 5: Dataset definition	</a:t>
            </a:r>
            <a:endParaRPr lang="en-US" dirty="0"/>
          </a:p>
        </p:txBody>
      </p:sp>
      <p:sp>
        <p:nvSpPr>
          <p:cNvPr id="3" name="Content Placeholder 2"/>
          <p:cNvSpPr>
            <a:spLocks noGrp="1"/>
          </p:cNvSpPr>
          <p:nvPr>
            <p:ph idx="1"/>
          </p:nvPr>
        </p:nvSpPr>
        <p:spPr>
          <a:xfrm>
            <a:off x="838200" y="1101012"/>
            <a:ext cx="10515600" cy="5075951"/>
          </a:xfrm>
        </p:spPr>
        <p:txBody>
          <a:bodyPr/>
          <a:lstStyle/>
          <a:p>
            <a:r>
              <a:rPr lang="en-US" i="1" dirty="0"/>
              <a:t>Name </a:t>
            </a:r>
            <a:r>
              <a:rPr lang="en-US" i="1" u="sng" dirty="0"/>
              <a:t>pair of drugs </a:t>
            </a:r>
            <a:r>
              <a:rPr lang="en-US" i="1" dirty="0"/>
              <a:t>and </a:t>
            </a:r>
            <a:r>
              <a:rPr lang="en-US" i="1" u="sng" dirty="0"/>
              <a:t>describe 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a:t>. </a:t>
            </a:r>
          </a:p>
          <a:p>
            <a:endParaRPr lang="en-US" dirty="0"/>
          </a:p>
          <a:p>
            <a:r>
              <a:rPr lang="en-US" dirty="0" smtClean="0">
                <a:solidFill>
                  <a:srgbClr val="FF0000"/>
                </a:solidFill>
              </a:rPr>
              <a:t>Dataset Definition</a:t>
            </a:r>
            <a:r>
              <a:rPr lang="en-US" dirty="0" smtClean="0"/>
              <a:t>: RDF graph to query (support for this option is SPARQL endpoint engine dependent)</a:t>
            </a:r>
          </a:p>
          <a:p>
            <a:endParaRPr lang="en-US" dirty="0"/>
          </a:p>
          <a:p>
            <a:r>
              <a:rPr lang="en-US" dirty="0" smtClean="0"/>
              <a:t>In </a:t>
            </a:r>
            <a:r>
              <a:rPr lang="en-US" dirty="0"/>
              <a:t>our case : </a:t>
            </a:r>
            <a:r>
              <a:rPr lang="en-US" dirty="0">
                <a:hlinkClick r:id="rId3"/>
              </a:rPr>
              <a:t>http://</a:t>
            </a:r>
            <a:r>
              <a:rPr lang="en-US" dirty="0" smtClean="0">
                <a:hlinkClick r:id="rId3"/>
              </a:rPr>
              <a:t>drugbank.bio2rdf.org/sparql</a:t>
            </a:r>
            <a:endParaRPr lang="en-US" dirty="0" smtClean="0"/>
          </a:p>
          <a:p>
            <a:endParaRPr lang="en-US" dirty="0" smtClean="0"/>
          </a:p>
          <a:p>
            <a:endParaRPr lang="en-US" dirty="0"/>
          </a:p>
          <a:p>
            <a:r>
              <a:rPr lang="en-US" dirty="0" smtClean="0"/>
              <a:t>                         &lt;</a:t>
            </a:r>
            <a:r>
              <a:rPr lang="en-US" dirty="0" smtClean="0">
                <a:hlinkClick r:id="rId3"/>
              </a:rPr>
              <a:t>http://drugbank.bio2rdf.org/sparql</a:t>
            </a:r>
            <a:r>
              <a:rPr lang="en-US" dirty="0" smtClean="0"/>
              <a:t>&gt;</a:t>
            </a:r>
            <a:endParaRPr lang="en-US" dirty="0"/>
          </a:p>
          <a:p>
            <a:endParaRPr lang="en-US" dirty="0" smtClean="0"/>
          </a:p>
          <a:p>
            <a:endParaRPr lang="en-US" sz="1600" i="1" dirty="0" smtClean="0"/>
          </a:p>
          <a:p>
            <a:pPr marL="0" indent="0">
              <a:buNone/>
            </a:pPr>
            <a:r>
              <a:rPr lang="en-US" sz="1600" i="1" dirty="0" smtClean="0"/>
              <a:t>Lets us specify the target graph in the query itself</a:t>
            </a:r>
            <a:endParaRPr lang="en-US" sz="1600" i="1" dirty="0"/>
          </a:p>
        </p:txBody>
      </p:sp>
      <p:sp>
        <p:nvSpPr>
          <p:cNvPr id="4" name="Oval 3"/>
          <p:cNvSpPr/>
          <p:nvPr/>
        </p:nvSpPr>
        <p:spPr>
          <a:xfrm>
            <a:off x="1118121" y="3544094"/>
            <a:ext cx="154110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From</a:t>
            </a:r>
            <a:endParaRPr lang="en-US" dirty="0"/>
          </a:p>
        </p:txBody>
      </p:sp>
      <p:cxnSp>
        <p:nvCxnSpPr>
          <p:cNvPr id="6" name="Straight Arrow Connector 5"/>
          <p:cNvCxnSpPr/>
          <p:nvPr/>
        </p:nvCxnSpPr>
        <p:spPr>
          <a:xfrm flipH="1">
            <a:off x="1894114" y="3935980"/>
            <a:ext cx="7779" cy="440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926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845"/>
            <a:ext cx="10515600" cy="1325563"/>
          </a:xfrm>
        </p:spPr>
        <p:txBody>
          <a:bodyPr/>
          <a:lstStyle/>
          <a:p>
            <a:r>
              <a:rPr lang="en-US" dirty="0" smtClean="0"/>
              <a:t>STEP 6: Query pattern	</a:t>
            </a:r>
            <a:endParaRPr lang="en-US" dirty="0"/>
          </a:p>
        </p:txBody>
      </p:sp>
      <p:sp>
        <p:nvSpPr>
          <p:cNvPr id="3" name="Content Placeholder 2"/>
          <p:cNvSpPr>
            <a:spLocks noGrp="1"/>
          </p:cNvSpPr>
          <p:nvPr>
            <p:ph idx="1"/>
          </p:nvPr>
        </p:nvSpPr>
        <p:spPr>
          <a:xfrm>
            <a:off x="838200" y="1825625"/>
            <a:ext cx="10283890" cy="4351338"/>
          </a:xfrm>
        </p:spPr>
        <p:txBody>
          <a:bodyPr/>
          <a:lstStyle/>
          <a:p>
            <a:r>
              <a:rPr lang="en-US" i="1" dirty="0"/>
              <a:t>Name </a:t>
            </a:r>
            <a:r>
              <a:rPr lang="en-US" i="1" u="sng" dirty="0"/>
              <a:t>pair of drugs </a:t>
            </a:r>
            <a:r>
              <a:rPr lang="en-US" i="1" dirty="0"/>
              <a:t>and </a:t>
            </a:r>
            <a:r>
              <a:rPr lang="en-US" i="1" u="sng" dirty="0"/>
              <a:t>describe 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a:t>. </a:t>
            </a:r>
            <a:endParaRPr lang="en-US" i="1" dirty="0" smtClean="0"/>
          </a:p>
          <a:p>
            <a:pPr marL="0" indent="0">
              <a:buNone/>
            </a:pPr>
            <a:endParaRPr lang="en-US" i="1" dirty="0" smtClean="0"/>
          </a:p>
          <a:p>
            <a:r>
              <a:rPr lang="en-US" dirty="0" smtClean="0">
                <a:solidFill>
                  <a:srgbClr val="FF0000"/>
                </a:solidFill>
              </a:rPr>
              <a:t>Query Pattern</a:t>
            </a:r>
            <a:r>
              <a:rPr lang="en-US" dirty="0" smtClean="0"/>
              <a:t>: Graph Pattern used to search the RDF data</a:t>
            </a:r>
          </a:p>
          <a:p>
            <a:endParaRPr lang="en-US" dirty="0"/>
          </a:p>
          <a:p>
            <a:pPr marL="0" indent="0">
              <a:buNone/>
            </a:pPr>
            <a:r>
              <a:rPr lang="en-US" dirty="0" smtClean="0"/>
              <a:t>                    {</a:t>
            </a:r>
          </a:p>
          <a:p>
            <a:pPr marL="0" indent="0">
              <a:buNone/>
            </a:pPr>
            <a:endParaRPr lang="en-US" dirty="0" smtClean="0"/>
          </a:p>
          <a:p>
            <a:pPr marL="0" indent="0">
              <a:buNone/>
            </a:pPr>
            <a:r>
              <a:rPr lang="en-US" dirty="0"/>
              <a:t> </a:t>
            </a:r>
            <a:r>
              <a:rPr lang="en-US" dirty="0" smtClean="0"/>
              <a:t>          …              </a:t>
            </a:r>
            <a:r>
              <a:rPr lang="en-US" sz="1600" i="1" dirty="0"/>
              <a:t>The WHERE clause is used to extract only those records that fulfill a specified criterion.</a:t>
            </a:r>
          </a:p>
          <a:p>
            <a:pPr marL="0" indent="0">
              <a:buNone/>
            </a:pPr>
            <a:r>
              <a:rPr lang="en-US" dirty="0"/>
              <a:t/>
            </a:r>
            <a:br>
              <a:rPr lang="en-US" dirty="0"/>
            </a:br>
            <a:endParaRPr lang="en-US" dirty="0" smtClean="0"/>
          </a:p>
          <a:p>
            <a:pPr marL="0" indent="0">
              <a:buNone/>
            </a:pPr>
            <a:r>
              <a:rPr lang="en-US" dirty="0"/>
              <a:t>}</a:t>
            </a:r>
          </a:p>
          <a:p>
            <a:endParaRPr lang="en-US" dirty="0"/>
          </a:p>
        </p:txBody>
      </p:sp>
      <p:sp>
        <p:nvSpPr>
          <p:cNvPr id="4" name="Oval 3"/>
          <p:cNvSpPr/>
          <p:nvPr/>
        </p:nvSpPr>
        <p:spPr>
          <a:xfrm>
            <a:off x="586276" y="3233057"/>
            <a:ext cx="154110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WHERE</a:t>
            </a:r>
            <a:endParaRPr lang="en-US" dirty="0"/>
          </a:p>
        </p:txBody>
      </p:sp>
      <p:cxnSp>
        <p:nvCxnSpPr>
          <p:cNvPr id="7" name="Straight Arrow Connector 6"/>
          <p:cNvCxnSpPr>
            <a:stCxn id="4" idx="5"/>
          </p:cNvCxnSpPr>
          <p:nvPr/>
        </p:nvCxnSpPr>
        <p:spPr>
          <a:xfrm>
            <a:off x="1901691" y="3567553"/>
            <a:ext cx="720211" cy="2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482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62904"/>
            <a:ext cx="10515600" cy="1325563"/>
          </a:xfrm>
        </p:spPr>
        <p:txBody>
          <a:bodyPr/>
          <a:lstStyle/>
          <a:p>
            <a:r>
              <a:rPr lang="en-US" dirty="0" smtClean="0"/>
              <a:t>Build the query pattern	</a:t>
            </a:r>
            <a:endParaRPr lang="en-US" dirty="0"/>
          </a:p>
        </p:txBody>
      </p:sp>
      <p:sp>
        <p:nvSpPr>
          <p:cNvPr id="3" name="Content Placeholder 2"/>
          <p:cNvSpPr>
            <a:spLocks noGrp="1"/>
          </p:cNvSpPr>
          <p:nvPr>
            <p:ph idx="1"/>
          </p:nvPr>
        </p:nvSpPr>
        <p:spPr>
          <a:xfrm>
            <a:off x="838200" y="877078"/>
            <a:ext cx="10515600" cy="5299885"/>
          </a:xfrm>
        </p:spPr>
        <p:txBody>
          <a:bodyPr/>
          <a:lstStyle/>
          <a:p>
            <a:r>
              <a:rPr lang="en-US" dirty="0" smtClean="0"/>
              <a:t>Declare instance of Drug-Drug-Interaction Object type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i="1" dirty="0" smtClean="0"/>
              <a:t>Note</a:t>
            </a:r>
            <a:r>
              <a:rPr lang="en-US" dirty="0" smtClean="0"/>
              <a:t>: The SPARQL keyword </a:t>
            </a:r>
            <a:r>
              <a:rPr lang="en-US" dirty="0" smtClean="0">
                <a:solidFill>
                  <a:srgbClr val="FF0000"/>
                </a:solidFill>
              </a:rPr>
              <a:t>a</a:t>
            </a:r>
            <a:r>
              <a:rPr lang="en-US" dirty="0" smtClean="0"/>
              <a:t> is a shortcut for the common predicate </a:t>
            </a:r>
            <a:r>
              <a:rPr lang="en-US" dirty="0" err="1" smtClean="0">
                <a:solidFill>
                  <a:srgbClr val="FF0000"/>
                </a:solidFill>
              </a:rPr>
              <a:t>rdf:type</a:t>
            </a:r>
            <a:r>
              <a:rPr lang="en-US" dirty="0" smtClean="0"/>
              <a:t>, giving the class of a resource. So, the query pattern above is equivalent to: </a:t>
            </a:r>
          </a:p>
          <a:p>
            <a:pPr marL="0" indent="0">
              <a:buNone/>
            </a:pPr>
            <a:r>
              <a:rPr lang="en-US" b="1" dirty="0" smtClean="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ddiLink</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drugbank_vocabulary:Drug-Drug-Interaction</a:t>
            </a:r>
            <a:r>
              <a:rPr lang="en-US" b="1" dirty="0" smtClean="0">
                <a:latin typeface="Courier New" panose="02070309020205020404" pitchFamily="49" charset="0"/>
                <a:cs typeface="Courier New" panose="02070309020205020404" pitchFamily="49" charset="0"/>
              </a:rPr>
              <a:t> .</a:t>
            </a:r>
            <a:endParaRPr lang="en-US" dirty="0"/>
          </a:p>
        </p:txBody>
      </p:sp>
      <p:pic>
        <p:nvPicPr>
          <p:cNvPr id="4" name="Picture 3"/>
          <p:cNvPicPr>
            <a:picLocks noChangeAspect="1"/>
          </p:cNvPicPr>
          <p:nvPr/>
        </p:nvPicPr>
        <p:blipFill>
          <a:blip r:embed="rId3"/>
          <a:stretch>
            <a:fillRect/>
          </a:stretch>
        </p:blipFill>
        <p:spPr>
          <a:xfrm>
            <a:off x="602808" y="1400002"/>
            <a:ext cx="11395711" cy="802639"/>
          </a:xfrm>
          <a:prstGeom prst="rect">
            <a:avLst/>
          </a:prstGeom>
        </p:spPr>
      </p:pic>
      <p:sp>
        <p:nvSpPr>
          <p:cNvPr id="5" name="Rectangle 4"/>
          <p:cNvSpPr/>
          <p:nvPr/>
        </p:nvSpPr>
        <p:spPr>
          <a:xfrm>
            <a:off x="1391975" y="2403610"/>
            <a:ext cx="9817376" cy="2708434"/>
          </a:xfrm>
          <a:prstGeom prst="rect">
            <a:avLst/>
          </a:prstGeom>
        </p:spPr>
        <p:txBody>
          <a:bodyPr wrap="square">
            <a:spAutoFit/>
          </a:bodyPr>
          <a:lstStyle/>
          <a:p>
            <a:r>
              <a:rPr lang="en-US" sz="1600" dirty="0"/>
              <a:t>PREFIX </a:t>
            </a:r>
            <a:r>
              <a:rPr lang="en-US" sz="1600" dirty="0" err="1"/>
              <a:t>drugbank_vocabulary</a:t>
            </a:r>
            <a:r>
              <a:rPr lang="en-US" sz="1600" dirty="0"/>
              <a:t>:&lt;http://bio2rdf.org/drugbank_vocabulary:&gt;</a:t>
            </a:r>
          </a:p>
          <a:p>
            <a:r>
              <a:rPr lang="en-US" sz="1600" dirty="0"/>
              <a:t>PREFIX </a:t>
            </a:r>
            <a:r>
              <a:rPr lang="en-US" sz="1600" dirty="0" err="1"/>
              <a:t>rdfs</a:t>
            </a:r>
            <a:r>
              <a:rPr lang="en-US" sz="1600" dirty="0"/>
              <a:t>:&lt;http://www.w3.org/2000/01/rdf-schema#&gt;</a:t>
            </a:r>
          </a:p>
          <a:p>
            <a:r>
              <a:rPr lang="en-US" sz="1600" dirty="0"/>
              <a:t>PREFIX </a:t>
            </a:r>
            <a:r>
              <a:rPr lang="en-US" sz="1600" dirty="0" err="1"/>
              <a:t>rdf</a:t>
            </a:r>
            <a:r>
              <a:rPr lang="en-US" sz="1600" dirty="0"/>
              <a:t>:&lt;http://www.w3.org/1999/02/22-rdf-syntax-ns#&gt;</a:t>
            </a:r>
          </a:p>
          <a:p>
            <a:endParaRPr lang="en-US" dirty="0"/>
          </a:p>
          <a:p>
            <a:r>
              <a:rPr lang="en-US" dirty="0"/>
              <a:t>SELECT ?drug1 ?drug2 ?</a:t>
            </a:r>
            <a:r>
              <a:rPr lang="en-US" dirty="0" err="1"/>
              <a:t>ddiLink</a:t>
            </a:r>
            <a:r>
              <a:rPr lang="en-US" dirty="0"/>
              <a:t> ?</a:t>
            </a:r>
            <a:r>
              <a:rPr lang="en-US" dirty="0" err="1"/>
              <a:t>ddiDescription</a:t>
            </a:r>
            <a:endParaRPr lang="en-US" dirty="0"/>
          </a:p>
          <a:p>
            <a:r>
              <a:rPr lang="en-US" sz="2000" b="1" dirty="0" smtClean="0">
                <a:latin typeface="Courier New" panose="02070309020205020404" pitchFamily="49" charset="0"/>
                <a:cs typeface="Courier New" panose="02070309020205020404" pitchFamily="49" charset="0"/>
              </a:rPr>
              <a:t>WHERE {</a:t>
            </a:r>
          </a:p>
          <a:p>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ddiLink</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rdf:type</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drugbank_vocabulary:Drug-Drug-Interaction</a:t>
            </a:r>
            <a:r>
              <a:rPr lang="en-US" sz="2000" b="1" dirty="0" smtClean="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               </a:t>
            </a:r>
            <a:r>
              <a:rPr lang="en-US" sz="1600" i="1" dirty="0" smtClean="0"/>
              <a:t>is </a:t>
            </a:r>
            <a:r>
              <a:rPr lang="en-US" sz="1600" i="1" dirty="0"/>
              <a:t>used to state that a resource is an instance of a class</a:t>
            </a:r>
            <a:endParaRPr lang="en-US" sz="1600" b="1" i="1" dirty="0"/>
          </a:p>
          <a:p>
            <a:endParaRPr lang="en-US" sz="2000" b="1" dirty="0" smtClean="0">
              <a:latin typeface="Courier New" panose="02070309020205020404" pitchFamily="49" charset="0"/>
              <a:cs typeface="Courier New" panose="02070309020205020404" pitchFamily="49" charset="0"/>
            </a:endParaRPr>
          </a:p>
        </p:txBody>
      </p:sp>
      <p:sp>
        <p:nvSpPr>
          <p:cNvPr id="6" name="Oval 5"/>
          <p:cNvSpPr/>
          <p:nvPr/>
        </p:nvSpPr>
        <p:spPr>
          <a:xfrm>
            <a:off x="2796267" y="4026516"/>
            <a:ext cx="1541104"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rdf:type</a:t>
            </a:r>
            <a:endParaRPr lang="en-US" dirty="0"/>
          </a:p>
        </p:txBody>
      </p:sp>
      <p:cxnSp>
        <p:nvCxnSpPr>
          <p:cNvPr id="8" name="Straight Arrow Connector 7"/>
          <p:cNvCxnSpPr/>
          <p:nvPr/>
        </p:nvCxnSpPr>
        <p:spPr>
          <a:xfrm>
            <a:off x="3492174" y="4358113"/>
            <a:ext cx="382555" cy="186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823869" y="5572695"/>
            <a:ext cx="905461" cy="2775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Tree>
    <p:extLst>
      <p:ext uri="{BB962C8B-B14F-4D97-AF65-F5344CB8AC3E}">
        <p14:creationId xmlns:p14="http://schemas.microsoft.com/office/powerpoint/2010/main" val="1834404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91682" y="1605072"/>
            <a:ext cx="10262118" cy="4907695"/>
          </a:xfrm>
        </p:spPr>
        <p:txBody>
          <a:bodyPr/>
          <a:lstStyle/>
          <a:p>
            <a:r>
              <a:rPr lang="en-US" dirty="0" smtClean="0"/>
              <a:t>?</a:t>
            </a:r>
            <a:r>
              <a:rPr lang="en-US" dirty="0" err="1" smtClean="0"/>
              <a:t>ddiLink</a:t>
            </a:r>
            <a:r>
              <a:rPr lang="en-US" dirty="0" smtClean="0"/>
              <a:t> will be a constant variable</a:t>
            </a:r>
          </a:p>
          <a:p>
            <a:r>
              <a:rPr lang="en-US" dirty="0" smtClean="0"/>
              <a:t>Using the graph summary above, let’s create instances of Drug class:</a:t>
            </a:r>
          </a:p>
          <a:p>
            <a:endParaRPr lang="en-US" dirty="0"/>
          </a:p>
          <a:p>
            <a:pPr marL="0" indent="0">
              <a:buNone/>
            </a:pPr>
            <a:endParaRPr lang="en-US" dirty="0"/>
          </a:p>
        </p:txBody>
      </p:sp>
      <p:sp>
        <p:nvSpPr>
          <p:cNvPr id="5" name="Rectangle 4"/>
          <p:cNvSpPr/>
          <p:nvPr/>
        </p:nvSpPr>
        <p:spPr>
          <a:xfrm>
            <a:off x="1455089" y="2916692"/>
            <a:ext cx="9200470" cy="3139321"/>
          </a:xfrm>
          <a:prstGeom prst="rect">
            <a:avLst/>
          </a:prstGeom>
        </p:spPr>
        <p:txBody>
          <a:bodyPr wrap="square">
            <a:spAutoFit/>
          </a:bodyPr>
          <a:lstStyle/>
          <a:p>
            <a:r>
              <a:rPr lang="en-US" dirty="0" smtClean="0">
                <a:latin typeface="Courier New" panose="02070309020205020404" pitchFamily="49" charset="0"/>
              </a:rPr>
              <a:t>PREFIX </a:t>
            </a:r>
            <a:r>
              <a:rPr lang="en-US" dirty="0" err="1" smtClean="0">
                <a:latin typeface="Courier New" panose="02070309020205020404" pitchFamily="49" charset="0"/>
              </a:rPr>
              <a:t>drugbank_vocabulary</a:t>
            </a:r>
            <a:r>
              <a:rPr lang="en-US" dirty="0" smtClean="0">
                <a:latin typeface="Courier New" panose="02070309020205020404" pitchFamily="49" charset="0"/>
              </a:rPr>
              <a:t>:&lt;http://bio2rdf.org/drugbank_vocabulary:&gt;</a:t>
            </a:r>
          </a:p>
          <a:p>
            <a:r>
              <a:rPr lang="en-US" dirty="0" smtClean="0">
                <a:latin typeface="Courier New" panose="02070309020205020404" pitchFamily="49" charset="0"/>
              </a:rPr>
              <a:t>PREFIX </a:t>
            </a:r>
            <a:r>
              <a:rPr lang="en-US" dirty="0" err="1" smtClean="0">
                <a:latin typeface="Courier New" panose="02070309020205020404" pitchFamily="49" charset="0"/>
              </a:rPr>
              <a:t>rdfs</a:t>
            </a:r>
            <a:r>
              <a:rPr lang="en-US" dirty="0" smtClean="0">
                <a:latin typeface="Courier New" panose="02070309020205020404" pitchFamily="49" charset="0"/>
              </a:rPr>
              <a:t>:&lt;http://www.w3.org/2000/01/rdf-schema#&gt;</a:t>
            </a:r>
          </a:p>
          <a:p>
            <a:r>
              <a:rPr lang="en-US" dirty="0" smtClean="0">
                <a:latin typeface="Courier New" panose="02070309020205020404" pitchFamily="49" charset="0"/>
              </a:rPr>
              <a:t>PREFIX </a:t>
            </a:r>
            <a:r>
              <a:rPr lang="en-US" dirty="0" err="1" smtClean="0">
                <a:latin typeface="Courier New" panose="02070309020205020404" pitchFamily="49" charset="0"/>
              </a:rPr>
              <a:t>rdf</a:t>
            </a:r>
            <a:r>
              <a:rPr lang="en-US" dirty="0" smtClean="0">
                <a:latin typeface="Courier New" panose="02070309020205020404" pitchFamily="49" charset="0"/>
              </a:rPr>
              <a:t>:&lt;http://www.w3.org/1999/02/22-rdf-syntax-ns#&gt;</a:t>
            </a:r>
          </a:p>
          <a:p>
            <a:r>
              <a:rPr lang="en-US" dirty="0" smtClean="0">
                <a:latin typeface="Courier New" panose="02070309020205020404" pitchFamily="49" charset="0"/>
              </a:rPr>
              <a:t>SELECT ?drug1 ?drug2 ?</a:t>
            </a:r>
            <a:r>
              <a:rPr lang="en-US" dirty="0" err="1" smtClean="0">
                <a:latin typeface="Courier New" panose="02070309020205020404" pitchFamily="49" charset="0"/>
              </a:rPr>
              <a:t>ddiLink</a:t>
            </a:r>
            <a:r>
              <a:rPr lang="en-US" dirty="0" smtClean="0">
                <a:latin typeface="Courier New" panose="02070309020205020404" pitchFamily="49" charset="0"/>
              </a:rPr>
              <a:t> ?</a:t>
            </a:r>
            <a:r>
              <a:rPr lang="en-US" dirty="0" err="1" smtClean="0">
                <a:latin typeface="Courier New" panose="02070309020205020404" pitchFamily="49" charset="0"/>
              </a:rPr>
              <a:t>ddiDescription</a:t>
            </a:r>
            <a:endParaRPr lang="en-US" dirty="0" smtClean="0">
              <a:latin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WHERE {          </a:t>
            </a:r>
            <a:r>
              <a:rPr lang="en-US" sz="1600" i="1" dirty="0" smtClean="0"/>
              <a:t>is used to state that a resource is an instance of a class</a:t>
            </a:r>
            <a:endParaRPr lang="en-US" sz="1600" b="1" i="1" dirty="0" smtClean="0"/>
          </a:p>
          <a:p>
            <a:r>
              <a:rPr lang="en-US" b="1" dirty="0" smtClean="0">
                <a:latin typeface="Courier New" panose="02070309020205020404" pitchFamily="49" charset="0"/>
              </a:rPr>
              <a:t>?</a:t>
            </a:r>
            <a:r>
              <a:rPr lang="en-US" b="1" dirty="0" err="1" smtClean="0">
                <a:latin typeface="Courier New" panose="02070309020205020404" pitchFamily="49" charset="0"/>
              </a:rPr>
              <a:t>ddiLink</a:t>
            </a:r>
            <a:r>
              <a:rPr lang="en-US" b="1" dirty="0" smtClean="0">
                <a:latin typeface="Courier New" panose="02070309020205020404" pitchFamily="49" charset="0"/>
              </a:rPr>
              <a:t>            </a:t>
            </a:r>
            <a:r>
              <a:rPr lang="en-US" b="1" dirty="0" err="1" smtClean="0">
                <a:latin typeface="Courier New" panose="02070309020205020404" pitchFamily="49" charset="0"/>
              </a:rPr>
              <a:t>drugbank_vocabulary:Drug-Drug-Interaction</a:t>
            </a:r>
            <a:r>
              <a:rPr lang="en-US" b="1" dirty="0" smtClean="0">
                <a:latin typeface="Courier New" panose="02070309020205020404" pitchFamily="49" charset="0"/>
              </a:rPr>
              <a:t> .</a:t>
            </a:r>
          </a:p>
          <a:p>
            <a:r>
              <a:rPr lang="en-US" b="1" dirty="0" smtClean="0">
                <a:solidFill>
                  <a:schemeClr val="accent1"/>
                </a:solidFill>
                <a:latin typeface="Courier New" panose="02070309020205020404" pitchFamily="49" charset="0"/>
              </a:rPr>
              <a:t>?d1 </a:t>
            </a:r>
            <a:r>
              <a:rPr lang="en-US" b="1" dirty="0" err="1" smtClean="0">
                <a:latin typeface="Courier New" panose="02070309020205020404" pitchFamily="49" charset="0"/>
              </a:rPr>
              <a:t>drugbank_vocabulary:ddi-interactor-in</a:t>
            </a:r>
            <a:r>
              <a:rPr lang="en-US" b="1" dirty="0" smtClean="0">
                <a:latin typeface="Courier New" panose="02070309020205020404" pitchFamily="49" charset="0"/>
              </a:rPr>
              <a:t> </a:t>
            </a:r>
            <a:r>
              <a:rPr lang="en-US" b="1" dirty="0" smtClean="0">
                <a:solidFill>
                  <a:srgbClr val="FF0000"/>
                </a:solidFill>
                <a:latin typeface="Courier New" panose="02070309020205020404" pitchFamily="49" charset="0"/>
              </a:rPr>
              <a:t>?</a:t>
            </a:r>
            <a:r>
              <a:rPr lang="en-US" b="1" dirty="0" err="1" smtClean="0">
                <a:solidFill>
                  <a:srgbClr val="FF0000"/>
                </a:solidFill>
                <a:latin typeface="Courier New" panose="02070309020205020404" pitchFamily="49" charset="0"/>
              </a:rPr>
              <a:t>ddiLink</a:t>
            </a:r>
            <a:r>
              <a:rPr lang="en-US" b="1" dirty="0" smtClean="0">
                <a:solidFill>
                  <a:srgbClr val="FF0000"/>
                </a:solidFill>
                <a:latin typeface="Courier New" panose="02070309020205020404" pitchFamily="49" charset="0"/>
              </a:rPr>
              <a:t> </a:t>
            </a:r>
            <a:r>
              <a:rPr lang="en-US" b="1" dirty="0" smtClean="0">
                <a:latin typeface="Courier New" panose="02070309020205020404" pitchFamily="49" charset="0"/>
              </a:rPr>
              <a:t>.</a:t>
            </a:r>
          </a:p>
          <a:p>
            <a:r>
              <a:rPr lang="en-US" b="1" dirty="0" smtClean="0">
                <a:solidFill>
                  <a:schemeClr val="accent1"/>
                </a:solidFill>
                <a:latin typeface="Courier New" panose="02070309020205020404" pitchFamily="49" charset="0"/>
              </a:rPr>
              <a:t>?d2 </a:t>
            </a:r>
            <a:r>
              <a:rPr lang="en-US" b="1" dirty="0" err="1" smtClean="0">
                <a:latin typeface="Courier New" panose="02070309020205020404" pitchFamily="49" charset="0"/>
              </a:rPr>
              <a:t>drugbank_vocabulary:ddi-interactor-in</a:t>
            </a:r>
            <a:r>
              <a:rPr lang="en-US" b="1" dirty="0" smtClean="0">
                <a:latin typeface="Courier New" panose="02070309020205020404" pitchFamily="49" charset="0"/>
              </a:rPr>
              <a:t> </a:t>
            </a:r>
            <a:r>
              <a:rPr lang="en-US" b="1" dirty="0" smtClean="0">
                <a:solidFill>
                  <a:srgbClr val="FF0000"/>
                </a:solidFill>
                <a:latin typeface="Courier New" panose="02070309020205020404" pitchFamily="49" charset="0"/>
              </a:rPr>
              <a:t>?</a:t>
            </a:r>
            <a:r>
              <a:rPr lang="en-US" b="1" dirty="0" err="1" smtClean="0">
                <a:solidFill>
                  <a:srgbClr val="FF0000"/>
                </a:solidFill>
                <a:latin typeface="Courier New" panose="02070309020205020404" pitchFamily="49" charset="0"/>
              </a:rPr>
              <a:t>ddiLink</a:t>
            </a:r>
            <a:r>
              <a:rPr lang="en-US" b="1" dirty="0" smtClean="0">
                <a:solidFill>
                  <a:srgbClr val="FF0000"/>
                </a:solidFill>
                <a:latin typeface="Courier New" panose="02070309020205020404" pitchFamily="49" charset="0"/>
              </a:rPr>
              <a:t> </a:t>
            </a:r>
            <a:r>
              <a:rPr lang="en-US" b="1" dirty="0" smtClean="0">
                <a:latin typeface="Courier New" panose="02070309020205020404" pitchFamily="49" charset="0"/>
              </a:rPr>
              <a:t>.  </a:t>
            </a:r>
            <a:r>
              <a:rPr lang="en-US" sz="1600" i="1" dirty="0" smtClean="0"/>
              <a:t>Object Instance</a:t>
            </a:r>
          </a:p>
          <a:p>
            <a:r>
              <a:rPr lang="en-US" b="1" dirty="0" smtClean="0">
                <a:latin typeface="Courier New" panose="02070309020205020404" pitchFamily="49" charset="0"/>
              </a:rPr>
              <a:t> }                   </a:t>
            </a:r>
            <a:r>
              <a:rPr lang="en-US" sz="1600" i="1" dirty="0" smtClean="0"/>
              <a:t>predicate</a:t>
            </a:r>
          </a:p>
        </p:txBody>
      </p:sp>
      <p:sp>
        <p:nvSpPr>
          <p:cNvPr id="6" name="Oval 5"/>
          <p:cNvSpPr/>
          <p:nvPr/>
        </p:nvSpPr>
        <p:spPr>
          <a:xfrm>
            <a:off x="2670306" y="4861250"/>
            <a:ext cx="1541104"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rdf:type</a:t>
            </a:r>
            <a:endParaRPr lang="en-US" dirty="0"/>
          </a:p>
        </p:txBody>
      </p:sp>
      <p:cxnSp>
        <p:nvCxnSpPr>
          <p:cNvPr id="8" name="Straight Arrow Connector 7"/>
          <p:cNvCxnSpPr>
            <a:stCxn id="6" idx="0"/>
          </p:cNvCxnSpPr>
          <p:nvPr/>
        </p:nvCxnSpPr>
        <p:spPr>
          <a:xfrm flipV="1">
            <a:off x="3440858" y="4693298"/>
            <a:ext cx="300718" cy="16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flipH="1" flipV="1">
            <a:off x="7710615" y="2087536"/>
            <a:ext cx="4530012" cy="2183740"/>
          </a:xfrm>
          <a:prstGeom prst="bentConnector3">
            <a:avLst>
              <a:gd name="adj1" fmla="val 154"/>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8640147" y="5187821"/>
            <a:ext cx="216516" cy="5131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a:off x="1343608" y="5122506"/>
            <a:ext cx="177282" cy="5784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Elbow Connector 19"/>
          <p:cNvCxnSpPr>
            <a:stCxn id="18" idx="1"/>
          </p:cNvCxnSpPr>
          <p:nvPr/>
        </p:nvCxnSpPr>
        <p:spPr>
          <a:xfrm rot="10800000">
            <a:off x="985256" y="942275"/>
            <a:ext cx="358353" cy="44694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290457" y="5701004"/>
            <a:ext cx="469254" cy="214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4205" y="5715201"/>
            <a:ext cx="1505347" cy="204870"/>
          </a:xfrm>
          <a:prstGeom prst="rect">
            <a:avLst/>
          </a:prstGeom>
        </p:spPr>
      </p:pic>
      <p:pic>
        <p:nvPicPr>
          <p:cNvPr id="7" name="Picture 6"/>
          <p:cNvPicPr>
            <a:picLocks noChangeAspect="1"/>
          </p:cNvPicPr>
          <p:nvPr/>
        </p:nvPicPr>
        <p:blipFill>
          <a:blip r:embed="rId4"/>
          <a:stretch>
            <a:fillRect/>
          </a:stretch>
        </p:blipFill>
        <p:spPr>
          <a:xfrm>
            <a:off x="393185" y="108264"/>
            <a:ext cx="11405629" cy="787802"/>
          </a:xfrm>
          <a:prstGeom prst="rect">
            <a:avLst/>
          </a:prstGeom>
        </p:spPr>
      </p:pic>
    </p:spTree>
    <p:extLst>
      <p:ext uri="{BB962C8B-B14F-4D97-AF65-F5344CB8AC3E}">
        <p14:creationId xmlns:p14="http://schemas.microsoft.com/office/powerpoint/2010/main" val="2853350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?d1 and ?d2 are instances of class Drug. Their interaction through given predicate creates the instance of Drug-Drug-Interaction. </a:t>
            </a:r>
          </a:p>
          <a:p>
            <a:endParaRPr lang="en-US" dirty="0"/>
          </a:p>
          <a:p>
            <a:pPr marL="0" indent="0">
              <a:buNone/>
            </a:pPr>
            <a:endParaRPr lang="en-US" dirty="0" smtClean="0"/>
          </a:p>
          <a:p>
            <a:r>
              <a:rPr lang="en-US" dirty="0" smtClean="0"/>
              <a:t>SUBJECT                  -&gt;                         PREDICATE                      -&gt;                     OBJECT</a:t>
            </a:r>
          </a:p>
          <a:p>
            <a:endParaRPr lang="en-US" dirty="0" smtClean="0"/>
          </a:p>
          <a:p>
            <a:r>
              <a:rPr lang="en-US" dirty="0" smtClean="0"/>
              <a:t>                                        </a:t>
            </a:r>
            <a:r>
              <a:rPr lang="en-US" sz="2000" dirty="0" err="1" smtClean="0">
                <a:hlinkClick r:id="rId2"/>
              </a:rPr>
              <a:t>drugbank_vocabulary:ddi-interactor-in</a:t>
            </a:r>
            <a:r>
              <a:rPr lang="en-US" sz="2000" dirty="0" smtClean="0"/>
              <a:t>                      </a:t>
            </a:r>
            <a:endParaRPr lang="en-US" dirty="0"/>
          </a:p>
        </p:txBody>
      </p:sp>
      <p:sp>
        <p:nvSpPr>
          <p:cNvPr id="5" name="Oval 4"/>
          <p:cNvSpPr/>
          <p:nvPr/>
        </p:nvSpPr>
        <p:spPr>
          <a:xfrm>
            <a:off x="1183436" y="3508310"/>
            <a:ext cx="154110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?d1, ?d2</a:t>
            </a:r>
            <a:endParaRPr lang="en-US" dirty="0"/>
          </a:p>
        </p:txBody>
      </p:sp>
      <p:sp>
        <p:nvSpPr>
          <p:cNvPr id="6" name="Oval 5"/>
          <p:cNvSpPr/>
          <p:nvPr/>
        </p:nvSpPr>
        <p:spPr>
          <a:xfrm>
            <a:off x="9042922" y="3517641"/>
            <a:ext cx="154110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r>
              <a:rPr lang="en-US" dirty="0" err="1" smtClean="0"/>
              <a:t>ddiLink</a:t>
            </a:r>
            <a:endParaRPr lang="en-US" dirty="0"/>
          </a:p>
        </p:txBody>
      </p:sp>
      <p:cxnSp>
        <p:nvCxnSpPr>
          <p:cNvPr id="8" name="Straight Arrow Connector 7"/>
          <p:cNvCxnSpPr>
            <a:stCxn id="5" idx="4"/>
          </p:cNvCxnSpPr>
          <p:nvPr/>
        </p:nvCxnSpPr>
        <p:spPr>
          <a:xfrm>
            <a:off x="1953988" y="3900196"/>
            <a:ext cx="0" cy="38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4"/>
          </p:cNvCxnSpPr>
          <p:nvPr/>
        </p:nvCxnSpPr>
        <p:spPr>
          <a:xfrm>
            <a:off x="9813474" y="3909527"/>
            <a:ext cx="0" cy="37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52669" y="4260360"/>
            <a:ext cx="10966580" cy="338554"/>
          </a:xfrm>
          <a:prstGeom prst="rect">
            <a:avLst/>
          </a:prstGeom>
        </p:spPr>
        <p:txBody>
          <a:bodyPr wrap="square">
            <a:spAutoFit/>
          </a:bodyPr>
          <a:lstStyle/>
          <a:p>
            <a:r>
              <a:rPr lang="en-US" sz="1600" i="1" dirty="0" smtClean="0"/>
              <a:t>Instances of subject class Drug                                                                   Instance of object class Drug-Drug-Interaction</a:t>
            </a:r>
            <a:endParaRPr lang="en-US" sz="1600" i="1" dirty="0"/>
          </a:p>
        </p:txBody>
      </p:sp>
      <p:pic>
        <p:nvPicPr>
          <p:cNvPr id="12" name="Picture 11"/>
          <p:cNvPicPr>
            <a:picLocks noChangeAspect="1"/>
          </p:cNvPicPr>
          <p:nvPr/>
        </p:nvPicPr>
        <p:blipFill>
          <a:blip r:embed="rId3"/>
          <a:stretch>
            <a:fillRect/>
          </a:stretch>
        </p:blipFill>
        <p:spPr>
          <a:xfrm>
            <a:off x="393185" y="301042"/>
            <a:ext cx="11405629" cy="787802"/>
          </a:xfrm>
          <a:prstGeom prst="rect">
            <a:avLst/>
          </a:prstGeom>
        </p:spPr>
      </p:pic>
    </p:spTree>
    <p:extLst>
      <p:ext uri="{BB962C8B-B14F-4D97-AF65-F5344CB8AC3E}">
        <p14:creationId xmlns:p14="http://schemas.microsoft.com/office/powerpoint/2010/main" val="2000960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6732"/>
            <a:ext cx="11204643" cy="1325563"/>
          </a:xfrm>
        </p:spPr>
        <p:txBody>
          <a:bodyPr>
            <a:noAutofit/>
          </a:bodyPr>
          <a:lstStyle/>
          <a:p>
            <a:r>
              <a:rPr lang="en-US" dirty="0" smtClean="0"/>
              <a:t>Display </a:t>
            </a:r>
            <a:r>
              <a:rPr lang="en-US" dirty="0"/>
              <a:t>the label </a:t>
            </a:r>
            <a:r>
              <a:rPr lang="en-US" dirty="0" smtClean="0"/>
              <a:t>of drugs </a:t>
            </a:r>
            <a:r>
              <a:rPr lang="en-US" dirty="0"/>
              <a:t>using </a:t>
            </a:r>
            <a:r>
              <a:rPr lang="en-US" dirty="0" err="1"/>
              <a:t>rdf</a:t>
            </a:r>
            <a:r>
              <a:rPr lang="en-US" dirty="0"/>
              <a:t> schema</a:t>
            </a:r>
            <a:br>
              <a:rPr lang="en-US" dirty="0"/>
            </a:br>
            <a:r>
              <a:rPr lang="en-US" i="1" dirty="0"/>
              <a:t/>
            </a:r>
            <a:br>
              <a:rPr lang="en-US" i="1" dirty="0"/>
            </a:br>
            <a:endParaRPr lang="en-US" dirty="0"/>
          </a:p>
        </p:txBody>
      </p:sp>
      <p:sp>
        <p:nvSpPr>
          <p:cNvPr id="3" name="Content Placeholder 2"/>
          <p:cNvSpPr>
            <a:spLocks noGrp="1"/>
          </p:cNvSpPr>
          <p:nvPr>
            <p:ph idx="1"/>
          </p:nvPr>
        </p:nvSpPr>
        <p:spPr>
          <a:xfrm>
            <a:off x="790575" y="1253331"/>
            <a:ext cx="10515600" cy="4351338"/>
          </a:xfrm>
        </p:spPr>
        <p:txBody>
          <a:bodyPr/>
          <a:lstStyle/>
          <a:p>
            <a:r>
              <a:rPr lang="en-US" i="1" dirty="0" smtClean="0"/>
              <a:t>Name </a:t>
            </a:r>
            <a:r>
              <a:rPr lang="en-US" i="1" u="sng" dirty="0"/>
              <a:t>pair of drugs </a:t>
            </a:r>
            <a:r>
              <a:rPr lang="en-US" i="1" dirty="0"/>
              <a:t>and </a:t>
            </a:r>
            <a:r>
              <a:rPr lang="en-US" i="1" u="sng" dirty="0"/>
              <a:t>describe 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a:t>.</a:t>
            </a:r>
            <a:endParaRPr lang="en-US" dirty="0"/>
          </a:p>
        </p:txBody>
      </p:sp>
      <p:sp>
        <p:nvSpPr>
          <p:cNvPr id="4" name="Rectangle 3"/>
          <p:cNvSpPr/>
          <p:nvPr/>
        </p:nvSpPr>
        <p:spPr>
          <a:xfrm>
            <a:off x="1320621" y="2004951"/>
            <a:ext cx="8950519" cy="3939540"/>
          </a:xfrm>
          <a:prstGeom prst="rect">
            <a:avLst/>
          </a:prstGeom>
        </p:spPr>
        <p:txBody>
          <a:bodyPr wrap="square">
            <a:spAutoFit/>
          </a:bodyPr>
          <a:lstStyle/>
          <a:p>
            <a:r>
              <a:rPr lang="en-US" dirty="0" smtClean="0">
                <a:latin typeface="Courier New" panose="02070309020205020404" pitchFamily="49" charset="0"/>
              </a:rPr>
              <a:t>PREFIX </a:t>
            </a:r>
            <a:r>
              <a:rPr lang="en-US" dirty="0" err="1" smtClean="0">
                <a:latin typeface="Courier New" panose="02070309020205020404" pitchFamily="49" charset="0"/>
              </a:rPr>
              <a:t>drugbank_vocabulary</a:t>
            </a:r>
            <a:r>
              <a:rPr lang="en-US" dirty="0" smtClean="0">
                <a:latin typeface="Courier New" panose="02070309020205020404" pitchFamily="49" charset="0"/>
              </a:rPr>
              <a:t>:&lt;http://bio2rdf.org/drugbank_vocabulary:&gt;</a:t>
            </a:r>
          </a:p>
          <a:p>
            <a:r>
              <a:rPr lang="en-US" dirty="0" smtClean="0">
                <a:latin typeface="Courier New" panose="02070309020205020404" pitchFamily="49" charset="0"/>
              </a:rPr>
              <a:t>PREFIX </a:t>
            </a:r>
            <a:r>
              <a:rPr lang="en-US" dirty="0" err="1" smtClean="0">
                <a:latin typeface="Courier New" panose="02070309020205020404" pitchFamily="49" charset="0"/>
              </a:rPr>
              <a:t>rdfs</a:t>
            </a:r>
            <a:r>
              <a:rPr lang="en-US" dirty="0" smtClean="0">
                <a:latin typeface="Courier New" panose="02070309020205020404" pitchFamily="49" charset="0"/>
              </a:rPr>
              <a:t>:&lt;http://www.w3.org/2000/01/rdf-schema#&gt;</a:t>
            </a:r>
          </a:p>
          <a:p>
            <a:r>
              <a:rPr lang="en-US" dirty="0" smtClean="0">
                <a:latin typeface="Courier New" panose="02070309020205020404" pitchFamily="49" charset="0"/>
              </a:rPr>
              <a:t>PREFIX </a:t>
            </a:r>
            <a:r>
              <a:rPr lang="en-US" dirty="0" err="1" smtClean="0">
                <a:latin typeface="Courier New" panose="02070309020205020404" pitchFamily="49" charset="0"/>
              </a:rPr>
              <a:t>rdf</a:t>
            </a:r>
            <a:r>
              <a:rPr lang="en-US" dirty="0" smtClean="0">
                <a:latin typeface="Courier New" panose="02070309020205020404" pitchFamily="49" charset="0"/>
              </a:rPr>
              <a:t>:&lt;http://www.w3.org/1999/02/22-rdf-syntax-ns#&gt;</a:t>
            </a:r>
          </a:p>
          <a:p>
            <a:endParaRPr lang="en-US" dirty="0" smtClean="0">
              <a:latin typeface="Courier New" panose="02070309020205020404" pitchFamily="49" charset="0"/>
            </a:endParaRPr>
          </a:p>
          <a:p>
            <a:r>
              <a:rPr lang="en-US" dirty="0" smtClean="0">
                <a:latin typeface="Courier New" panose="02070309020205020404" pitchFamily="49" charset="0"/>
              </a:rPr>
              <a:t>SELECT ?drug1 ?drug2 ?</a:t>
            </a:r>
            <a:r>
              <a:rPr lang="en-US" dirty="0" err="1" smtClean="0">
                <a:latin typeface="Courier New" panose="02070309020205020404" pitchFamily="49" charset="0"/>
              </a:rPr>
              <a:t>ddiLink</a:t>
            </a:r>
            <a:r>
              <a:rPr lang="en-US" dirty="0" smtClean="0">
                <a:latin typeface="Courier New" panose="02070309020205020404" pitchFamily="49" charset="0"/>
              </a:rPr>
              <a:t> ?</a:t>
            </a:r>
            <a:r>
              <a:rPr lang="en-US" dirty="0" err="1" smtClean="0">
                <a:latin typeface="Courier New" panose="02070309020205020404" pitchFamily="49" charset="0"/>
              </a:rPr>
              <a:t>ddiDescription</a:t>
            </a:r>
            <a:endParaRPr lang="en-US" dirty="0" smtClean="0">
              <a:latin typeface="Courier New" panose="02070309020205020404" pitchFamily="49" charset="0"/>
            </a:endParaRPr>
          </a:p>
          <a:p>
            <a:r>
              <a:rPr lang="en-US" b="1" dirty="0" smtClean="0">
                <a:latin typeface="Courier New" panose="02070309020205020404" pitchFamily="49" charset="0"/>
              </a:rPr>
              <a:t>WHERE {</a:t>
            </a:r>
          </a:p>
          <a:p>
            <a:r>
              <a:rPr lang="en-US" b="1" dirty="0" smtClean="0">
                <a:latin typeface="Courier New" panose="02070309020205020404" pitchFamily="49" charset="0"/>
              </a:rPr>
              <a:t>?</a:t>
            </a:r>
            <a:r>
              <a:rPr lang="en-US" b="1" dirty="0" err="1" smtClean="0">
                <a:latin typeface="Courier New" panose="02070309020205020404" pitchFamily="49" charset="0"/>
              </a:rPr>
              <a:t>ddiLink</a:t>
            </a:r>
            <a:r>
              <a:rPr lang="en-US" b="1" dirty="0" smtClean="0">
                <a:latin typeface="Courier New" panose="02070309020205020404" pitchFamily="49" charset="0"/>
              </a:rPr>
              <a:t> </a:t>
            </a:r>
            <a:r>
              <a:rPr lang="en-US" b="1" dirty="0" err="1" smtClean="0">
                <a:latin typeface="Courier New" panose="02070309020205020404" pitchFamily="49" charset="0"/>
              </a:rPr>
              <a:t>rdf:type</a:t>
            </a:r>
            <a:r>
              <a:rPr lang="en-US" b="1" dirty="0" smtClean="0">
                <a:latin typeface="Courier New" panose="02070309020205020404" pitchFamily="49" charset="0"/>
              </a:rPr>
              <a:t> </a:t>
            </a:r>
            <a:r>
              <a:rPr lang="en-US" b="1" dirty="0" err="1" smtClean="0">
                <a:latin typeface="Courier New" panose="02070309020205020404" pitchFamily="49" charset="0"/>
              </a:rPr>
              <a:t>drugbank_vocabulary:Drug-Drug-Interaction</a:t>
            </a:r>
            <a:r>
              <a:rPr lang="en-US" b="1" dirty="0" smtClean="0">
                <a:latin typeface="Courier New" panose="02070309020205020404" pitchFamily="49" charset="0"/>
              </a:rPr>
              <a:t> .</a:t>
            </a:r>
          </a:p>
          <a:p>
            <a:r>
              <a:rPr lang="en-US" b="1" dirty="0" smtClean="0">
                <a:latin typeface="Courier New" panose="02070309020205020404" pitchFamily="49" charset="0"/>
              </a:rPr>
              <a:t>?d1 </a:t>
            </a:r>
            <a:r>
              <a:rPr lang="en-US" b="1" dirty="0" err="1" smtClean="0">
                <a:latin typeface="Courier New" panose="02070309020205020404" pitchFamily="49" charset="0"/>
              </a:rPr>
              <a:t>drugbank_vocabulary:ddi-interactor-in</a:t>
            </a:r>
            <a:r>
              <a:rPr lang="en-US" b="1" dirty="0" smtClean="0">
                <a:latin typeface="Courier New" panose="02070309020205020404" pitchFamily="49" charset="0"/>
              </a:rPr>
              <a:t> ?</a:t>
            </a:r>
            <a:r>
              <a:rPr lang="en-US" b="1" dirty="0" err="1" smtClean="0">
                <a:latin typeface="Courier New" panose="02070309020205020404" pitchFamily="49" charset="0"/>
              </a:rPr>
              <a:t>ddiLink</a:t>
            </a:r>
            <a:r>
              <a:rPr lang="en-US" b="1" dirty="0" smtClean="0">
                <a:latin typeface="Courier New" panose="02070309020205020404" pitchFamily="49" charset="0"/>
              </a:rPr>
              <a:t> .</a:t>
            </a:r>
          </a:p>
          <a:p>
            <a:r>
              <a:rPr lang="en-US" b="1" u="sng" dirty="0" smtClean="0">
                <a:latin typeface="Courier New" panose="02070309020205020404" pitchFamily="49" charset="0"/>
              </a:rPr>
              <a:t>?d1 </a:t>
            </a:r>
            <a:r>
              <a:rPr lang="en-US" b="1" u="sng" dirty="0" err="1" smtClean="0">
                <a:latin typeface="Courier New" panose="02070309020205020404" pitchFamily="49" charset="0"/>
              </a:rPr>
              <a:t>rdfs:label</a:t>
            </a:r>
            <a:r>
              <a:rPr lang="en-US" b="1" u="sng" dirty="0" smtClean="0">
                <a:latin typeface="Courier New" panose="02070309020205020404" pitchFamily="49" charset="0"/>
              </a:rPr>
              <a:t>   ?drug1 . </a:t>
            </a:r>
          </a:p>
          <a:p>
            <a:r>
              <a:rPr lang="en-US" b="1" dirty="0" smtClean="0">
                <a:latin typeface="Courier New" panose="02070309020205020404" pitchFamily="49" charset="0"/>
              </a:rPr>
              <a:t>?d2 </a:t>
            </a:r>
            <a:r>
              <a:rPr lang="en-US" b="1" dirty="0" err="1" smtClean="0">
                <a:latin typeface="Courier New" panose="02070309020205020404" pitchFamily="49" charset="0"/>
              </a:rPr>
              <a:t>drugbank_vocabulary:ddi-interactor-in</a:t>
            </a:r>
            <a:r>
              <a:rPr lang="en-US" b="1" dirty="0" smtClean="0">
                <a:latin typeface="Courier New" panose="02070309020205020404" pitchFamily="49" charset="0"/>
              </a:rPr>
              <a:t> ?</a:t>
            </a:r>
            <a:r>
              <a:rPr lang="en-US" b="1" dirty="0" err="1" smtClean="0">
                <a:latin typeface="Courier New" panose="02070309020205020404" pitchFamily="49" charset="0"/>
              </a:rPr>
              <a:t>ddiLink</a:t>
            </a:r>
            <a:r>
              <a:rPr lang="en-US" b="1" dirty="0" smtClean="0">
                <a:latin typeface="Courier New" panose="02070309020205020404" pitchFamily="49" charset="0"/>
              </a:rPr>
              <a:t> .</a:t>
            </a:r>
          </a:p>
          <a:p>
            <a:r>
              <a:rPr lang="en-US" b="1" u="sng" dirty="0" smtClean="0">
                <a:latin typeface="Courier New" panose="02070309020205020404" pitchFamily="49" charset="0"/>
              </a:rPr>
              <a:t>?d2 </a:t>
            </a:r>
            <a:r>
              <a:rPr lang="en-US" b="1" u="sng" dirty="0" err="1" smtClean="0">
                <a:latin typeface="Courier New" panose="02070309020205020404" pitchFamily="49" charset="0"/>
              </a:rPr>
              <a:t>rdfs:label</a:t>
            </a:r>
            <a:r>
              <a:rPr lang="en-US" b="1" u="sng" dirty="0" smtClean="0">
                <a:latin typeface="Courier New" panose="02070309020205020404" pitchFamily="49" charset="0"/>
              </a:rPr>
              <a:t>   ?drug2 .</a:t>
            </a:r>
          </a:p>
          <a:p>
            <a:r>
              <a:rPr lang="en-US" b="1" dirty="0" smtClean="0">
                <a:latin typeface="Courier New" panose="02070309020205020404" pitchFamily="49" charset="0"/>
              </a:rPr>
              <a:t>}            </a:t>
            </a:r>
          </a:p>
          <a:p>
            <a:r>
              <a:rPr lang="en-US" sz="1600" i="1" dirty="0" smtClean="0"/>
              <a:t>           common predicate for giving a human-friendly label to a resource</a:t>
            </a:r>
          </a:p>
        </p:txBody>
      </p:sp>
      <p:sp>
        <p:nvSpPr>
          <p:cNvPr id="5" name="Oval 4"/>
          <p:cNvSpPr/>
          <p:nvPr/>
        </p:nvSpPr>
        <p:spPr>
          <a:xfrm>
            <a:off x="1858349" y="5057269"/>
            <a:ext cx="1755707" cy="2799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r</a:t>
            </a:r>
            <a:r>
              <a:rPr lang="en-US" dirty="0" err="1" smtClean="0"/>
              <a:t>dfs:label</a:t>
            </a:r>
            <a:endParaRPr lang="en-US" dirty="0"/>
          </a:p>
        </p:txBody>
      </p:sp>
      <p:sp>
        <p:nvSpPr>
          <p:cNvPr id="6" name="Oval 5"/>
          <p:cNvSpPr/>
          <p:nvPr/>
        </p:nvSpPr>
        <p:spPr>
          <a:xfrm>
            <a:off x="1858349" y="4523331"/>
            <a:ext cx="1755707" cy="2799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r</a:t>
            </a:r>
            <a:r>
              <a:rPr lang="en-US" dirty="0" err="1" smtClean="0"/>
              <a:t>dfs:label</a:t>
            </a:r>
            <a:endParaRPr lang="en-US" dirty="0"/>
          </a:p>
        </p:txBody>
      </p:sp>
      <p:cxnSp>
        <p:nvCxnSpPr>
          <p:cNvPr id="8" name="Straight Arrow Connector 7"/>
          <p:cNvCxnSpPr>
            <a:stCxn id="5" idx="4"/>
          </p:cNvCxnSpPr>
          <p:nvPr/>
        </p:nvCxnSpPr>
        <p:spPr>
          <a:xfrm>
            <a:off x="2736203" y="5337188"/>
            <a:ext cx="332985" cy="161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143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83023"/>
            <a:ext cx="11725072" cy="1325563"/>
          </a:xfrm>
        </p:spPr>
        <p:txBody>
          <a:bodyPr/>
          <a:lstStyle/>
          <a:p>
            <a:r>
              <a:rPr lang="en-US" dirty="0" smtClean="0"/>
              <a:t>Display the link description using </a:t>
            </a:r>
            <a:r>
              <a:rPr lang="en-US" dirty="0" err="1" smtClean="0"/>
              <a:t>rdf</a:t>
            </a:r>
            <a:r>
              <a:rPr lang="en-US" dirty="0" smtClean="0"/>
              <a:t> schema</a:t>
            </a:r>
            <a:endParaRPr lang="en-US" dirty="0"/>
          </a:p>
        </p:txBody>
      </p:sp>
      <p:sp>
        <p:nvSpPr>
          <p:cNvPr id="4" name="Rectangle 3"/>
          <p:cNvSpPr/>
          <p:nvPr/>
        </p:nvSpPr>
        <p:spPr>
          <a:xfrm>
            <a:off x="1628692" y="1573097"/>
            <a:ext cx="8934616" cy="3970318"/>
          </a:xfrm>
          <a:prstGeom prst="rect">
            <a:avLst/>
          </a:prstGeom>
        </p:spPr>
        <p:txBody>
          <a:bodyPr wrap="square">
            <a:spAutoFit/>
          </a:bodyPr>
          <a:lstStyle/>
          <a:p>
            <a:r>
              <a:rPr lang="en-US" dirty="0" smtClean="0">
                <a:latin typeface="Courier New" panose="02070309020205020404" pitchFamily="49" charset="0"/>
              </a:rPr>
              <a:t>PREFIX </a:t>
            </a:r>
            <a:r>
              <a:rPr lang="en-US" dirty="0" err="1" smtClean="0">
                <a:latin typeface="Courier New" panose="02070309020205020404" pitchFamily="49" charset="0"/>
              </a:rPr>
              <a:t>drugbank_vocabulary</a:t>
            </a:r>
            <a:r>
              <a:rPr lang="en-US" dirty="0" smtClean="0">
                <a:latin typeface="Courier New" panose="02070309020205020404" pitchFamily="49" charset="0"/>
              </a:rPr>
              <a:t>:&lt;http://bio2rdf.org/drugbank_vocabulary:&gt;</a:t>
            </a:r>
          </a:p>
          <a:p>
            <a:r>
              <a:rPr lang="en-US" dirty="0" smtClean="0">
                <a:latin typeface="Courier New" panose="02070309020205020404" pitchFamily="49" charset="0"/>
              </a:rPr>
              <a:t>PREFIX </a:t>
            </a:r>
            <a:r>
              <a:rPr lang="en-US" dirty="0" err="1" smtClean="0">
                <a:latin typeface="Courier New" panose="02070309020205020404" pitchFamily="49" charset="0"/>
              </a:rPr>
              <a:t>rdfs</a:t>
            </a:r>
            <a:r>
              <a:rPr lang="en-US" dirty="0" smtClean="0">
                <a:latin typeface="Courier New" panose="02070309020205020404" pitchFamily="49" charset="0"/>
              </a:rPr>
              <a:t>:&lt;http://www.w3.org/2000/01/rdf-schema#&gt;</a:t>
            </a:r>
          </a:p>
          <a:p>
            <a:r>
              <a:rPr lang="en-US" dirty="0" smtClean="0">
                <a:latin typeface="Courier New" panose="02070309020205020404" pitchFamily="49" charset="0"/>
              </a:rPr>
              <a:t>PREFIX </a:t>
            </a:r>
            <a:r>
              <a:rPr lang="en-US" dirty="0" err="1" smtClean="0">
                <a:latin typeface="Courier New" panose="02070309020205020404" pitchFamily="49" charset="0"/>
              </a:rPr>
              <a:t>rdf</a:t>
            </a:r>
            <a:r>
              <a:rPr lang="en-US" dirty="0" smtClean="0">
                <a:latin typeface="Courier New" panose="02070309020205020404" pitchFamily="49" charset="0"/>
              </a:rPr>
              <a:t>:&lt;http://www.w3.org/1999/02/22-rdf-syntax-ns#&gt;</a:t>
            </a:r>
          </a:p>
          <a:p>
            <a:endParaRPr lang="en-US" dirty="0" smtClean="0">
              <a:latin typeface="Courier New" panose="02070309020205020404" pitchFamily="49" charset="0"/>
            </a:endParaRPr>
          </a:p>
          <a:p>
            <a:r>
              <a:rPr lang="en-US" b="1" dirty="0" smtClean="0">
                <a:latin typeface="Courier New" panose="02070309020205020404" pitchFamily="49" charset="0"/>
              </a:rPr>
              <a:t>SELECT ?drug1 ?drug2 ?</a:t>
            </a:r>
            <a:r>
              <a:rPr lang="en-US" b="1" dirty="0" err="1" smtClean="0">
                <a:latin typeface="Courier New" panose="02070309020205020404" pitchFamily="49" charset="0"/>
              </a:rPr>
              <a:t>ddiLink</a:t>
            </a:r>
            <a:r>
              <a:rPr lang="en-US" b="1" dirty="0" smtClean="0">
                <a:latin typeface="Courier New" panose="02070309020205020404" pitchFamily="49" charset="0"/>
              </a:rPr>
              <a:t> ?</a:t>
            </a:r>
            <a:r>
              <a:rPr lang="en-US" b="1" dirty="0" err="1" smtClean="0">
                <a:latin typeface="Courier New" panose="02070309020205020404" pitchFamily="49" charset="0"/>
              </a:rPr>
              <a:t>ddiDescription</a:t>
            </a:r>
            <a:endParaRPr lang="en-US" b="1" dirty="0" smtClean="0">
              <a:latin typeface="Courier New" panose="02070309020205020404" pitchFamily="49" charset="0"/>
            </a:endParaRPr>
          </a:p>
          <a:p>
            <a:r>
              <a:rPr lang="en-US" b="1" dirty="0" smtClean="0">
                <a:latin typeface="Courier New" panose="02070309020205020404" pitchFamily="49" charset="0"/>
              </a:rPr>
              <a:t>WHERE {</a:t>
            </a:r>
          </a:p>
          <a:p>
            <a:r>
              <a:rPr lang="en-US" b="1" dirty="0" smtClean="0">
                <a:latin typeface="Courier New" panose="02070309020205020404" pitchFamily="49" charset="0"/>
              </a:rPr>
              <a:t>?</a:t>
            </a:r>
            <a:r>
              <a:rPr lang="en-US" b="1" dirty="0" err="1" smtClean="0">
                <a:latin typeface="Courier New" panose="02070309020205020404" pitchFamily="49" charset="0"/>
              </a:rPr>
              <a:t>ddiLink</a:t>
            </a:r>
            <a:r>
              <a:rPr lang="en-US" b="1" dirty="0" smtClean="0">
                <a:latin typeface="Courier New" panose="02070309020205020404" pitchFamily="49" charset="0"/>
              </a:rPr>
              <a:t> </a:t>
            </a:r>
            <a:r>
              <a:rPr lang="en-US" b="1" dirty="0" err="1" smtClean="0">
                <a:latin typeface="Courier New" panose="02070309020205020404" pitchFamily="49" charset="0"/>
              </a:rPr>
              <a:t>rdf:type</a:t>
            </a:r>
            <a:r>
              <a:rPr lang="en-US" b="1" dirty="0" smtClean="0">
                <a:latin typeface="Courier New" panose="02070309020205020404" pitchFamily="49" charset="0"/>
              </a:rPr>
              <a:t> </a:t>
            </a:r>
            <a:r>
              <a:rPr lang="en-US" b="1" dirty="0" err="1" smtClean="0">
                <a:latin typeface="Courier New" panose="02070309020205020404" pitchFamily="49" charset="0"/>
              </a:rPr>
              <a:t>drugbank_vocabulary:Drug-Drug-Interaction</a:t>
            </a:r>
            <a:r>
              <a:rPr lang="en-US" b="1" dirty="0" smtClean="0">
                <a:latin typeface="Courier New" panose="02070309020205020404" pitchFamily="49" charset="0"/>
              </a:rPr>
              <a:t> .</a:t>
            </a:r>
          </a:p>
          <a:p>
            <a:r>
              <a:rPr lang="en-US" b="1" dirty="0" smtClean="0">
                <a:latin typeface="Courier New" panose="02070309020205020404" pitchFamily="49" charset="0"/>
              </a:rPr>
              <a:t>?d1 </a:t>
            </a:r>
            <a:r>
              <a:rPr lang="en-US" b="1" dirty="0" err="1" smtClean="0">
                <a:latin typeface="Courier New" panose="02070309020205020404" pitchFamily="49" charset="0"/>
              </a:rPr>
              <a:t>drugbank_vocabulary:ddi-interactor-in</a:t>
            </a:r>
            <a:r>
              <a:rPr lang="en-US" b="1" dirty="0" smtClean="0">
                <a:latin typeface="Courier New" panose="02070309020205020404" pitchFamily="49" charset="0"/>
              </a:rPr>
              <a:t> ?</a:t>
            </a:r>
            <a:r>
              <a:rPr lang="en-US" b="1" dirty="0" err="1" smtClean="0">
                <a:latin typeface="Courier New" panose="02070309020205020404" pitchFamily="49" charset="0"/>
              </a:rPr>
              <a:t>ddiLink</a:t>
            </a:r>
            <a:r>
              <a:rPr lang="en-US" b="1" dirty="0" smtClean="0">
                <a:latin typeface="Courier New" panose="02070309020205020404" pitchFamily="49" charset="0"/>
              </a:rPr>
              <a:t> .</a:t>
            </a:r>
          </a:p>
          <a:p>
            <a:r>
              <a:rPr lang="en-US" b="1" dirty="0" smtClean="0">
                <a:latin typeface="Courier New" panose="02070309020205020404" pitchFamily="49" charset="0"/>
              </a:rPr>
              <a:t>?d1 </a:t>
            </a:r>
            <a:r>
              <a:rPr lang="en-US" b="1" dirty="0" err="1" smtClean="0">
                <a:latin typeface="Courier New" panose="02070309020205020404" pitchFamily="49" charset="0"/>
              </a:rPr>
              <a:t>rdfs:label</a:t>
            </a:r>
            <a:r>
              <a:rPr lang="en-US" b="1" dirty="0" smtClean="0">
                <a:latin typeface="Courier New" panose="02070309020205020404" pitchFamily="49" charset="0"/>
              </a:rPr>
              <a:t> ?drug1 . </a:t>
            </a:r>
          </a:p>
          <a:p>
            <a:r>
              <a:rPr lang="en-US" b="1" dirty="0" smtClean="0">
                <a:latin typeface="Courier New" panose="02070309020205020404" pitchFamily="49" charset="0"/>
              </a:rPr>
              <a:t>?d2 </a:t>
            </a:r>
            <a:r>
              <a:rPr lang="en-US" b="1" dirty="0" err="1" smtClean="0">
                <a:latin typeface="Courier New" panose="02070309020205020404" pitchFamily="49" charset="0"/>
              </a:rPr>
              <a:t>drugbank_vocabulary:ddi-interactor-in</a:t>
            </a:r>
            <a:r>
              <a:rPr lang="en-US" b="1" dirty="0" smtClean="0">
                <a:latin typeface="Courier New" panose="02070309020205020404" pitchFamily="49" charset="0"/>
              </a:rPr>
              <a:t> ?</a:t>
            </a:r>
            <a:r>
              <a:rPr lang="en-US" b="1" dirty="0" err="1" smtClean="0">
                <a:latin typeface="Courier New" panose="02070309020205020404" pitchFamily="49" charset="0"/>
              </a:rPr>
              <a:t>ddiLink</a:t>
            </a:r>
            <a:r>
              <a:rPr lang="en-US" b="1" dirty="0" smtClean="0">
                <a:latin typeface="Courier New" panose="02070309020205020404" pitchFamily="49" charset="0"/>
              </a:rPr>
              <a:t> .</a:t>
            </a:r>
          </a:p>
          <a:p>
            <a:r>
              <a:rPr lang="en-US" b="1" dirty="0" smtClean="0">
                <a:latin typeface="Courier New" panose="02070309020205020404" pitchFamily="49" charset="0"/>
              </a:rPr>
              <a:t>?d2 </a:t>
            </a:r>
            <a:r>
              <a:rPr lang="en-US" b="1" dirty="0" err="1" smtClean="0">
                <a:latin typeface="Courier New" panose="02070309020205020404" pitchFamily="49" charset="0"/>
              </a:rPr>
              <a:t>rdfs:label</a:t>
            </a:r>
            <a:r>
              <a:rPr lang="en-US" b="1" dirty="0" smtClean="0">
                <a:latin typeface="Courier New" panose="02070309020205020404" pitchFamily="49" charset="0"/>
              </a:rPr>
              <a:t> ?drug2 .</a:t>
            </a:r>
          </a:p>
          <a:p>
            <a:r>
              <a:rPr lang="en-US" b="1" u="sng" dirty="0" smtClean="0">
                <a:latin typeface="Courier New" panose="02070309020205020404" pitchFamily="49" charset="0"/>
              </a:rPr>
              <a:t>?</a:t>
            </a:r>
            <a:r>
              <a:rPr lang="en-US" b="1" u="sng" dirty="0" err="1" smtClean="0">
                <a:latin typeface="Courier New" panose="02070309020205020404" pitchFamily="49" charset="0"/>
              </a:rPr>
              <a:t>ddiLink</a:t>
            </a:r>
            <a:r>
              <a:rPr lang="en-US" b="1" u="sng" dirty="0" smtClean="0">
                <a:latin typeface="Courier New" panose="02070309020205020404" pitchFamily="49" charset="0"/>
              </a:rPr>
              <a:t> </a:t>
            </a:r>
            <a:r>
              <a:rPr lang="en-US" b="1" u="sng" dirty="0" err="1" smtClean="0">
                <a:latin typeface="Courier New" panose="02070309020205020404" pitchFamily="49" charset="0"/>
              </a:rPr>
              <a:t>rdfs:label</a:t>
            </a:r>
            <a:r>
              <a:rPr lang="en-US" b="1" u="sng" dirty="0" smtClean="0">
                <a:latin typeface="Courier New" panose="02070309020205020404" pitchFamily="49" charset="0"/>
              </a:rPr>
              <a:t> ?</a:t>
            </a:r>
            <a:r>
              <a:rPr lang="en-US" b="1" u="sng" dirty="0" err="1" smtClean="0">
                <a:latin typeface="Courier New" panose="02070309020205020404" pitchFamily="49" charset="0"/>
              </a:rPr>
              <a:t>ddiDescription</a:t>
            </a:r>
            <a:r>
              <a:rPr lang="en-US" b="1" u="sng" dirty="0" smtClean="0">
                <a:latin typeface="Courier New" panose="02070309020205020404" pitchFamily="49" charset="0"/>
              </a:rPr>
              <a:t> .</a:t>
            </a:r>
          </a:p>
          <a:p>
            <a:r>
              <a:rPr lang="en-US" b="1" dirty="0" smtClean="0">
                <a:latin typeface="Courier New" panose="02070309020205020404" pitchFamily="49" charset="0"/>
              </a:rPr>
              <a:t>}</a:t>
            </a:r>
          </a:p>
        </p:txBody>
      </p:sp>
    </p:spTree>
    <p:extLst>
      <p:ext uri="{BB962C8B-B14F-4D97-AF65-F5344CB8AC3E}">
        <p14:creationId xmlns:p14="http://schemas.microsoft.com/office/powerpoint/2010/main" val="934076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29" y="0"/>
            <a:ext cx="11813871" cy="1325563"/>
          </a:xfrm>
        </p:spPr>
        <p:txBody>
          <a:bodyPr/>
          <a:lstStyle/>
          <a:p>
            <a:r>
              <a:rPr lang="en-US" dirty="0" smtClean="0"/>
              <a:t>Avoid interaction of similar drugs using Filter	</a:t>
            </a:r>
            <a:endParaRPr lang="en-US" dirty="0"/>
          </a:p>
        </p:txBody>
      </p:sp>
      <p:sp>
        <p:nvSpPr>
          <p:cNvPr id="4" name="Rectangle 3"/>
          <p:cNvSpPr/>
          <p:nvPr/>
        </p:nvSpPr>
        <p:spPr>
          <a:xfrm>
            <a:off x="1114536" y="1111081"/>
            <a:ext cx="9149138" cy="5016758"/>
          </a:xfrm>
          <a:prstGeom prst="rect">
            <a:avLst/>
          </a:prstGeom>
        </p:spPr>
        <p:txBody>
          <a:bodyPr wrap="square">
            <a:spAutoFit/>
          </a:bodyPr>
          <a:lstStyle/>
          <a:p>
            <a:r>
              <a:rPr lang="en-US" dirty="0" smtClean="0">
                <a:latin typeface="Courier New" panose="02070309020205020404" pitchFamily="49" charset="0"/>
              </a:rPr>
              <a:t>PREFIX </a:t>
            </a:r>
            <a:r>
              <a:rPr lang="en-US" dirty="0" err="1" smtClean="0">
                <a:latin typeface="Courier New" panose="02070309020205020404" pitchFamily="49" charset="0"/>
              </a:rPr>
              <a:t>drugbank_vocabulary</a:t>
            </a:r>
            <a:r>
              <a:rPr lang="en-US" dirty="0" smtClean="0">
                <a:latin typeface="Courier New" panose="02070309020205020404" pitchFamily="49" charset="0"/>
              </a:rPr>
              <a:t>:&lt;http://bio2rdf.org/drugbank_vocabulary:&gt;</a:t>
            </a:r>
          </a:p>
          <a:p>
            <a:r>
              <a:rPr lang="en-US" dirty="0" smtClean="0">
                <a:latin typeface="Courier New" panose="02070309020205020404" pitchFamily="49" charset="0"/>
              </a:rPr>
              <a:t>PREFIX </a:t>
            </a:r>
            <a:r>
              <a:rPr lang="en-US" dirty="0" err="1" smtClean="0">
                <a:latin typeface="Courier New" panose="02070309020205020404" pitchFamily="49" charset="0"/>
              </a:rPr>
              <a:t>rdfs</a:t>
            </a:r>
            <a:r>
              <a:rPr lang="en-US" dirty="0" smtClean="0">
                <a:latin typeface="Courier New" panose="02070309020205020404" pitchFamily="49" charset="0"/>
              </a:rPr>
              <a:t>:&lt;http://www.w3.org/2000/01/rdf-schema#&gt;</a:t>
            </a:r>
          </a:p>
          <a:p>
            <a:r>
              <a:rPr lang="en-US" dirty="0" smtClean="0">
                <a:latin typeface="Courier New" panose="02070309020205020404" pitchFamily="49" charset="0"/>
              </a:rPr>
              <a:t>PREFIX </a:t>
            </a:r>
            <a:r>
              <a:rPr lang="en-US" dirty="0" err="1" smtClean="0">
                <a:latin typeface="Courier New" panose="02070309020205020404" pitchFamily="49" charset="0"/>
              </a:rPr>
              <a:t>rdf</a:t>
            </a:r>
            <a:r>
              <a:rPr lang="en-US" dirty="0" smtClean="0">
                <a:latin typeface="Courier New" panose="02070309020205020404" pitchFamily="49" charset="0"/>
              </a:rPr>
              <a:t>:&lt;http://www.w3.org/1999/02/22-rdf-syntax-ns#&gt;</a:t>
            </a:r>
          </a:p>
          <a:p>
            <a:endParaRPr lang="en-US" dirty="0" smtClean="0">
              <a:latin typeface="Courier New" panose="02070309020205020404" pitchFamily="49" charset="0"/>
            </a:endParaRPr>
          </a:p>
          <a:p>
            <a:r>
              <a:rPr lang="en-US" b="1" dirty="0" smtClean="0">
                <a:latin typeface="Courier New" panose="02070309020205020404" pitchFamily="49" charset="0"/>
              </a:rPr>
              <a:t>SELECT ?drug1 ?drug2 ?</a:t>
            </a:r>
            <a:r>
              <a:rPr lang="en-US" b="1" dirty="0" err="1" smtClean="0">
                <a:latin typeface="Courier New" panose="02070309020205020404" pitchFamily="49" charset="0"/>
              </a:rPr>
              <a:t>ddiLink</a:t>
            </a:r>
            <a:r>
              <a:rPr lang="en-US" b="1" dirty="0" smtClean="0">
                <a:latin typeface="Courier New" panose="02070309020205020404" pitchFamily="49" charset="0"/>
              </a:rPr>
              <a:t> ?</a:t>
            </a:r>
            <a:r>
              <a:rPr lang="en-US" b="1" dirty="0" err="1" smtClean="0">
                <a:latin typeface="Courier New" panose="02070309020205020404" pitchFamily="49" charset="0"/>
              </a:rPr>
              <a:t>ddiDescription</a:t>
            </a:r>
            <a:endParaRPr lang="en-US" b="1" dirty="0" smtClean="0">
              <a:latin typeface="Courier New" panose="02070309020205020404" pitchFamily="49" charset="0"/>
            </a:endParaRPr>
          </a:p>
          <a:p>
            <a:r>
              <a:rPr lang="en-US" b="1" dirty="0" smtClean="0">
                <a:latin typeface="Courier New" panose="02070309020205020404" pitchFamily="49" charset="0"/>
              </a:rPr>
              <a:t>WHERE {</a:t>
            </a:r>
          </a:p>
          <a:p>
            <a:r>
              <a:rPr lang="en-US" b="1" dirty="0" smtClean="0">
                <a:latin typeface="Courier New" panose="02070309020205020404" pitchFamily="49" charset="0"/>
              </a:rPr>
              <a:t>?</a:t>
            </a:r>
            <a:r>
              <a:rPr lang="en-US" b="1" dirty="0" err="1" smtClean="0">
                <a:latin typeface="Courier New" panose="02070309020205020404" pitchFamily="49" charset="0"/>
              </a:rPr>
              <a:t>ddiLink</a:t>
            </a:r>
            <a:r>
              <a:rPr lang="en-US" b="1" dirty="0" smtClean="0">
                <a:latin typeface="Courier New" panose="02070309020205020404" pitchFamily="49" charset="0"/>
              </a:rPr>
              <a:t> </a:t>
            </a:r>
            <a:r>
              <a:rPr lang="en-US" b="1" dirty="0" err="1" smtClean="0">
                <a:latin typeface="Courier New" panose="02070309020205020404" pitchFamily="49" charset="0"/>
              </a:rPr>
              <a:t>rdf:type</a:t>
            </a:r>
            <a:r>
              <a:rPr lang="en-US" b="1" dirty="0" smtClean="0">
                <a:latin typeface="Courier New" panose="02070309020205020404" pitchFamily="49" charset="0"/>
              </a:rPr>
              <a:t> </a:t>
            </a:r>
            <a:r>
              <a:rPr lang="en-US" b="1" dirty="0" err="1" smtClean="0">
                <a:latin typeface="Courier New" panose="02070309020205020404" pitchFamily="49" charset="0"/>
              </a:rPr>
              <a:t>drugbank_vocabulary:Drug-Drug-Interaction</a:t>
            </a:r>
            <a:r>
              <a:rPr lang="en-US" b="1" dirty="0" smtClean="0">
                <a:latin typeface="Courier New" panose="02070309020205020404" pitchFamily="49" charset="0"/>
              </a:rPr>
              <a:t> .</a:t>
            </a:r>
          </a:p>
          <a:p>
            <a:r>
              <a:rPr lang="en-US" b="1" dirty="0" smtClean="0">
                <a:latin typeface="Courier New" panose="02070309020205020404" pitchFamily="49" charset="0"/>
              </a:rPr>
              <a:t>?d1 </a:t>
            </a:r>
            <a:r>
              <a:rPr lang="en-US" b="1" dirty="0" err="1" smtClean="0">
                <a:latin typeface="Courier New" panose="02070309020205020404" pitchFamily="49" charset="0"/>
              </a:rPr>
              <a:t>drugbank_vocabulary:ddi-interactor-in</a:t>
            </a:r>
            <a:r>
              <a:rPr lang="en-US" b="1" dirty="0" smtClean="0">
                <a:latin typeface="Courier New" panose="02070309020205020404" pitchFamily="49" charset="0"/>
              </a:rPr>
              <a:t> ?</a:t>
            </a:r>
            <a:r>
              <a:rPr lang="en-US" b="1" dirty="0" err="1" smtClean="0">
                <a:latin typeface="Courier New" panose="02070309020205020404" pitchFamily="49" charset="0"/>
              </a:rPr>
              <a:t>ddiLink</a:t>
            </a:r>
            <a:r>
              <a:rPr lang="en-US" b="1" dirty="0" smtClean="0">
                <a:latin typeface="Courier New" panose="02070309020205020404" pitchFamily="49" charset="0"/>
              </a:rPr>
              <a:t> .</a:t>
            </a:r>
          </a:p>
          <a:p>
            <a:r>
              <a:rPr lang="en-US" b="1" dirty="0" smtClean="0">
                <a:latin typeface="Courier New" panose="02070309020205020404" pitchFamily="49" charset="0"/>
              </a:rPr>
              <a:t>?d1 </a:t>
            </a:r>
            <a:r>
              <a:rPr lang="en-US" b="1" dirty="0" err="1" smtClean="0">
                <a:latin typeface="Courier New" panose="02070309020205020404" pitchFamily="49" charset="0"/>
              </a:rPr>
              <a:t>rdfs:label</a:t>
            </a:r>
            <a:r>
              <a:rPr lang="en-US" b="1" dirty="0" smtClean="0">
                <a:latin typeface="Courier New" panose="02070309020205020404" pitchFamily="49" charset="0"/>
              </a:rPr>
              <a:t> ?drug1 . </a:t>
            </a:r>
          </a:p>
          <a:p>
            <a:r>
              <a:rPr lang="en-US" b="1" dirty="0" smtClean="0">
                <a:latin typeface="Courier New" panose="02070309020205020404" pitchFamily="49" charset="0"/>
              </a:rPr>
              <a:t>?d2 </a:t>
            </a:r>
            <a:r>
              <a:rPr lang="en-US" b="1" dirty="0" err="1" smtClean="0">
                <a:latin typeface="Courier New" panose="02070309020205020404" pitchFamily="49" charset="0"/>
              </a:rPr>
              <a:t>drugbank_vocabulary:ddi-interactor-in</a:t>
            </a:r>
            <a:r>
              <a:rPr lang="en-US" b="1" dirty="0" smtClean="0">
                <a:latin typeface="Courier New" panose="02070309020205020404" pitchFamily="49" charset="0"/>
              </a:rPr>
              <a:t> ?</a:t>
            </a:r>
            <a:r>
              <a:rPr lang="en-US" b="1" dirty="0" err="1" smtClean="0">
                <a:latin typeface="Courier New" panose="02070309020205020404" pitchFamily="49" charset="0"/>
              </a:rPr>
              <a:t>ddiLink</a:t>
            </a:r>
            <a:r>
              <a:rPr lang="en-US" b="1" dirty="0" smtClean="0">
                <a:latin typeface="Courier New" panose="02070309020205020404" pitchFamily="49" charset="0"/>
              </a:rPr>
              <a:t> .</a:t>
            </a:r>
          </a:p>
          <a:p>
            <a:r>
              <a:rPr lang="en-US" b="1" dirty="0" smtClean="0">
                <a:latin typeface="Courier New" panose="02070309020205020404" pitchFamily="49" charset="0"/>
              </a:rPr>
              <a:t>?d2 </a:t>
            </a:r>
            <a:r>
              <a:rPr lang="en-US" b="1" dirty="0" err="1" smtClean="0">
                <a:latin typeface="Courier New" panose="02070309020205020404" pitchFamily="49" charset="0"/>
              </a:rPr>
              <a:t>rdfs:label</a:t>
            </a:r>
            <a:r>
              <a:rPr lang="en-US" b="1" dirty="0" smtClean="0">
                <a:latin typeface="Courier New" panose="02070309020205020404" pitchFamily="49" charset="0"/>
              </a:rPr>
              <a:t> ?drug2 .</a:t>
            </a:r>
          </a:p>
          <a:p>
            <a:r>
              <a:rPr lang="en-US" b="1" dirty="0" smtClean="0">
                <a:latin typeface="Courier New" panose="02070309020205020404" pitchFamily="49" charset="0"/>
              </a:rPr>
              <a:t>?</a:t>
            </a:r>
            <a:r>
              <a:rPr lang="en-US" b="1" dirty="0" err="1" smtClean="0">
                <a:latin typeface="Courier New" panose="02070309020205020404" pitchFamily="49" charset="0"/>
              </a:rPr>
              <a:t>ddiLink</a:t>
            </a:r>
            <a:r>
              <a:rPr lang="en-US" b="1" dirty="0" smtClean="0">
                <a:latin typeface="Courier New" panose="02070309020205020404" pitchFamily="49" charset="0"/>
              </a:rPr>
              <a:t> </a:t>
            </a:r>
            <a:r>
              <a:rPr lang="en-US" b="1" dirty="0" err="1" smtClean="0">
                <a:latin typeface="Courier New" panose="02070309020205020404" pitchFamily="49" charset="0"/>
              </a:rPr>
              <a:t>rdfs:label</a:t>
            </a:r>
            <a:r>
              <a:rPr lang="en-US" b="1" dirty="0" smtClean="0">
                <a:latin typeface="Courier New" panose="02070309020205020404" pitchFamily="49" charset="0"/>
              </a:rPr>
              <a:t> ?</a:t>
            </a:r>
            <a:r>
              <a:rPr lang="en-US" b="1" dirty="0" err="1" smtClean="0">
                <a:latin typeface="Courier New" panose="02070309020205020404" pitchFamily="49" charset="0"/>
              </a:rPr>
              <a:t>ddiDescription</a:t>
            </a:r>
            <a:r>
              <a:rPr lang="en-US" b="1" dirty="0" smtClean="0">
                <a:latin typeface="Courier New" panose="02070309020205020404" pitchFamily="49" charset="0"/>
              </a:rPr>
              <a:t> .</a:t>
            </a:r>
          </a:p>
          <a:p>
            <a:r>
              <a:rPr lang="en-US" b="1" u="sng" dirty="0" smtClean="0">
                <a:latin typeface="Courier New" panose="02070309020205020404" pitchFamily="49" charset="0"/>
              </a:rPr>
              <a:t>           (?d1 != ?d2)</a:t>
            </a:r>
          </a:p>
          <a:p>
            <a:r>
              <a:rPr lang="en-US" b="1" dirty="0" smtClean="0">
                <a:latin typeface="Courier New" panose="02070309020205020404" pitchFamily="49" charset="0"/>
              </a:rPr>
              <a:t>}</a:t>
            </a:r>
          </a:p>
          <a:p>
            <a:r>
              <a:rPr lang="en-US" sz="1600" i="1" dirty="0" smtClean="0"/>
              <a:t>Filter Constraints use Boolean conditions to filter out unwanted query results</a:t>
            </a:r>
          </a:p>
          <a:p>
            <a:endParaRPr lang="en-US" sz="1600" i="1" dirty="0"/>
          </a:p>
          <a:p>
            <a:r>
              <a:rPr lang="en-US" dirty="0" smtClean="0"/>
              <a:t>In our case, it avoids the interaction between the same drugs</a:t>
            </a:r>
          </a:p>
        </p:txBody>
      </p:sp>
      <p:sp>
        <p:nvSpPr>
          <p:cNvPr id="5" name="Oval 4"/>
          <p:cNvSpPr/>
          <p:nvPr/>
        </p:nvSpPr>
        <p:spPr>
          <a:xfrm>
            <a:off x="1192766" y="4683968"/>
            <a:ext cx="154110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FILTER</a:t>
            </a:r>
            <a:endParaRPr lang="en-US" dirty="0"/>
          </a:p>
        </p:txBody>
      </p:sp>
      <p:cxnSp>
        <p:nvCxnSpPr>
          <p:cNvPr id="6" name="Straight Arrow Connector 5"/>
          <p:cNvCxnSpPr>
            <a:stCxn id="5" idx="4"/>
          </p:cNvCxnSpPr>
          <p:nvPr/>
        </p:nvCxnSpPr>
        <p:spPr>
          <a:xfrm flipH="1">
            <a:off x="1959429" y="5075854"/>
            <a:ext cx="3889" cy="28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69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117"/>
            <a:ext cx="10515600" cy="1325563"/>
          </a:xfrm>
        </p:spPr>
        <p:txBody>
          <a:bodyPr/>
          <a:lstStyle/>
          <a:p>
            <a:r>
              <a:rPr lang="en-US" dirty="0" smtClean="0"/>
              <a:t>Last Step: Query Modifiers</a:t>
            </a:r>
            <a:endParaRPr lang="en-US" dirty="0"/>
          </a:p>
        </p:txBody>
      </p:sp>
      <p:sp>
        <p:nvSpPr>
          <p:cNvPr id="3" name="Content Placeholder 2"/>
          <p:cNvSpPr>
            <a:spLocks noGrp="1"/>
          </p:cNvSpPr>
          <p:nvPr>
            <p:ph idx="1"/>
          </p:nvPr>
        </p:nvSpPr>
        <p:spPr>
          <a:xfrm>
            <a:off x="838200" y="1127416"/>
            <a:ext cx="10515600" cy="4603167"/>
          </a:xfrm>
        </p:spPr>
        <p:txBody>
          <a:bodyPr/>
          <a:lstStyle/>
          <a:p>
            <a:r>
              <a:rPr lang="en-US" i="1" dirty="0"/>
              <a:t>Name </a:t>
            </a:r>
            <a:r>
              <a:rPr lang="en-US" i="1" u="sng" dirty="0"/>
              <a:t>pair of drugs </a:t>
            </a:r>
            <a:r>
              <a:rPr lang="en-US" i="1" dirty="0"/>
              <a:t>and </a:t>
            </a:r>
            <a:r>
              <a:rPr lang="en-US" i="1" u="sng" dirty="0"/>
              <a:t>describe 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smtClean="0"/>
              <a:t>.</a:t>
            </a:r>
          </a:p>
          <a:p>
            <a:endParaRPr lang="en-US" dirty="0"/>
          </a:p>
          <a:p>
            <a:r>
              <a:rPr lang="en-US" dirty="0" smtClean="0">
                <a:solidFill>
                  <a:srgbClr val="FF0000"/>
                </a:solidFill>
              </a:rPr>
              <a:t>Query Modifier</a:t>
            </a:r>
            <a:r>
              <a:rPr lang="en-US" dirty="0" smtClean="0"/>
              <a:t>: Limiting, ordering, other forms of result rearrangements.</a:t>
            </a:r>
          </a:p>
          <a:p>
            <a:endParaRPr lang="en-US" dirty="0"/>
          </a:p>
          <a:p>
            <a:r>
              <a:rPr lang="en-US" dirty="0" smtClean="0"/>
              <a:t>By wish, you can limit the output rows using LIMIT Keyword.</a:t>
            </a:r>
          </a:p>
          <a:p>
            <a:endParaRPr lang="en-US" dirty="0"/>
          </a:p>
          <a:p>
            <a:r>
              <a:rPr lang="en-US" dirty="0" smtClean="0"/>
              <a:t>                         100</a:t>
            </a:r>
          </a:p>
          <a:p>
            <a:endParaRPr lang="en-US" dirty="0"/>
          </a:p>
          <a:p>
            <a:pPr marL="0" indent="0">
              <a:buNone/>
            </a:pPr>
            <a:r>
              <a:rPr lang="en-US" sz="1600" i="1" dirty="0" smtClean="0"/>
              <a:t>A solution modifier that limits the number of rows returned from the query</a:t>
            </a:r>
          </a:p>
          <a:p>
            <a:pPr marL="0" indent="0">
              <a:buNone/>
            </a:pPr>
            <a:endParaRPr lang="en-US" sz="1600" i="1" dirty="0"/>
          </a:p>
          <a:p>
            <a:r>
              <a:rPr lang="en-US" dirty="0" smtClean="0"/>
              <a:t>SPARQL has two other solution modifiers:</a:t>
            </a:r>
          </a:p>
          <a:p>
            <a:pPr marL="0" indent="0">
              <a:buNone/>
            </a:pPr>
            <a:endParaRPr lang="en-US" dirty="0" smtClean="0"/>
          </a:p>
          <a:p>
            <a:pPr marL="0" indent="0">
              <a:buNone/>
            </a:pPr>
            <a:r>
              <a:rPr lang="en-US" sz="1600" i="1" dirty="0" smtClean="0">
                <a:solidFill>
                  <a:srgbClr val="FF0000"/>
                </a:solidFill>
              </a:rPr>
              <a:t>ORDER BY </a:t>
            </a:r>
            <a:r>
              <a:rPr lang="en-US" sz="1600" i="1" dirty="0" smtClean="0"/>
              <a:t>for sorting solutions on the value of one or more variables</a:t>
            </a:r>
          </a:p>
          <a:p>
            <a:pPr marL="0" indent="0">
              <a:buNone/>
            </a:pPr>
            <a:r>
              <a:rPr lang="en-US" sz="1600" i="1" dirty="0" smtClean="0">
                <a:solidFill>
                  <a:srgbClr val="FF0000"/>
                </a:solidFill>
              </a:rPr>
              <a:t>OFFSET</a:t>
            </a:r>
            <a:r>
              <a:rPr lang="en-US" sz="1600" i="1" dirty="0" smtClean="0"/>
              <a:t>, used in </a:t>
            </a:r>
            <a:r>
              <a:rPr lang="en-US" sz="1600" i="1" dirty="0" err="1" smtClean="0"/>
              <a:t>conjuction</a:t>
            </a:r>
            <a:r>
              <a:rPr lang="en-US" sz="1600" i="1" dirty="0" smtClean="0"/>
              <a:t> with </a:t>
            </a:r>
            <a:r>
              <a:rPr lang="en-US" sz="1600" i="1" dirty="0" smtClean="0">
                <a:solidFill>
                  <a:schemeClr val="accent3"/>
                </a:solidFill>
              </a:rPr>
              <a:t>LIMIT </a:t>
            </a:r>
            <a:r>
              <a:rPr lang="en-US" sz="1600" i="1" dirty="0" smtClean="0"/>
              <a:t>and </a:t>
            </a:r>
            <a:r>
              <a:rPr lang="en-US" sz="1600" i="1" dirty="0" smtClean="0">
                <a:solidFill>
                  <a:schemeClr val="accent3"/>
                </a:solidFill>
              </a:rPr>
              <a:t>ORDER BY </a:t>
            </a:r>
            <a:r>
              <a:rPr lang="en-US" sz="1600" i="1" dirty="0" smtClean="0"/>
              <a:t>to take a slice of a sorted solution set</a:t>
            </a:r>
            <a:endParaRPr lang="en-US" sz="1600" i="1" dirty="0"/>
          </a:p>
          <a:p>
            <a:pPr marL="0" indent="0">
              <a:buNone/>
            </a:pPr>
            <a:endParaRPr lang="en-US" i="1" dirty="0" smtClean="0"/>
          </a:p>
          <a:p>
            <a:r>
              <a:rPr lang="en-US" dirty="0" smtClean="0"/>
              <a:t>The </a:t>
            </a:r>
            <a:r>
              <a:rPr lang="en-US" dirty="0" smtClean="0">
                <a:solidFill>
                  <a:srgbClr val="FF0000"/>
                </a:solidFill>
              </a:rPr>
              <a:t>DISTINCT</a:t>
            </a:r>
            <a:r>
              <a:rPr lang="en-US" dirty="0" smtClean="0"/>
              <a:t> modifier eliminates duplicate rows from the query results</a:t>
            </a:r>
            <a:endParaRPr lang="en-US" dirty="0"/>
          </a:p>
          <a:p>
            <a:endParaRPr lang="en-US" dirty="0"/>
          </a:p>
          <a:p>
            <a:endParaRPr lang="en-US" dirty="0"/>
          </a:p>
        </p:txBody>
      </p:sp>
      <p:sp>
        <p:nvSpPr>
          <p:cNvPr id="4" name="Oval 3"/>
          <p:cNvSpPr/>
          <p:nvPr/>
        </p:nvSpPr>
        <p:spPr>
          <a:xfrm>
            <a:off x="1127452" y="3004457"/>
            <a:ext cx="154110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LIMIT</a:t>
            </a:r>
            <a:endParaRPr lang="en-US" dirty="0"/>
          </a:p>
        </p:txBody>
      </p:sp>
      <p:cxnSp>
        <p:nvCxnSpPr>
          <p:cNvPr id="6" name="Straight Arrow Connector 5"/>
          <p:cNvCxnSpPr>
            <a:stCxn id="4" idx="4"/>
          </p:cNvCxnSpPr>
          <p:nvPr/>
        </p:nvCxnSpPr>
        <p:spPr>
          <a:xfrm>
            <a:off x="1898004" y="3396343"/>
            <a:ext cx="0" cy="30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438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008" y="107708"/>
            <a:ext cx="10515600" cy="1145623"/>
          </a:xfrm>
        </p:spPr>
        <p:txBody>
          <a:bodyPr/>
          <a:lstStyle/>
          <a:p>
            <a:r>
              <a:rPr lang="en-US" dirty="0" smtClean="0"/>
              <a:t>Final Query</a:t>
            </a:r>
            <a:endParaRPr lang="en-US" dirty="0"/>
          </a:p>
        </p:txBody>
      </p:sp>
      <p:sp>
        <p:nvSpPr>
          <p:cNvPr id="3" name="Content Placeholder 2"/>
          <p:cNvSpPr>
            <a:spLocks noGrp="1"/>
          </p:cNvSpPr>
          <p:nvPr>
            <p:ph idx="1"/>
          </p:nvPr>
        </p:nvSpPr>
        <p:spPr>
          <a:xfrm>
            <a:off x="391872" y="1057388"/>
            <a:ext cx="10515600" cy="4351338"/>
          </a:xfrm>
        </p:spPr>
        <p:txBody>
          <a:bodyPr/>
          <a:lstStyle/>
          <a:p>
            <a:r>
              <a:rPr lang="en-US" i="1" dirty="0"/>
              <a:t>Name </a:t>
            </a:r>
            <a:r>
              <a:rPr lang="en-US" i="1" u="sng" dirty="0"/>
              <a:t>pair of drugs </a:t>
            </a:r>
            <a:r>
              <a:rPr lang="en-US" i="1" dirty="0"/>
              <a:t>and </a:t>
            </a:r>
            <a:r>
              <a:rPr lang="en-US" i="1" u="sng" dirty="0"/>
              <a:t>describe 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a:t>.</a:t>
            </a:r>
            <a:endParaRPr lang="en-US" dirty="0"/>
          </a:p>
          <a:p>
            <a:endParaRPr lang="en-US" dirty="0"/>
          </a:p>
        </p:txBody>
      </p:sp>
      <p:sp>
        <p:nvSpPr>
          <p:cNvPr id="4" name="Rectangle 3"/>
          <p:cNvSpPr/>
          <p:nvPr/>
        </p:nvSpPr>
        <p:spPr>
          <a:xfrm>
            <a:off x="1370332" y="2060208"/>
            <a:ext cx="11489634" cy="4154984"/>
          </a:xfrm>
          <a:prstGeom prst="rect">
            <a:avLst/>
          </a:prstGeom>
        </p:spPr>
        <p:txBody>
          <a:bodyPr wrap="square">
            <a:spAutoFit/>
          </a:bodyPr>
          <a:lstStyle/>
          <a:p>
            <a:r>
              <a:rPr lang="en-US" sz="1600" b="1" dirty="0" smtClean="0">
                <a:latin typeface="Courier New" panose="02070309020205020404" pitchFamily="49" charset="0"/>
              </a:rPr>
              <a:t>PREFIX </a:t>
            </a:r>
            <a:r>
              <a:rPr lang="en-US" sz="1600" b="1" dirty="0" err="1" smtClean="0">
                <a:latin typeface="Courier New" panose="02070309020205020404" pitchFamily="49" charset="0"/>
              </a:rPr>
              <a:t>drugbank_vocabulary</a:t>
            </a:r>
            <a:r>
              <a:rPr lang="en-US" sz="1600" b="1" dirty="0" smtClean="0">
                <a:latin typeface="Courier New" panose="02070309020205020404" pitchFamily="49" charset="0"/>
              </a:rPr>
              <a:t>:&lt;http://bio2rdf.org/drugbank_vocabulary:&gt;</a:t>
            </a:r>
          </a:p>
          <a:p>
            <a:r>
              <a:rPr lang="en-US" sz="1600" b="1" dirty="0" smtClean="0">
                <a:latin typeface="Courier New" panose="02070309020205020404" pitchFamily="49" charset="0"/>
              </a:rPr>
              <a:t>PREFIX </a:t>
            </a:r>
            <a:r>
              <a:rPr lang="en-US" sz="1600" b="1" dirty="0" err="1" smtClean="0">
                <a:latin typeface="Courier New" panose="02070309020205020404" pitchFamily="49" charset="0"/>
              </a:rPr>
              <a:t>rdfs</a:t>
            </a:r>
            <a:r>
              <a:rPr lang="en-US" sz="1600" b="1" dirty="0" smtClean="0">
                <a:latin typeface="Courier New" panose="02070309020205020404" pitchFamily="49" charset="0"/>
              </a:rPr>
              <a:t>:&lt;http://www.w3.org/2000/01/rdf-schema#&gt;</a:t>
            </a:r>
          </a:p>
          <a:p>
            <a:r>
              <a:rPr lang="en-US" sz="1600" b="1" dirty="0" smtClean="0">
                <a:latin typeface="Courier New" panose="02070309020205020404" pitchFamily="49" charset="0"/>
              </a:rPr>
              <a:t>PREFIX </a:t>
            </a:r>
            <a:r>
              <a:rPr lang="en-US" sz="1600" b="1" dirty="0" err="1" smtClean="0">
                <a:latin typeface="Courier New" panose="02070309020205020404" pitchFamily="49" charset="0"/>
              </a:rPr>
              <a:t>rdf</a:t>
            </a:r>
            <a:r>
              <a:rPr lang="en-US" sz="1600" b="1" dirty="0" smtClean="0">
                <a:latin typeface="Courier New" panose="02070309020205020404" pitchFamily="49" charset="0"/>
              </a:rPr>
              <a:t>:&lt;http://www.w3.org/1999/02/22-rdf-syntax-ns#&gt;</a:t>
            </a:r>
          </a:p>
          <a:p>
            <a:endParaRPr lang="en-US" sz="1600" b="1" dirty="0" smtClean="0">
              <a:latin typeface="Courier New" panose="02070309020205020404" pitchFamily="49" charset="0"/>
            </a:endParaRPr>
          </a:p>
          <a:p>
            <a:r>
              <a:rPr lang="en-US" sz="1600" b="1" dirty="0" smtClean="0">
                <a:latin typeface="Courier New" panose="02070309020205020404" pitchFamily="49" charset="0"/>
              </a:rPr>
              <a:t>SELECT ?drug1 ?drug2 ?</a:t>
            </a:r>
            <a:r>
              <a:rPr lang="en-US" sz="1600" b="1" dirty="0" err="1" smtClean="0">
                <a:latin typeface="Courier New" panose="02070309020205020404" pitchFamily="49" charset="0"/>
              </a:rPr>
              <a:t>ddiLink</a:t>
            </a:r>
            <a:r>
              <a:rPr lang="en-US" sz="1600" b="1" dirty="0" smtClean="0">
                <a:latin typeface="Courier New" panose="02070309020205020404" pitchFamily="49" charset="0"/>
              </a:rPr>
              <a:t> ?</a:t>
            </a:r>
            <a:r>
              <a:rPr lang="en-US" sz="1600" b="1" dirty="0" err="1" smtClean="0">
                <a:latin typeface="Courier New" panose="02070309020205020404" pitchFamily="49" charset="0"/>
              </a:rPr>
              <a:t>ddiDescription</a:t>
            </a:r>
            <a:endParaRPr lang="en-US" sz="1600" b="1" dirty="0" smtClean="0">
              <a:latin typeface="Courier New" panose="02070309020205020404" pitchFamily="49" charset="0"/>
            </a:endParaRPr>
          </a:p>
          <a:p>
            <a:r>
              <a:rPr lang="en-US" sz="1600" b="1" dirty="0" smtClean="0">
                <a:latin typeface="Courier New" panose="02070309020205020404" pitchFamily="49" charset="0"/>
              </a:rPr>
              <a:t>WHERE {</a:t>
            </a:r>
          </a:p>
          <a:p>
            <a:r>
              <a:rPr lang="en-US" sz="1600" b="1" dirty="0" smtClean="0">
                <a:latin typeface="Courier New" panose="02070309020205020404" pitchFamily="49" charset="0"/>
              </a:rPr>
              <a:t>?</a:t>
            </a:r>
            <a:r>
              <a:rPr lang="en-US" sz="1600" b="1" dirty="0" err="1" smtClean="0">
                <a:latin typeface="Courier New" panose="02070309020205020404" pitchFamily="49" charset="0"/>
              </a:rPr>
              <a:t>ddiLink</a:t>
            </a:r>
            <a:r>
              <a:rPr lang="en-US" sz="1600" b="1" dirty="0" smtClean="0">
                <a:latin typeface="Courier New" panose="02070309020205020404" pitchFamily="49" charset="0"/>
              </a:rPr>
              <a:t> </a:t>
            </a:r>
            <a:r>
              <a:rPr lang="en-US" sz="1600" b="1" dirty="0" err="1" smtClean="0">
                <a:latin typeface="Courier New" panose="02070309020205020404" pitchFamily="49" charset="0"/>
              </a:rPr>
              <a:t>rdf:type</a:t>
            </a:r>
            <a:r>
              <a:rPr lang="en-US" sz="1600" b="1" dirty="0" smtClean="0">
                <a:latin typeface="Courier New" panose="02070309020205020404" pitchFamily="49" charset="0"/>
              </a:rPr>
              <a:t> </a:t>
            </a:r>
            <a:r>
              <a:rPr lang="en-US" sz="1600" b="1" dirty="0" err="1" smtClean="0">
                <a:latin typeface="Courier New" panose="02070309020205020404" pitchFamily="49" charset="0"/>
              </a:rPr>
              <a:t>drugbank_vocabulary:Drug-Drug-Interaction</a:t>
            </a:r>
            <a:r>
              <a:rPr lang="en-US" sz="1600" b="1" dirty="0" smtClean="0">
                <a:latin typeface="Courier New" panose="02070309020205020404" pitchFamily="49" charset="0"/>
              </a:rPr>
              <a:t> .</a:t>
            </a:r>
          </a:p>
          <a:p>
            <a:r>
              <a:rPr lang="en-US" sz="1600" b="1" dirty="0" smtClean="0">
                <a:latin typeface="Courier New" panose="02070309020205020404" pitchFamily="49" charset="0"/>
              </a:rPr>
              <a:t>?d1 </a:t>
            </a:r>
            <a:r>
              <a:rPr lang="en-US" sz="1600" b="1" dirty="0" err="1" smtClean="0">
                <a:latin typeface="Courier New" panose="02070309020205020404" pitchFamily="49" charset="0"/>
              </a:rPr>
              <a:t>drugbank_vocabulary:ddi-interactor-in</a:t>
            </a:r>
            <a:r>
              <a:rPr lang="en-US" sz="1600" b="1" dirty="0" smtClean="0">
                <a:latin typeface="Courier New" panose="02070309020205020404" pitchFamily="49" charset="0"/>
              </a:rPr>
              <a:t> ?</a:t>
            </a:r>
            <a:r>
              <a:rPr lang="en-US" sz="1600" b="1" dirty="0" err="1" smtClean="0">
                <a:latin typeface="Courier New" panose="02070309020205020404" pitchFamily="49" charset="0"/>
              </a:rPr>
              <a:t>ddiLink</a:t>
            </a:r>
            <a:r>
              <a:rPr lang="en-US" sz="1600" b="1" dirty="0" smtClean="0">
                <a:latin typeface="Courier New" panose="02070309020205020404" pitchFamily="49" charset="0"/>
              </a:rPr>
              <a:t> .</a:t>
            </a:r>
          </a:p>
          <a:p>
            <a:r>
              <a:rPr lang="en-US" sz="1600" b="1" dirty="0" smtClean="0">
                <a:latin typeface="Courier New" panose="02070309020205020404" pitchFamily="49" charset="0"/>
              </a:rPr>
              <a:t>?d1 </a:t>
            </a:r>
            <a:r>
              <a:rPr lang="en-US" sz="1600" b="1" dirty="0" err="1" smtClean="0">
                <a:latin typeface="Courier New" panose="02070309020205020404" pitchFamily="49" charset="0"/>
              </a:rPr>
              <a:t>rdfs:label</a:t>
            </a:r>
            <a:r>
              <a:rPr lang="en-US" sz="1600" b="1" dirty="0" smtClean="0">
                <a:latin typeface="Courier New" panose="02070309020205020404" pitchFamily="49" charset="0"/>
              </a:rPr>
              <a:t> ?drug1 . </a:t>
            </a:r>
          </a:p>
          <a:p>
            <a:r>
              <a:rPr lang="en-US" sz="1600" b="1" dirty="0" smtClean="0">
                <a:latin typeface="Courier New" panose="02070309020205020404" pitchFamily="49" charset="0"/>
              </a:rPr>
              <a:t>?d2 </a:t>
            </a:r>
            <a:r>
              <a:rPr lang="en-US" sz="1600" b="1" dirty="0" err="1" smtClean="0">
                <a:latin typeface="Courier New" panose="02070309020205020404" pitchFamily="49" charset="0"/>
              </a:rPr>
              <a:t>drugbank_vocabulary:ddi-interactor-in</a:t>
            </a:r>
            <a:r>
              <a:rPr lang="en-US" sz="1600" b="1" dirty="0" smtClean="0">
                <a:latin typeface="Courier New" panose="02070309020205020404" pitchFamily="49" charset="0"/>
              </a:rPr>
              <a:t> ?</a:t>
            </a:r>
            <a:r>
              <a:rPr lang="en-US" sz="1600" b="1" dirty="0" err="1" smtClean="0">
                <a:latin typeface="Courier New" panose="02070309020205020404" pitchFamily="49" charset="0"/>
              </a:rPr>
              <a:t>ddiLink</a:t>
            </a:r>
            <a:r>
              <a:rPr lang="en-US" sz="1600" b="1" dirty="0" smtClean="0">
                <a:latin typeface="Courier New" panose="02070309020205020404" pitchFamily="49" charset="0"/>
              </a:rPr>
              <a:t> .</a:t>
            </a:r>
          </a:p>
          <a:p>
            <a:r>
              <a:rPr lang="en-US" sz="1600" b="1" dirty="0" smtClean="0">
                <a:latin typeface="Courier New" panose="02070309020205020404" pitchFamily="49" charset="0"/>
              </a:rPr>
              <a:t>?d2 </a:t>
            </a:r>
            <a:r>
              <a:rPr lang="en-US" sz="1600" b="1" dirty="0" err="1" smtClean="0">
                <a:latin typeface="Courier New" panose="02070309020205020404" pitchFamily="49" charset="0"/>
              </a:rPr>
              <a:t>rdfs:label</a:t>
            </a:r>
            <a:r>
              <a:rPr lang="en-US" sz="1600" b="1" dirty="0" smtClean="0">
                <a:latin typeface="Courier New" panose="02070309020205020404" pitchFamily="49" charset="0"/>
              </a:rPr>
              <a:t> ?drug2 .</a:t>
            </a:r>
          </a:p>
          <a:p>
            <a:r>
              <a:rPr lang="en-US" sz="1600" b="1" dirty="0" smtClean="0">
                <a:latin typeface="Courier New" panose="02070309020205020404" pitchFamily="49" charset="0"/>
              </a:rPr>
              <a:t>?</a:t>
            </a:r>
            <a:r>
              <a:rPr lang="en-US" sz="1600" b="1" dirty="0" err="1" smtClean="0">
                <a:latin typeface="Courier New" panose="02070309020205020404" pitchFamily="49" charset="0"/>
              </a:rPr>
              <a:t>ddiLink</a:t>
            </a:r>
            <a:r>
              <a:rPr lang="en-US" sz="1600" b="1" dirty="0" smtClean="0">
                <a:latin typeface="Courier New" panose="02070309020205020404" pitchFamily="49" charset="0"/>
              </a:rPr>
              <a:t> </a:t>
            </a:r>
            <a:r>
              <a:rPr lang="en-US" sz="1600" b="1" dirty="0" err="1" smtClean="0">
                <a:latin typeface="Courier New" panose="02070309020205020404" pitchFamily="49" charset="0"/>
              </a:rPr>
              <a:t>rdfs:label</a:t>
            </a:r>
            <a:r>
              <a:rPr lang="en-US" sz="1600" b="1" dirty="0" smtClean="0">
                <a:latin typeface="Courier New" panose="02070309020205020404" pitchFamily="49" charset="0"/>
              </a:rPr>
              <a:t> ?</a:t>
            </a:r>
            <a:r>
              <a:rPr lang="en-US" sz="1600" b="1" dirty="0" err="1" smtClean="0">
                <a:latin typeface="Courier New" panose="02070309020205020404" pitchFamily="49" charset="0"/>
              </a:rPr>
              <a:t>ddiDescription</a:t>
            </a:r>
            <a:r>
              <a:rPr lang="en-US" sz="1600" b="1" dirty="0" smtClean="0">
                <a:latin typeface="Courier New" panose="02070309020205020404" pitchFamily="49" charset="0"/>
              </a:rPr>
              <a:t> .</a:t>
            </a:r>
          </a:p>
          <a:p>
            <a:endParaRPr lang="en-US" sz="1600" b="1" dirty="0" smtClean="0">
              <a:latin typeface="Courier New" panose="02070309020205020404" pitchFamily="49" charset="0"/>
            </a:endParaRPr>
          </a:p>
          <a:p>
            <a:r>
              <a:rPr lang="en-US" sz="1600" b="1" dirty="0" smtClean="0">
                <a:latin typeface="Courier New" panose="02070309020205020404" pitchFamily="49" charset="0"/>
              </a:rPr>
              <a:t>FILTER (?d1 != ?d2)</a:t>
            </a:r>
          </a:p>
          <a:p>
            <a:r>
              <a:rPr lang="en-US" sz="1600" b="1" dirty="0" smtClean="0">
                <a:latin typeface="Courier New" panose="02070309020205020404" pitchFamily="49" charset="0"/>
              </a:rPr>
              <a:t>}</a:t>
            </a:r>
          </a:p>
          <a:p>
            <a:r>
              <a:rPr lang="en-US" sz="1600" b="1" dirty="0" smtClean="0">
                <a:latin typeface="Courier New" panose="02070309020205020404" pitchFamily="49" charset="0"/>
              </a:rPr>
              <a:t>LIMIT 100</a:t>
            </a:r>
          </a:p>
        </p:txBody>
      </p:sp>
    </p:spTree>
    <p:extLst>
      <p:ext uri="{BB962C8B-B14F-4D97-AF65-F5344CB8AC3E}">
        <p14:creationId xmlns:p14="http://schemas.microsoft.com/office/powerpoint/2010/main" val="3863739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BIO2RDF Project</a:t>
            </a:r>
            <a:endParaRPr lang="en-US" dirty="0"/>
          </a:p>
        </p:txBody>
      </p:sp>
      <p:sp>
        <p:nvSpPr>
          <p:cNvPr id="3" name="Content Placeholder 2"/>
          <p:cNvSpPr>
            <a:spLocks noGrp="1"/>
          </p:cNvSpPr>
          <p:nvPr>
            <p:ph idx="1"/>
          </p:nvPr>
        </p:nvSpPr>
        <p:spPr/>
        <p:txBody>
          <a:bodyPr/>
          <a:lstStyle/>
          <a:p>
            <a:r>
              <a:rPr lang="en-US" dirty="0" smtClean="0"/>
              <a:t>BIO2RDF is an open source framework that makes biological data available on the emerging semantic web using a set of simple conventions.</a:t>
            </a:r>
          </a:p>
          <a:p>
            <a:r>
              <a:rPr lang="en-US" dirty="0" smtClean="0"/>
              <a:t>10 </a:t>
            </a:r>
            <a:r>
              <a:rPr lang="en-US" dirty="0"/>
              <a:t>billion triples </a:t>
            </a:r>
            <a:endParaRPr lang="en-US" dirty="0" smtClean="0"/>
          </a:p>
          <a:p>
            <a:r>
              <a:rPr lang="en-US" dirty="0"/>
              <a:t>29 </a:t>
            </a:r>
            <a:r>
              <a:rPr lang="en-US" dirty="0" smtClean="0"/>
              <a:t>datasets:</a:t>
            </a:r>
          </a:p>
          <a:p>
            <a:pPr marL="0" indent="0">
              <a:buNone/>
            </a:pPr>
            <a:r>
              <a:rPr lang="en-US" dirty="0" smtClean="0">
                <a:hlinkClick r:id="rId2"/>
              </a:rPr>
              <a:t>http</a:t>
            </a:r>
            <a:r>
              <a:rPr lang="en-US" dirty="0">
                <a:hlinkClick r:id="rId2"/>
              </a:rPr>
              <a:t>://</a:t>
            </a:r>
            <a:r>
              <a:rPr lang="en-US" dirty="0" smtClean="0">
                <a:hlinkClick r:id="rId2"/>
              </a:rPr>
              <a:t>download.bio2rdf.org/release/3/release.html</a:t>
            </a:r>
            <a:endParaRPr lang="en-US" dirty="0" smtClean="0"/>
          </a:p>
          <a:p>
            <a:pPr marL="0" indent="0">
              <a:buNone/>
            </a:pPr>
            <a:endParaRPr lang="en-US" dirty="0" smtClean="0"/>
          </a:p>
          <a:p>
            <a:r>
              <a:rPr lang="en-US" dirty="0" smtClean="0"/>
              <a:t>Every URI </a:t>
            </a:r>
            <a:r>
              <a:rPr lang="en-US" dirty="0"/>
              <a:t>is typed as an instance of an </a:t>
            </a:r>
            <a:r>
              <a:rPr lang="en-US" dirty="0" err="1"/>
              <a:t>owl:Class</a:t>
            </a:r>
            <a:r>
              <a:rPr lang="en-US" dirty="0"/>
              <a:t>, </a:t>
            </a:r>
            <a:r>
              <a:rPr lang="en-US" dirty="0" err="1"/>
              <a:t>owl:ObjectProperty</a:t>
            </a:r>
            <a:r>
              <a:rPr lang="en-US" dirty="0"/>
              <a:t>, or </a:t>
            </a:r>
            <a:r>
              <a:rPr lang="en-US" dirty="0" err="1" smtClean="0"/>
              <a:t>owl:DatatypeProperty</a:t>
            </a:r>
            <a:endParaRPr lang="en-US" dirty="0" smtClean="0"/>
          </a:p>
          <a:p>
            <a:r>
              <a:rPr lang="en-US" dirty="0"/>
              <a:t>SPARQL 1.1 endpoints using Virtuoso 7.1.0 or </a:t>
            </a:r>
            <a:r>
              <a:rPr lang="en-US" dirty="0" err="1" smtClean="0"/>
              <a:t>Yasgui</a:t>
            </a:r>
            <a:r>
              <a:rPr lang="en-US" dirty="0" smtClean="0"/>
              <a:t> </a:t>
            </a:r>
          </a:p>
          <a:p>
            <a:pPr marL="0" indent="0">
              <a:buNone/>
            </a:pPr>
            <a:r>
              <a:rPr lang="en-US" dirty="0" smtClean="0">
                <a:hlinkClick r:id="rId3"/>
              </a:rPr>
              <a:t>http://bio2rdf.org/sparql</a:t>
            </a:r>
            <a:endParaRPr lang="en-US" dirty="0" smtClean="0"/>
          </a:p>
          <a:p>
            <a:pPr marL="0" indent="0">
              <a:buNone/>
            </a:pPr>
            <a:r>
              <a:rPr lang="en-US" dirty="0">
                <a:hlinkClick r:id="rId4"/>
              </a:rPr>
              <a:t>http://legacy.yasgui.org</a:t>
            </a:r>
            <a:r>
              <a:rPr lang="en-US" dirty="0" smtClean="0">
                <a:hlinkClick r:id="rId4"/>
              </a:rPr>
              <a:t>/</a:t>
            </a:r>
            <a:endParaRPr lang="en-US" dirty="0" smtClean="0"/>
          </a:p>
          <a:p>
            <a:pPr marL="0" indent="0">
              <a:buNone/>
            </a:pPr>
            <a:endParaRPr lang="en-US" dirty="0"/>
          </a:p>
        </p:txBody>
      </p:sp>
    </p:spTree>
    <p:extLst>
      <p:ext uri="{BB962C8B-B14F-4D97-AF65-F5344CB8AC3E}">
        <p14:creationId xmlns:p14="http://schemas.microsoft.com/office/powerpoint/2010/main" val="3592797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0"/>
            <a:ext cx="12160803" cy="6858000"/>
          </a:xfrm>
          <a:prstGeom prst="rect">
            <a:avLst/>
          </a:prstGeom>
        </p:spPr>
      </p:pic>
    </p:spTree>
    <p:extLst>
      <p:ext uri="{BB962C8B-B14F-4D97-AF65-F5344CB8AC3E}">
        <p14:creationId xmlns:p14="http://schemas.microsoft.com/office/powerpoint/2010/main" val="3745556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000" y="47625"/>
            <a:ext cx="11974749" cy="6762750"/>
          </a:xfrm>
          <a:prstGeom prst="rect">
            <a:avLst/>
          </a:prstGeom>
        </p:spPr>
      </p:pic>
    </p:spTree>
    <p:extLst>
      <p:ext uri="{BB962C8B-B14F-4D97-AF65-F5344CB8AC3E}">
        <p14:creationId xmlns:p14="http://schemas.microsoft.com/office/powerpoint/2010/main" val="4033895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577" y="797668"/>
            <a:ext cx="11934846" cy="5992238"/>
          </a:xfrm>
          <a:prstGeom prst="rect">
            <a:avLst/>
          </a:prstGeom>
        </p:spPr>
      </p:pic>
    </p:spTree>
    <p:extLst>
      <p:ext uri="{BB962C8B-B14F-4D97-AF65-F5344CB8AC3E}">
        <p14:creationId xmlns:p14="http://schemas.microsoft.com/office/powerpoint/2010/main" val="990956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572"/>
            <a:ext cx="10515600" cy="1325563"/>
          </a:xfrm>
        </p:spPr>
        <p:txBody>
          <a:bodyPr/>
          <a:lstStyle/>
          <a:p>
            <a:r>
              <a:rPr lang="en-US" dirty="0" smtClean="0"/>
              <a:t>Vocabulary and resource namespaces </a:t>
            </a:r>
            <a:endParaRPr lang="en-US" dirty="0"/>
          </a:p>
        </p:txBody>
      </p:sp>
      <p:sp>
        <p:nvSpPr>
          <p:cNvPr id="3" name="Content Placeholder 2"/>
          <p:cNvSpPr>
            <a:spLocks noGrp="1"/>
          </p:cNvSpPr>
          <p:nvPr>
            <p:ph idx="1"/>
          </p:nvPr>
        </p:nvSpPr>
        <p:spPr/>
        <p:txBody>
          <a:bodyPr>
            <a:normAutofit/>
          </a:bodyPr>
          <a:lstStyle/>
          <a:p>
            <a:r>
              <a:rPr lang="en-US" dirty="0" smtClean="0"/>
              <a:t>Types and predicates that are generated to support the semantic annotation are in the </a:t>
            </a:r>
            <a:r>
              <a:rPr lang="en-US" b="1" dirty="0" smtClean="0"/>
              <a:t>vocabulary</a:t>
            </a:r>
            <a:r>
              <a:rPr lang="en-US" dirty="0" smtClean="0"/>
              <a:t> namespace:</a:t>
            </a:r>
          </a:p>
          <a:p>
            <a:pPr marL="0" indent="0">
              <a:buNone/>
            </a:pPr>
            <a:endParaRPr lang="en-US" dirty="0" smtClean="0"/>
          </a:p>
          <a:p>
            <a:pPr marL="0" indent="0">
              <a:buNone/>
            </a:pPr>
            <a:r>
              <a:rPr lang="en-US" dirty="0">
                <a:hlinkClick r:id="rId3"/>
              </a:rPr>
              <a:t>http://</a:t>
            </a:r>
            <a:r>
              <a:rPr lang="en-US" dirty="0" smtClean="0">
                <a:hlinkClick r:id="rId3"/>
              </a:rPr>
              <a:t>bio2rdf.org/drugbank_vocabulary:Drug</a:t>
            </a:r>
            <a:r>
              <a:rPr lang="en-US" dirty="0" smtClean="0"/>
              <a:t> (type)</a:t>
            </a:r>
          </a:p>
          <a:p>
            <a:pPr marL="0" indent="0">
              <a:buNone/>
            </a:pPr>
            <a:r>
              <a:rPr lang="en-US" dirty="0">
                <a:hlinkClick r:id="rId4"/>
              </a:rPr>
              <a:t>http://</a:t>
            </a:r>
            <a:r>
              <a:rPr lang="en-US" dirty="0" smtClean="0">
                <a:hlinkClick r:id="rId4"/>
              </a:rPr>
              <a:t>bio2rdf.org/drugbank_vocabulary:target</a:t>
            </a:r>
            <a:r>
              <a:rPr lang="en-US" dirty="0" smtClean="0"/>
              <a:t> (predicate)</a:t>
            </a:r>
          </a:p>
          <a:p>
            <a:pPr marL="0" indent="0">
              <a:buNone/>
            </a:pPr>
            <a:endParaRPr lang="en-US" dirty="0" smtClean="0"/>
          </a:p>
          <a:p>
            <a:r>
              <a:rPr lang="en-US" dirty="0" smtClean="0"/>
              <a:t>N-</a:t>
            </a:r>
            <a:r>
              <a:rPr lang="en-US" dirty="0" err="1" smtClean="0"/>
              <a:t>ary</a:t>
            </a:r>
            <a:r>
              <a:rPr lang="en-US" dirty="0" smtClean="0"/>
              <a:t> relations are named in the </a:t>
            </a:r>
            <a:r>
              <a:rPr lang="en-US" b="1" dirty="0" smtClean="0"/>
              <a:t>resource</a:t>
            </a:r>
            <a:r>
              <a:rPr lang="en-US" dirty="0" smtClean="0"/>
              <a:t> namespace:</a:t>
            </a:r>
          </a:p>
          <a:p>
            <a:pPr marL="0" indent="0">
              <a:buNone/>
            </a:pPr>
            <a:endParaRPr lang="en-US" dirty="0" smtClean="0"/>
          </a:p>
          <a:p>
            <a:pPr marL="0" indent="0">
              <a:buNone/>
            </a:pPr>
            <a:r>
              <a:rPr lang="en-US" dirty="0">
                <a:hlinkClick r:id="rId5"/>
              </a:rPr>
              <a:t>http://</a:t>
            </a:r>
            <a:r>
              <a:rPr lang="en-US" dirty="0" smtClean="0">
                <a:hlinkClick r:id="rId5"/>
              </a:rPr>
              <a:t>bio2rdf.org/drugbank_resource:DB00099_DB00290</a:t>
            </a:r>
            <a:endParaRPr lang="en-US" dirty="0" smtClean="0"/>
          </a:p>
          <a:p>
            <a:endParaRPr lang="en-US" dirty="0"/>
          </a:p>
        </p:txBody>
      </p:sp>
    </p:spTree>
    <p:extLst>
      <p:ext uri="{BB962C8B-B14F-4D97-AF65-F5344CB8AC3E}">
        <p14:creationId xmlns:p14="http://schemas.microsoft.com/office/powerpoint/2010/main" val="361156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282"/>
            <a:ext cx="10515600" cy="1325563"/>
          </a:xfrm>
        </p:spPr>
        <p:txBody>
          <a:bodyPr/>
          <a:lstStyle/>
          <a:p>
            <a:r>
              <a:rPr lang="en-US" dirty="0" smtClean="0"/>
              <a:t>First </a:t>
            </a:r>
            <a:r>
              <a:rPr lang="en-US" dirty="0" err="1" smtClean="0"/>
              <a:t>Quey</a:t>
            </a:r>
            <a:r>
              <a:rPr lang="en-US" dirty="0"/>
              <a:t>	</a:t>
            </a:r>
            <a:r>
              <a:rPr lang="en-US" dirty="0" smtClean="0"/>
              <a:t>	</a:t>
            </a:r>
            <a:endParaRPr lang="en-US" dirty="0"/>
          </a:p>
        </p:txBody>
      </p:sp>
      <p:sp>
        <p:nvSpPr>
          <p:cNvPr id="3" name="Content Placeholder 2"/>
          <p:cNvSpPr>
            <a:spLocks noGrp="1"/>
          </p:cNvSpPr>
          <p:nvPr>
            <p:ph idx="1"/>
          </p:nvPr>
        </p:nvSpPr>
        <p:spPr>
          <a:xfrm>
            <a:off x="838200" y="1065321"/>
            <a:ext cx="9975574" cy="5792680"/>
          </a:xfrm>
        </p:spPr>
        <p:txBody>
          <a:bodyPr>
            <a:normAutofit/>
          </a:bodyPr>
          <a:lstStyle/>
          <a:p>
            <a:r>
              <a:rPr lang="en-US" i="1" dirty="0"/>
              <a:t>Name </a:t>
            </a:r>
            <a:r>
              <a:rPr lang="en-US" i="1" u="sng" dirty="0"/>
              <a:t>pair of drugs </a:t>
            </a:r>
            <a:r>
              <a:rPr lang="en-US" i="1" dirty="0"/>
              <a:t>and </a:t>
            </a:r>
            <a:r>
              <a:rPr lang="en-US" i="1" u="sng" dirty="0"/>
              <a:t>describe 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a:t>. </a:t>
            </a:r>
            <a:endParaRPr lang="en-US" i="1" dirty="0" smtClean="0"/>
          </a:p>
          <a:p>
            <a:pPr marL="0" indent="0">
              <a:buNone/>
            </a:pPr>
            <a:endParaRPr lang="en-US" i="1" dirty="0"/>
          </a:p>
          <a:p>
            <a:pPr marL="0" indent="0">
              <a:buNone/>
            </a:pPr>
            <a:r>
              <a:rPr lang="en-US" sz="2400" dirty="0" smtClean="0"/>
              <a:t>Step 1: Find the </a:t>
            </a:r>
            <a:r>
              <a:rPr lang="en-US" sz="2400" dirty="0" err="1" smtClean="0"/>
              <a:t>drugbank</a:t>
            </a:r>
            <a:r>
              <a:rPr lang="en-US" sz="2400" dirty="0" smtClean="0"/>
              <a:t> dataset from the BIO2RDF list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1200" dirty="0" smtClean="0"/>
              <a:t>BIO2RDF Datasets: http</a:t>
            </a:r>
            <a:r>
              <a:rPr lang="en-US" sz="1200" dirty="0"/>
              <a:t>://download.bio2rdf.org/release/3/release.html</a:t>
            </a:r>
          </a:p>
          <a:p>
            <a:pPr marL="0" indent="0">
              <a:buNone/>
            </a:pPr>
            <a:endParaRPr lang="en-US" dirty="0"/>
          </a:p>
        </p:txBody>
      </p:sp>
      <p:pic>
        <p:nvPicPr>
          <p:cNvPr id="4" name="Picture 3"/>
          <p:cNvPicPr>
            <a:picLocks noChangeAspect="1"/>
          </p:cNvPicPr>
          <p:nvPr/>
        </p:nvPicPr>
        <p:blipFill>
          <a:blip r:embed="rId3"/>
          <a:stretch>
            <a:fillRect/>
          </a:stretch>
        </p:blipFill>
        <p:spPr>
          <a:xfrm>
            <a:off x="470907" y="3122586"/>
            <a:ext cx="10882893" cy="2446060"/>
          </a:xfrm>
          <a:prstGeom prst="rect">
            <a:avLst/>
          </a:prstGeom>
        </p:spPr>
      </p:pic>
      <p:pic>
        <p:nvPicPr>
          <p:cNvPr id="5" name="Picture 4"/>
          <p:cNvPicPr>
            <a:picLocks noChangeAspect="1"/>
          </p:cNvPicPr>
          <p:nvPr/>
        </p:nvPicPr>
        <p:blipFill>
          <a:blip r:embed="rId4"/>
          <a:stretch>
            <a:fillRect/>
          </a:stretch>
        </p:blipFill>
        <p:spPr>
          <a:xfrm>
            <a:off x="604495" y="2820408"/>
            <a:ext cx="10887759" cy="199645"/>
          </a:xfrm>
          <a:prstGeom prst="rect">
            <a:avLst/>
          </a:prstGeom>
        </p:spPr>
      </p:pic>
      <p:sp>
        <p:nvSpPr>
          <p:cNvPr id="6" name="Rectangle 5"/>
          <p:cNvSpPr/>
          <p:nvPr/>
        </p:nvSpPr>
        <p:spPr>
          <a:xfrm>
            <a:off x="3596196" y="5570993"/>
            <a:ext cx="9064487" cy="276999"/>
          </a:xfrm>
          <a:prstGeom prst="rect">
            <a:avLst/>
          </a:prstGeom>
        </p:spPr>
        <p:txBody>
          <a:bodyPr wrap="square">
            <a:spAutoFit/>
          </a:bodyPr>
          <a:lstStyle/>
          <a:p>
            <a:r>
              <a:rPr lang="en-US" sz="1200" dirty="0" smtClean="0"/>
              <a:t>Source</a:t>
            </a:r>
            <a:r>
              <a:rPr lang="en-US" sz="1200" dirty="0"/>
              <a:t>: http://download.bio2rdf.org/release/3/release.html</a:t>
            </a:r>
          </a:p>
        </p:txBody>
      </p:sp>
    </p:spTree>
    <p:extLst>
      <p:ext uri="{BB962C8B-B14F-4D97-AF65-F5344CB8AC3E}">
        <p14:creationId xmlns:p14="http://schemas.microsoft.com/office/powerpoint/2010/main" val="4090898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572"/>
            <a:ext cx="10515600" cy="1325563"/>
          </a:xfrm>
        </p:spPr>
        <p:txBody>
          <a:bodyPr/>
          <a:lstStyle/>
          <a:p>
            <a:r>
              <a:rPr lang="en-US" dirty="0" err="1" smtClean="0"/>
              <a:t>DrugBank</a:t>
            </a:r>
            <a:r>
              <a:rPr lang="en-US" dirty="0" smtClean="0"/>
              <a:t> Dataset</a:t>
            </a:r>
            <a:endParaRPr lang="en-US" dirty="0"/>
          </a:p>
        </p:txBody>
      </p:sp>
      <p:sp>
        <p:nvSpPr>
          <p:cNvPr id="3" name="Content Placeholder 2"/>
          <p:cNvSpPr>
            <a:spLocks noGrp="1"/>
          </p:cNvSpPr>
          <p:nvPr>
            <p:ph idx="1"/>
          </p:nvPr>
        </p:nvSpPr>
        <p:spPr/>
        <p:txBody>
          <a:bodyPr/>
          <a:lstStyle/>
          <a:p>
            <a:r>
              <a:rPr lang="en-US" b="1" dirty="0" err="1" smtClean="0"/>
              <a:t>DrugBank</a:t>
            </a:r>
            <a:endParaRPr lang="en-US" b="1" dirty="0" smtClean="0"/>
          </a:p>
          <a:p>
            <a:endParaRPr lang="en-US" b="1" dirty="0"/>
          </a:p>
          <a:p>
            <a:r>
              <a:rPr lang="en-US" dirty="0"/>
              <a:t>The </a:t>
            </a:r>
            <a:r>
              <a:rPr lang="en-US" dirty="0" err="1"/>
              <a:t>DrugBank</a:t>
            </a:r>
            <a:r>
              <a:rPr lang="en-US" dirty="0"/>
              <a:t> database is a bioinformatics and </a:t>
            </a:r>
            <a:r>
              <a:rPr lang="en-US" dirty="0" err="1"/>
              <a:t>chemoinformatics</a:t>
            </a:r>
            <a:r>
              <a:rPr lang="en-US" dirty="0"/>
              <a:t> resource that combines detailed drug (i.e. chemical, pharmacological and pharmaceutical) data with comprehensive drug target (i.e. sequence, structure, and pathway) information.</a:t>
            </a:r>
          </a:p>
          <a:p>
            <a:endParaRPr lang="en-US" dirty="0"/>
          </a:p>
        </p:txBody>
      </p:sp>
    </p:spTree>
    <p:extLst>
      <p:ext uri="{BB962C8B-B14F-4D97-AF65-F5344CB8AC3E}">
        <p14:creationId xmlns:p14="http://schemas.microsoft.com/office/powerpoint/2010/main" val="2199782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26"/>
            <a:ext cx="10515600" cy="1325563"/>
          </a:xfrm>
        </p:spPr>
        <p:txBody>
          <a:bodyPr/>
          <a:lstStyle/>
          <a:p>
            <a:r>
              <a:rPr lang="en-US" dirty="0" smtClean="0"/>
              <a:t>Step 2: Find the graph summary	</a:t>
            </a:r>
            <a:endParaRPr lang="en-US" dirty="0"/>
          </a:p>
        </p:txBody>
      </p:sp>
      <p:sp>
        <p:nvSpPr>
          <p:cNvPr id="3" name="Content Placeholder 2"/>
          <p:cNvSpPr>
            <a:spLocks noGrp="1"/>
          </p:cNvSpPr>
          <p:nvPr>
            <p:ph idx="1"/>
          </p:nvPr>
        </p:nvSpPr>
        <p:spPr>
          <a:xfrm>
            <a:off x="838200" y="1455089"/>
            <a:ext cx="10515600" cy="4721874"/>
          </a:xfrm>
        </p:spPr>
        <p:txBody>
          <a:bodyPr/>
          <a:lstStyle/>
          <a:p>
            <a:r>
              <a:rPr lang="en-US" i="1" dirty="0"/>
              <a:t>Name </a:t>
            </a:r>
            <a:r>
              <a:rPr lang="en-US" i="1" u="sng" dirty="0"/>
              <a:t>pair of drugs </a:t>
            </a:r>
            <a:r>
              <a:rPr lang="en-US" i="1" dirty="0"/>
              <a:t>and </a:t>
            </a:r>
            <a:r>
              <a:rPr lang="en-US" i="1" u="sng" dirty="0"/>
              <a:t>describe 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a:t>. </a:t>
            </a:r>
          </a:p>
          <a:p>
            <a:r>
              <a:rPr lang="en-US" dirty="0" smtClean="0"/>
              <a:t>Hint: Use the graph summary to assist in query formulation</a:t>
            </a:r>
          </a:p>
          <a:p>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2286307" y="2715285"/>
            <a:ext cx="7619386" cy="2526797"/>
          </a:xfrm>
          <a:prstGeom prst="rect">
            <a:avLst/>
          </a:prstGeom>
        </p:spPr>
      </p:pic>
      <p:sp>
        <p:nvSpPr>
          <p:cNvPr id="5" name="Rectangle 4"/>
          <p:cNvSpPr/>
          <p:nvPr/>
        </p:nvSpPr>
        <p:spPr>
          <a:xfrm>
            <a:off x="3276600" y="5571023"/>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Tree>
    <p:extLst>
      <p:ext uri="{BB962C8B-B14F-4D97-AF65-F5344CB8AC3E}">
        <p14:creationId xmlns:p14="http://schemas.microsoft.com/office/powerpoint/2010/main" val="371668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883" y="63612"/>
            <a:ext cx="11354463" cy="707666"/>
          </a:xfrm>
        </p:spPr>
        <p:txBody>
          <a:bodyPr/>
          <a:lstStyle/>
          <a:p>
            <a:pPr algn="l"/>
            <a:r>
              <a:rPr lang="en-US" sz="3600" dirty="0" smtClean="0"/>
              <a:t>Anatomy of SPARQL query	</a:t>
            </a:r>
            <a:endParaRPr lang="en-US" sz="3600" dirty="0"/>
          </a:p>
        </p:txBody>
      </p:sp>
      <p:sp>
        <p:nvSpPr>
          <p:cNvPr id="3" name="Subtitle 2"/>
          <p:cNvSpPr>
            <a:spLocks noGrp="1"/>
          </p:cNvSpPr>
          <p:nvPr>
            <p:ph type="subTitle" idx="1"/>
          </p:nvPr>
        </p:nvSpPr>
        <p:spPr>
          <a:xfrm>
            <a:off x="1123783" y="978106"/>
            <a:ext cx="10124661" cy="4985371"/>
          </a:xfrm>
        </p:spPr>
        <p:txBody>
          <a:bodyPr/>
          <a:lstStyle/>
          <a:p>
            <a:pPr algn="l"/>
            <a:r>
              <a:rPr lang="en-US" dirty="0" smtClean="0">
                <a:solidFill>
                  <a:schemeClr val="bg1">
                    <a:lumMod val="65000"/>
                  </a:schemeClr>
                </a:solidFill>
              </a:rPr>
              <a:t>#prefix declarations</a:t>
            </a:r>
          </a:p>
          <a:p>
            <a:pPr algn="l"/>
            <a:r>
              <a:rPr lang="en-US" dirty="0" smtClean="0">
                <a:solidFill>
                  <a:schemeClr val="tx2"/>
                </a:solidFill>
              </a:rPr>
              <a:t>PREFIX </a:t>
            </a:r>
            <a:r>
              <a:rPr lang="en-US" dirty="0" err="1" smtClean="0"/>
              <a:t>prefixA</a:t>
            </a:r>
            <a:r>
              <a:rPr lang="en-US" dirty="0" smtClean="0"/>
              <a:t>: &lt;</a:t>
            </a:r>
            <a:r>
              <a:rPr lang="en-US" dirty="0" smtClean="0">
                <a:hlinkClick r:id="rId3"/>
              </a:rPr>
              <a:t>http://example.org/prefixA#</a:t>
            </a:r>
            <a:r>
              <a:rPr lang="en-US" dirty="0" smtClean="0"/>
              <a:t>&gt;</a:t>
            </a:r>
          </a:p>
          <a:p>
            <a:pPr algn="l"/>
            <a:r>
              <a:rPr lang="en-US" dirty="0">
                <a:solidFill>
                  <a:schemeClr val="tx2"/>
                </a:solidFill>
              </a:rPr>
              <a:t>PREFIX </a:t>
            </a:r>
            <a:r>
              <a:rPr lang="en-US" dirty="0" err="1" smtClean="0"/>
              <a:t>prefixB</a:t>
            </a:r>
            <a:r>
              <a:rPr lang="en-US" dirty="0" smtClean="0"/>
              <a:t>: &lt;</a:t>
            </a:r>
            <a:r>
              <a:rPr lang="en-US" dirty="0" smtClean="0">
                <a:hlinkClick r:id="rId4"/>
              </a:rPr>
              <a:t>http</a:t>
            </a:r>
            <a:r>
              <a:rPr lang="en-US" dirty="0">
                <a:hlinkClick r:id="rId4"/>
              </a:rPr>
              <a:t>://</a:t>
            </a:r>
            <a:r>
              <a:rPr lang="en-US" dirty="0" smtClean="0">
                <a:hlinkClick r:id="rId4"/>
              </a:rPr>
              <a:t>example.org/prefixB:</a:t>
            </a:r>
            <a:r>
              <a:rPr lang="en-US" dirty="0" smtClean="0"/>
              <a:t>&gt;</a:t>
            </a:r>
          </a:p>
          <a:p>
            <a:pPr algn="l"/>
            <a:r>
              <a:rPr lang="en-US" dirty="0" smtClean="0">
                <a:solidFill>
                  <a:schemeClr val="bg1">
                    <a:lumMod val="65000"/>
                  </a:schemeClr>
                </a:solidFill>
              </a:rPr>
              <a:t>#result clause</a:t>
            </a:r>
          </a:p>
          <a:p>
            <a:pPr algn="l"/>
            <a:r>
              <a:rPr lang="en-US" dirty="0" smtClean="0">
                <a:solidFill>
                  <a:srgbClr val="00B050"/>
                </a:solidFill>
              </a:rPr>
              <a:t>SELECT </a:t>
            </a:r>
            <a:r>
              <a:rPr lang="en-US" dirty="0" smtClean="0"/>
              <a:t>…</a:t>
            </a:r>
          </a:p>
          <a:p>
            <a:pPr algn="l"/>
            <a:r>
              <a:rPr lang="en-US" dirty="0" smtClean="0">
                <a:solidFill>
                  <a:schemeClr val="bg1">
                    <a:lumMod val="65000"/>
                  </a:schemeClr>
                </a:solidFill>
              </a:rPr>
              <a:t>#dataset definition</a:t>
            </a:r>
          </a:p>
          <a:p>
            <a:pPr algn="l"/>
            <a:r>
              <a:rPr lang="en-US" dirty="0" smtClean="0">
                <a:solidFill>
                  <a:srgbClr val="FF0000"/>
                </a:solidFill>
              </a:rPr>
              <a:t>FROM</a:t>
            </a:r>
            <a:r>
              <a:rPr lang="en-US" dirty="0" smtClean="0"/>
              <a:t> &lt;</a:t>
            </a:r>
            <a:r>
              <a:rPr lang="en-US" dirty="0" smtClean="0">
                <a:hlinkClick r:id="rId5"/>
              </a:rPr>
              <a:t>http://example.org/myDataset</a:t>
            </a:r>
            <a:r>
              <a:rPr lang="en-US" dirty="0" smtClean="0"/>
              <a:t>&gt;</a:t>
            </a:r>
          </a:p>
          <a:p>
            <a:pPr algn="l"/>
            <a:r>
              <a:rPr lang="en-US" dirty="0" smtClean="0">
                <a:solidFill>
                  <a:schemeClr val="bg1">
                    <a:lumMod val="65000"/>
                  </a:schemeClr>
                </a:solidFill>
              </a:rPr>
              <a:t>#query pattern</a:t>
            </a:r>
          </a:p>
          <a:p>
            <a:pPr algn="l"/>
            <a:r>
              <a:rPr lang="en-US" dirty="0" smtClean="0">
                <a:solidFill>
                  <a:srgbClr val="FFFF00"/>
                </a:solidFill>
              </a:rPr>
              <a:t>WHERE</a:t>
            </a:r>
            <a:r>
              <a:rPr lang="en-US" dirty="0" smtClean="0"/>
              <a:t>{</a:t>
            </a:r>
          </a:p>
          <a:p>
            <a:pPr algn="l"/>
            <a:r>
              <a:rPr lang="en-US" dirty="0"/>
              <a:t> </a:t>
            </a:r>
            <a:r>
              <a:rPr lang="en-US" dirty="0" smtClean="0"/>
              <a:t>   …..</a:t>
            </a:r>
          </a:p>
          <a:p>
            <a:pPr algn="l"/>
            <a:r>
              <a:rPr lang="en-US" dirty="0" smtClean="0"/>
              <a:t>}</a:t>
            </a:r>
          </a:p>
          <a:p>
            <a:pPr algn="l"/>
            <a:r>
              <a:rPr lang="en-US" dirty="0" smtClean="0">
                <a:solidFill>
                  <a:schemeClr val="bg1">
                    <a:lumMod val="65000"/>
                  </a:schemeClr>
                </a:solidFill>
              </a:rPr>
              <a:t>#query modifiers</a:t>
            </a:r>
          </a:p>
          <a:p>
            <a:pPr algn="l"/>
            <a:r>
              <a:rPr lang="en-US" dirty="0" smtClean="0">
                <a:solidFill>
                  <a:srgbClr val="C00000"/>
                </a:solidFill>
              </a:rPr>
              <a:t>LIMIT </a:t>
            </a:r>
            <a:r>
              <a:rPr lang="en-US" dirty="0" smtClean="0"/>
              <a:t>10</a:t>
            </a:r>
          </a:p>
          <a:p>
            <a:pPr algn="l"/>
            <a:endParaRPr lang="en-US" dirty="0"/>
          </a:p>
          <a:p>
            <a:pPr algn="l"/>
            <a:endParaRPr lang="en-US" dirty="0" smtClean="0"/>
          </a:p>
        </p:txBody>
      </p:sp>
    </p:spTree>
    <p:extLst>
      <p:ext uri="{BB962C8B-B14F-4D97-AF65-F5344CB8AC3E}">
        <p14:creationId xmlns:p14="http://schemas.microsoft.com/office/powerpoint/2010/main" val="2499878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027"/>
            <a:ext cx="10515600" cy="1325563"/>
          </a:xfrm>
        </p:spPr>
        <p:txBody>
          <a:bodyPr/>
          <a:lstStyle/>
          <a:p>
            <a:r>
              <a:rPr lang="en-US" dirty="0" smtClean="0"/>
              <a:t>Step 3: Prefix Declaration</a:t>
            </a:r>
            <a:endParaRPr lang="en-US" dirty="0"/>
          </a:p>
        </p:txBody>
      </p:sp>
      <p:sp>
        <p:nvSpPr>
          <p:cNvPr id="3" name="Content Placeholder 2"/>
          <p:cNvSpPr>
            <a:spLocks noGrp="1"/>
          </p:cNvSpPr>
          <p:nvPr>
            <p:ph idx="1"/>
          </p:nvPr>
        </p:nvSpPr>
        <p:spPr/>
        <p:txBody>
          <a:bodyPr/>
          <a:lstStyle/>
          <a:p>
            <a:r>
              <a:rPr lang="en-US" i="1" dirty="0"/>
              <a:t>Name </a:t>
            </a:r>
            <a:r>
              <a:rPr lang="en-US" i="1" u="sng" dirty="0"/>
              <a:t>pair of drugs </a:t>
            </a:r>
            <a:r>
              <a:rPr lang="en-US" i="1" dirty="0"/>
              <a:t>and </a:t>
            </a:r>
            <a:r>
              <a:rPr lang="en-US" i="1" u="sng" dirty="0"/>
              <a:t>describe 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a:t>. </a:t>
            </a:r>
            <a:endParaRPr lang="en-US" i="1" dirty="0" smtClean="0"/>
          </a:p>
          <a:p>
            <a:endParaRPr lang="en-US" i="1" dirty="0"/>
          </a:p>
          <a:p>
            <a:r>
              <a:rPr lang="en-US" dirty="0" smtClean="0">
                <a:solidFill>
                  <a:srgbClr val="FF0000"/>
                </a:solidFill>
              </a:rPr>
              <a:t>Prefix Declarations</a:t>
            </a:r>
            <a:r>
              <a:rPr lang="en-US" dirty="0" smtClean="0"/>
              <a:t>: Shortcuts for URIs used in the query (e.g. </a:t>
            </a:r>
            <a:r>
              <a:rPr lang="en-US" dirty="0" err="1" smtClean="0"/>
              <a:t>rdf</a:t>
            </a:r>
            <a:r>
              <a:rPr lang="en-US" dirty="0" smtClean="0"/>
              <a:t>, </a:t>
            </a:r>
            <a:r>
              <a:rPr lang="en-US" dirty="0" err="1" smtClean="0"/>
              <a:t>rdfs</a:t>
            </a:r>
            <a:r>
              <a:rPr lang="en-US" dirty="0" smtClean="0"/>
              <a:t>, bio2rdf)</a:t>
            </a:r>
          </a:p>
          <a:p>
            <a:endParaRPr lang="en-US" dirty="0"/>
          </a:p>
          <a:p>
            <a:pPr marL="0" indent="0">
              <a:buNone/>
            </a:pPr>
            <a:endParaRPr lang="en-US" dirty="0" smtClean="0"/>
          </a:p>
          <a:p>
            <a:pPr marL="0" indent="0">
              <a:buNone/>
            </a:pPr>
            <a:r>
              <a:rPr lang="en-US" dirty="0" smtClean="0"/>
              <a:t>PREFIX </a:t>
            </a:r>
            <a:r>
              <a:rPr lang="en-US" dirty="0" err="1" smtClean="0"/>
              <a:t>drugbank_vocabulary</a:t>
            </a:r>
            <a:r>
              <a:rPr lang="en-US" dirty="0"/>
              <a:t>:&lt;http://bio2rdf.org/drugbank_vocabulary:&gt;</a:t>
            </a:r>
          </a:p>
          <a:p>
            <a:pPr marL="0" indent="0">
              <a:buNone/>
            </a:pPr>
            <a:r>
              <a:rPr lang="en-US" dirty="0"/>
              <a:t>PREFIX </a:t>
            </a:r>
            <a:r>
              <a:rPr lang="en-US" dirty="0" err="1"/>
              <a:t>rdfs</a:t>
            </a:r>
            <a:r>
              <a:rPr lang="en-US" dirty="0"/>
              <a:t>:&lt;http://www.w3.org/2000/01/rdf-schema#&gt;</a:t>
            </a:r>
          </a:p>
          <a:p>
            <a:pPr marL="0" indent="0">
              <a:buNone/>
            </a:pPr>
            <a:r>
              <a:rPr lang="en-US" dirty="0"/>
              <a:t>PREFIX </a:t>
            </a:r>
            <a:r>
              <a:rPr lang="en-US" dirty="0" err="1"/>
              <a:t>rdf</a:t>
            </a:r>
            <a:r>
              <a:rPr lang="en-US" dirty="0"/>
              <a:t>:&lt;http://www.w3.org/1999/02/22-rdf-syntax-ns#&gt;</a:t>
            </a:r>
          </a:p>
          <a:p>
            <a:endParaRPr lang="en-US" dirty="0"/>
          </a:p>
        </p:txBody>
      </p:sp>
    </p:spTree>
    <p:extLst>
      <p:ext uri="{BB962C8B-B14F-4D97-AF65-F5344CB8AC3E}">
        <p14:creationId xmlns:p14="http://schemas.microsoft.com/office/powerpoint/2010/main" val="3073321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844"/>
            <a:ext cx="10515600" cy="1325563"/>
          </a:xfrm>
        </p:spPr>
        <p:txBody>
          <a:bodyPr/>
          <a:lstStyle/>
          <a:p>
            <a:r>
              <a:rPr lang="en-US" dirty="0" smtClean="0"/>
              <a:t>Step 4: Result Clause</a:t>
            </a:r>
            <a:endParaRPr lang="en-US" dirty="0"/>
          </a:p>
        </p:txBody>
      </p:sp>
      <p:sp>
        <p:nvSpPr>
          <p:cNvPr id="3" name="Content Placeholder 2"/>
          <p:cNvSpPr>
            <a:spLocks noGrp="1"/>
          </p:cNvSpPr>
          <p:nvPr>
            <p:ph idx="1"/>
          </p:nvPr>
        </p:nvSpPr>
        <p:spPr>
          <a:noFill/>
        </p:spPr>
        <p:txBody>
          <a:bodyPr/>
          <a:lstStyle/>
          <a:p>
            <a:r>
              <a:rPr lang="en-US" i="1" dirty="0"/>
              <a:t>Name </a:t>
            </a:r>
            <a:r>
              <a:rPr lang="en-US" i="1" u="sng" dirty="0" smtClean="0"/>
              <a:t>pair of </a:t>
            </a:r>
            <a:r>
              <a:rPr lang="en-US" i="1" u="sng" dirty="0"/>
              <a:t>drugs </a:t>
            </a:r>
            <a:r>
              <a:rPr lang="en-US" i="1" dirty="0" smtClean="0"/>
              <a:t>and </a:t>
            </a:r>
            <a:r>
              <a:rPr lang="en-US" i="1" u="sng" dirty="0" smtClean="0"/>
              <a:t>describe </a:t>
            </a:r>
            <a:r>
              <a:rPr lang="en-US" i="1" u="sng" dirty="0"/>
              <a:t>their possible interactions </a:t>
            </a:r>
            <a:r>
              <a:rPr lang="en-US" i="1" dirty="0"/>
              <a:t>among each other using the </a:t>
            </a:r>
            <a:r>
              <a:rPr lang="en-US" i="1" u="sng" dirty="0"/>
              <a:t>"</a:t>
            </a:r>
            <a:r>
              <a:rPr lang="en-US" i="1" u="sng" dirty="0" err="1"/>
              <a:t>ddi</a:t>
            </a:r>
            <a:r>
              <a:rPr lang="en-US" i="1" u="sng" dirty="0"/>
              <a:t>-interactor-in" predicate </a:t>
            </a:r>
            <a:r>
              <a:rPr lang="en-US" i="1" dirty="0"/>
              <a:t>from the </a:t>
            </a:r>
            <a:r>
              <a:rPr lang="en-US" i="1" u="sng" dirty="0" err="1"/>
              <a:t>drugbank</a:t>
            </a:r>
            <a:r>
              <a:rPr lang="en-US" i="1" u="sng" dirty="0"/>
              <a:t> dataset</a:t>
            </a:r>
            <a:r>
              <a:rPr lang="en-US" i="1" dirty="0"/>
              <a:t>. </a:t>
            </a:r>
            <a:endParaRPr lang="en-US" i="1" dirty="0" smtClean="0"/>
          </a:p>
          <a:p>
            <a:pPr marL="0" indent="0">
              <a:buNone/>
            </a:pPr>
            <a:endParaRPr lang="en-US" i="1" dirty="0"/>
          </a:p>
          <a:p>
            <a:r>
              <a:rPr lang="en-US" dirty="0" smtClean="0">
                <a:solidFill>
                  <a:srgbClr val="FF0000"/>
                </a:solidFill>
              </a:rPr>
              <a:t>Result Clause</a:t>
            </a:r>
            <a:r>
              <a:rPr lang="en-US" dirty="0" smtClean="0"/>
              <a:t>: Data returned by the query</a:t>
            </a:r>
          </a:p>
          <a:p>
            <a:endParaRPr lang="en-US" dirty="0" smtClean="0"/>
          </a:p>
          <a:p>
            <a:r>
              <a:rPr lang="en-US" dirty="0" smtClean="0"/>
              <a:t>                        ?</a:t>
            </a:r>
            <a:r>
              <a:rPr lang="en-US" dirty="0"/>
              <a:t>drug1 ?drug2 ?</a:t>
            </a:r>
            <a:r>
              <a:rPr lang="en-US" dirty="0" err="1"/>
              <a:t>ddiLink</a:t>
            </a:r>
            <a:r>
              <a:rPr lang="en-US" dirty="0"/>
              <a:t> ?</a:t>
            </a:r>
            <a:r>
              <a:rPr lang="en-US" dirty="0" err="1" smtClean="0"/>
              <a:t>ddiDescription</a:t>
            </a:r>
            <a:endParaRPr lang="en-US" dirty="0" smtClean="0"/>
          </a:p>
          <a:p>
            <a:endParaRPr lang="en-US" dirty="0"/>
          </a:p>
          <a:p>
            <a:pPr marL="0" indent="0">
              <a:buNone/>
            </a:pPr>
            <a:r>
              <a:rPr lang="en-US" sz="1600" i="1" dirty="0" smtClean="0"/>
              <a:t>Returns a table of variables and values that satisfy the query</a:t>
            </a:r>
          </a:p>
          <a:p>
            <a:endParaRPr lang="en-US" dirty="0"/>
          </a:p>
          <a:p>
            <a:endParaRPr lang="en-US" dirty="0" smtClean="0"/>
          </a:p>
          <a:p>
            <a:r>
              <a:rPr lang="en-US" dirty="0"/>
              <a:t>SPARQL </a:t>
            </a:r>
            <a:r>
              <a:rPr lang="en-US" dirty="0">
                <a:solidFill>
                  <a:srgbClr val="FF0000"/>
                </a:solidFill>
              </a:rPr>
              <a:t>variables</a:t>
            </a:r>
            <a:r>
              <a:rPr lang="en-US" dirty="0"/>
              <a:t> start with a ? and can match any node (resource or literal) in the RDF dataset </a:t>
            </a:r>
          </a:p>
          <a:p>
            <a:endParaRPr lang="en-US" dirty="0" smtClean="0"/>
          </a:p>
          <a:p>
            <a:endParaRPr lang="en-US" dirty="0"/>
          </a:p>
          <a:p>
            <a:endParaRPr lang="en-US" dirty="0" smtClean="0"/>
          </a:p>
          <a:p>
            <a:pPr marL="0" indent="0">
              <a:buNone/>
            </a:pPr>
            <a:endParaRPr lang="en-US" dirty="0" smtClean="0"/>
          </a:p>
          <a:p>
            <a:pPr marL="0" indent="0">
              <a:buNone/>
            </a:pPr>
            <a:endParaRPr lang="en-US" dirty="0"/>
          </a:p>
        </p:txBody>
      </p:sp>
      <p:sp>
        <p:nvSpPr>
          <p:cNvPr id="9" name="Oval 8"/>
          <p:cNvSpPr/>
          <p:nvPr/>
        </p:nvSpPr>
        <p:spPr>
          <a:xfrm>
            <a:off x="1118121" y="3152208"/>
            <a:ext cx="154110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SELECT</a:t>
            </a:r>
            <a:endParaRPr lang="en-US" dirty="0"/>
          </a:p>
        </p:txBody>
      </p:sp>
      <p:cxnSp>
        <p:nvCxnSpPr>
          <p:cNvPr id="11" name="Straight Arrow Connector 10"/>
          <p:cNvCxnSpPr>
            <a:stCxn id="9" idx="4"/>
          </p:cNvCxnSpPr>
          <p:nvPr/>
        </p:nvCxnSpPr>
        <p:spPr>
          <a:xfrm>
            <a:off x="1888673" y="3544094"/>
            <a:ext cx="0" cy="30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977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Institute_addin.potm" id="{FA9CE5CF-6503-41E9-AA94-8366959D0F6A}" vid="{144CF1BC-7E8A-468C-AFB5-AFF6F49A11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 ma:contentTypeID="0x010100FDD14014A4A4A449BAC2ED7F2CE62E0C" ma:contentTypeVersion="" ma:contentTypeDescription="" ma:contentTypeScope="" ma:versionID="2fd70379112ffc006ad0df2faf053394">
  <xsd:schema xmlns:xsd="http://www.w3.org/2001/XMLSchema" xmlns:xs="http://www.w3.org/2001/XMLSchema" xmlns:p="http://schemas.microsoft.com/office/2006/metadata/properties" xmlns:ns2="81A3053B-5C7D-43D3-B65F-22BCB91FDB30" targetNamespace="http://schemas.microsoft.com/office/2006/metadata/properties" ma:root="true" ma:fieldsID="8d6c6780e2b018ef36d1d1ff2b420cb6" ns2:_="">
    <xsd:import namespace="81A3053B-5C7D-43D3-B65F-22BCB91FDB30"/>
    <xsd:element name="properties">
      <xsd:complexType>
        <xsd:sequence>
          <xsd:element name="documentManagement">
            <xsd:complexType>
              <xsd:all>
                <xsd:element ref="ns2:Topic" minOccurs="0"/>
                <xsd:element ref="ns2:LectureDate" minOccurs="0"/>
                <xsd:element ref="ns2:RelatedHyperlinks" minOccurs="0"/>
                <xsd:element ref="ns2:RelatedMed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A3053B-5C7D-43D3-B65F-22BCB91FDB30" elementFormDefault="qualified">
    <xsd:import namespace="http://schemas.microsoft.com/office/2006/documentManagement/types"/>
    <xsd:import namespace="http://schemas.microsoft.com/office/infopath/2007/PartnerControls"/>
    <xsd:element name="Topic" ma:index="1" nillable="true" ma:displayName="Topic" ma:list="{54EEAD53-96CB-4C54-97C3-ED78FDF4B3EF}" ma:internalName="Topic" ma:showField="Title">
      <xsd:simpleType>
        <xsd:restriction base="dms:Unknown"/>
      </xsd:simpleType>
    </xsd:element>
    <xsd:element name="LectureDate" ma:index="2" nillable="true" ma:displayName="Lecture Date" ma:list="{DF6E24EE-C6FC-4F80-8DC3-93D98BCCF368}" ma:internalName="LectureDate" ma:showField="EventDate">
      <xsd:simpleType>
        <xsd:restriction base="dms:Unknown"/>
      </xsd:simpleType>
    </xsd:element>
    <xsd:element name="RelatedHyperlinks" ma:index="3" nillable="true" ma:displayName="Hyperlinks" ma:list="{9D6C0411-A00E-488C-BD99-6DB9D2791E0E}" ma:internalName="RelatedHyperlinks" ma:showField="URL">
      <xsd:simpleType>
        <xsd:restriction base="dms:Unknown"/>
      </xsd:simpleType>
    </xsd:element>
    <xsd:element name="RelatedMedia" ma:index="4" nillable="true" ma:displayName="Media" ma:list="{D942FD5B-C04D-4FD5-972C-B615161E60BB}" ma:internalName="RelatedMedia" ma:showField="Titl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opic xmlns="81A3053B-5C7D-43D3-B65F-22BCB91FDB30" xsi:nil="true"/>
    <LectureDate xmlns="81A3053B-5C7D-43D3-B65F-22BCB91FDB30">20;#20</LectureDate>
    <RelatedMedia xmlns="81A3053B-5C7D-43D3-B65F-22BCB91FDB30" xsi:nil="true"/>
    <RelatedHyperlinks xmlns="81A3053B-5C7D-43D3-B65F-22BCB91FDB30" xsi:nil="true"/>
  </documentManagement>
</p:properties>
</file>

<file path=customXml/itemProps1.xml><?xml version="1.0" encoding="utf-8"?>
<ds:datastoreItem xmlns:ds="http://schemas.openxmlformats.org/officeDocument/2006/customXml" ds:itemID="{77F08461-69ED-48A7-B6DD-2C138E9DD846}"/>
</file>

<file path=customXml/itemProps2.xml><?xml version="1.0" encoding="utf-8"?>
<ds:datastoreItem xmlns:ds="http://schemas.openxmlformats.org/officeDocument/2006/customXml" ds:itemID="{6236E2F2-C0AC-48B5-96B2-482F33A74AC3}"/>
</file>

<file path=docProps/app.xml><?xml version="1.0" encoding="utf-8"?>
<Properties xmlns="http://schemas.openxmlformats.org/officeDocument/2006/extended-properties" xmlns:vt="http://schemas.openxmlformats.org/officeDocument/2006/docPropsVTypes">
  <Template>BD_MIN_template</Template>
  <TotalTime>593</TotalTime>
  <Words>1942</Words>
  <Application>Microsoft Office PowerPoint</Application>
  <PresentationFormat>Widescreen</PresentationFormat>
  <Paragraphs>281</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Symbol</vt:lpstr>
      <vt:lpstr>Wingdings</vt:lpstr>
      <vt:lpstr>140715_Powerpointvorlage_institute</vt:lpstr>
      <vt:lpstr>SPARQL QUERY in BIO2RDF</vt:lpstr>
      <vt:lpstr>BIO2RDF Project</vt:lpstr>
      <vt:lpstr>Vocabulary and resource namespaces </vt:lpstr>
      <vt:lpstr>First Quey  </vt:lpstr>
      <vt:lpstr>DrugBank Dataset</vt:lpstr>
      <vt:lpstr>Step 2: Find the graph summary </vt:lpstr>
      <vt:lpstr>Anatomy of SPARQL query </vt:lpstr>
      <vt:lpstr>Step 3: Prefix Declaration</vt:lpstr>
      <vt:lpstr>Step 4: Result Clause</vt:lpstr>
      <vt:lpstr>Step 5: Dataset definition </vt:lpstr>
      <vt:lpstr>STEP 6: Query pattern </vt:lpstr>
      <vt:lpstr>Build the query pattern </vt:lpstr>
      <vt:lpstr>PowerPoint Presentation</vt:lpstr>
      <vt:lpstr>PowerPoint Presentation</vt:lpstr>
      <vt:lpstr>Display the label of drugs using rdf schema  </vt:lpstr>
      <vt:lpstr>Display the link description using rdf schema</vt:lpstr>
      <vt:lpstr>Avoid interaction of similar drugs using Filter </vt:lpstr>
      <vt:lpstr>Last Step: Query Modifiers</vt:lpstr>
      <vt:lpstr>Final Query</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SPARQL QUERY</dc:title>
  <dc:creator>Desared Osmanllari</dc:creator>
  <cp:lastModifiedBy>Desared Osmanllari</cp:lastModifiedBy>
  <cp:revision>41</cp:revision>
  <dcterms:created xsi:type="dcterms:W3CDTF">2016-10-26T16:31:04Z</dcterms:created>
  <dcterms:modified xsi:type="dcterms:W3CDTF">2016-11-21T21:59:24Z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0x010100FDD14014A4A4A449BAC2ED7F2CE62E0C</vt:lpwstr>
  </property>
</Properties>
</file>