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310" r:id="rId3"/>
    <p:sldId id="256" r:id="rId4"/>
    <p:sldId id="308" r:id="rId5"/>
    <p:sldId id="311" r:id="rId6"/>
    <p:sldId id="258" r:id="rId7"/>
    <p:sldId id="312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797675" cy="9926638"/>
  <p:custShowLst>
    <p:custShow name="InternationalStudents" id="0">
      <p:sldLst>
        <p:sld r:id="rId4"/>
        <p:sld r:id="rId9"/>
        <p:sld r:id="rId7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58" autoAdjust="0"/>
  </p:normalViewPr>
  <p:slideViewPr>
    <p:cSldViewPr>
      <p:cViewPr varScale="1">
        <p:scale>
          <a:sx n="78" d="100"/>
          <a:sy n="78" d="100"/>
        </p:scale>
        <p:origin x="2020" y="64"/>
      </p:cViewPr>
      <p:guideLst>
        <p:guide orient="horz" pos="2251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96EC1F-0450-4BCF-8770-5C72951F9B37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45B25F-A374-4688-8949-742C4E84E2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4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1266-BD6C-4379-AEE5-5C2F2D6B7F36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5D10-F151-46BA-A365-DF209ADB2F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40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Stäbchen</a:t>
            </a:r>
            <a:r>
              <a:rPr lang="en-US" dirty="0" smtClean="0"/>
              <a:t>: rod cells</a:t>
            </a:r>
          </a:p>
          <a:p>
            <a:r>
              <a:rPr lang="en-US" dirty="0" err="1" smtClean="0"/>
              <a:t>Zäpfchen</a:t>
            </a:r>
            <a:r>
              <a:rPr lang="en-US" dirty="0" smtClean="0"/>
              <a:t>:</a:t>
            </a:r>
            <a:r>
              <a:rPr lang="en-US" baseline="0" dirty="0" smtClean="0"/>
              <a:t> cone cells</a:t>
            </a:r>
          </a:p>
          <a:p>
            <a:r>
              <a:rPr lang="en-US" baseline="0" dirty="0" err="1" smtClean="0"/>
              <a:t>Regenbogenhaut</a:t>
            </a:r>
            <a:r>
              <a:rPr lang="en-US" baseline="0" dirty="0" smtClean="0"/>
              <a:t>: iris</a:t>
            </a:r>
          </a:p>
          <a:p>
            <a:r>
              <a:rPr lang="en-US" baseline="0" dirty="0" err="1" smtClean="0"/>
              <a:t>Pupille</a:t>
            </a:r>
            <a:r>
              <a:rPr lang="en-US" baseline="0" dirty="0" smtClean="0"/>
              <a:t>: Pupil</a:t>
            </a:r>
          </a:p>
          <a:p>
            <a:r>
              <a:rPr lang="en-US" baseline="0" dirty="0" smtClean="0"/>
              <a:t>Blende: aperture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5D10-F151-46BA-A365-DF209ADB2F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0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gradFill flip="none" rotWithShape="1">
            <a:gsLst>
              <a:gs pos="0">
                <a:srgbClr val="113C78"/>
              </a:gs>
              <a:gs pos="100000">
                <a:srgbClr val="154D9C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391023"/>
            <a:ext cx="8640960" cy="677937"/>
          </a:xfrm>
          <a:prstGeom prst="rect">
            <a:avLst/>
          </a:prstGeom>
        </p:spPr>
        <p:txBody>
          <a:bodyPr/>
          <a:lstStyle>
            <a:lvl1pPr algn="l">
              <a:defRPr lang="de-DE" sz="32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1440" y="3068960"/>
            <a:ext cx="863304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3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2"/>
          <p:cNvSpPr txBox="1">
            <a:spLocks/>
          </p:cNvSpPr>
          <p:nvPr userDrawn="1"/>
        </p:nvSpPr>
        <p:spPr>
          <a:xfrm>
            <a:off x="323850" y="6189663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r" defTabSz="914400" rtl="0" eaLnBrk="1" latinLnBrk="0" hangingPunct="1">
              <a:defRPr lang="de-DE" sz="1800" b="1" kern="120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3D94BE5-287D-40A3-8C74-F1FEE6F7E46F}" type="slidenum">
              <a:rPr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34605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544" y="1124745"/>
            <a:ext cx="8424936" cy="4968551"/>
          </a:xfrm>
          <a:prstGeom prst="rect">
            <a:avLst/>
          </a:prstGeom>
        </p:spPr>
        <p:txBody>
          <a:bodyPr/>
          <a:lstStyle>
            <a:lvl1pPr marL="180975" indent="-180975">
              <a:buClr>
                <a:srgbClr val="00549F"/>
              </a:buClr>
              <a:buSzPct val="110000"/>
              <a:buFont typeface="Arial" panose="020B0604020202020204" pitchFamily="34" charset="0"/>
              <a:buChar char="•"/>
              <a:defRPr lang="de-DE" sz="2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6088" indent="-265113">
              <a:buClr>
                <a:srgbClr val="00549F"/>
              </a:buClr>
              <a:buFont typeface="Symbol" panose="05050102010706020507" pitchFamily="18" charset="2"/>
              <a:buChar char="-"/>
              <a:defRPr kumimoji="0" lang="de-DE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7550" indent="-271463">
              <a:buClr>
                <a:srgbClr val="00549F"/>
              </a:buClr>
              <a:buFont typeface="Wingdings" panose="05000000000000000000" pitchFamily="2" charset="2"/>
              <a:buChar char="§"/>
              <a:def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3763" indent="-180975">
              <a:buClr>
                <a:srgbClr val="00549F"/>
              </a:buClr>
              <a:buSzPct val="80000"/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909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f der gleichen Seite des Rechtecks liegende Ecken abrunden 6"/>
          <p:cNvSpPr/>
          <p:nvPr/>
        </p:nvSpPr>
        <p:spPr>
          <a:xfrm>
            <a:off x="395288" y="6154738"/>
            <a:ext cx="504825" cy="688975"/>
          </a:xfrm>
          <a:prstGeom prst="round2SameRect">
            <a:avLst/>
          </a:prstGeom>
          <a:gradFill flip="none" rotWithShape="1">
            <a:gsLst>
              <a:gs pos="0">
                <a:srgbClr val="004C91"/>
              </a:gs>
              <a:gs pos="50000">
                <a:srgbClr val="0058A8"/>
              </a:gs>
              <a:gs pos="100000">
                <a:srgbClr val="0067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f der gleichen Seite des Rechtecks liegende Ecken abrunden 7"/>
          <p:cNvSpPr/>
          <p:nvPr/>
        </p:nvSpPr>
        <p:spPr>
          <a:xfrm rot="16200000">
            <a:off x="4401344" y="-3755231"/>
            <a:ext cx="720725" cy="8732837"/>
          </a:xfrm>
          <a:prstGeom prst="round2SameRect">
            <a:avLst>
              <a:gd name="adj1" fmla="val 8386"/>
              <a:gd name="adj2" fmla="val 0"/>
            </a:avLst>
          </a:prstGeom>
          <a:gradFill flip="none" rotWithShape="1">
            <a:gsLst>
              <a:gs pos="0">
                <a:srgbClr val="004C91"/>
              </a:gs>
              <a:gs pos="50000">
                <a:srgbClr val="0058A8"/>
              </a:gs>
              <a:gs pos="100000">
                <a:srgbClr val="0067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liennummernplatzhalter 12"/>
          <p:cNvSpPr txBox="1">
            <a:spLocks/>
          </p:cNvSpPr>
          <p:nvPr/>
        </p:nvSpPr>
        <p:spPr>
          <a:xfrm>
            <a:off x="323850" y="6189663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r" defTabSz="914400" rtl="0" eaLnBrk="1" latinLnBrk="0" hangingPunct="1">
              <a:defRPr lang="de-DE" sz="1800" b="1" kern="120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7DC41FA-8A86-4C32-98E8-CBF7B5F2472C}" type="slidenum">
              <a:rPr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69" y="6146034"/>
            <a:ext cx="2835103" cy="574108"/>
          </a:xfrm>
          <a:prstGeom prst="rect">
            <a:avLst/>
          </a:prstGeom>
        </p:spPr>
      </p:pic>
      <p:sp>
        <p:nvSpPr>
          <p:cNvPr id="9" name="Fußzeilenplatzhalter 3"/>
          <p:cNvSpPr txBox="1">
            <a:spLocks/>
          </p:cNvSpPr>
          <p:nvPr userDrawn="1"/>
        </p:nvSpPr>
        <p:spPr>
          <a:xfrm>
            <a:off x="1043608" y="6212187"/>
            <a:ext cx="4448520" cy="44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 err="1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LuFG</a:t>
            </a:r>
            <a:r>
              <a:rPr lang="de-DE" sz="900" b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de-DE" sz="900" b="0" baseline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0" baseline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Reality &amp; </a:t>
            </a:r>
            <a:r>
              <a:rPr lang="de-DE" sz="900" b="0" baseline="0" dirty="0" err="1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Immersive</a:t>
            </a:r>
            <a:r>
              <a:rPr lang="de-DE" sz="900" b="0" baseline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0" baseline="0" dirty="0" err="1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900" b="0" baseline="0" dirty="0" smtClean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dirty="0" smtClean="0">
                <a:solidFill>
                  <a:srgbClr val="00549F"/>
                </a:solidFill>
                <a:latin typeface="Arial" panose="020B0604020202020204" pitchFamily="34" charset="0"/>
              </a:rPr>
              <a:t>|  Prof. Dr. Torsten</a:t>
            </a:r>
            <a:r>
              <a:rPr lang="de-DE" baseline="0" dirty="0" smtClean="0">
                <a:solidFill>
                  <a:srgbClr val="00549F"/>
                </a:solidFill>
                <a:latin typeface="Arial" panose="020B0604020202020204" pitchFamily="34" charset="0"/>
              </a:rPr>
              <a:t> W. Kuhlen </a:t>
            </a:r>
            <a:r>
              <a:rPr lang="de-DE" dirty="0" smtClean="0">
                <a:solidFill>
                  <a:srgbClr val="00549F"/>
                </a:solidFill>
                <a:latin typeface="Arial" panose="020B0604020202020204" pitchFamily="34" charset="0"/>
              </a:rPr>
              <a:t> |  </a:t>
            </a:r>
          </a:p>
          <a:p>
            <a: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srgbClr val="00549F"/>
                </a:solidFill>
                <a:latin typeface="Arial" panose="020B0604020202020204" pitchFamily="34" charset="0"/>
              </a:rPr>
              <a:t>WS 2016/17  </a:t>
            </a:r>
            <a:r>
              <a:rPr lang="de-DE" dirty="0" smtClean="0">
                <a:solidFill>
                  <a:srgbClr val="00549F"/>
                </a:solidFill>
                <a:latin typeface="Arial" panose="020B0604020202020204" pitchFamily="34" charset="0"/>
              </a:rPr>
              <a:t>|  Course on Virtual Reality – Vision: Human </a:t>
            </a:r>
            <a:r>
              <a:rPr lang="de-DE" dirty="0" err="1" smtClean="0">
                <a:solidFill>
                  <a:srgbClr val="00549F"/>
                </a:solidFill>
                <a:latin typeface="Arial" panose="020B0604020202020204" pitchFamily="34" charset="0"/>
              </a:rPr>
              <a:t>Factors</a:t>
            </a:r>
            <a:endParaRPr lang="de-DE" dirty="0" smtClean="0">
              <a:solidFill>
                <a:srgbClr val="00549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egel.de/fotostrecke/monsun-im-oman-das-wunder-der-wueste-fotostrecke-138288-2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Outline</a:t>
            </a: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8323094" cy="50405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What is Virtual Reality? 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Scientific and industrial applications of Virtual Reality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history of (Computer Graphics &amp;) Virtual Reality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(Output channel) </a:t>
            </a:r>
            <a:r>
              <a:rPr lang="en-US" sz="1800" dirty="0" smtClean="0"/>
              <a:t>Representation of virtual worlds</a:t>
            </a:r>
          </a:p>
          <a:p>
            <a:pPr lvl="2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Visual</a:t>
            </a:r>
          </a:p>
          <a:p>
            <a:pPr lvl="2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Aural</a:t>
            </a:r>
          </a:p>
          <a:p>
            <a:pPr lvl="2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Haptic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(Input channel): Interaction in virtual worlds</a:t>
            </a:r>
          </a:p>
          <a:p>
            <a:pPr lvl="1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Motion tracking</a:t>
            </a:r>
          </a:p>
          <a:p>
            <a:pPr lvl="1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Interacting with virtual objects</a:t>
            </a:r>
          </a:p>
          <a:p>
            <a:pPr lvl="1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Navigation in virtual worlds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Dynamic virtual worlds: </a:t>
            </a:r>
          </a:p>
          <a:p>
            <a:pPr lvl="1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Collision Detection</a:t>
            </a:r>
          </a:p>
          <a:p>
            <a:pPr lvl="1"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Modeling of deformable objects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Immersive Visualization</a:t>
            </a:r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Clr>
                <a:srgbClr val="0067A8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pic>
        <p:nvPicPr>
          <p:cNvPr id="4" name="Picture 54" descr="https://pixabay.com/static/uploads/photo/2014/10/24/09/03/quality-500950_960_72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27107" r="22320" b="10258"/>
          <a:stretch/>
        </p:blipFill>
        <p:spPr bwMode="auto">
          <a:xfrm>
            <a:off x="3275856" y="1124744"/>
            <a:ext cx="386730" cy="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4" descr="https://pixabay.com/static/uploads/photo/2014/10/24/09/03/quality-500950_960_72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27107" r="22320" b="10258"/>
          <a:stretch/>
        </p:blipFill>
        <p:spPr bwMode="auto">
          <a:xfrm>
            <a:off x="6372200" y="1506746"/>
            <a:ext cx="386730" cy="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https://pixabay.com/static/uploads/photo/2014/10/24/09/03/quality-500950_960_72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27107" r="22320" b="10258"/>
          <a:stretch/>
        </p:blipFill>
        <p:spPr bwMode="auto">
          <a:xfrm>
            <a:off x="6359642" y="1862069"/>
            <a:ext cx="386730" cy="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2722451" y="2617457"/>
            <a:ext cx="5512135" cy="830997"/>
            <a:chOff x="2722451" y="2617457"/>
            <a:chExt cx="5512135" cy="830997"/>
          </a:xfrm>
        </p:grpSpPr>
        <p:sp>
          <p:nvSpPr>
            <p:cNvPr id="3" name="Pfeil nach rechts 2"/>
            <p:cNvSpPr/>
            <p:nvPr/>
          </p:nvSpPr>
          <p:spPr>
            <a:xfrm>
              <a:off x="2722451" y="2852936"/>
              <a:ext cx="841437" cy="36004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3662586" y="2617457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69875" indent="-269875">
                <a:spcAft>
                  <a:spcPts val="24"/>
                </a:spcAft>
                <a:buClr>
                  <a:srgbClr val="0067A8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prstClr val="black"/>
                  </a:solidFill>
                </a:rPr>
                <a:t>Human Factors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marL="269875" indent="-269875">
                <a:spcAft>
                  <a:spcPts val="24"/>
                </a:spcAft>
                <a:buClr>
                  <a:srgbClr val="0067A8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prstClr val="black"/>
                  </a:solidFill>
                </a:rPr>
                <a:t>Technology / Hardware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marL="269875" indent="-269875">
                <a:spcAft>
                  <a:spcPts val="24"/>
                </a:spcAft>
                <a:buClr>
                  <a:srgbClr val="0067A8"/>
                </a:buClr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prstClr val="black"/>
                  </a:solidFill>
                </a:rPr>
                <a:t>Algorithms / Software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5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  <a:endParaRPr lang="de-DE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8" y="1196449"/>
            <a:ext cx="4858428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52292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48264" y="1052736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Drawing: Goldstein (WWW)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Illusion based on Perspective</a:t>
            </a:r>
            <a:endParaRPr lang="de-DE" dirty="0"/>
          </a:p>
        </p:txBody>
      </p:sp>
      <p:pic>
        <p:nvPicPr>
          <p:cNvPr id="4" name="Picture 3" descr="OptischeTäsuchung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2" y="1360220"/>
            <a:ext cx="3494286" cy="204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OptischeTäuschun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5" y="3444589"/>
            <a:ext cx="34290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ptischeTäuschun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02" y="1375305"/>
            <a:ext cx="3225420" cy="20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ptischeTäuschung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05" y="3488388"/>
            <a:ext cx="3396190" cy="22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372200" y="980728"/>
            <a:ext cx="26642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Drawing: Anonymous (WWW)</a:t>
            </a:r>
          </a:p>
        </p:txBody>
      </p:sp>
    </p:spTree>
    <p:extLst>
      <p:ext uri="{BB962C8B-B14F-4D97-AF65-F5344CB8AC3E}">
        <p14:creationId xmlns:p14="http://schemas.microsoft.com/office/powerpoint/2010/main" val="25085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Ames Room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11250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15" y="1844824"/>
            <a:ext cx="4435475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220072" y="11247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Pictures: Goldstein, Levine &amp; </a:t>
            </a:r>
            <a:r>
              <a:rPr lang="en-US" sz="1200" dirty="0" err="1"/>
              <a:t>Shefner</a:t>
            </a:r>
            <a:r>
              <a:rPr lang="en-US" sz="1200" dirty="0"/>
              <a:t> (</a:t>
            </a:r>
            <a:r>
              <a:rPr lang="en-US" sz="1200" dirty="0" smtClean="0"/>
              <a:t>WWW)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738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</a:t>
            </a:r>
            <a:endParaRPr lang="de-DE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2175590" cy="19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85031"/>
            <a:ext cx="7200800" cy="324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588224" y="1196752"/>
            <a:ext cx="211220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>
                <a:latin typeface="Arial" charset="0"/>
              </a:rPr>
              <a:t>Pictures: </a:t>
            </a:r>
            <a:r>
              <a:rPr lang="en-US" sz="1200" dirty="0" err="1">
                <a:latin typeface="Arial" charset="0"/>
              </a:rPr>
              <a:t>Hübner</a:t>
            </a:r>
            <a:r>
              <a:rPr lang="en-US" sz="1200" dirty="0">
                <a:latin typeface="Arial" charset="0"/>
              </a:rPr>
              <a:t> (WWW)</a:t>
            </a:r>
          </a:p>
        </p:txBody>
      </p:sp>
    </p:spTree>
    <p:extLst>
      <p:ext uri="{BB962C8B-B14F-4D97-AF65-F5344CB8AC3E}">
        <p14:creationId xmlns:p14="http://schemas.microsoft.com/office/powerpoint/2010/main" val="11784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&amp; Shadows</a:t>
            </a:r>
            <a:endParaRPr lang="de-DE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0" y="1370262"/>
            <a:ext cx="3946287" cy="211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463"/>
            <a:ext cx="3919537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187281" y="568166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</a:rPr>
              <a:t>Picture: </a:t>
            </a:r>
            <a:r>
              <a:rPr lang="en-US" sz="1200" dirty="0">
                <a:latin typeface="Arial" charset="0"/>
              </a:rPr>
              <a:t>Levine &amp; </a:t>
            </a:r>
            <a:r>
              <a:rPr lang="en-US" sz="1200" dirty="0" err="1">
                <a:latin typeface="Arial" charset="0"/>
              </a:rPr>
              <a:t>Shefner</a:t>
            </a:r>
            <a:r>
              <a:rPr lang="en-US" sz="1200" dirty="0">
                <a:latin typeface="Arial" charset="0"/>
              </a:rPr>
              <a:t> (</a:t>
            </a:r>
            <a:r>
              <a:rPr lang="en-US" sz="1200" dirty="0" smtClean="0">
                <a:latin typeface="Arial" charset="0"/>
              </a:rPr>
              <a:t>WWW)</a:t>
            </a:r>
            <a:endParaRPr lang="de-DE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444" b="8519"/>
          <a:stretch/>
        </p:blipFill>
        <p:spPr bwMode="auto">
          <a:xfrm>
            <a:off x="899592" y="3448533"/>
            <a:ext cx="3024336" cy="25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47303" r="51609" b="9378"/>
          <a:stretch/>
        </p:blipFill>
        <p:spPr bwMode="auto">
          <a:xfrm>
            <a:off x="987824" y="980728"/>
            <a:ext cx="2936103" cy="24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2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Atmospheric Perspective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5" t="1704" b="58150"/>
          <a:stretch/>
        </p:blipFill>
        <p:spPr bwMode="auto">
          <a:xfrm>
            <a:off x="4788024" y="2285811"/>
            <a:ext cx="3888432" cy="310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So grün sehen die Berge im Süden des Wüstenlandes Oman während der Regenzeit aus.">
            <a:hlinkClick r:id="rId3" tooltip="Monsun im Oman: Das Wunder der Wüst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99796"/>
            <a:ext cx="4392488" cy="30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  <a:endParaRPr lang="de-DE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63" y="1156800"/>
            <a:ext cx="4304762" cy="49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72200" y="1196752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</a:rPr>
              <a:t>Drawing: Goldstein (WWW)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Accomodation</a:t>
            </a:r>
            <a:endParaRPr lang="de-DE" dirty="0"/>
          </a:p>
        </p:txBody>
      </p:sp>
      <p:pic>
        <p:nvPicPr>
          <p:cNvPr id="4" name="Inhaltsplatzhalter 3" descr="253714.5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8945" y="1125538"/>
            <a:ext cx="362359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300192" y="1340768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http://www.denstoredanske.dk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0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Motion </a:t>
            </a:r>
            <a:r>
              <a:rPr lang="de-DE" dirty="0" err="1"/>
              <a:t>Parallax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79" y="1141738"/>
            <a:ext cx="3975631" cy="156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7" y="2786903"/>
            <a:ext cx="4000783" cy="15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54" y="4509120"/>
            <a:ext cx="3992056" cy="156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08304" y="1124744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Tom Vaughan,</a:t>
            </a:r>
          </a:p>
          <a:p>
            <a:r>
              <a:rPr lang="de-DE" sz="1200" dirty="0"/>
              <a:t>www.cyberlink.com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2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405" r="12717"/>
          <a:stretch>
            <a:fillRect/>
          </a:stretch>
        </p:blipFill>
        <p:spPr bwMode="auto">
          <a:xfrm>
            <a:off x="4932040" y="1240067"/>
            <a:ext cx="3674734" cy="477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183560" y="980728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http://www.more3d.com/3-D/Stereoskopie.html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1412776"/>
            <a:ext cx="576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Interocular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distance (about 6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Disparity of images projected onto the retina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Processing in the visual cortex of the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7 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9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Vision, Audio &amp; </a:t>
            </a:r>
            <a:r>
              <a:rPr lang="de-DE" dirty="0" err="1" smtClean="0"/>
              <a:t>Haptics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7024"/>
              </p:ext>
            </p:extLst>
          </p:nvPr>
        </p:nvGraphicFramePr>
        <p:xfrm>
          <a:off x="395536" y="980728"/>
          <a:ext cx="8568000" cy="510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7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Haptics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Human Factors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Anatomy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Human eye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Human 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Tactile</a:t>
                      </a:r>
                      <a:r>
                        <a:rPr lang="en-US" sz="1400" baseline="0" dirty="0" smtClean="0"/>
                        <a:t> / force receptors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Perception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3D visual</a:t>
                      </a:r>
                      <a:r>
                        <a:rPr lang="en-US" sz="1400" baseline="0" dirty="0" smtClean="0"/>
                        <a:t> depth cues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Photometry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3D audio depth cues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Psychoacoustics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Technology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Compute HW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Graphical Processing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Audio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4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Displays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Head-mounted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Helmets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Room-mounted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CAVEs, </a:t>
                      </a:r>
                      <a:r>
                        <a:rPr lang="en-US" sz="1400" dirty="0" err="1" smtClean="0"/>
                        <a:t>PowerWalls</a:t>
                      </a:r>
                      <a:endParaRPr lang="en-US" sz="1400" dirty="0" smtClean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Stereo techniques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Projectors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dirty="0" smtClean="0"/>
                        <a:t>Screens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Head-mounted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Earphones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Room-mounted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Loudspeakers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Body-mounted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Grounded devices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Algorithms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Generation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Geometrical modeling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Sound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Force modeling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66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Rendering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Rendering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Stereoscopic projections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Viewer-centered</a:t>
                      </a:r>
                      <a:r>
                        <a:rPr lang="en-US" sz="1400" baseline="0" dirty="0" smtClean="0"/>
                        <a:t> projections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Binaural synthesis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Cross-talk</a:t>
                      </a:r>
                      <a:r>
                        <a:rPr lang="en-US" sz="1400" baseline="0" dirty="0" smtClean="0"/>
                        <a:t> cancellation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Virtual</a:t>
                      </a:r>
                      <a:r>
                        <a:rPr lang="en-US" sz="1400" baseline="0" dirty="0" smtClean="0"/>
                        <a:t> proxy rendering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/>
                        <a:t>Global effects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Ray Tracing,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Radiosity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Room Acoustics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Multi-contact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haptics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Field </a:t>
            </a:r>
            <a:r>
              <a:rPr lang="de-DE" dirty="0" err="1"/>
              <a:t>of</a:t>
            </a:r>
            <a:r>
              <a:rPr lang="de-DE" dirty="0"/>
              <a:t> View</a:t>
            </a:r>
          </a:p>
        </p:txBody>
      </p:sp>
      <p:pic>
        <p:nvPicPr>
          <p:cNvPr id="4" name="Grafik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55502" y="2492896"/>
            <a:ext cx="377039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7745775" y="112474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Riecke (2006)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95060" y="1556792"/>
            <a:ext cx="67852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Oval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Horizontal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90°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sides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	 	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120° (h 50°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i70°)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FOV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perceived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eyes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Stereoscopic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100° - 120°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2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Auto-Stereograms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4613883" cy="311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6872"/>
            <a:ext cx="3275012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001594" y="1124744"/>
            <a:ext cx="214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</a:rPr>
              <a:t>Drawing: </a:t>
            </a:r>
            <a:r>
              <a:rPr lang="en-US" sz="1200" dirty="0" err="1">
                <a:latin typeface="Arial" charset="0"/>
              </a:rPr>
              <a:t>Irtel</a:t>
            </a:r>
            <a:r>
              <a:rPr lang="en-US" sz="1200" dirty="0">
                <a:latin typeface="Arial" charset="0"/>
              </a:rPr>
              <a:t> (WWW)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Auto-Stereograms (</a:t>
            </a:r>
            <a:r>
              <a:rPr lang="en-US" dirty="0" err="1"/>
              <a:t>cont</a:t>
            </a:r>
            <a:r>
              <a:rPr lang="en-US" dirty="0"/>
              <a:t>;-)</a:t>
            </a:r>
            <a:endParaRPr lang="de-DE" dirty="0"/>
          </a:p>
        </p:txBody>
      </p:sp>
      <p:pic>
        <p:nvPicPr>
          <p:cNvPr id="4" name="Picture 4" descr="image001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8393"/>
            <a:ext cx="5256584" cy="42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195736" y="5301208"/>
            <a:ext cx="475252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defTabSz="1238250">
              <a:spcAft>
                <a:spcPct val="20000"/>
              </a:spcAft>
              <a:buSzPct val="125000"/>
            </a:pPr>
            <a:r>
              <a:rPr lang="en-US" b="1" dirty="0"/>
              <a:t>Look for several seconds at the pic </a:t>
            </a:r>
          </a:p>
          <a:p>
            <a:pPr marL="285750" indent="-285750" algn="ctr" defTabSz="1238250">
              <a:spcAft>
                <a:spcPct val="20000"/>
              </a:spcAft>
              <a:buSzPct val="125000"/>
            </a:pPr>
            <a:r>
              <a:rPr lang="en-US" b="1" dirty="0"/>
              <a:t>and you may recognize a giraffe!</a:t>
            </a:r>
          </a:p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524328" y="105273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</a:rPr>
              <a:t>Picture: WWW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9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323850" y="2390775"/>
            <a:ext cx="8640763" cy="67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dirty="0"/>
              <a:t>Course on Virtual Reality</a:t>
            </a:r>
            <a:br>
              <a:rPr lang="de-DE" dirty="0"/>
            </a:br>
            <a:endParaRPr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1788" y="3068638"/>
            <a:ext cx="8632825" cy="1752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Vision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Aspects</a:t>
            </a:r>
            <a:r>
              <a:rPr lang="de-DE" dirty="0" smtClean="0"/>
              <a:t> of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4968551"/>
          </a:xfrm>
        </p:spPr>
        <p:txBody>
          <a:bodyPr/>
          <a:lstStyle/>
          <a:p>
            <a:pPr marL="342900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sz="1800" dirty="0"/>
              <a:t>Human Factors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de-DE" sz="1600" dirty="0" err="1">
                <a:solidFill>
                  <a:srgbClr val="FF0000"/>
                </a:solidFill>
              </a:rPr>
              <a:t>Anatomy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the</a:t>
            </a:r>
            <a:r>
              <a:rPr lang="de-DE" sz="1600" dirty="0">
                <a:solidFill>
                  <a:srgbClr val="FF0000"/>
                </a:solidFill>
              </a:rPr>
              <a:t> Human Eye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de-DE" sz="1600" dirty="0" err="1">
                <a:solidFill>
                  <a:srgbClr val="FF0000"/>
                </a:solidFill>
              </a:rPr>
              <a:t>Perception</a:t>
            </a:r>
            <a:r>
              <a:rPr lang="de-DE" sz="1600" dirty="0">
                <a:solidFill>
                  <a:srgbClr val="FF0000"/>
                </a:solidFill>
              </a:rPr>
              <a:t>: </a:t>
            </a:r>
            <a:r>
              <a:rPr lang="de-DE" sz="1600" dirty="0" err="1" smtClean="0">
                <a:solidFill>
                  <a:srgbClr val="FF0000"/>
                </a:solidFill>
              </a:rPr>
              <a:t>Depth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Cues</a:t>
            </a:r>
            <a:r>
              <a:rPr lang="de-DE" sz="1600" dirty="0" smtClean="0">
                <a:solidFill>
                  <a:srgbClr val="FF0000"/>
                </a:solidFill>
              </a:rPr>
              <a:t> in Vision</a:t>
            </a:r>
            <a:r>
              <a:rPr lang="de-DE" sz="1600" dirty="0" smtClean="0"/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Photometry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sz="1800" dirty="0"/>
              <a:t>Technology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de-DE" sz="1600" dirty="0" smtClean="0">
                <a:solidFill>
                  <a:schemeClr val="tx1"/>
                </a:solidFill>
              </a:rPr>
              <a:t>Graphics Hardware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sz="1600" dirty="0" smtClean="0">
                <a:solidFill>
                  <a:schemeClr val="tx1"/>
                </a:solidFill>
              </a:rPr>
              <a:t>Displays</a:t>
            </a:r>
            <a:r>
              <a:rPr lang="en-US" sz="1600" dirty="0">
                <a:solidFill>
                  <a:schemeClr val="tx1"/>
                </a:solidFill>
              </a:rPr>
              <a:t>: Projectors, Screens, Brightness, … 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de-DE" sz="1600" dirty="0">
                <a:solidFill>
                  <a:schemeClr val="tx1"/>
                </a:solidFill>
              </a:rPr>
              <a:t>Stereo </a:t>
            </a:r>
            <a:r>
              <a:rPr lang="de-DE" sz="1600" dirty="0" err="1">
                <a:solidFill>
                  <a:schemeClr val="tx1"/>
                </a:solidFill>
              </a:rPr>
              <a:t>Techniques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sz="1800" dirty="0"/>
              <a:t>Algorithms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Geometrical Modeling 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/>
              <a:t>Rendering</a:t>
            </a:r>
          </a:p>
          <a:p>
            <a:pPr marL="1200150" lvl="2" indent="-28575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>
                <a:solidFill>
                  <a:schemeClr val="tx1"/>
                </a:solidFill>
              </a:rPr>
              <a:t>Rendering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</a:p>
          <a:p>
            <a:pPr marL="1200150" lvl="2" indent="-28575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 smtClean="0">
                <a:solidFill>
                  <a:schemeClr val="tx1"/>
                </a:solidFill>
              </a:rPr>
              <a:t>Stereo Projections</a:t>
            </a:r>
          </a:p>
          <a:p>
            <a:pPr marL="1200150" lvl="2" indent="-28575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 smtClean="0">
                <a:solidFill>
                  <a:schemeClr val="tx1"/>
                </a:solidFill>
              </a:rPr>
              <a:t>Viewer-Centered </a:t>
            </a:r>
            <a:r>
              <a:rPr lang="en-US" dirty="0">
                <a:solidFill>
                  <a:schemeClr val="tx1"/>
                </a:solidFill>
              </a:rPr>
              <a:t>Projection</a:t>
            </a:r>
          </a:p>
          <a:p>
            <a:pPr marL="800100" lvl="1" indent="-342900" defTabSz="762000">
              <a:spcAft>
                <a:spcPct val="20000"/>
              </a:spcAft>
              <a:buSzPct val="125000"/>
              <a:buFont typeface="Marlett" pitchFamily="2" charset="2"/>
              <a:buChar char="8"/>
            </a:pPr>
            <a:r>
              <a:rPr lang="en-US" dirty="0"/>
              <a:t>Global Illumination: </a:t>
            </a:r>
            <a:r>
              <a:rPr lang="en-US" dirty="0">
                <a:solidFill>
                  <a:schemeClr val="tx1"/>
                </a:solidFill>
              </a:rPr>
              <a:t>Ray Tracing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Radiosity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7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2276872"/>
            <a:ext cx="6696744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Anatomy</a:t>
            </a:r>
            <a:endParaRPr lang="en-US" sz="2800" b="1" dirty="0"/>
          </a:p>
          <a:p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578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Eye</a:t>
            </a:r>
            <a:endParaRPr lang="de-DE" dirty="0"/>
          </a:p>
        </p:txBody>
      </p:sp>
      <p:pic>
        <p:nvPicPr>
          <p:cNvPr id="4" name="Picture 2" descr="au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514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Netzha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5406"/>
            <a:ext cx="2784475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hzell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29013"/>
            <a:ext cx="1903412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616116" y="5439206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Quelle: WWW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4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2276872"/>
            <a:ext cx="6696744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Visual Perception</a:t>
            </a:r>
            <a:endParaRPr lang="en-US" sz="2800" b="1" dirty="0"/>
          </a:p>
          <a:p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8758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16832"/>
            <a:ext cx="8424936" cy="417646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Exact correspondence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of visual perception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in the real world and in the virtual world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5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Physiological &amp; Psychological </a:t>
            </a:r>
            <a:r>
              <a:rPr lang="en-US" dirty="0" smtClean="0"/>
              <a:t>Depth Cues</a:t>
            </a:r>
            <a:endParaRPr lang="de-DE" dirty="0"/>
          </a:p>
        </p:txBody>
      </p:sp>
      <p:pic>
        <p:nvPicPr>
          <p:cNvPr id="4" name="Picture 2" descr="stimulus_auge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58" y="1628800"/>
            <a:ext cx="3920956" cy="449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1340768"/>
            <a:ext cx="33843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b="1" dirty="0"/>
              <a:t>Traditional CG: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Psychological </a:t>
            </a:r>
            <a:r>
              <a:rPr lang="en-US" sz="2000" b="1" dirty="0" smtClean="0"/>
              <a:t>cues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Perspective shortening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Occlusion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Light and shadows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Texture gradients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Atmospheric perspective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491880" y="1340768"/>
            <a:ext cx="28083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b="1" dirty="0"/>
              <a:t>Virtual Reality: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Physiological </a:t>
            </a:r>
            <a:r>
              <a:rPr lang="en-US" sz="2000" b="1" dirty="0" smtClean="0"/>
              <a:t>cues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Stereopsis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Ocular motor 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Accomodation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Motion parallax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3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" ma:contentTypeID="0x0101001B4ECD8AD4512B44AA0A7F2F51EA2523" ma:contentTypeVersion="" ma:contentTypeDescription="" ma:contentTypeScope="" ma:versionID="337bed4a8deb1941a65cc08367bd359a">
  <xsd:schema xmlns:xsd="http://www.w3.org/2001/XMLSchema" xmlns:xs="http://www.w3.org/2001/XMLSchema" xmlns:p="http://schemas.microsoft.com/office/2006/metadata/properties" xmlns:ns2="F8A06FE9-579D-4642-A8AB-DA841E0102E4" targetNamespace="http://schemas.microsoft.com/office/2006/metadata/properties" ma:root="true" ma:fieldsID="89f1470a019df1ba73e094e5739a35d0" ns2:_="">
    <xsd:import namespace="F8A06FE9-579D-4642-A8AB-DA841E0102E4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LectureDate" minOccurs="0"/>
                <xsd:element ref="ns2:RelatedHyperlinks" minOccurs="0"/>
                <xsd:element ref="ns2:RelatedMed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06FE9-579D-4642-A8AB-DA841E0102E4" elementFormDefault="qualified">
    <xsd:import namespace="http://schemas.microsoft.com/office/2006/documentManagement/types"/>
    <xsd:import namespace="http://schemas.microsoft.com/office/infopath/2007/PartnerControls"/>
    <xsd:element name="Topic" ma:index="1" nillable="true" ma:displayName="Thema" ma:list="{82CBD1ED-33EA-46FD-B6E3-9EABE7174055}" ma:internalName="Topic" ma:showField="Title">
      <xsd:simpleType>
        <xsd:restriction base="dms:Unknown"/>
      </xsd:simpleType>
    </xsd:element>
    <xsd:element name="LectureDate" ma:index="2" nillable="true" ma:displayName="Vorlesungs-Datum" ma:list="{E01BCE92-9867-4221-AF65-5D626BA6FBA7}" ma:internalName="LectureDate" ma:showField="EventDate">
      <xsd:simpleType>
        <xsd:restriction base="dms:Unknown"/>
      </xsd:simpleType>
    </xsd:element>
    <xsd:element name="RelatedHyperlinks" ma:index="3" nillable="true" ma:displayName="Hyperlinks" ma:list="{45E0BA26-418D-49F8-8E87-A1157CCACA49}" ma:internalName="RelatedHyperlinks" ma:showField="URL">
      <xsd:simpleType>
        <xsd:restriction base="dms:Unknown"/>
      </xsd:simpleType>
    </xsd:element>
    <xsd:element name="RelatedMedia" ma:index="4" nillable="true" ma:displayName="Medien" ma:list="{FBDA0819-BC77-448B-A349-FF0C5F01F543}" ma:internalName="RelatedMedia" ma:showField="Tit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latedMedia xmlns="F8A06FE9-579D-4642-A8AB-DA841E0102E4" xsi:nil="true"/>
    <Topic xmlns="F8A06FE9-579D-4642-A8AB-DA841E0102E4" xsi:nil="true"/>
    <RelatedHyperlinks xmlns="F8A06FE9-579D-4642-A8AB-DA841E0102E4" xsi:nil="true"/>
    <LectureDate xmlns="F8A06FE9-579D-4642-A8AB-DA841E0102E4">2;#2;#14;#14</LectureDate>
  </documentManagement>
</p:properties>
</file>

<file path=customXml/itemProps1.xml><?xml version="1.0" encoding="utf-8"?>
<ds:datastoreItem xmlns:ds="http://schemas.openxmlformats.org/officeDocument/2006/customXml" ds:itemID="{7153CFA6-1A12-496E-B4C4-349F1E6139A9}"/>
</file>

<file path=customXml/itemProps2.xml><?xml version="1.0" encoding="utf-8"?>
<ds:datastoreItem xmlns:ds="http://schemas.openxmlformats.org/officeDocument/2006/customXml" ds:itemID="{14BB3D9F-8382-43D8-8A23-A3BAF584FB5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Bildschirmpräsentation (4:3)</PresentationFormat>
  <Paragraphs>149</Paragraphs>
  <Slides>22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  <vt:variant>
        <vt:lpstr>Zielgruppenorientierte Präsentationen</vt:lpstr>
      </vt:variant>
      <vt:variant>
        <vt:i4>1</vt:i4>
      </vt:variant>
    </vt:vector>
  </HeadingPairs>
  <TitlesOfParts>
    <vt:vector size="29" baseType="lpstr">
      <vt:lpstr>Arial</vt:lpstr>
      <vt:lpstr>Calibri</vt:lpstr>
      <vt:lpstr>Marlett</vt:lpstr>
      <vt:lpstr>Symbol</vt:lpstr>
      <vt:lpstr>Wingdings</vt:lpstr>
      <vt:lpstr>Larissa</vt:lpstr>
      <vt:lpstr>Course Outline</vt:lpstr>
      <vt:lpstr>Vision, Audio &amp; Haptics</vt:lpstr>
      <vt:lpstr>Course on Virtual Reality </vt:lpstr>
      <vt:lpstr>Aspects of Vision</vt:lpstr>
      <vt:lpstr>PowerPoint-Präsentation</vt:lpstr>
      <vt:lpstr>The Human Eye</vt:lpstr>
      <vt:lpstr>PowerPoint-Präsentation</vt:lpstr>
      <vt:lpstr>Goal</vt:lpstr>
      <vt:lpstr>Physiological &amp; Psychological Depth Cues</vt:lpstr>
      <vt:lpstr>Perspective</vt:lpstr>
      <vt:lpstr>Optical Illusion based on Perspective</vt:lpstr>
      <vt:lpstr>The Ames Room</vt:lpstr>
      <vt:lpstr>Occlusion</vt:lpstr>
      <vt:lpstr>Light &amp; Shadows</vt:lpstr>
      <vt:lpstr>Atmospheric Perspective</vt:lpstr>
      <vt:lpstr>Convergence</vt:lpstr>
      <vt:lpstr>Accomodation</vt:lpstr>
      <vt:lpstr>Motion Parallax</vt:lpstr>
      <vt:lpstr>Stereoscopy</vt:lpstr>
      <vt:lpstr>Field of View</vt:lpstr>
      <vt:lpstr>Auto-Stereograms</vt:lpstr>
      <vt:lpstr>Auto-Stereograms (cont;-)</vt:lpstr>
      <vt:lpstr>InternationalStudents</vt:lpstr>
    </vt:vector>
  </TitlesOfParts>
  <Company>Rechen- und Kommunikationszentrum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ab280112</dc:creator>
  <cp:lastModifiedBy>Kuhlen, Torsten</cp:lastModifiedBy>
  <cp:revision>80</cp:revision>
  <cp:lastPrinted>2016-05-03T09:44:20Z</cp:lastPrinted>
  <dcterms:created xsi:type="dcterms:W3CDTF">2014-10-11T15:33:03Z</dcterms:created>
  <dcterms:modified xsi:type="dcterms:W3CDTF">2016-11-15T18:37:40Z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0x0101001B4ECD8AD4512B44AA0A7F2F51EA2523</vt:lpwstr>
  </property>
</Properties>
</file>