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7" r:id="rId6"/>
    <p:sldId id="257" r:id="rId7"/>
    <p:sldId id="272" r:id="rId8"/>
    <p:sldId id="280" r:id="rId9"/>
    <p:sldId id="279" r:id="rId10"/>
    <p:sldId id="259" r:id="rId11"/>
    <p:sldId id="282" r:id="rId12"/>
    <p:sldId id="260" r:id="rId13"/>
    <p:sldId id="261" r:id="rId14"/>
    <p:sldId id="262" r:id="rId15"/>
    <p:sldId id="288" r:id="rId16"/>
    <p:sldId id="287" r:id="rId17"/>
    <p:sldId id="286" r:id="rId18"/>
    <p:sldId id="285" r:id="rId19"/>
    <p:sldId id="284" r:id="rId20"/>
    <p:sldId id="290" r:id="rId21"/>
    <p:sldId id="283" r:id="rId22"/>
    <p:sldId id="265" r:id="rId23"/>
    <p:sldId id="289" r:id="rId24"/>
    <p:sldId id="266" r:id="rId25"/>
    <p:sldId id="291" r:id="rId26"/>
    <p:sldId id="268" r:id="rId27"/>
    <p:sldId id="270" r:id="rId28"/>
    <p:sldId id="281"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wdhury, Shirazush Salekin" userId="af1a432b-c800-441b-9f81-1c64525ff22a" providerId="ADAL" clId="{E790B3A0-5AB8-455E-B74C-C49002505829}"/>
    <pc:docChg chg="custSel modSld">
      <pc:chgData name="Chowdhury, Shirazush Salekin" userId="af1a432b-c800-441b-9f81-1c64525ff22a" providerId="ADAL" clId="{E790B3A0-5AB8-455E-B74C-C49002505829}" dt="2024-04-10T16:09:58.303" v="2" actId="6549"/>
      <pc:docMkLst>
        <pc:docMk/>
      </pc:docMkLst>
      <pc:sldChg chg="modSp mod">
        <pc:chgData name="Chowdhury, Shirazush Salekin" userId="af1a432b-c800-441b-9f81-1c64525ff22a" providerId="ADAL" clId="{E790B3A0-5AB8-455E-B74C-C49002505829}" dt="2024-04-10T16:09:58.303" v="2" actId="6549"/>
        <pc:sldMkLst>
          <pc:docMk/>
          <pc:sldMk cId="2902828642" sldId="256"/>
        </pc:sldMkLst>
        <pc:spChg chg="mod">
          <ac:chgData name="Chowdhury, Shirazush Salekin" userId="af1a432b-c800-441b-9f81-1c64525ff22a" providerId="ADAL" clId="{E790B3A0-5AB8-455E-B74C-C49002505829}" dt="2024-04-10T16:09:58.303" v="2" actId="6549"/>
          <ac:spMkLst>
            <pc:docMk/>
            <pc:sldMk cId="2902828642" sldId="256"/>
            <ac:spMk id="3" creationId="{1E17A1D4-2895-326F-FF3B-567D3AFF1933}"/>
          </ac:spMkLst>
        </pc:spChg>
      </pc:sldChg>
    </pc:docChg>
  </pc:docChgLst>
  <pc:docChgLst>
    <pc:chgData name="Chowdhury, Shirazush Salekin" userId="af1a432b-c800-441b-9f81-1c64525ff22a" providerId="ADAL" clId="{8162CF12-F3AB-40BE-B1E3-E63B19708FFE}"/>
    <pc:docChg chg="undo custSel delSld modSld">
      <pc:chgData name="Chowdhury, Shirazush Salekin" userId="af1a432b-c800-441b-9f81-1c64525ff22a" providerId="ADAL" clId="{8162CF12-F3AB-40BE-B1E3-E63B19708FFE}" dt="2024-10-10T06:17:49.894" v="37" actId="47"/>
      <pc:docMkLst>
        <pc:docMk/>
      </pc:docMkLst>
      <pc:sldChg chg="modSp mod">
        <pc:chgData name="Chowdhury, Shirazush Salekin" userId="af1a432b-c800-441b-9f81-1c64525ff22a" providerId="ADAL" clId="{8162CF12-F3AB-40BE-B1E3-E63B19708FFE}" dt="2024-10-10T06:14:04.044" v="6"/>
        <pc:sldMkLst>
          <pc:docMk/>
          <pc:sldMk cId="893489744" sldId="266"/>
        </pc:sldMkLst>
        <pc:spChg chg="mod">
          <ac:chgData name="Chowdhury, Shirazush Salekin" userId="af1a432b-c800-441b-9f81-1c64525ff22a" providerId="ADAL" clId="{8162CF12-F3AB-40BE-B1E3-E63B19708FFE}" dt="2024-10-10T06:14:04.044" v="6"/>
          <ac:spMkLst>
            <pc:docMk/>
            <pc:sldMk cId="893489744" sldId="266"/>
            <ac:spMk id="2" creationId="{21243C7F-197E-B552-00F6-03938F7B818E}"/>
          </ac:spMkLst>
        </pc:spChg>
      </pc:sldChg>
      <pc:sldChg chg="modSp mod">
        <pc:chgData name="Chowdhury, Shirazush Salekin" userId="af1a432b-c800-441b-9f81-1c64525ff22a" providerId="ADAL" clId="{8162CF12-F3AB-40BE-B1E3-E63B19708FFE}" dt="2024-10-10T06:16:14.149" v="14"/>
        <pc:sldMkLst>
          <pc:docMk/>
          <pc:sldMk cId="3113137487" sldId="268"/>
        </pc:sldMkLst>
        <pc:spChg chg="mod">
          <ac:chgData name="Chowdhury, Shirazush Salekin" userId="af1a432b-c800-441b-9f81-1c64525ff22a" providerId="ADAL" clId="{8162CF12-F3AB-40BE-B1E3-E63B19708FFE}" dt="2024-10-10T06:16:14.149" v="14"/>
          <ac:spMkLst>
            <pc:docMk/>
            <pc:sldMk cId="3113137487" sldId="268"/>
            <ac:spMk id="3" creationId="{DB4F483C-1F6F-2945-18C9-6B2FD0BE7831}"/>
          </ac:spMkLst>
        </pc:spChg>
      </pc:sldChg>
      <pc:sldChg chg="modSp mod">
        <pc:chgData name="Chowdhury, Shirazush Salekin" userId="af1a432b-c800-441b-9f81-1c64525ff22a" providerId="ADAL" clId="{8162CF12-F3AB-40BE-B1E3-E63B19708FFE}" dt="2024-10-10T06:17:34.336" v="34" actId="20577"/>
        <pc:sldMkLst>
          <pc:docMk/>
          <pc:sldMk cId="3317609789" sldId="270"/>
        </pc:sldMkLst>
        <pc:spChg chg="mod">
          <ac:chgData name="Chowdhury, Shirazush Salekin" userId="af1a432b-c800-441b-9f81-1c64525ff22a" providerId="ADAL" clId="{8162CF12-F3AB-40BE-B1E3-E63B19708FFE}" dt="2024-10-10T06:17:34.336" v="34" actId="20577"/>
          <ac:spMkLst>
            <pc:docMk/>
            <pc:sldMk cId="3317609789" sldId="270"/>
            <ac:spMk id="3" creationId="{A6A83E6B-4410-ED0A-67F7-01B4EF956BD7}"/>
          </ac:spMkLst>
        </pc:spChg>
      </pc:sldChg>
      <pc:sldChg chg="modSp mod">
        <pc:chgData name="Chowdhury, Shirazush Salekin" userId="af1a432b-c800-441b-9f81-1c64525ff22a" providerId="ADAL" clId="{8162CF12-F3AB-40BE-B1E3-E63B19708FFE}" dt="2024-10-10T06:17:46.914" v="36" actId="6549"/>
        <pc:sldMkLst>
          <pc:docMk/>
          <pc:sldMk cId="1402584064" sldId="273"/>
        </pc:sldMkLst>
        <pc:spChg chg="mod">
          <ac:chgData name="Chowdhury, Shirazush Salekin" userId="af1a432b-c800-441b-9f81-1c64525ff22a" providerId="ADAL" clId="{8162CF12-F3AB-40BE-B1E3-E63B19708FFE}" dt="2024-10-10T06:17:46.914" v="36" actId="6549"/>
          <ac:spMkLst>
            <pc:docMk/>
            <pc:sldMk cId="1402584064" sldId="273"/>
            <ac:spMk id="3" creationId="{84F79ABC-DC06-E009-D408-43883E3AAFB4}"/>
          </ac:spMkLst>
        </pc:spChg>
      </pc:sldChg>
      <pc:sldChg chg="del">
        <pc:chgData name="Chowdhury, Shirazush Salekin" userId="af1a432b-c800-441b-9f81-1c64525ff22a" providerId="ADAL" clId="{8162CF12-F3AB-40BE-B1E3-E63B19708FFE}" dt="2024-10-10T06:17:49.894" v="37" actId="47"/>
        <pc:sldMkLst>
          <pc:docMk/>
          <pc:sldMk cId="969654307" sldId="274"/>
        </pc:sldMkLst>
      </pc:sldChg>
      <pc:sldChg chg="modSp mod">
        <pc:chgData name="Chowdhury, Shirazush Salekin" userId="af1a432b-c800-441b-9f81-1c64525ff22a" providerId="ADAL" clId="{8162CF12-F3AB-40BE-B1E3-E63B19708FFE}" dt="2024-10-10T06:13:37.626" v="5" actId="2165"/>
        <pc:sldMkLst>
          <pc:docMk/>
          <pc:sldMk cId="518213219" sldId="279"/>
        </pc:sldMkLst>
        <pc:graphicFrameChg chg="modGraphic">
          <ac:chgData name="Chowdhury, Shirazush Salekin" userId="af1a432b-c800-441b-9f81-1c64525ff22a" providerId="ADAL" clId="{8162CF12-F3AB-40BE-B1E3-E63B19708FFE}" dt="2024-10-10T06:13:37.626" v="5" actId="2165"/>
          <ac:graphicFrameMkLst>
            <pc:docMk/>
            <pc:sldMk cId="518213219" sldId="279"/>
            <ac:graphicFrameMk id="3" creationId="{89E63524-52AC-935E-F383-F2631BD4242A}"/>
          </ac:graphicFrameMkLst>
        </pc:graphicFrameChg>
      </pc:sldChg>
      <pc:sldChg chg="modSp mod">
        <pc:chgData name="Chowdhury, Shirazush Salekin" userId="af1a432b-c800-441b-9f81-1c64525ff22a" providerId="ADAL" clId="{8162CF12-F3AB-40BE-B1E3-E63B19708FFE}" dt="2024-10-10T06:14:12.065" v="7"/>
        <pc:sldMkLst>
          <pc:docMk/>
          <pc:sldMk cId="384347922" sldId="291"/>
        </pc:sldMkLst>
        <pc:spChg chg="mod">
          <ac:chgData name="Chowdhury, Shirazush Salekin" userId="af1a432b-c800-441b-9f81-1c64525ff22a" providerId="ADAL" clId="{8162CF12-F3AB-40BE-B1E3-E63B19708FFE}" dt="2024-10-10T06:14:12.065" v="7"/>
          <ac:spMkLst>
            <pc:docMk/>
            <pc:sldMk cId="384347922" sldId="291"/>
            <ac:spMk id="2" creationId="{21243C7F-197E-B552-00F6-03938F7B818E}"/>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14B55C63-1701-4052-9A69-E743EA6A0B90}"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A492F360-ED44-48D3-AA22-2BDC01BE1A55}">
      <dgm:prSet/>
      <dgm:spPr/>
      <dgm:t>
        <a:bodyPr/>
        <a:lstStyle/>
        <a:p>
          <a:r>
            <a:rPr lang="en-US" dirty="0"/>
            <a:t>Introduction</a:t>
          </a:r>
        </a:p>
      </dgm:t>
    </dgm:pt>
    <dgm:pt modelId="{4BE01E1A-066C-419D-A497-3B97BBF8FD23}" type="parTrans" cxnId="{E0DA71B2-FBB2-4411-8EB0-776B37100D2E}">
      <dgm:prSet/>
      <dgm:spPr/>
      <dgm:t>
        <a:bodyPr/>
        <a:lstStyle/>
        <a:p>
          <a:endParaRPr lang="en-US"/>
        </a:p>
      </dgm:t>
    </dgm:pt>
    <dgm:pt modelId="{06D7030F-4CE1-442B-A937-BF8A730AE6AF}" type="sibTrans" cxnId="{E0DA71B2-FBB2-4411-8EB0-776B37100D2E}">
      <dgm:prSet/>
      <dgm:spPr/>
      <dgm:t>
        <a:bodyPr/>
        <a:lstStyle/>
        <a:p>
          <a:endParaRPr lang="en-US"/>
        </a:p>
      </dgm:t>
    </dgm:pt>
    <dgm:pt modelId="{883122AC-C39F-466E-AF27-8D0A18AAD87C}">
      <dgm:prSet/>
      <dgm:spPr/>
      <dgm:t>
        <a:bodyPr/>
        <a:lstStyle/>
        <a:p>
          <a:r>
            <a:rPr lang="en-US"/>
            <a:t>Working Principle </a:t>
          </a:r>
        </a:p>
      </dgm:t>
    </dgm:pt>
    <dgm:pt modelId="{1B7D9F53-6719-41DA-A09C-F723D0322F00}" type="parTrans" cxnId="{48F90875-C5BD-48AD-8DAE-040F373A5704}">
      <dgm:prSet/>
      <dgm:spPr/>
      <dgm:t>
        <a:bodyPr/>
        <a:lstStyle/>
        <a:p>
          <a:endParaRPr lang="en-US"/>
        </a:p>
      </dgm:t>
    </dgm:pt>
    <dgm:pt modelId="{23A02A8D-FCFD-4B3C-B434-6663D1D0CF6C}" type="sibTrans" cxnId="{48F90875-C5BD-48AD-8DAE-040F373A5704}">
      <dgm:prSet/>
      <dgm:spPr/>
      <dgm:t>
        <a:bodyPr/>
        <a:lstStyle/>
        <a:p>
          <a:endParaRPr lang="en-US"/>
        </a:p>
      </dgm:t>
    </dgm:pt>
    <dgm:pt modelId="{C584228E-79E5-4272-A5EB-B4B22F4D0FDA}">
      <dgm:prSet/>
      <dgm:spPr/>
      <dgm:t>
        <a:bodyPr/>
        <a:lstStyle/>
        <a:p>
          <a:r>
            <a:rPr lang="en-US" dirty="0"/>
            <a:t>Specifications</a:t>
          </a:r>
        </a:p>
      </dgm:t>
    </dgm:pt>
    <dgm:pt modelId="{2B917156-BF51-46F4-A158-848AF2C55DF6}" type="parTrans" cxnId="{AC3E40CF-0D87-48F9-9650-EBC6F077BA94}">
      <dgm:prSet/>
      <dgm:spPr/>
      <dgm:t>
        <a:bodyPr/>
        <a:lstStyle/>
        <a:p>
          <a:endParaRPr lang="en-US"/>
        </a:p>
      </dgm:t>
    </dgm:pt>
    <dgm:pt modelId="{3AAFC410-9ACE-4333-9F19-0CC6CEA2FDAB}" type="sibTrans" cxnId="{AC3E40CF-0D87-48F9-9650-EBC6F077BA94}">
      <dgm:prSet/>
      <dgm:spPr/>
      <dgm:t>
        <a:bodyPr/>
        <a:lstStyle/>
        <a:p>
          <a:endParaRPr lang="en-US"/>
        </a:p>
      </dgm:t>
    </dgm:pt>
    <dgm:pt modelId="{676DE62A-2453-40B6-BC37-787F65D903E8}">
      <dgm:prSet/>
      <dgm:spPr/>
      <dgm:t>
        <a:bodyPr/>
        <a:lstStyle/>
        <a:p>
          <a:r>
            <a:rPr lang="en-US"/>
            <a:t>Integrator</a:t>
          </a:r>
        </a:p>
      </dgm:t>
    </dgm:pt>
    <dgm:pt modelId="{CB9A71A9-9EFD-48D7-BEF9-650F690A384B}" type="parTrans" cxnId="{AE347D56-827D-4465-9E96-4F051709DE1D}">
      <dgm:prSet/>
      <dgm:spPr/>
      <dgm:t>
        <a:bodyPr/>
        <a:lstStyle/>
        <a:p>
          <a:endParaRPr lang="en-US"/>
        </a:p>
      </dgm:t>
    </dgm:pt>
    <dgm:pt modelId="{FC594AAD-764D-4BD6-A2E1-65A5ADBE8568}" type="sibTrans" cxnId="{AE347D56-827D-4465-9E96-4F051709DE1D}">
      <dgm:prSet/>
      <dgm:spPr/>
      <dgm:t>
        <a:bodyPr/>
        <a:lstStyle/>
        <a:p>
          <a:endParaRPr lang="en-US"/>
        </a:p>
      </dgm:t>
    </dgm:pt>
    <dgm:pt modelId="{3A36282B-AB62-43A3-8E4F-CA59774E32F3}">
      <dgm:prSet/>
      <dgm:spPr/>
      <dgm:t>
        <a:bodyPr/>
        <a:lstStyle/>
        <a:p>
          <a:r>
            <a:rPr lang="en-US" dirty="0"/>
            <a:t>Clocked Comparator</a:t>
          </a:r>
        </a:p>
      </dgm:t>
    </dgm:pt>
    <dgm:pt modelId="{6F770742-4194-46C8-8C05-803B188E3E3A}" type="parTrans" cxnId="{41D88E53-AF4D-49D6-A18E-9EF6AB632C2E}">
      <dgm:prSet/>
      <dgm:spPr/>
      <dgm:t>
        <a:bodyPr/>
        <a:lstStyle/>
        <a:p>
          <a:endParaRPr lang="en-US"/>
        </a:p>
      </dgm:t>
    </dgm:pt>
    <dgm:pt modelId="{8D42AF45-1B79-40D4-A434-9D28935DF83A}" type="sibTrans" cxnId="{41D88E53-AF4D-49D6-A18E-9EF6AB632C2E}">
      <dgm:prSet/>
      <dgm:spPr/>
      <dgm:t>
        <a:bodyPr/>
        <a:lstStyle/>
        <a:p>
          <a:endParaRPr lang="en-US"/>
        </a:p>
      </dgm:t>
    </dgm:pt>
    <dgm:pt modelId="{210B4D5A-BC1C-4348-9E67-9498AB29B493}">
      <dgm:prSet/>
      <dgm:spPr/>
      <dgm:t>
        <a:bodyPr/>
        <a:lstStyle/>
        <a:p>
          <a:r>
            <a:rPr lang="en-US"/>
            <a:t>Top Block with Final Output</a:t>
          </a:r>
        </a:p>
      </dgm:t>
    </dgm:pt>
    <dgm:pt modelId="{73D942B5-BEA9-476E-99DF-972293EB1865}" type="parTrans" cxnId="{C738244E-B572-4A0B-9681-0B4A50A4B41F}">
      <dgm:prSet/>
      <dgm:spPr/>
      <dgm:t>
        <a:bodyPr/>
        <a:lstStyle/>
        <a:p>
          <a:endParaRPr lang="en-US"/>
        </a:p>
      </dgm:t>
    </dgm:pt>
    <dgm:pt modelId="{0ED13FC0-6DCE-43EE-B67C-E1878A103C14}" type="sibTrans" cxnId="{C738244E-B572-4A0B-9681-0B4A50A4B41F}">
      <dgm:prSet/>
      <dgm:spPr/>
      <dgm:t>
        <a:bodyPr/>
        <a:lstStyle/>
        <a:p>
          <a:endParaRPr lang="en-US"/>
        </a:p>
      </dgm:t>
    </dgm:pt>
    <dgm:pt modelId="{59A273D8-C01F-4EAA-BBE1-D069E8A8D503}">
      <dgm:prSet/>
      <dgm:spPr/>
      <dgm:t>
        <a:bodyPr/>
        <a:lstStyle/>
        <a:p>
          <a:r>
            <a:rPr lang="en-US"/>
            <a:t>Problems and Solution</a:t>
          </a:r>
        </a:p>
      </dgm:t>
    </dgm:pt>
    <dgm:pt modelId="{BEFAA90D-A0F4-435E-B535-358E7A285672}" type="parTrans" cxnId="{B4FEA3F2-5016-4900-8D91-85F25B129B30}">
      <dgm:prSet/>
      <dgm:spPr/>
      <dgm:t>
        <a:bodyPr/>
        <a:lstStyle/>
        <a:p>
          <a:endParaRPr lang="en-US"/>
        </a:p>
      </dgm:t>
    </dgm:pt>
    <dgm:pt modelId="{7988DB0C-B627-42CA-9565-B14987F622A9}" type="sibTrans" cxnId="{B4FEA3F2-5016-4900-8D91-85F25B129B30}">
      <dgm:prSet/>
      <dgm:spPr/>
      <dgm:t>
        <a:bodyPr/>
        <a:lstStyle/>
        <a:p>
          <a:endParaRPr lang="en-US"/>
        </a:p>
      </dgm:t>
    </dgm:pt>
    <dgm:pt modelId="{8DFEB223-5AA3-45B3-B672-BA55824A3E76}">
      <dgm:prSet/>
      <dgm:spPr/>
      <dgm:t>
        <a:bodyPr/>
        <a:lstStyle/>
        <a:p>
          <a:r>
            <a:rPr lang="en-US"/>
            <a:t>References</a:t>
          </a:r>
        </a:p>
      </dgm:t>
    </dgm:pt>
    <dgm:pt modelId="{C49E2B4C-41D4-4391-82C3-EF51B72CF332}" type="parTrans" cxnId="{F5D2A6AB-C3C2-4608-9631-6E2F6874B0D7}">
      <dgm:prSet/>
      <dgm:spPr/>
      <dgm:t>
        <a:bodyPr/>
        <a:lstStyle/>
        <a:p>
          <a:endParaRPr lang="en-US"/>
        </a:p>
      </dgm:t>
    </dgm:pt>
    <dgm:pt modelId="{7B8193CC-3F9A-481A-8665-AB51A3F6A1F9}" type="sibTrans" cxnId="{F5D2A6AB-C3C2-4608-9631-6E2F6874B0D7}">
      <dgm:prSet/>
      <dgm:spPr/>
      <dgm:t>
        <a:bodyPr/>
        <a:lstStyle/>
        <a:p>
          <a:endParaRPr lang="en-US"/>
        </a:p>
      </dgm:t>
    </dgm:pt>
    <dgm:pt modelId="{7BB79B4B-3823-4E69-846B-A4ABB5F98173}">
      <dgm:prSet/>
      <dgm:spPr/>
      <dgm:t>
        <a:bodyPr/>
        <a:lstStyle/>
        <a:p>
          <a:r>
            <a:rPr lang="en-US"/>
            <a:t>Questions and Answers</a:t>
          </a:r>
        </a:p>
      </dgm:t>
    </dgm:pt>
    <dgm:pt modelId="{65DC6B05-D86D-4154-A932-07097D08D027}" type="parTrans" cxnId="{13358D38-EF41-4656-91D5-61FAD729AC8D}">
      <dgm:prSet/>
      <dgm:spPr/>
      <dgm:t>
        <a:bodyPr/>
        <a:lstStyle/>
        <a:p>
          <a:endParaRPr lang="en-US"/>
        </a:p>
      </dgm:t>
    </dgm:pt>
    <dgm:pt modelId="{3E0D2451-8AC1-4ACB-9547-B945C0749971}" type="sibTrans" cxnId="{13358D38-EF41-4656-91D5-61FAD729AC8D}">
      <dgm:prSet/>
      <dgm:spPr/>
      <dgm:t>
        <a:bodyPr/>
        <a:lstStyle/>
        <a:p>
          <a:endParaRPr lang="en-US"/>
        </a:p>
      </dgm:t>
    </dgm:pt>
    <dgm:pt modelId="{91C9765C-86E6-4FC0-A014-193F18F91DF1}">
      <dgm:prSet phldr="0"/>
      <dgm:spPr/>
      <dgm:t>
        <a:bodyPr/>
        <a:lstStyle/>
        <a:p>
          <a:pPr rtl="0"/>
          <a:r>
            <a:rPr lang="en-US">
              <a:solidFill>
                <a:srgbClr val="000000"/>
              </a:solidFill>
              <a:latin typeface="Calibri"/>
              <a:cs typeface="Calibri"/>
            </a:rPr>
            <a:t>Difference Amplifier</a:t>
          </a:r>
          <a:endParaRPr lang="en-US">
            <a:latin typeface="Calibri Light" panose="020F0302020204030204"/>
          </a:endParaRPr>
        </a:p>
      </dgm:t>
    </dgm:pt>
    <dgm:pt modelId="{E23F6A6F-AD4E-442E-AC25-FA76B2FF476D}" type="parTrans" cxnId="{CB0083A0-319C-4343-9F54-31B7093F8D9A}">
      <dgm:prSet/>
      <dgm:spPr/>
      <dgm:t>
        <a:bodyPr/>
        <a:lstStyle/>
        <a:p>
          <a:endParaRPr lang="en-US"/>
        </a:p>
      </dgm:t>
    </dgm:pt>
    <dgm:pt modelId="{3A12595E-93F5-4C74-B6AA-EB62AC05E742}" type="sibTrans" cxnId="{CB0083A0-319C-4343-9F54-31B7093F8D9A}">
      <dgm:prSet/>
      <dgm:spPr/>
      <dgm:t>
        <a:bodyPr/>
        <a:lstStyle/>
        <a:p>
          <a:endParaRPr lang="en-US"/>
        </a:p>
      </dgm:t>
    </dgm:pt>
    <dgm:pt modelId="{916D8DE7-E3E3-4DF7-A8F9-1D0471E4564A}">
      <dgm:prSet/>
      <dgm:spPr/>
      <dgm:t>
        <a:bodyPr/>
        <a:lstStyle/>
        <a:p>
          <a:r>
            <a:rPr lang="en-US"/>
            <a:t>Why we use Sigma-Delta ADC</a:t>
          </a:r>
        </a:p>
      </dgm:t>
    </dgm:pt>
    <dgm:pt modelId="{95FB9619-1084-42E8-BA61-0CCB47E70EA4}" type="parTrans" cxnId="{E5A2C7CB-543F-4A52-99C3-E40A1D68AFD9}">
      <dgm:prSet/>
      <dgm:spPr/>
      <dgm:t>
        <a:bodyPr/>
        <a:lstStyle/>
        <a:p>
          <a:endParaRPr lang="en-US"/>
        </a:p>
      </dgm:t>
    </dgm:pt>
    <dgm:pt modelId="{2EFFD2B2-CFD9-47F8-BA17-B2D6EEC1003D}" type="sibTrans" cxnId="{E5A2C7CB-543F-4A52-99C3-E40A1D68AFD9}">
      <dgm:prSet/>
      <dgm:spPr/>
      <dgm:t>
        <a:bodyPr/>
        <a:lstStyle/>
        <a:p>
          <a:endParaRPr lang="en-US"/>
        </a:p>
      </dgm:t>
    </dgm:pt>
    <dgm:pt modelId="{907EABC2-E6C6-494A-AA90-BDC9EFA320DE}" type="pres">
      <dgm:prSet presAssocID="{14B55C63-1701-4052-9A69-E743EA6A0B90}" presName="diagram" presStyleCnt="0">
        <dgm:presLayoutVars>
          <dgm:dir/>
          <dgm:resizeHandles val="exact"/>
        </dgm:presLayoutVars>
      </dgm:prSet>
      <dgm:spPr/>
    </dgm:pt>
    <dgm:pt modelId="{2CB02BB4-02A4-4B7F-86BE-74DF8B54195C}" type="pres">
      <dgm:prSet presAssocID="{A492F360-ED44-48D3-AA22-2BDC01BE1A55}" presName="node" presStyleLbl="node1" presStyleIdx="0" presStyleCnt="11">
        <dgm:presLayoutVars>
          <dgm:bulletEnabled val="1"/>
        </dgm:presLayoutVars>
      </dgm:prSet>
      <dgm:spPr/>
    </dgm:pt>
    <dgm:pt modelId="{5129C84B-C114-4DE0-9A7B-4181CB188265}" type="pres">
      <dgm:prSet presAssocID="{06D7030F-4CE1-442B-A937-BF8A730AE6AF}" presName="sibTrans" presStyleCnt="0"/>
      <dgm:spPr/>
    </dgm:pt>
    <dgm:pt modelId="{78273F95-06D4-4745-89F5-8EC6736EB8FF}" type="pres">
      <dgm:prSet presAssocID="{916D8DE7-E3E3-4DF7-A8F9-1D0471E4564A}" presName="node" presStyleLbl="node1" presStyleIdx="1" presStyleCnt="11">
        <dgm:presLayoutVars>
          <dgm:bulletEnabled val="1"/>
        </dgm:presLayoutVars>
      </dgm:prSet>
      <dgm:spPr/>
    </dgm:pt>
    <dgm:pt modelId="{D9827C15-4E01-4DAF-BF53-2BAC405B674F}" type="pres">
      <dgm:prSet presAssocID="{2EFFD2B2-CFD9-47F8-BA17-B2D6EEC1003D}" presName="sibTrans" presStyleCnt="0"/>
      <dgm:spPr/>
    </dgm:pt>
    <dgm:pt modelId="{B3B7B4AF-CC70-464D-A12B-191EECF108D2}" type="pres">
      <dgm:prSet presAssocID="{883122AC-C39F-466E-AF27-8D0A18AAD87C}" presName="node" presStyleLbl="node1" presStyleIdx="2" presStyleCnt="11">
        <dgm:presLayoutVars>
          <dgm:bulletEnabled val="1"/>
        </dgm:presLayoutVars>
      </dgm:prSet>
      <dgm:spPr/>
    </dgm:pt>
    <dgm:pt modelId="{DA33A4A6-D687-48F6-92D9-D56363AB2FB5}" type="pres">
      <dgm:prSet presAssocID="{23A02A8D-FCFD-4B3C-B434-6663D1D0CF6C}" presName="sibTrans" presStyleCnt="0"/>
      <dgm:spPr/>
    </dgm:pt>
    <dgm:pt modelId="{4784CFDC-1FEA-4D60-9A79-0D82731EAA45}" type="pres">
      <dgm:prSet presAssocID="{C584228E-79E5-4272-A5EB-B4B22F4D0FDA}" presName="node" presStyleLbl="node1" presStyleIdx="3" presStyleCnt="11">
        <dgm:presLayoutVars>
          <dgm:bulletEnabled val="1"/>
        </dgm:presLayoutVars>
      </dgm:prSet>
      <dgm:spPr/>
    </dgm:pt>
    <dgm:pt modelId="{8BA207FA-A81D-4B47-868D-ADDCC8D82AA9}" type="pres">
      <dgm:prSet presAssocID="{3AAFC410-9ACE-4333-9F19-0CC6CEA2FDAB}" presName="sibTrans" presStyleCnt="0"/>
      <dgm:spPr/>
    </dgm:pt>
    <dgm:pt modelId="{6CFED6A4-17E3-4F49-8F17-8F264119AB90}" type="pres">
      <dgm:prSet presAssocID="{676DE62A-2453-40B6-BC37-787F65D903E8}" presName="node" presStyleLbl="node1" presStyleIdx="4" presStyleCnt="11">
        <dgm:presLayoutVars>
          <dgm:bulletEnabled val="1"/>
        </dgm:presLayoutVars>
      </dgm:prSet>
      <dgm:spPr/>
    </dgm:pt>
    <dgm:pt modelId="{44B1DC1B-693C-46A5-ABE9-440671EC1667}" type="pres">
      <dgm:prSet presAssocID="{FC594AAD-764D-4BD6-A2E1-65A5ADBE8568}" presName="sibTrans" presStyleCnt="0"/>
      <dgm:spPr/>
    </dgm:pt>
    <dgm:pt modelId="{15BC2CEA-5F58-44BE-B098-499D92670A53}" type="pres">
      <dgm:prSet presAssocID="{3A36282B-AB62-43A3-8E4F-CA59774E32F3}" presName="node" presStyleLbl="node1" presStyleIdx="5" presStyleCnt="11">
        <dgm:presLayoutVars>
          <dgm:bulletEnabled val="1"/>
        </dgm:presLayoutVars>
      </dgm:prSet>
      <dgm:spPr/>
    </dgm:pt>
    <dgm:pt modelId="{DA207E87-0F40-456A-9A0F-254B82DF0696}" type="pres">
      <dgm:prSet presAssocID="{8D42AF45-1B79-40D4-A434-9D28935DF83A}" presName="sibTrans" presStyleCnt="0"/>
      <dgm:spPr/>
    </dgm:pt>
    <dgm:pt modelId="{901065EC-C78A-4845-A272-EB62098A3B6B}" type="pres">
      <dgm:prSet presAssocID="{91C9765C-86E6-4FC0-A014-193F18F91DF1}" presName="node" presStyleLbl="node1" presStyleIdx="6" presStyleCnt="11">
        <dgm:presLayoutVars>
          <dgm:bulletEnabled val="1"/>
        </dgm:presLayoutVars>
      </dgm:prSet>
      <dgm:spPr/>
    </dgm:pt>
    <dgm:pt modelId="{0716D61A-E600-4F78-83D9-ABE1680F746B}" type="pres">
      <dgm:prSet presAssocID="{3A12595E-93F5-4C74-B6AA-EB62AC05E742}" presName="sibTrans" presStyleCnt="0"/>
      <dgm:spPr/>
    </dgm:pt>
    <dgm:pt modelId="{9540135F-B04F-42AC-8ACB-946416AFB095}" type="pres">
      <dgm:prSet presAssocID="{210B4D5A-BC1C-4348-9E67-9498AB29B493}" presName="node" presStyleLbl="node1" presStyleIdx="7" presStyleCnt="11">
        <dgm:presLayoutVars>
          <dgm:bulletEnabled val="1"/>
        </dgm:presLayoutVars>
      </dgm:prSet>
      <dgm:spPr/>
    </dgm:pt>
    <dgm:pt modelId="{DAE3FAAB-0B0F-43D1-8228-408882EFAD96}" type="pres">
      <dgm:prSet presAssocID="{0ED13FC0-6DCE-43EE-B67C-E1878A103C14}" presName="sibTrans" presStyleCnt="0"/>
      <dgm:spPr/>
    </dgm:pt>
    <dgm:pt modelId="{DA543D13-C359-412D-A063-A557FC6C7BF3}" type="pres">
      <dgm:prSet presAssocID="{59A273D8-C01F-4EAA-BBE1-D069E8A8D503}" presName="node" presStyleLbl="node1" presStyleIdx="8" presStyleCnt="11">
        <dgm:presLayoutVars>
          <dgm:bulletEnabled val="1"/>
        </dgm:presLayoutVars>
      </dgm:prSet>
      <dgm:spPr/>
    </dgm:pt>
    <dgm:pt modelId="{B6E6B70D-B29C-400D-8E8F-E7C3F32FFB47}" type="pres">
      <dgm:prSet presAssocID="{7988DB0C-B627-42CA-9565-B14987F622A9}" presName="sibTrans" presStyleCnt="0"/>
      <dgm:spPr/>
    </dgm:pt>
    <dgm:pt modelId="{49AB8B18-E8AF-4911-B36E-CA0DE8EFBC55}" type="pres">
      <dgm:prSet presAssocID="{8DFEB223-5AA3-45B3-B672-BA55824A3E76}" presName="node" presStyleLbl="node1" presStyleIdx="9" presStyleCnt="11">
        <dgm:presLayoutVars>
          <dgm:bulletEnabled val="1"/>
        </dgm:presLayoutVars>
      </dgm:prSet>
      <dgm:spPr/>
    </dgm:pt>
    <dgm:pt modelId="{BF7AC91A-8DB9-4BA2-9A71-55B4DB14597D}" type="pres">
      <dgm:prSet presAssocID="{7B8193CC-3F9A-481A-8665-AB51A3F6A1F9}" presName="sibTrans" presStyleCnt="0"/>
      <dgm:spPr/>
    </dgm:pt>
    <dgm:pt modelId="{CD808401-7344-471A-A00F-374070557B20}" type="pres">
      <dgm:prSet presAssocID="{7BB79B4B-3823-4E69-846B-A4ABB5F98173}" presName="node" presStyleLbl="node1" presStyleIdx="10" presStyleCnt="11">
        <dgm:presLayoutVars>
          <dgm:bulletEnabled val="1"/>
        </dgm:presLayoutVars>
      </dgm:prSet>
      <dgm:spPr/>
    </dgm:pt>
  </dgm:ptLst>
  <dgm:cxnLst>
    <dgm:cxn modelId="{AB170B16-E0A4-467B-9617-8593237CBFF1}" type="presOf" srcId="{14B55C63-1701-4052-9A69-E743EA6A0B90}" destId="{907EABC2-E6C6-494A-AA90-BDC9EFA320DE}" srcOrd="0" destOrd="0" presId="urn:microsoft.com/office/officeart/2005/8/layout/default"/>
    <dgm:cxn modelId="{13358D38-EF41-4656-91D5-61FAD729AC8D}" srcId="{14B55C63-1701-4052-9A69-E743EA6A0B90}" destId="{7BB79B4B-3823-4E69-846B-A4ABB5F98173}" srcOrd="10" destOrd="0" parTransId="{65DC6B05-D86D-4154-A932-07097D08D027}" sibTransId="{3E0D2451-8AC1-4ACB-9547-B945C0749971}"/>
    <dgm:cxn modelId="{57AAFD5D-094A-4472-BF4C-CAF7150F48DD}" type="presOf" srcId="{676DE62A-2453-40B6-BC37-787F65D903E8}" destId="{6CFED6A4-17E3-4F49-8F17-8F264119AB90}" srcOrd="0" destOrd="0" presId="urn:microsoft.com/office/officeart/2005/8/layout/default"/>
    <dgm:cxn modelId="{FED3256A-2339-42A7-840D-9481008B2A86}" type="presOf" srcId="{7BB79B4B-3823-4E69-846B-A4ABB5F98173}" destId="{CD808401-7344-471A-A00F-374070557B20}" srcOrd="0" destOrd="0" presId="urn:microsoft.com/office/officeart/2005/8/layout/default"/>
    <dgm:cxn modelId="{C738244E-B572-4A0B-9681-0B4A50A4B41F}" srcId="{14B55C63-1701-4052-9A69-E743EA6A0B90}" destId="{210B4D5A-BC1C-4348-9E67-9498AB29B493}" srcOrd="7" destOrd="0" parTransId="{73D942B5-BEA9-476E-99DF-972293EB1865}" sibTransId="{0ED13FC0-6DCE-43EE-B67C-E1878A103C14}"/>
    <dgm:cxn modelId="{D9D82851-64CE-4DA3-B4F6-6B84FF816CD5}" type="presOf" srcId="{210B4D5A-BC1C-4348-9E67-9498AB29B493}" destId="{9540135F-B04F-42AC-8ACB-946416AFB095}" srcOrd="0" destOrd="0" presId="urn:microsoft.com/office/officeart/2005/8/layout/default"/>
    <dgm:cxn modelId="{41D88E53-AF4D-49D6-A18E-9EF6AB632C2E}" srcId="{14B55C63-1701-4052-9A69-E743EA6A0B90}" destId="{3A36282B-AB62-43A3-8E4F-CA59774E32F3}" srcOrd="5" destOrd="0" parTransId="{6F770742-4194-46C8-8C05-803B188E3E3A}" sibTransId="{8D42AF45-1B79-40D4-A434-9D28935DF83A}"/>
    <dgm:cxn modelId="{48F90875-C5BD-48AD-8DAE-040F373A5704}" srcId="{14B55C63-1701-4052-9A69-E743EA6A0B90}" destId="{883122AC-C39F-466E-AF27-8D0A18AAD87C}" srcOrd="2" destOrd="0" parTransId="{1B7D9F53-6719-41DA-A09C-F723D0322F00}" sibTransId="{23A02A8D-FCFD-4B3C-B434-6663D1D0CF6C}"/>
    <dgm:cxn modelId="{AE347D56-827D-4465-9E96-4F051709DE1D}" srcId="{14B55C63-1701-4052-9A69-E743EA6A0B90}" destId="{676DE62A-2453-40B6-BC37-787F65D903E8}" srcOrd="4" destOrd="0" parTransId="{CB9A71A9-9EFD-48D7-BEF9-650F690A384B}" sibTransId="{FC594AAD-764D-4BD6-A2E1-65A5ADBE8568}"/>
    <dgm:cxn modelId="{CB0083A0-319C-4343-9F54-31B7093F8D9A}" srcId="{14B55C63-1701-4052-9A69-E743EA6A0B90}" destId="{91C9765C-86E6-4FC0-A014-193F18F91DF1}" srcOrd="6" destOrd="0" parTransId="{E23F6A6F-AD4E-442E-AC25-FA76B2FF476D}" sibTransId="{3A12595E-93F5-4C74-B6AA-EB62AC05E742}"/>
    <dgm:cxn modelId="{F5D2A6AB-C3C2-4608-9631-6E2F6874B0D7}" srcId="{14B55C63-1701-4052-9A69-E743EA6A0B90}" destId="{8DFEB223-5AA3-45B3-B672-BA55824A3E76}" srcOrd="9" destOrd="0" parTransId="{C49E2B4C-41D4-4391-82C3-EF51B72CF332}" sibTransId="{7B8193CC-3F9A-481A-8665-AB51A3F6A1F9}"/>
    <dgm:cxn modelId="{E0DA71B2-FBB2-4411-8EB0-776B37100D2E}" srcId="{14B55C63-1701-4052-9A69-E743EA6A0B90}" destId="{A492F360-ED44-48D3-AA22-2BDC01BE1A55}" srcOrd="0" destOrd="0" parTransId="{4BE01E1A-066C-419D-A497-3B97BBF8FD23}" sibTransId="{06D7030F-4CE1-442B-A937-BF8A730AE6AF}"/>
    <dgm:cxn modelId="{45B45AB2-2ABF-4BE6-965B-D82026E93A4A}" type="presOf" srcId="{59A273D8-C01F-4EAA-BBE1-D069E8A8D503}" destId="{DA543D13-C359-412D-A063-A557FC6C7BF3}" srcOrd="0" destOrd="0" presId="urn:microsoft.com/office/officeart/2005/8/layout/default"/>
    <dgm:cxn modelId="{63F0E3B6-3594-474B-8BC7-3CF5FA090BC6}" type="presOf" srcId="{8DFEB223-5AA3-45B3-B672-BA55824A3E76}" destId="{49AB8B18-E8AF-4911-B36E-CA0DE8EFBC55}" srcOrd="0" destOrd="0" presId="urn:microsoft.com/office/officeart/2005/8/layout/default"/>
    <dgm:cxn modelId="{75522FBA-23E8-49DA-AAD1-58FAF9013A27}" type="presOf" srcId="{91C9765C-86E6-4FC0-A014-193F18F91DF1}" destId="{901065EC-C78A-4845-A272-EB62098A3B6B}" srcOrd="0" destOrd="0" presId="urn:microsoft.com/office/officeart/2005/8/layout/default"/>
    <dgm:cxn modelId="{54A395BF-8DD0-430A-94BE-250FB816B34B}" type="presOf" srcId="{A492F360-ED44-48D3-AA22-2BDC01BE1A55}" destId="{2CB02BB4-02A4-4B7F-86BE-74DF8B54195C}" srcOrd="0" destOrd="0" presId="urn:microsoft.com/office/officeart/2005/8/layout/default"/>
    <dgm:cxn modelId="{22E7A6C3-5ACC-42CC-9DBE-2EB4A677EFFB}" type="presOf" srcId="{3A36282B-AB62-43A3-8E4F-CA59774E32F3}" destId="{15BC2CEA-5F58-44BE-B098-499D92670A53}" srcOrd="0" destOrd="0" presId="urn:microsoft.com/office/officeart/2005/8/layout/default"/>
    <dgm:cxn modelId="{CD550AC9-E4C1-4083-8D4D-19676DC4C282}" type="presOf" srcId="{883122AC-C39F-466E-AF27-8D0A18AAD87C}" destId="{B3B7B4AF-CC70-464D-A12B-191EECF108D2}" srcOrd="0" destOrd="0" presId="urn:microsoft.com/office/officeart/2005/8/layout/default"/>
    <dgm:cxn modelId="{E5A2C7CB-543F-4A52-99C3-E40A1D68AFD9}" srcId="{14B55C63-1701-4052-9A69-E743EA6A0B90}" destId="{916D8DE7-E3E3-4DF7-A8F9-1D0471E4564A}" srcOrd="1" destOrd="0" parTransId="{95FB9619-1084-42E8-BA61-0CCB47E70EA4}" sibTransId="{2EFFD2B2-CFD9-47F8-BA17-B2D6EEC1003D}"/>
    <dgm:cxn modelId="{AC3E40CF-0D87-48F9-9650-EBC6F077BA94}" srcId="{14B55C63-1701-4052-9A69-E743EA6A0B90}" destId="{C584228E-79E5-4272-A5EB-B4B22F4D0FDA}" srcOrd="3" destOrd="0" parTransId="{2B917156-BF51-46F4-A158-848AF2C55DF6}" sibTransId="{3AAFC410-9ACE-4333-9F19-0CC6CEA2FDAB}"/>
    <dgm:cxn modelId="{06ED5ADC-E5D1-4BE4-B181-7949FAA999BA}" type="presOf" srcId="{916D8DE7-E3E3-4DF7-A8F9-1D0471E4564A}" destId="{78273F95-06D4-4745-89F5-8EC6736EB8FF}" srcOrd="0" destOrd="0" presId="urn:microsoft.com/office/officeart/2005/8/layout/default"/>
    <dgm:cxn modelId="{B4FEA3F2-5016-4900-8D91-85F25B129B30}" srcId="{14B55C63-1701-4052-9A69-E743EA6A0B90}" destId="{59A273D8-C01F-4EAA-BBE1-D069E8A8D503}" srcOrd="8" destOrd="0" parTransId="{BEFAA90D-A0F4-435E-B535-358E7A285672}" sibTransId="{7988DB0C-B627-42CA-9565-B14987F622A9}"/>
    <dgm:cxn modelId="{3B4EBDFB-7D8E-4854-993B-C00B56DAF687}" type="presOf" srcId="{C584228E-79E5-4272-A5EB-B4B22F4D0FDA}" destId="{4784CFDC-1FEA-4D60-9A79-0D82731EAA45}" srcOrd="0" destOrd="0" presId="urn:microsoft.com/office/officeart/2005/8/layout/default"/>
    <dgm:cxn modelId="{5C70E30E-A76B-4F4F-A868-252A99FEA183}" type="presParOf" srcId="{907EABC2-E6C6-494A-AA90-BDC9EFA320DE}" destId="{2CB02BB4-02A4-4B7F-86BE-74DF8B54195C}" srcOrd="0" destOrd="0" presId="urn:microsoft.com/office/officeart/2005/8/layout/default"/>
    <dgm:cxn modelId="{F88A4F7E-ECC6-444C-8B70-EA8546AE2D5F}" type="presParOf" srcId="{907EABC2-E6C6-494A-AA90-BDC9EFA320DE}" destId="{5129C84B-C114-4DE0-9A7B-4181CB188265}" srcOrd="1" destOrd="0" presId="urn:microsoft.com/office/officeart/2005/8/layout/default"/>
    <dgm:cxn modelId="{15C65AAF-5985-4DD5-8E0B-4BFFF0DB62AD}" type="presParOf" srcId="{907EABC2-E6C6-494A-AA90-BDC9EFA320DE}" destId="{78273F95-06D4-4745-89F5-8EC6736EB8FF}" srcOrd="2" destOrd="0" presId="urn:microsoft.com/office/officeart/2005/8/layout/default"/>
    <dgm:cxn modelId="{F2F30595-12ED-404C-9B6D-A7AD90EF4B06}" type="presParOf" srcId="{907EABC2-E6C6-494A-AA90-BDC9EFA320DE}" destId="{D9827C15-4E01-4DAF-BF53-2BAC405B674F}" srcOrd="3" destOrd="0" presId="urn:microsoft.com/office/officeart/2005/8/layout/default"/>
    <dgm:cxn modelId="{A8CBA701-8D41-4501-892E-9F3F4A5175E1}" type="presParOf" srcId="{907EABC2-E6C6-494A-AA90-BDC9EFA320DE}" destId="{B3B7B4AF-CC70-464D-A12B-191EECF108D2}" srcOrd="4" destOrd="0" presId="urn:microsoft.com/office/officeart/2005/8/layout/default"/>
    <dgm:cxn modelId="{F2627FC4-F0CA-4E7B-AD7D-EE842E272612}" type="presParOf" srcId="{907EABC2-E6C6-494A-AA90-BDC9EFA320DE}" destId="{DA33A4A6-D687-48F6-92D9-D56363AB2FB5}" srcOrd="5" destOrd="0" presId="urn:microsoft.com/office/officeart/2005/8/layout/default"/>
    <dgm:cxn modelId="{48D58B7C-9DE8-4920-AC0B-1FE3B521BAB8}" type="presParOf" srcId="{907EABC2-E6C6-494A-AA90-BDC9EFA320DE}" destId="{4784CFDC-1FEA-4D60-9A79-0D82731EAA45}" srcOrd="6" destOrd="0" presId="urn:microsoft.com/office/officeart/2005/8/layout/default"/>
    <dgm:cxn modelId="{7B3E9235-2609-4F16-8F55-E42C9E0AD636}" type="presParOf" srcId="{907EABC2-E6C6-494A-AA90-BDC9EFA320DE}" destId="{8BA207FA-A81D-4B47-868D-ADDCC8D82AA9}" srcOrd="7" destOrd="0" presId="urn:microsoft.com/office/officeart/2005/8/layout/default"/>
    <dgm:cxn modelId="{FB4AC863-0289-4F64-B99F-65AE2AC075C3}" type="presParOf" srcId="{907EABC2-E6C6-494A-AA90-BDC9EFA320DE}" destId="{6CFED6A4-17E3-4F49-8F17-8F264119AB90}" srcOrd="8" destOrd="0" presId="urn:microsoft.com/office/officeart/2005/8/layout/default"/>
    <dgm:cxn modelId="{FE6BA9B6-0B58-4451-85BD-C6291B93EE80}" type="presParOf" srcId="{907EABC2-E6C6-494A-AA90-BDC9EFA320DE}" destId="{44B1DC1B-693C-46A5-ABE9-440671EC1667}" srcOrd="9" destOrd="0" presId="urn:microsoft.com/office/officeart/2005/8/layout/default"/>
    <dgm:cxn modelId="{61F18317-2DCC-407A-8FAC-1AB367A58FAE}" type="presParOf" srcId="{907EABC2-E6C6-494A-AA90-BDC9EFA320DE}" destId="{15BC2CEA-5F58-44BE-B098-499D92670A53}" srcOrd="10" destOrd="0" presId="urn:microsoft.com/office/officeart/2005/8/layout/default"/>
    <dgm:cxn modelId="{31D7249A-A4E5-44A5-9059-2BFF490A6CD2}" type="presParOf" srcId="{907EABC2-E6C6-494A-AA90-BDC9EFA320DE}" destId="{DA207E87-0F40-456A-9A0F-254B82DF0696}" srcOrd="11" destOrd="0" presId="urn:microsoft.com/office/officeart/2005/8/layout/default"/>
    <dgm:cxn modelId="{2DCB6113-1532-4C3E-980B-0859A7D8B0FF}" type="presParOf" srcId="{907EABC2-E6C6-494A-AA90-BDC9EFA320DE}" destId="{901065EC-C78A-4845-A272-EB62098A3B6B}" srcOrd="12" destOrd="0" presId="urn:microsoft.com/office/officeart/2005/8/layout/default"/>
    <dgm:cxn modelId="{4C8EF945-0288-4DBC-ABD1-DF73DA1BC5F8}" type="presParOf" srcId="{907EABC2-E6C6-494A-AA90-BDC9EFA320DE}" destId="{0716D61A-E600-4F78-83D9-ABE1680F746B}" srcOrd="13" destOrd="0" presId="urn:microsoft.com/office/officeart/2005/8/layout/default"/>
    <dgm:cxn modelId="{A822CF0C-A63F-48E2-A7E4-6FC24751F1B3}" type="presParOf" srcId="{907EABC2-E6C6-494A-AA90-BDC9EFA320DE}" destId="{9540135F-B04F-42AC-8ACB-946416AFB095}" srcOrd="14" destOrd="0" presId="urn:microsoft.com/office/officeart/2005/8/layout/default"/>
    <dgm:cxn modelId="{C9D8D900-2C1F-4745-A757-0815FA527D30}" type="presParOf" srcId="{907EABC2-E6C6-494A-AA90-BDC9EFA320DE}" destId="{DAE3FAAB-0B0F-43D1-8228-408882EFAD96}" srcOrd="15" destOrd="0" presId="urn:microsoft.com/office/officeart/2005/8/layout/default"/>
    <dgm:cxn modelId="{B16357BD-47A3-4B44-8EF5-3098DDC147AD}" type="presParOf" srcId="{907EABC2-E6C6-494A-AA90-BDC9EFA320DE}" destId="{DA543D13-C359-412D-A063-A557FC6C7BF3}" srcOrd="16" destOrd="0" presId="urn:microsoft.com/office/officeart/2005/8/layout/default"/>
    <dgm:cxn modelId="{A9726EDC-A258-45EB-814A-C18A87F74E65}" type="presParOf" srcId="{907EABC2-E6C6-494A-AA90-BDC9EFA320DE}" destId="{B6E6B70D-B29C-400D-8E8F-E7C3F32FFB47}" srcOrd="17" destOrd="0" presId="urn:microsoft.com/office/officeart/2005/8/layout/default"/>
    <dgm:cxn modelId="{E3B913AA-BD26-40EF-9E0E-E0176F8ABC0B}" type="presParOf" srcId="{907EABC2-E6C6-494A-AA90-BDC9EFA320DE}" destId="{49AB8B18-E8AF-4911-B36E-CA0DE8EFBC55}" srcOrd="18" destOrd="0" presId="urn:microsoft.com/office/officeart/2005/8/layout/default"/>
    <dgm:cxn modelId="{35688AC4-3ADB-411B-8652-8F51385D4A78}" type="presParOf" srcId="{907EABC2-E6C6-494A-AA90-BDC9EFA320DE}" destId="{BF7AC91A-8DB9-4BA2-9A71-55B4DB14597D}" srcOrd="19" destOrd="0" presId="urn:microsoft.com/office/officeart/2005/8/layout/default"/>
    <dgm:cxn modelId="{212F2AC2-B56E-472D-98A5-E55DBADC24AF}" type="presParOf" srcId="{907EABC2-E6C6-494A-AA90-BDC9EFA320DE}" destId="{CD808401-7344-471A-A00F-374070557B20}"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3D1EC7-B24E-4570-A86F-70EE2627A9E1}"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8B1DBCE-90AC-46FA-BC4B-2BAEFD68E3A7}">
      <dgm:prSet/>
      <dgm:spPr/>
      <dgm:t>
        <a:bodyPr/>
        <a:lstStyle/>
        <a:p>
          <a:r>
            <a:rPr lang="en-US"/>
            <a:t>Delta-sigma ADCs implement oversampling, decimation filtering, and quantization noise shaping to achieve high resolution </a:t>
          </a:r>
        </a:p>
      </dgm:t>
    </dgm:pt>
    <dgm:pt modelId="{9D7DE38E-637D-4A5C-BE14-14F438C4D97A}" type="parTrans" cxnId="{00838D06-DFA7-4CB0-AE58-8BB005444C2E}">
      <dgm:prSet/>
      <dgm:spPr/>
      <dgm:t>
        <a:bodyPr/>
        <a:lstStyle/>
        <a:p>
          <a:endParaRPr lang="en-US"/>
        </a:p>
      </dgm:t>
    </dgm:pt>
    <dgm:pt modelId="{AACE8679-04B7-40EB-A656-B00DD9A0973F}" type="sibTrans" cxnId="{00838D06-DFA7-4CB0-AE58-8BB005444C2E}">
      <dgm:prSet/>
      <dgm:spPr/>
      <dgm:t>
        <a:bodyPr/>
        <a:lstStyle/>
        <a:p>
          <a:endParaRPr lang="en-US"/>
        </a:p>
      </dgm:t>
    </dgm:pt>
    <dgm:pt modelId="{AE9FAB2E-D3BE-4411-A59D-3B228EEEE03F}">
      <dgm:prSet/>
      <dgm:spPr/>
      <dgm:t>
        <a:bodyPr/>
        <a:lstStyle/>
        <a:p>
          <a:r>
            <a:rPr lang="en-US"/>
            <a:t>It provides excellent antialiasing filtering.</a:t>
          </a:r>
        </a:p>
      </dgm:t>
    </dgm:pt>
    <dgm:pt modelId="{DF2FB679-F110-4F5F-BF29-62A44F93FEAE}" type="parTrans" cxnId="{753ABC8F-CB01-4CCB-8884-A619508C66E9}">
      <dgm:prSet/>
      <dgm:spPr/>
      <dgm:t>
        <a:bodyPr/>
        <a:lstStyle/>
        <a:p>
          <a:endParaRPr lang="en-US"/>
        </a:p>
      </dgm:t>
    </dgm:pt>
    <dgm:pt modelId="{96CA8866-042A-4A90-A687-A11C7C699E72}" type="sibTrans" cxnId="{753ABC8F-CB01-4CCB-8884-A619508C66E9}">
      <dgm:prSet/>
      <dgm:spPr/>
      <dgm:t>
        <a:bodyPr/>
        <a:lstStyle/>
        <a:p>
          <a:endParaRPr lang="en-US"/>
        </a:p>
      </dgm:t>
    </dgm:pt>
    <dgm:pt modelId="{FD66DE30-0350-4720-88A9-9673DDDB1D4F}">
      <dgm:prSet/>
      <dgm:spPr/>
      <dgm:t>
        <a:bodyPr/>
        <a:lstStyle/>
        <a:p>
          <a:r>
            <a:rPr lang="en-US"/>
            <a:t>No S/H block needed.</a:t>
          </a:r>
        </a:p>
      </dgm:t>
    </dgm:pt>
    <dgm:pt modelId="{936E8B22-C17B-481B-B3FC-5E2BAF54BCC8}" type="parTrans" cxnId="{5FB96EA3-D102-42B4-A030-55D5ABD1D42F}">
      <dgm:prSet/>
      <dgm:spPr/>
      <dgm:t>
        <a:bodyPr/>
        <a:lstStyle/>
        <a:p>
          <a:endParaRPr lang="en-US"/>
        </a:p>
      </dgm:t>
    </dgm:pt>
    <dgm:pt modelId="{F1BA55CE-39F2-4E68-9B2D-0F07C003EBD0}" type="sibTrans" cxnId="{5FB96EA3-D102-42B4-A030-55D5ABD1D42F}">
      <dgm:prSet/>
      <dgm:spPr/>
      <dgm:t>
        <a:bodyPr/>
        <a:lstStyle/>
        <a:p>
          <a:endParaRPr lang="en-US"/>
        </a:p>
      </dgm:t>
    </dgm:pt>
    <dgm:pt modelId="{B830113E-A7D5-472E-A54B-6E3A1EAC37B3}">
      <dgm:prSet/>
      <dgm:spPr/>
      <dgm:t>
        <a:bodyPr/>
        <a:lstStyle/>
        <a:p>
          <a:r>
            <a:rPr lang="en-US"/>
            <a:t>It's also cost effective compared to SAR and Flash ADC</a:t>
          </a:r>
        </a:p>
      </dgm:t>
    </dgm:pt>
    <dgm:pt modelId="{007EC4BD-5771-4864-BB95-5A92E3F1DA75}" type="parTrans" cxnId="{42E88A70-6CC4-416A-B8E1-EE226928CBCD}">
      <dgm:prSet/>
      <dgm:spPr/>
      <dgm:t>
        <a:bodyPr/>
        <a:lstStyle/>
        <a:p>
          <a:endParaRPr lang="en-US"/>
        </a:p>
      </dgm:t>
    </dgm:pt>
    <dgm:pt modelId="{B6C85104-4857-4FE4-8ECC-BE8BC319A23E}" type="sibTrans" cxnId="{42E88A70-6CC4-416A-B8E1-EE226928CBCD}">
      <dgm:prSet/>
      <dgm:spPr/>
      <dgm:t>
        <a:bodyPr/>
        <a:lstStyle/>
        <a:p>
          <a:endParaRPr lang="en-US"/>
        </a:p>
      </dgm:t>
    </dgm:pt>
    <dgm:pt modelId="{F10FBC38-2710-466F-84C8-427EC7F4A8B3}" type="pres">
      <dgm:prSet presAssocID="{913D1EC7-B24E-4570-A86F-70EE2627A9E1}" presName="root" presStyleCnt="0">
        <dgm:presLayoutVars>
          <dgm:dir/>
          <dgm:resizeHandles val="exact"/>
        </dgm:presLayoutVars>
      </dgm:prSet>
      <dgm:spPr/>
    </dgm:pt>
    <dgm:pt modelId="{7DA5800B-A38A-421F-8EF6-2586A933BAC7}" type="pres">
      <dgm:prSet presAssocID="{913D1EC7-B24E-4570-A86F-70EE2627A9E1}" presName="container" presStyleCnt="0">
        <dgm:presLayoutVars>
          <dgm:dir/>
          <dgm:resizeHandles val="exact"/>
        </dgm:presLayoutVars>
      </dgm:prSet>
      <dgm:spPr/>
    </dgm:pt>
    <dgm:pt modelId="{7433F53D-0D75-4550-8373-211B2031E562}" type="pres">
      <dgm:prSet presAssocID="{F8B1DBCE-90AC-46FA-BC4B-2BAEFD68E3A7}" presName="compNode" presStyleCnt="0"/>
      <dgm:spPr/>
    </dgm:pt>
    <dgm:pt modelId="{934E73DF-1DD3-40C7-A169-6B52B1B8D58F}" type="pres">
      <dgm:prSet presAssocID="{F8B1DBCE-90AC-46FA-BC4B-2BAEFD68E3A7}" presName="iconBgRect" presStyleLbl="bgShp" presStyleIdx="0" presStyleCnt="4"/>
      <dgm:spPr/>
    </dgm:pt>
    <dgm:pt modelId="{B4BE3597-01A3-4E17-8AB7-B21D974EEF85}" type="pres">
      <dgm:prSet presAssocID="{F8B1DBCE-90AC-46FA-BC4B-2BAEFD68E3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ABA603B-B7CF-41FA-B127-0F7D11F85BC6}" type="pres">
      <dgm:prSet presAssocID="{F8B1DBCE-90AC-46FA-BC4B-2BAEFD68E3A7}" presName="spaceRect" presStyleCnt="0"/>
      <dgm:spPr/>
    </dgm:pt>
    <dgm:pt modelId="{28D5B417-5D57-441F-85D5-360CE505EF31}" type="pres">
      <dgm:prSet presAssocID="{F8B1DBCE-90AC-46FA-BC4B-2BAEFD68E3A7}" presName="textRect" presStyleLbl="revTx" presStyleIdx="0" presStyleCnt="4">
        <dgm:presLayoutVars>
          <dgm:chMax val="1"/>
          <dgm:chPref val="1"/>
        </dgm:presLayoutVars>
      </dgm:prSet>
      <dgm:spPr/>
    </dgm:pt>
    <dgm:pt modelId="{C7A24AD2-5CB9-48C2-B3BB-FE5BAF0E803C}" type="pres">
      <dgm:prSet presAssocID="{AACE8679-04B7-40EB-A656-B00DD9A0973F}" presName="sibTrans" presStyleLbl="sibTrans2D1" presStyleIdx="0" presStyleCnt="0"/>
      <dgm:spPr/>
    </dgm:pt>
    <dgm:pt modelId="{7FEB025E-5D68-4861-BCFF-941F1750B533}" type="pres">
      <dgm:prSet presAssocID="{AE9FAB2E-D3BE-4411-A59D-3B228EEEE03F}" presName="compNode" presStyleCnt="0"/>
      <dgm:spPr/>
    </dgm:pt>
    <dgm:pt modelId="{7B33D24B-474B-41E8-9BA9-5766D2B912D7}" type="pres">
      <dgm:prSet presAssocID="{AE9FAB2E-D3BE-4411-A59D-3B228EEEE03F}" presName="iconBgRect" presStyleLbl="bgShp" presStyleIdx="1" presStyleCnt="4"/>
      <dgm:spPr/>
    </dgm:pt>
    <dgm:pt modelId="{43808974-9AAA-4CF3-9534-F04E54BAF861}" type="pres">
      <dgm:prSet presAssocID="{AE9FAB2E-D3BE-4411-A59D-3B228EEEE0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69E309C6-37EB-4E9A-951F-F73C5869ABE9}" type="pres">
      <dgm:prSet presAssocID="{AE9FAB2E-D3BE-4411-A59D-3B228EEEE03F}" presName="spaceRect" presStyleCnt="0"/>
      <dgm:spPr/>
    </dgm:pt>
    <dgm:pt modelId="{B5D3CF10-AA58-4ED8-A533-B7F418D874D3}" type="pres">
      <dgm:prSet presAssocID="{AE9FAB2E-D3BE-4411-A59D-3B228EEEE03F}" presName="textRect" presStyleLbl="revTx" presStyleIdx="1" presStyleCnt="4">
        <dgm:presLayoutVars>
          <dgm:chMax val="1"/>
          <dgm:chPref val="1"/>
        </dgm:presLayoutVars>
      </dgm:prSet>
      <dgm:spPr/>
    </dgm:pt>
    <dgm:pt modelId="{91A27B6D-D09A-4436-81A1-6CB704FC8068}" type="pres">
      <dgm:prSet presAssocID="{96CA8866-042A-4A90-A687-A11C7C699E72}" presName="sibTrans" presStyleLbl="sibTrans2D1" presStyleIdx="0" presStyleCnt="0"/>
      <dgm:spPr/>
    </dgm:pt>
    <dgm:pt modelId="{A40B9DEC-F33A-4956-8AC5-75D73CA61B84}" type="pres">
      <dgm:prSet presAssocID="{FD66DE30-0350-4720-88A9-9673DDDB1D4F}" presName="compNode" presStyleCnt="0"/>
      <dgm:spPr/>
    </dgm:pt>
    <dgm:pt modelId="{1DEEB0F8-8AB9-4B10-8BA1-1401D373A404}" type="pres">
      <dgm:prSet presAssocID="{FD66DE30-0350-4720-88A9-9673DDDB1D4F}" presName="iconBgRect" presStyleLbl="bgShp" presStyleIdx="2" presStyleCnt="4"/>
      <dgm:spPr/>
    </dgm:pt>
    <dgm:pt modelId="{E8FEB2AE-32E5-4EF4-AB9C-F0DC85F45EDC}" type="pres">
      <dgm:prSet presAssocID="{FD66DE30-0350-4720-88A9-9673DDDB1D4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ign"/>
        </a:ext>
      </dgm:extLst>
    </dgm:pt>
    <dgm:pt modelId="{5EA237F5-30FC-4ADD-920E-3CC1A187D8C4}" type="pres">
      <dgm:prSet presAssocID="{FD66DE30-0350-4720-88A9-9673DDDB1D4F}" presName="spaceRect" presStyleCnt="0"/>
      <dgm:spPr/>
    </dgm:pt>
    <dgm:pt modelId="{04068A3A-AC0B-4080-BB14-90F993FE0A5A}" type="pres">
      <dgm:prSet presAssocID="{FD66DE30-0350-4720-88A9-9673DDDB1D4F}" presName="textRect" presStyleLbl="revTx" presStyleIdx="2" presStyleCnt="4">
        <dgm:presLayoutVars>
          <dgm:chMax val="1"/>
          <dgm:chPref val="1"/>
        </dgm:presLayoutVars>
      </dgm:prSet>
      <dgm:spPr/>
    </dgm:pt>
    <dgm:pt modelId="{31B6FC08-D065-4A52-9F9C-8B1179148FE5}" type="pres">
      <dgm:prSet presAssocID="{F1BA55CE-39F2-4E68-9B2D-0F07C003EBD0}" presName="sibTrans" presStyleLbl="sibTrans2D1" presStyleIdx="0" presStyleCnt="0"/>
      <dgm:spPr/>
    </dgm:pt>
    <dgm:pt modelId="{4E5EFF68-3035-45E8-BD9C-9FFE44723A7A}" type="pres">
      <dgm:prSet presAssocID="{B830113E-A7D5-472E-A54B-6E3A1EAC37B3}" presName="compNode" presStyleCnt="0"/>
      <dgm:spPr/>
    </dgm:pt>
    <dgm:pt modelId="{E443FDC9-822E-49D0-AE26-3C0CAE5AB447}" type="pres">
      <dgm:prSet presAssocID="{B830113E-A7D5-472E-A54B-6E3A1EAC37B3}" presName="iconBgRect" presStyleLbl="bgShp" presStyleIdx="3" presStyleCnt="4"/>
      <dgm:spPr/>
    </dgm:pt>
    <dgm:pt modelId="{56AA84A2-5156-4723-8480-54779B483B1A}" type="pres">
      <dgm:prSet presAssocID="{B830113E-A7D5-472E-A54B-6E3A1EAC37B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75309344-0B58-493D-804E-CE849481A57E}" type="pres">
      <dgm:prSet presAssocID="{B830113E-A7D5-472E-A54B-6E3A1EAC37B3}" presName="spaceRect" presStyleCnt="0"/>
      <dgm:spPr/>
    </dgm:pt>
    <dgm:pt modelId="{BD30BD9F-2687-45D1-AB61-DD41F6E66155}" type="pres">
      <dgm:prSet presAssocID="{B830113E-A7D5-472E-A54B-6E3A1EAC37B3}" presName="textRect" presStyleLbl="revTx" presStyleIdx="3" presStyleCnt="4">
        <dgm:presLayoutVars>
          <dgm:chMax val="1"/>
          <dgm:chPref val="1"/>
        </dgm:presLayoutVars>
      </dgm:prSet>
      <dgm:spPr/>
    </dgm:pt>
  </dgm:ptLst>
  <dgm:cxnLst>
    <dgm:cxn modelId="{00838D06-DFA7-4CB0-AE58-8BB005444C2E}" srcId="{913D1EC7-B24E-4570-A86F-70EE2627A9E1}" destId="{F8B1DBCE-90AC-46FA-BC4B-2BAEFD68E3A7}" srcOrd="0" destOrd="0" parTransId="{9D7DE38E-637D-4A5C-BE14-14F438C4D97A}" sibTransId="{AACE8679-04B7-40EB-A656-B00DD9A0973F}"/>
    <dgm:cxn modelId="{D9881D62-443B-47A4-A813-C7A60D597D30}" type="presOf" srcId="{F8B1DBCE-90AC-46FA-BC4B-2BAEFD68E3A7}" destId="{28D5B417-5D57-441F-85D5-360CE505EF31}" srcOrd="0" destOrd="0" presId="urn:microsoft.com/office/officeart/2018/2/layout/IconCircleList"/>
    <dgm:cxn modelId="{42E88A70-6CC4-416A-B8E1-EE226928CBCD}" srcId="{913D1EC7-B24E-4570-A86F-70EE2627A9E1}" destId="{B830113E-A7D5-472E-A54B-6E3A1EAC37B3}" srcOrd="3" destOrd="0" parTransId="{007EC4BD-5771-4864-BB95-5A92E3F1DA75}" sibTransId="{B6C85104-4857-4FE4-8ECC-BE8BC319A23E}"/>
    <dgm:cxn modelId="{90E54475-9A0F-4266-98BC-26D07A6A743E}" type="presOf" srcId="{913D1EC7-B24E-4570-A86F-70EE2627A9E1}" destId="{F10FBC38-2710-466F-84C8-427EC7F4A8B3}" srcOrd="0" destOrd="0" presId="urn:microsoft.com/office/officeart/2018/2/layout/IconCircleList"/>
    <dgm:cxn modelId="{6D2E0457-821C-4D68-A26B-1D899E44F630}" type="presOf" srcId="{F1BA55CE-39F2-4E68-9B2D-0F07C003EBD0}" destId="{31B6FC08-D065-4A52-9F9C-8B1179148FE5}" srcOrd="0" destOrd="0" presId="urn:microsoft.com/office/officeart/2018/2/layout/IconCircleList"/>
    <dgm:cxn modelId="{BB02E35A-AA72-4BE0-ABF4-641D0BF16CE3}" type="presOf" srcId="{FD66DE30-0350-4720-88A9-9673DDDB1D4F}" destId="{04068A3A-AC0B-4080-BB14-90F993FE0A5A}" srcOrd="0" destOrd="0" presId="urn:microsoft.com/office/officeart/2018/2/layout/IconCircleList"/>
    <dgm:cxn modelId="{A7C7197E-BCCB-4287-9513-1348EF9CFB64}" type="presOf" srcId="{B830113E-A7D5-472E-A54B-6E3A1EAC37B3}" destId="{BD30BD9F-2687-45D1-AB61-DD41F6E66155}" srcOrd="0" destOrd="0" presId="urn:microsoft.com/office/officeart/2018/2/layout/IconCircleList"/>
    <dgm:cxn modelId="{3FD1EC88-D533-408C-9CCA-E122845512C0}" type="presOf" srcId="{AACE8679-04B7-40EB-A656-B00DD9A0973F}" destId="{C7A24AD2-5CB9-48C2-B3BB-FE5BAF0E803C}" srcOrd="0" destOrd="0" presId="urn:microsoft.com/office/officeart/2018/2/layout/IconCircleList"/>
    <dgm:cxn modelId="{753ABC8F-CB01-4CCB-8884-A619508C66E9}" srcId="{913D1EC7-B24E-4570-A86F-70EE2627A9E1}" destId="{AE9FAB2E-D3BE-4411-A59D-3B228EEEE03F}" srcOrd="1" destOrd="0" parTransId="{DF2FB679-F110-4F5F-BF29-62A44F93FEAE}" sibTransId="{96CA8866-042A-4A90-A687-A11C7C699E72}"/>
    <dgm:cxn modelId="{FA0BA496-FF90-4165-AA39-05CF3DFAE97D}" type="presOf" srcId="{96CA8866-042A-4A90-A687-A11C7C699E72}" destId="{91A27B6D-D09A-4436-81A1-6CB704FC8068}" srcOrd="0" destOrd="0" presId="urn:microsoft.com/office/officeart/2018/2/layout/IconCircleList"/>
    <dgm:cxn modelId="{5FB96EA3-D102-42B4-A030-55D5ABD1D42F}" srcId="{913D1EC7-B24E-4570-A86F-70EE2627A9E1}" destId="{FD66DE30-0350-4720-88A9-9673DDDB1D4F}" srcOrd="2" destOrd="0" parTransId="{936E8B22-C17B-481B-B3FC-5E2BAF54BCC8}" sibTransId="{F1BA55CE-39F2-4E68-9B2D-0F07C003EBD0}"/>
    <dgm:cxn modelId="{27C635B9-9A9D-4686-B863-4825D52795D6}" type="presOf" srcId="{AE9FAB2E-D3BE-4411-A59D-3B228EEEE03F}" destId="{B5D3CF10-AA58-4ED8-A533-B7F418D874D3}" srcOrd="0" destOrd="0" presId="urn:microsoft.com/office/officeart/2018/2/layout/IconCircleList"/>
    <dgm:cxn modelId="{1CA59B31-70D3-4663-BC7C-BD6664DADFC4}" type="presParOf" srcId="{F10FBC38-2710-466F-84C8-427EC7F4A8B3}" destId="{7DA5800B-A38A-421F-8EF6-2586A933BAC7}" srcOrd="0" destOrd="0" presId="urn:microsoft.com/office/officeart/2018/2/layout/IconCircleList"/>
    <dgm:cxn modelId="{971DA736-3744-4E07-8758-C9715E0C81B2}" type="presParOf" srcId="{7DA5800B-A38A-421F-8EF6-2586A933BAC7}" destId="{7433F53D-0D75-4550-8373-211B2031E562}" srcOrd="0" destOrd="0" presId="urn:microsoft.com/office/officeart/2018/2/layout/IconCircleList"/>
    <dgm:cxn modelId="{E1B7E4C0-C774-44AF-B817-ABA4A2F04027}" type="presParOf" srcId="{7433F53D-0D75-4550-8373-211B2031E562}" destId="{934E73DF-1DD3-40C7-A169-6B52B1B8D58F}" srcOrd="0" destOrd="0" presId="urn:microsoft.com/office/officeart/2018/2/layout/IconCircleList"/>
    <dgm:cxn modelId="{4B8997AB-09C0-4A78-91E6-0EEF108E69D3}" type="presParOf" srcId="{7433F53D-0D75-4550-8373-211B2031E562}" destId="{B4BE3597-01A3-4E17-8AB7-B21D974EEF85}" srcOrd="1" destOrd="0" presId="urn:microsoft.com/office/officeart/2018/2/layout/IconCircleList"/>
    <dgm:cxn modelId="{846E5DE6-AC4E-4C0A-98AE-DE3F78D4BA0A}" type="presParOf" srcId="{7433F53D-0D75-4550-8373-211B2031E562}" destId="{4ABA603B-B7CF-41FA-B127-0F7D11F85BC6}" srcOrd="2" destOrd="0" presId="urn:microsoft.com/office/officeart/2018/2/layout/IconCircleList"/>
    <dgm:cxn modelId="{75F99AC9-2B17-4530-A8B7-55A2ACB630A3}" type="presParOf" srcId="{7433F53D-0D75-4550-8373-211B2031E562}" destId="{28D5B417-5D57-441F-85D5-360CE505EF31}" srcOrd="3" destOrd="0" presId="urn:microsoft.com/office/officeart/2018/2/layout/IconCircleList"/>
    <dgm:cxn modelId="{B75B7C85-11E1-4E8E-8CCD-8B38E3C30755}" type="presParOf" srcId="{7DA5800B-A38A-421F-8EF6-2586A933BAC7}" destId="{C7A24AD2-5CB9-48C2-B3BB-FE5BAF0E803C}" srcOrd="1" destOrd="0" presId="urn:microsoft.com/office/officeart/2018/2/layout/IconCircleList"/>
    <dgm:cxn modelId="{E8F5218F-EC9C-46E1-B28C-ACDC6DFDC5F9}" type="presParOf" srcId="{7DA5800B-A38A-421F-8EF6-2586A933BAC7}" destId="{7FEB025E-5D68-4861-BCFF-941F1750B533}" srcOrd="2" destOrd="0" presId="urn:microsoft.com/office/officeart/2018/2/layout/IconCircleList"/>
    <dgm:cxn modelId="{CCA5EBDE-8DB7-4DE0-A41E-D23E0FC7E0E7}" type="presParOf" srcId="{7FEB025E-5D68-4861-BCFF-941F1750B533}" destId="{7B33D24B-474B-41E8-9BA9-5766D2B912D7}" srcOrd="0" destOrd="0" presId="urn:microsoft.com/office/officeart/2018/2/layout/IconCircleList"/>
    <dgm:cxn modelId="{950F9113-26FE-48B8-82EC-77E73AD0AEC8}" type="presParOf" srcId="{7FEB025E-5D68-4861-BCFF-941F1750B533}" destId="{43808974-9AAA-4CF3-9534-F04E54BAF861}" srcOrd="1" destOrd="0" presId="urn:microsoft.com/office/officeart/2018/2/layout/IconCircleList"/>
    <dgm:cxn modelId="{9F892F5E-7555-4BB8-A16D-CF4B860F3D5C}" type="presParOf" srcId="{7FEB025E-5D68-4861-BCFF-941F1750B533}" destId="{69E309C6-37EB-4E9A-951F-F73C5869ABE9}" srcOrd="2" destOrd="0" presId="urn:microsoft.com/office/officeart/2018/2/layout/IconCircleList"/>
    <dgm:cxn modelId="{C6F4A62B-BCAE-48D4-909C-65448D2551CC}" type="presParOf" srcId="{7FEB025E-5D68-4861-BCFF-941F1750B533}" destId="{B5D3CF10-AA58-4ED8-A533-B7F418D874D3}" srcOrd="3" destOrd="0" presId="urn:microsoft.com/office/officeart/2018/2/layout/IconCircleList"/>
    <dgm:cxn modelId="{7B3D99E6-21D0-4321-AD54-50364554497F}" type="presParOf" srcId="{7DA5800B-A38A-421F-8EF6-2586A933BAC7}" destId="{91A27B6D-D09A-4436-81A1-6CB704FC8068}" srcOrd="3" destOrd="0" presId="urn:microsoft.com/office/officeart/2018/2/layout/IconCircleList"/>
    <dgm:cxn modelId="{D2B81074-E3FD-42F8-8D48-D84DAFEC653B}" type="presParOf" srcId="{7DA5800B-A38A-421F-8EF6-2586A933BAC7}" destId="{A40B9DEC-F33A-4956-8AC5-75D73CA61B84}" srcOrd="4" destOrd="0" presId="urn:microsoft.com/office/officeart/2018/2/layout/IconCircleList"/>
    <dgm:cxn modelId="{E0F9709F-716A-4B32-A809-6FF0A58AB4D9}" type="presParOf" srcId="{A40B9DEC-F33A-4956-8AC5-75D73CA61B84}" destId="{1DEEB0F8-8AB9-4B10-8BA1-1401D373A404}" srcOrd="0" destOrd="0" presId="urn:microsoft.com/office/officeart/2018/2/layout/IconCircleList"/>
    <dgm:cxn modelId="{EFE4A9D3-30FF-4F81-A405-4687492A5536}" type="presParOf" srcId="{A40B9DEC-F33A-4956-8AC5-75D73CA61B84}" destId="{E8FEB2AE-32E5-4EF4-AB9C-F0DC85F45EDC}" srcOrd="1" destOrd="0" presId="urn:microsoft.com/office/officeart/2018/2/layout/IconCircleList"/>
    <dgm:cxn modelId="{81A47B49-D92A-4854-9256-0FE2BBF73503}" type="presParOf" srcId="{A40B9DEC-F33A-4956-8AC5-75D73CA61B84}" destId="{5EA237F5-30FC-4ADD-920E-3CC1A187D8C4}" srcOrd="2" destOrd="0" presId="urn:microsoft.com/office/officeart/2018/2/layout/IconCircleList"/>
    <dgm:cxn modelId="{E9875D5C-708A-4585-A721-1A9D2ECA7413}" type="presParOf" srcId="{A40B9DEC-F33A-4956-8AC5-75D73CA61B84}" destId="{04068A3A-AC0B-4080-BB14-90F993FE0A5A}" srcOrd="3" destOrd="0" presId="urn:microsoft.com/office/officeart/2018/2/layout/IconCircleList"/>
    <dgm:cxn modelId="{2112F190-BB59-47B6-91B2-E6C1076A84C3}" type="presParOf" srcId="{7DA5800B-A38A-421F-8EF6-2586A933BAC7}" destId="{31B6FC08-D065-4A52-9F9C-8B1179148FE5}" srcOrd="5" destOrd="0" presId="urn:microsoft.com/office/officeart/2018/2/layout/IconCircleList"/>
    <dgm:cxn modelId="{05DCA8A3-B4D6-48A4-97AE-39FC00C69203}" type="presParOf" srcId="{7DA5800B-A38A-421F-8EF6-2586A933BAC7}" destId="{4E5EFF68-3035-45E8-BD9C-9FFE44723A7A}" srcOrd="6" destOrd="0" presId="urn:microsoft.com/office/officeart/2018/2/layout/IconCircleList"/>
    <dgm:cxn modelId="{096E950C-C03C-42C4-B59B-8C110E3C8EBE}" type="presParOf" srcId="{4E5EFF68-3035-45E8-BD9C-9FFE44723A7A}" destId="{E443FDC9-822E-49D0-AE26-3C0CAE5AB447}" srcOrd="0" destOrd="0" presId="urn:microsoft.com/office/officeart/2018/2/layout/IconCircleList"/>
    <dgm:cxn modelId="{DEDD08AB-735C-4511-9198-E8FB5DD73A59}" type="presParOf" srcId="{4E5EFF68-3035-45E8-BD9C-9FFE44723A7A}" destId="{56AA84A2-5156-4723-8480-54779B483B1A}" srcOrd="1" destOrd="0" presId="urn:microsoft.com/office/officeart/2018/2/layout/IconCircleList"/>
    <dgm:cxn modelId="{AB02BE54-27C2-462F-BFD1-BACA06DA9423}" type="presParOf" srcId="{4E5EFF68-3035-45E8-BD9C-9FFE44723A7A}" destId="{75309344-0B58-493D-804E-CE849481A57E}" srcOrd="2" destOrd="0" presId="urn:microsoft.com/office/officeart/2018/2/layout/IconCircleList"/>
    <dgm:cxn modelId="{13D28A00-B9E7-4452-9C3C-FFC9C2D08AD0}" type="presParOf" srcId="{4E5EFF68-3035-45E8-BD9C-9FFE44723A7A}" destId="{BD30BD9F-2687-45D1-AB61-DD41F6E6615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02BB4-02A4-4B7F-86BE-74DF8B54195C}">
      <dsp:nvSpPr>
        <dsp:cNvPr id="0" name=""/>
        <dsp:cNvSpPr/>
      </dsp:nvSpPr>
      <dsp:spPr>
        <a:xfrm>
          <a:off x="582645" y="1178"/>
          <a:ext cx="2174490" cy="1304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Introduction</a:t>
          </a:r>
        </a:p>
      </dsp:txBody>
      <dsp:txXfrm>
        <a:off x="582645" y="1178"/>
        <a:ext cx="2174490" cy="1304694"/>
      </dsp:txXfrm>
    </dsp:sp>
    <dsp:sp modelId="{78273F95-06D4-4745-89F5-8EC6736EB8FF}">
      <dsp:nvSpPr>
        <dsp:cNvPr id="0" name=""/>
        <dsp:cNvSpPr/>
      </dsp:nvSpPr>
      <dsp:spPr>
        <a:xfrm>
          <a:off x="2974584" y="1178"/>
          <a:ext cx="2174490" cy="1304694"/>
        </a:xfrm>
        <a:prstGeom prst="rect">
          <a:avLst/>
        </a:prstGeom>
        <a:gradFill rotWithShape="0">
          <a:gsLst>
            <a:gs pos="0">
              <a:schemeClr val="accent5">
                <a:hueOff val="-675854"/>
                <a:satOff val="-1742"/>
                <a:lumOff val="-1177"/>
                <a:alphaOff val="0"/>
                <a:satMod val="103000"/>
                <a:lumMod val="102000"/>
                <a:tint val="94000"/>
              </a:schemeClr>
            </a:gs>
            <a:gs pos="50000">
              <a:schemeClr val="accent5">
                <a:hueOff val="-675854"/>
                <a:satOff val="-1742"/>
                <a:lumOff val="-1177"/>
                <a:alphaOff val="0"/>
                <a:satMod val="110000"/>
                <a:lumMod val="100000"/>
                <a:shade val="100000"/>
              </a:schemeClr>
            </a:gs>
            <a:gs pos="100000">
              <a:schemeClr val="accent5">
                <a:hueOff val="-675854"/>
                <a:satOff val="-1742"/>
                <a:lumOff val="-1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Why we use Sigma-Delta ADC</a:t>
          </a:r>
        </a:p>
      </dsp:txBody>
      <dsp:txXfrm>
        <a:off x="2974584" y="1178"/>
        <a:ext cx="2174490" cy="1304694"/>
      </dsp:txXfrm>
    </dsp:sp>
    <dsp:sp modelId="{B3B7B4AF-CC70-464D-A12B-191EECF108D2}">
      <dsp:nvSpPr>
        <dsp:cNvPr id="0" name=""/>
        <dsp:cNvSpPr/>
      </dsp:nvSpPr>
      <dsp:spPr>
        <a:xfrm>
          <a:off x="5366524" y="1178"/>
          <a:ext cx="2174490" cy="1304694"/>
        </a:xfrm>
        <a:prstGeom prst="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Working Principle </a:t>
          </a:r>
        </a:p>
      </dsp:txBody>
      <dsp:txXfrm>
        <a:off x="5366524" y="1178"/>
        <a:ext cx="2174490" cy="1304694"/>
      </dsp:txXfrm>
    </dsp:sp>
    <dsp:sp modelId="{4784CFDC-1FEA-4D60-9A79-0D82731EAA45}">
      <dsp:nvSpPr>
        <dsp:cNvPr id="0" name=""/>
        <dsp:cNvSpPr/>
      </dsp:nvSpPr>
      <dsp:spPr>
        <a:xfrm>
          <a:off x="7758464" y="1178"/>
          <a:ext cx="2174490" cy="1304694"/>
        </a:xfrm>
        <a:prstGeom prst="rect">
          <a:avLst/>
        </a:prstGeom>
        <a:gradFill rotWithShape="0">
          <a:gsLst>
            <a:gs pos="0">
              <a:schemeClr val="accent5">
                <a:hueOff val="-2027563"/>
                <a:satOff val="-5226"/>
                <a:lumOff val="-3530"/>
                <a:alphaOff val="0"/>
                <a:satMod val="103000"/>
                <a:lumMod val="102000"/>
                <a:tint val="94000"/>
              </a:schemeClr>
            </a:gs>
            <a:gs pos="50000">
              <a:schemeClr val="accent5">
                <a:hueOff val="-2027563"/>
                <a:satOff val="-5226"/>
                <a:lumOff val="-3530"/>
                <a:alphaOff val="0"/>
                <a:satMod val="110000"/>
                <a:lumMod val="100000"/>
                <a:shade val="100000"/>
              </a:schemeClr>
            </a:gs>
            <a:gs pos="100000">
              <a:schemeClr val="accent5">
                <a:hueOff val="-2027563"/>
                <a:satOff val="-5226"/>
                <a:lumOff val="-353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Specifications</a:t>
          </a:r>
        </a:p>
      </dsp:txBody>
      <dsp:txXfrm>
        <a:off x="7758464" y="1178"/>
        <a:ext cx="2174490" cy="1304694"/>
      </dsp:txXfrm>
    </dsp:sp>
    <dsp:sp modelId="{6CFED6A4-17E3-4F49-8F17-8F264119AB90}">
      <dsp:nvSpPr>
        <dsp:cNvPr id="0" name=""/>
        <dsp:cNvSpPr/>
      </dsp:nvSpPr>
      <dsp:spPr>
        <a:xfrm>
          <a:off x="582645" y="1523321"/>
          <a:ext cx="2174490" cy="1304694"/>
        </a:xfrm>
        <a:prstGeom prst="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Integrator</a:t>
          </a:r>
        </a:p>
      </dsp:txBody>
      <dsp:txXfrm>
        <a:off x="582645" y="1523321"/>
        <a:ext cx="2174490" cy="1304694"/>
      </dsp:txXfrm>
    </dsp:sp>
    <dsp:sp modelId="{15BC2CEA-5F58-44BE-B098-499D92670A53}">
      <dsp:nvSpPr>
        <dsp:cNvPr id="0" name=""/>
        <dsp:cNvSpPr/>
      </dsp:nvSpPr>
      <dsp:spPr>
        <a:xfrm>
          <a:off x="2974584" y="1523321"/>
          <a:ext cx="2174490" cy="1304694"/>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Clocked Comparator</a:t>
          </a:r>
        </a:p>
      </dsp:txBody>
      <dsp:txXfrm>
        <a:off x="2974584" y="1523321"/>
        <a:ext cx="2174490" cy="1304694"/>
      </dsp:txXfrm>
    </dsp:sp>
    <dsp:sp modelId="{901065EC-C78A-4845-A272-EB62098A3B6B}">
      <dsp:nvSpPr>
        <dsp:cNvPr id="0" name=""/>
        <dsp:cNvSpPr/>
      </dsp:nvSpPr>
      <dsp:spPr>
        <a:xfrm>
          <a:off x="5366524" y="1523321"/>
          <a:ext cx="2174490" cy="1304694"/>
        </a:xfrm>
        <a:prstGeom prst="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solidFill>
                <a:srgbClr val="000000"/>
              </a:solidFill>
              <a:latin typeface="Calibri"/>
              <a:cs typeface="Calibri"/>
            </a:rPr>
            <a:t>Difference Amplifier</a:t>
          </a:r>
          <a:endParaRPr lang="en-US" sz="2100" kern="1200">
            <a:latin typeface="Calibri Light" panose="020F0302020204030204"/>
          </a:endParaRPr>
        </a:p>
      </dsp:txBody>
      <dsp:txXfrm>
        <a:off x="5366524" y="1523321"/>
        <a:ext cx="2174490" cy="1304694"/>
      </dsp:txXfrm>
    </dsp:sp>
    <dsp:sp modelId="{9540135F-B04F-42AC-8ACB-946416AFB095}">
      <dsp:nvSpPr>
        <dsp:cNvPr id="0" name=""/>
        <dsp:cNvSpPr/>
      </dsp:nvSpPr>
      <dsp:spPr>
        <a:xfrm>
          <a:off x="7758464" y="1523321"/>
          <a:ext cx="2174490" cy="1304694"/>
        </a:xfrm>
        <a:prstGeom prst="rect">
          <a:avLst/>
        </a:prstGeom>
        <a:gradFill rotWithShape="0">
          <a:gsLst>
            <a:gs pos="0">
              <a:schemeClr val="accent5">
                <a:hueOff val="-4730980"/>
                <a:satOff val="-12193"/>
                <a:lumOff val="-8236"/>
                <a:alphaOff val="0"/>
                <a:satMod val="103000"/>
                <a:lumMod val="102000"/>
                <a:tint val="94000"/>
              </a:schemeClr>
            </a:gs>
            <a:gs pos="50000">
              <a:schemeClr val="accent5">
                <a:hueOff val="-4730980"/>
                <a:satOff val="-12193"/>
                <a:lumOff val="-8236"/>
                <a:alphaOff val="0"/>
                <a:satMod val="110000"/>
                <a:lumMod val="100000"/>
                <a:shade val="100000"/>
              </a:schemeClr>
            </a:gs>
            <a:gs pos="100000">
              <a:schemeClr val="accent5">
                <a:hueOff val="-4730980"/>
                <a:satOff val="-12193"/>
                <a:lumOff val="-823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Top Block with Final Output</a:t>
          </a:r>
        </a:p>
      </dsp:txBody>
      <dsp:txXfrm>
        <a:off x="7758464" y="1523321"/>
        <a:ext cx="2174490" cy="1304694"/>
      </dsp:txXfrm>
    </dsp:sp>
    <dsp:sp modelId="{DA543D13-C359-412D-A063-A557FC6C7BF3}">
      <dsp:nvSpPr>
        <dsp:cNvPr id="0" name=""/>
        <dsp:cNvSpPr/>
      </dsp:nvSpPr>
      <dsp:spPr>
        <a:xfrm>
          <a:off x="1778615" y="3045465"/>
          <a:ext cx="2174490" cy="1304694"/>
        </a:xfrm>
        <a:prstGeom prst="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Problems and Solution</a:t>
          </a:r>
        </a:p>
      </dsp:txBody>
      <dsp:txXfrm>
        <a:off x="1778615" y="3045465"/>
        <a:ext cx="2174490" cy="1304694"/>
      </dsp:txXfrm>
    </dsp:sp>
    <dsp:sp modelId="{49AB8B18-E8AF-4911-B36E-CA0DE8EFBC55}">
      <dsp:nvSpPr>
        <dsp:cNvPr id="0" name=""/>
        <dsp:cNvSpPr/>
      </dsp:nvSpPr>
      <dsp:spPr>
        <a:xfrm>
          <a:off x="4170554" y="3045465"/>
          <a:ext cx="2174490" cy="1304694"/>
        </a:xfrm>
        <a:prstGeom prst="rect">
          <a:avLst/>
        </a:prstGeom>
        <a:gradFill rotWithShape="0">
          <a:gsLst>
            <a:gs pos="0">
              <a:schemeClr val="accent5">
                <a:hueOff val="-6082688"/>
                <a:satOff val="-15677"/>
                <a:lumOff val="-10588"/>
                <a:alphaOff val="0"/>
                <a:satMod val="103000"/>
                <a:lumMod val="102000"/>
                <a:tint val="94000"/>
              </a:schemeClr>
            </a:gs>
            <a:gs pos="50000">
              <a:schemeClr val="accent5">
                <a:hueOff val="-6082688"/>
                <a:satOff val="-15677"/>
                <a:lumOff val="-10588"/>
                <a:alphaOff val="0"/>
                <a:satMod val="110000"/>
                <a:lumMod val="100000"/>
                <a:shade val="100000"/>
              </a:schemeClr>
            </a:gs>
            <a:gs pos="100000">
              <a:schemeClr val="accent5">
                <a:hueOff val="-6082688"/>
                <a:satOff val="-15677"/>
                <a:lumOff val="-1058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References</a:t>
          </a:r>
        </a:p>
      </dsp:txBody>
      <dsp:txXfrm>
        <a:off x="4170554" y="3045465"/>
        <a:ext cx="2174490" cy="1304694"/>
      </dsp:txXfrm>
    </dsp:sp>
    <dsp:sp modelId="{CD808401-7344-471A-A00F-374070557B20}">
      <dsp:nvSpPr>
        <dsp:cNvPr id="0" name=""/>
        <dsp:cNvSpPr/>
      </dsp:nvSpPr>
      <dsp:spPr>
        <a:xfrm>
          <a:off x="6562494" y="3045465"/>
          <a:ext cx="2174490" cy="130469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Questions and Answers</a:t>
          </a:r>
        </a:p>
      </dsp:txBody>
      <dsp:txXfrm>
        <a:off x="6562494" y="3045465"/>
        <a:ext cx="2174490" cy="130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E73DF-1DD3-40C7-A169-6B52B1B8D58F}">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BE3597-01A3-4E17-8AB7-B21D974EEF85}">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D5B417-5D57-441F-85D5-360CE505EF31}">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Delta-sigma ADCs implement oversampling, decimation filtering, and quantization noise shaping to achieve high resolution </a:t>
          </a:r>
        </a:p>
      </dsp:txBody>
      <dsp:txXfrm>
        <a:off x="1948202" y="368029"/>
        <a:ext cx="3233964" cy="1371985"/>
      </dsp:txXfrm>
    </dsp:sp>
    <dsp:sp modelId="{7B33D24B-474B-41E8-9BA9-5766D2B912D7}">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08974-9AAA-4CF3-9534-F04E54BAF861}">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D3CF10-AA58-4ED8-A533-B7F418D874D3}">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It provides excellent antialiasing filtering.</a:t>
          </a:r>
        </a:p>
      </dsp:txBody>
      <dsp:txXfrm>
        <a:off x="7411643" y="368029"/>
        <a:ext cx="3233964" cy="1371985"/>
      </dsp:txXfrm>
    </dsp:sp>
    <dsp:sp modelId="{1DEEB0F8-8AB9-4B10-8BA1-1401D373A404}">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EB2AE-32E5-4EF4-AB9C-F0DC85F45EDC}">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068A3A-AC0B-4080-BB14-90F993FE0A5A}">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No S/H block needed.</a:t>
          </a:r>
        </a:p>
      </dsp:txBody>
      <dsp:txXfrm>
        <a:off x="1948202" y="2452790"/>
        <a:ext cx="3233964" cy="1371985"/>
      </dsp:txXfrm>
    </dsp:sp>
    <dsp:sp modelId="{E443FDC9-822E-49D0-AE26-3C0CAE5AB447}">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A84A2-5156-4723-8480-54779B483B1A}">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30BD9F-2687-45D1-AB61-DD41F6E66155}">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It's also cost effective compared to SAR and Flash ADC</a:t>
          </a:r>
        </a:p>
      </dsp:txBody>
      <dsp:txXfrm>
        <a:off x="7411643" y="2452790"/>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6EC-A7A4-782E-3182-5699AE65C9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F03FF0-33A6-637F-1964-204D4732B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FD5DFA-7176-CD81-5940-EFE5C5C24A00}"/>
              </a:ext>
            </a:extLst>
          </p:cNvPr>
          <p:cNvSpPr>
            <a:spLocks noGrp="1"/>
          </p:cNvSpPr>
          <p:nvPr>
            <p:ph type="dt" sz="half" idx="10"/>
          </p:nvPr>
        </p:nvSpPr>
        <p:spPr/>
        <p:txBody>
          <a:bodyPr/>
          <a:lstStyle/>
          <a:p>
            <a:fld id="{8F98B164-075F-4281-ABAC-BAF1405CD7EA}" type="datetimeFigureOut">
              <a:rPr lang="en-US" smtClean="0"/>
              <a:t>10/10/2024</a:t>
            </a:fld>
            <a:endParaRPr lang="en-US"/>
          </a:p>
        </p:txBody>
      </p:sp>
      <p:sp>
        <p:nvSpPr>
          <p:cNvPr id="5" name="Footer Placeholder 4">
            <a:extLst>
              <a:ext uri="{FF2B5EF4-FFF2-40B4-BE49-F238E27FC236}">
                <a16:creationId xmlns:a16="http://schemas.microsoft.com/office/drawing/2014/main" id="{F5D9E195-2781-BCDB-0800-5A8BEF73F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24D3D-A752-400F-9075-F3F9E1BEA4F6}"/>
              </a:ext>
            </a:extLst>
          </p:cNvPr>
          <p:cNvSpPr>
            <a:spLocks noGrp="1"/>
          </p:cNvSpPr>
          <p:nvPr>
            <p:ph type="sldNum" sz="quarter" idx="12"/>
          </p:nvPr>
        </p:nvSpPr>
        <p:spPr/>
        <p:txBody>
          <a:bodyPr/>
          <a:lstStyle/>
          <a:p>
            <a:fld id="{929DA171-2788-4F50-9F07-522D241DDE08}" type="slidenum">
              <a:rPr lang="en-US" smtClean="0"/>
              <a:t>‹#›</a:t>
            </a:fld>
            <a:endParaRPr lang="en-US"/>
          </a:p>
        </p:txBody>
      </p:sp>
    </p:spTree>
    <p:extLst>
      <p:ext uri="{BB962C8B-B14F-4D97-AF65-F5344CB8AC3E}">
        <p14:creationId xmlns:p14="http://schemas.microsoft.com/office/powerpoint/2010/main" val="210296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22B8-4368-27E0-9CE9-926FC844B7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A9EA02-3C3A-9E79-1351-49B91F6102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DE3B-7450-8B1D-0981-67EE503E0B22}"/>
              </a:ext>
            </a:extLst>
          </p:cNvPr>
          <p:cNvSpPr>
            <a:spLocks noGrp="1"/>
          </p:cNvSpPr>
          <p:nvPr>
            <p:ph type="dt" sz="half" idx="10"/>
          </p:nvPr>
        </p:nvSpPr>
        <p:spPr/>
        <p:txBody>
          <a:bodyPr/>
          <a:lstStyle/>
          <a:p>
            <a:fld id="{8F98B164-075F-4281-ABAC-BAF1405CD7EA}" type="datetimeFigureOut">
              <a:rPr lang="en-US" smtClean="0"/>
              <a:t>10/10/2024</a:t>
            </a:fld>
            <a:endParaRPr lang="en-US"/>
          </a:p>
        </p:txBody>
      </p:sp>
      <p:sp>
        <p:nvSpPr>
          <p:cNvPr id="5" name="Footer Placeholder 4">
            <a:extLst>
              <a:ext uri="{FF2B5EF4-FFF2-40B4-BE49-F238E27FC236}">
                <a16:creationId xmlns:a16="http://schemas.microsoft.com/office/drawing/2014/main" id="{2F17B4B1-0DE8-7475-23F5-76CBFF7CA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C712F-0FE5-91F8-959B-CF4BB7FFDD57}"/>
              </a:ext>
            </a:extLst>
          </p:cNvPr>
          <p:cNvSpPr>
            <a:spLocks noGrp="1"/>
          </p:cNvSpPr>
          <p:nvPr>
            <p:ph type="sldNum" sz="quarter" idx="12"/>
          </p:nvPr>
        </p:nvSpPr>
        <p:spPr/>
        <p:txBody>
          <a:bodyPr/>
          <a:lstStyle/>
          <a:p>
            <a:fld id="{929DA171-2788-4F50-9F07-522D241DDE08}" type="slidenum">
              <a:rPr lang="en-US" smtClean="0"/>
              <a:t>‹#›</a:t>
            </a:fld>
            <a:endParaRPr lang="en-US"/>
          </a:p>
        </p:txBody>
      </p:sp>
    </p:spTree>
    <p:extLst>
      <p:ext uri="{BB962C8B-B14F-4D97-AF65-F5344CB8AC3E}">
        <p14:creationId xmlns:p14="http://schemas.microsoft.com/office/powerpoint/2010/main" val="181646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579EB-4080-C4A3-3BB4-3355726D07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59C1B8-C65E-3CDF-C09F-78CCD6C28D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AEA5A-0DD8-65C7-F137-EC0EA5ABB92F}"/>
              </a:ext>
            </a:extLst>
          </p:cNvPr>
          <p:cNvSpPr>
            <a:spLocks noGrp="1"/>
          </p:cNvSpPr>
          <p:nvPr>
            <p:ph type="dt" sz="half" idx="10"/>
          </p:nvPr>
        </p:nvSpPr>
        <p:spPr/>
        <p:txBody>
          <a:bodyPr/>
          <a:lstStyle/>
          <a:p>
            <a:fld id="{8F98B164-075F-4281-ABAC-BAF1405CD7EA}" type="datetimeFigureOut">
              <a:rPr lang="en-US" smtClean="0"/>
              <a:t>10/10/2024</a:t>
            </a:fld>
            <a:endParaRPr lang="en-US"/>
          </a:p>
        </p:txBody>
      </p:sp>
      <p:sp>
        <p:nvSpPr>
          <p:cNvPr id="5" name="Footer Placeholder 4">
            <a:extLst>
              <a:ext uri="{FF2B5EF4-FFF2-40B4-BE49-F238E27FC236}">
                <a16:creationId xmlns:a16="http://schemas.microsoft.com/office/drawing/2014/main" id="{3F49A315-742F-4FDF-291F-3315B6B81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ADC82-105F-1650-0986-A9B1EFC93863}"/>
              </a:ext>
            </a:extLst>
          </p:cNvPr>
          <p:cNvSpPr>
            <a:spLocks noGrp="1"/>
          </p:cNvSpPr>
          <p:nvPr>
            <p:ph type="sldNum" sz="quarter" idx="12"/>
          </p:nvPr>
        </p:nvSpPr>
        <p:spPr/>
        <p:txBody>
          <a:bodyPr/>
          <a:lstStyle/>
          <a:p>
            <a:fld id="{929DA171-2788-4F50-9F07-522D241DDE08}" type="slidenum">
              <a:rPr lang="en-US" smtClean="0"/>
              <a:t>‹#›</a:t>
            </a:fld>
            <a:endParaRPr lang="en-US"/>
          </a:p>
        </p:txBody>
      </p:sp>
    </p:spTree>
    <p:extLst>
      <p:ext uri="{BB962C8B-B14F-4D97-AF65-F5344CB8AC3E}">
        <p14:creationId xmlns:p14="http://schemas.microsoft.com/office/powerpoint/2010/main" val="2608624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E65F-611C-E691-4324-8D4C25ED63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9191E4-C871-6B4F-DAEC-4046FD1D1A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6B158-9290-53E9-3DDB-B60F02C81762}"/>
              </a:ext>
            </a:extLst>
          </p:cNvPr>
          <p:cNvSpPr>
            <a:spLocks noGrp="1"/>
          </p:cNvSpPr>
          <p:nvPr>
            <p:ph type="dt" sz="half" idx="10"/>
          </p:nvPr>
        </p:nvSpPr>
        <p:spPr/>
        <p:txBody>
          <a:bodyPr/>
          <a:lstStyle/>
          <a:p>
            <a:fld id="{8F98B164-075F-4281-ABAC-BAF1405CD7EA}" type="datetimeFigureOut">
              <a:rPr lang="en-US" smtClean="0"/>
              <a:t>10/10/2024</a:t>
            </a:fld>
            <a:endParaRPr lang="en-US"/>
          </a:p>
        </p:txBody>
      </p:sp>
      <p:sp>
        <p:nvSpPr>
          <p:cNvPr id="5" name="Footer Placeholder 4">
            <a:extLst>
              <a:ext uri="{FF2B5EF4-FFF2-40B4-BE49-F238E27FC236}">
                <a16:creationId xmlns:a16="http://schemas.microsoft.com/office/drawing/2014/main" id="{74D36EB0-1959-20A1-2C6C-92B950903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3E29-2DD2-FB8B-F59C-498DDFC0AAC1}"/>
              </a:ext>
            </a:extLst>
          </p:cNvPr>
          <p:cNvSpPr>
            <a:spLocks noGrp="1"/>
          </p:cNvSpPr>
          <p:nvPr>
            <p:ph type="sldNum" sz="quarter" idx="12"/>
          </p:nvPr>
        </p:nvSpPr>
        <p:spPr/>
        <p:txBody>
          <a:bodyPr/>
          <a:lstStyle/>
          <a:p>
            <a:fld id="{929DA171-2788-4F50-9F07-522D241DDE08}" type="slidenum">
              <a:rPr lang="en-US" smtClean="0"/>
              <a:t>‹#›</a:t>
            </a:fld>
            <a:endParaRPr lang="en-US"/>
          </a:p>
        </p:txBody>
      </p:sp>
    </p:spTree>
    <p:extLst>
      <p:ext uri="{BB962C8B-B14F-4D97-AF65-F5344CB8AC3E}">
        <p14:creationId xmlns:p14="http://schemas.microsoft.com/office/powerpoint/2010/main" val="168476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7B3A-9366-32A8-7A4B-5F7FEFE2B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1F2D05-1B57-7A8F-E1B2-B8675379A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76D60-E68A-A5F0-5AA8-F5CBB544F5D5}"/>
              </a:ext>
            </a:extLst>
          </p:cNvPr>
          <p:cNvSpPr>
            <a:spLocks noGrp="1"/>
          </p:cNvSpPr>
          <p:nvPr>
            <p:ph type="dt" sz="half" idx="10"/>
          </p:nvPr>
        </p:nvSpPr>
        <p:spPr/>
        <p:txBody>
          <a:bodyPr/>
          <a:lstStyle/>
          <a:p>
            <a:fld id="{8F98B164-075F-4281-ABAC-BAF1405CD7EA}" type="datetimeFigureOut">
              <a:rPr lang="en-US" smtClean="0"/>
              <a:t>10/10/2024</a:t>
            </a:fld>
            <a:endParaRPr lang="en-US"/>
          </a:p>
        </p:txBody>
      </p:sp>
      <p:sp>
        <p:nvSpPr>
          <p:cNvPr id="5" name="Footer Placeholder 4">
            <a:extLst>
              <a:ext uri="{FF2B5EF4-FFF2-40B4-BE49-F238E27FC236}">
                <a16:creationId xmlns:a16="http://schemas.microsoft.com/office/drawing/2014/main" id="{4B1E0A74-077D-FD8C-B6F6-D94B80A23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E1146-F000-CB36-FB74-C514714B476C}"/>
              </a:ext>
            </a:extLst>
          </p:cNvPr>
          <p:cNvSpPr>
            <a:spLocks noGrp="1"/>
          </p:cNvSpPr>
          <p:nvPr>
            <p:ph type="sldNum" sz="quarter" idx="12"/>
          </p:nvPr>
        </p:nvSpPr>
        <p:spPr/>
        <p:txBody>
          <a:bodyPr/>
          <a:lstStyle/>
          <a:p>
            <a:fld id="{929DA171-2788-4F50-9F07-522D241DDE08}" type="slidenum">
              <a:rPr lang="en-US" smtClean="0"/>
              <a:t>‹#›</a:t>
            </a:fld>
            <a:endParaRPr lang="en-US"/>
          </a:p>
        </p:txBody>
      </p:sp>
    </p:spTree>
    <p:extLst>
      <p:ext uri="{BB962C8B-B14F-4D97-AF65-F5344CB8AC3E}">
        <p14:creationId xmlns:p14="http://schemas.microsoft.com/office/powerpoint/2010/main" val="163150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6BD1-81AD-D8FF-5229-8BA47770B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A5E5B-6BA9-F074-F6B1-ABA81AC90D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76F962-3C3A-BB44-07F0-A6491B9C2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37BB6C-06C3-7C56-1387-8EAB44CA08FB}"/>
              </a:ext>
            </a:extLst>
          </p:cNvPr>
          <p:cNvSpPr>
            <a:spLocks noGrp="1"/>
          </p:cNvSpPr>
          <p:nvPr>
            <p:ph type="dt" sz="half" idx="10"/>
          </p:nvPr>
        </p:nvSpPr>
        <p:spPr/>
        <p:txBody>
          <a:bodyPr/>
          <a:lstStyle/>
          <a:p>
            <a:fld id="{8F98B164-075F-4281-ABAC-BAF1405CD7EA}" type="datetimeFigureOut">
              <a:rPr lang="en-US" smtClean="0"/>
              <a:t>10/10/2024</a:t>
            </a:fld>
            <a:endParaRPr lang="en-US"/>
          </a:p>
        </p:txBody>
      </p:sp>
      <p:sp>
        <p:nvSpPr>
          <p:cNvPr id="6" name="Footer Placeholder 5">
            <a:extLst>
              <a:ext uri="{FF2B5EF4-FFF2-40B4-BE49-F238E27FC236}">
                <a16:creationId xmlns:a16="http://schemas.microsoft.com/office/drawing/2014/main" id="{822F2888-0383-FBB4-E944-E9210C20DD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43189-C753-7A7A-270F-FD777753C2DB}"/>
              </a:ext>
            </a:extLst>
          </p:cNvPr>
          <p:cNvSpPr>
            <a:spLocks noGrp="1"/>
          </p:cNvSpPr>
          <p:nvPr>
            <p:ph type="sldNum" sz="quarter" idx="12"/>
          </p:nvPr>
        </p:nvSpPr>
        <p:spPr/>
        <p:txBody>
          <a:bodyPr/>
          <a:lstStyle/>
          <a:p>
            <a:fld id="{929DA171-2788-4F50-9F07-522D241DDE08}" type="slidenum">
              <a:rPr lang="en-US" smtClean="0"/>
              <a:t>‹#›</a:t>
            </a:fld>
            <a:endParaRPr lang="en-US"/>
          </a:p>
        </p:txBody>
      </p:sp>
    </p:spTree>
    <p:extLst>
      <p:ext uri="{BB962C8B-B14F-4D97-AF65-F5344CB8AC3E}">
        <p14:creationId xmlns:p14="http://schemas.microsoft.com/office/powerpoint/2010/main" val="358241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EE78-DD02-F844-7376-36CCE7BC23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B8FDD4-D102-AC97-F4BA-0CC05D339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353CB4-2ED1-383D-4710-58CD14DAEB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8396D1-7635-0671-318A-5856CF8157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9BFEEE-FC19-4A6E-D335-AFC6A7C09C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91FA22-5B58-DA13-9183-A44B97A99674}"/>
              </a:ext>
            </a:extLst>
          </p:cNvPr>
          <p:cNvSpPr>
            <a:spLocks noGrp="1"/>
          </p:cNvSpPr>
          <p:nvPr>
            <p:ph type="dt" sz="half" idx="10"/>
          </p:nvPr>
        </p:nvSpPr>
        <p:spPr/>
        <p:txBody>
          <a:bodyPr/>
          <a:lstStyle/>
          <a:p>
            <a:fld id="{8F98B164-075F-4281-ABAC-BAF1405CD7EA}" type="datetimeFigureOut">
              <a:rPr lang="en-US" smtClean="0"/>
              <a:t>10/10/2024</a:t>
            </a:fld>
            <a:endParaRPr lang="en-US"/>
          </a:p>
        </p:txBody>
      </p:sp>
      <p:sp>
        <p:nvSpPr>
          <p:cNvPr id="8" name="Footer Placeholder 7">
            <a:extLst>
              <a:ext uri="{FF2B5EF4-FFF2-40B4-BE49-F238E27FC236}">
                <a16:creationId xmlns:a16="http://schemas.microsoft.com/office/drawing/2014/main" id="{C0472D63-2E65-D24E-DFC1-8E4BB246C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F4F3A0-FC39-4A4C-3C85-6183BE2C5DCD}"/>
              </a:ext>
            </a:extLst>
          </p:cNvPr>
          <p:cNvSpPr>
            <a:spLocks noGrp="1"/>
          </p:cNvSpPr>
          <p:nvPr>
            <p:ph type="sldNum" sz="quarter" idx="12"/>
          </p:nvPr>
        </p:nvSpPr>
        <p:spPr/>
        <p:txBody>
          <a:bodyPr/>
          <a:lstStyle/>
          <a:p>
            <a:fld id="{929DA171-2788-4F50-9F07-522D241DDE08}" type="slidenum">
              <a:rPr lang="en-US" smtClean="0"/>
              <a:t>‹#›</a:t>
            </a:fld>
            <a:endParaRPr lang="en-US"/>
          </a:p>
        </p:txBody>
      </p:sp>
    </p:spTree>
    <p:extLst>
      <p:ext uri="{BB962C8B-B14F-4D97-AF65-F5344CB8AC3E}">
        <p14:creationId xmlns:p14="http://schemas.microsoft.com/office/powerpoint/2010/main" val="35740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924E-CF3F-1A0D-7994-4C2B0376FE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56FE06-2102-5D3B-3EF7-EF2C8A458BC9}"/>
              </a:ext>
            </a:extLst>
          </p:cNvPr>
          <p:cNvSpPr>
            <a:spLocks noGrp="1"/>
          </p:cNvSpPr>
          <p:nvPr>
            <p:ph type="dt" sz="half" idx="10"/>
          </p:nvPr>
        </p:nvSpPr>
        <p:spPr/>
        <p:txBody>
          <a:bodyPr/>
          <a:lstStyle/>
          <a:p>
            <a:fld id="{8F98B164-075F-4281-ABAC-BAF1405CD7EA}" type="datetimeFigureOut">
              <a:rPr lang="en-US" smtClean="0"/>
              <a:t>10/10/2024</a:t>
            </a:fld>
            <a:endParaRPr lang="en-US"/>
          </a:p>
        </p:txBody>
      </p:sp>
      <p:sp>
        <p:nvSpPr>
          <p:cNvPr id="4" name="Footer Placeholder 3">
            <a:extLst>
              <a:ext uri="{FF2B5EF4-FFF2-40B4-BE49-F238E27FC236}">
                <a16:creationId xmlns:a16="http://schemas.microsoft.com/office/drawing/2014/main" id="{4B767C95-D684-5247-E8CB-386969AC6B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7E1A96-B287-4B24-BF44-FF592D8CBA05}"/>
              </a:ext>
            </a:extLst>
          </p:cNvPr>
          <p:cNvSpPr>
            <a:spLocks noGrp="1"/>
          </p:cNvSpPr>
          <p:nvPr>
            <p:ph type="sldNum" sz="quarter" idx="12"/>
          </p:nvPr>
        </p:nvSpPr>
        <p:spPr/>
        <p:txBody>
          <a:bodyPr/>
          <a:lstStyle/>
          <a:p>
            <a:fld id="{929DA171-2788-4F50-9F07-522D241DDE08}" type="slidenum">
              <a:rPr lang="en-US" smtClean="0"/>
              <a:t>‹#›</a:t>
            </a:fld>
            <a:endParaRPr lang="en-US"/>
          </a:p>
        </p:txBody>
      </p:sp>
    </p:spTree>
    <p:extLst>
      <p:ext uri="{BB962C8B-B14F-4D97-AF65-F5344CB8AC3E}">
        <p14:creationId xmlns:p14="http://schemas.microsoft.com/office/powerpoint/2010/main" val="93672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E6E473-75C1-47D9-EFCF-0AE1950416DB}"/>
              </a:ext>
            </a:extLst>
          </p:cNvPr>
          <p:cNvSpPr>
            <a:spLocks noGrp="1"/>
          </p:cNvSpPr>
          <p:nvPr>
            <p:ph type="dt" sz="half" idx="10"/>
          </p:nvPr>
        </p:nvSpPr>
        <p:spPr/>
        <p:txBody>
          <a:bodyPr/>
          <a:lstStyle/>
          <a:p>
            <a:fld id="{8F98B164-075F-4281-ABAC-BAF1405CD7EA}" type="datetimeFigureOut">
              <a:rPr lang="en-US" smtClean="0"/>
              <a:t>10/10/2024</a:t>
            </a:fld>
            <a:endParaRPr lang="en-US"/>
          </a:p>
        </p:txBody>
      </p:sp>
      <p:sp>
        <p:nvSpPr>
          <p:cNvPr id="3" name="Footer Placeholder 2">
            <a:extLst>
              <a:ext uri="{FF2B5EF4-FFF2-40B4-BE49-F238E27FC236}">
                <a16:creationId xmlns:a16="http://schemas.microsoft.com/office/drawing/2014/main" id="{01262867-FC6B-5576-39FF-D2D6F57C74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FF699D-18D6-92A0-46DC-CA20FB89F2EE}"/>
              </a:ext>
            </a:extLst>
          </p:cNvPr>
          <p:cNvSpPr>
            <a:spLocks noGrp="1"/>
          </p:cNvSpPr>
          <p:nvPr>
            <p:ph type="sldNum" sz="quarter" idx="12"/>
          </p:nvPr>
        </p:nvSpPr>
        <p:spPr/>
        <p:txBody>
          <a:bodyPr/>
          <a:lstStyle/>
          <a:p>
            <a:fld id="{929DA171-2788-4F50-9F07-522D241DDE08}" type="slidenum">
              <a:rPr lang="en-US" smtClean="0"/>
              <a:t>‹#›</a:t>
            </a:fld>
            <a:endParaRPr lang="en-US"/>
          </a:p>
        </p:txBody>
      </p:sp>
    </p:spTree>
    <p:extLst>
      <p:ext uri="{BB962C8B-B14F-4D97-AF65-F5344CB8AC3E}">
        <p14:creationId xmlns:p14="http://schemas.microsoft.com/office/powerpoint/2010/main" val="139440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8E08-D8E0-66F6-0E3D-156C5C7BB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D3071E-6E46-1A5D-3B47-84F6A0B1E1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E700EE-0D3C-375A-EDDA-515A96BCD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7F7F6-BEA4-E873-76FD-3DBD953B8B67}"/>
              </a:ext>
            </a:extLst>
          </p:cNvPr>
          <p:cNvSpPr>
            <a:spLocks noGrp="1"/>
          </p:cNvSpPr>
          <p:nvPr>
            <p:ph type="dt" sz="half" idx="10"/>
          </p:nvPr>
        </p:nvSpPr>
        <p:spPr/>
        <p:txBody>
          <a:bodyPr/>
          <a:lstStyle/>
          <a:p>
            <a:fld id="{8F98B164-075F-4281-ABAC-BAF1405CD7EA}" type="datetimeFigureOut">
              <a:rPr lang="en-US" smtClean="0"/>
              <a:t>10/10/2024</a:t>
            </a:fld>
            <a:endParaRPr lang="en-US"/>
          </a:p>
        </p:txBody>
      </p:sp>
      <p:sp>
        <p:nvSpPr>
          <p:cNvPr id="6" name="Footer Placeholder 5">
            <a:extLst>
              <a:ext uri="{FF2B5EF4-FFF2-40B4-BE49-F238E27FC236}">
                <a16:creationId xmlns:a16="http://schemas.microsoft.com/office/drawing/2014/main" id="{EF4AC191-0D1A-C5AB-8021-2C390CFAA6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2EF9F-22B8-25D2-7799-8B7429AF82FA}"/>
              </a:ext>
            </a:extLst>
          </p:cNvPr>
          <p:cNvSpPr>
            <a:spLocks noGrp="1"/>
          </p:cNvSpPr>
          <p:nvPr>
            <p:ph type="sldNum" sz="quarter" idx="12"/>
          </p:nvPr>
        </p:nvSpPr>
        <p:spPr/>
        <p:txBody>
          <a:bodyPr/>
          <a:lstStyle/>
          <a:p>
            <a:fld id="{929DA171-2788-4F50-9F07-522D241DDE08}" type="slidenum">
              <a:rPr lang="en-US" smtClean="0"/>
              <a:t>‹#›</a:t>
            </a:fld>
            <a:endParaRPr lang="en-US"/>
          </a:p>
        </p:txBody>
      </p:sp>
    </p:spTree>
    <p:extLst>
      <p:ext uri="{BB962C8B-B14F-4D97-AF65-F5344CB8AC3E}">
        <p14:creationId xmlns:p14="http://schemas.microsoft.com/office/powerpoint/2010/main" val="173129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141-EF27-6DCE-293D-E34B19B27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54EEA1-D83C-4A11-752C-E870CD7143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90FF97-A93F-6344-A52D-AACE27E52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88F98-D534-4C8A-2672-2CAC38F48200}"/>
              </a:ext>
            </a:extLst>
          </p:cNvPr>
          <p:cNvSpPr>
            <a:spLocks noGrp="1"/>
          </p:cNvSpPr>
          <p:nvPr>
            <p:ph type="dt" sz="half" idx="10"/>
          </p:nvPr>
        </p:nvSpPr>
        <p:spPr/>
        <p:txBody>
          <a:bodyPr/>
          <a:lstStyle/>
          <a:p>
            <a:fld id="{8F98B164-075F-4281-ABAC-BAF1405CD7EA}" type="datetimeFigureOut">
              <a:rPr lang="en-US" smtClean="0"/>
              <a:t>10/10/2024</a:t>
            </a:fld>
            <a:endParaRPr lang="en-US"/>
          </a:p>
        </p:txBody>
      </p:sp>
      <p:sp>
        <p:nvSpPr>
          <p:cNvPr id="6" name="Footer Placeholder 5">
            <a:extLst>
              <a:ext uri="{FF2B5EF4-FFF2-40B4-BE49-F238E27FC236}">
                <a16:creationId xmlns:a16="http://schemas.microsoft.com/office/drawing/2014/main" id="{07AB7BC8-E4A1-1EA2-E14D-7ED8FE9190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8687A-A027-9E81-1BED-C0E0F43E42D9}"/>
              </a:ext>
            </a:extLst>
          </p:cNvPr>
          <p:cNvSpPr>
            <a:spLocks noGrp="1"/>
          </p:cNvSpPr>
          <p:nvPr>
            <p:ph type="sldNum" sz="quarter" idx="12"/>
          </p:nvPr>
        </p:nvSpPr>
        <p:spPr/>
        <p:txBody>
          <a:bodyPr/>
          <a:lstStyle/>
          <a:p>
            <a:fld id="{929DA171-2788-4F50-9F07-522D241DDE08}" type="slidenum">
              <a:rPr lang="en-US" smtClean="0"/>
              <a:t>‹#›</a:t>
            </a:fld>
            <a:endParaRPr lang="en-US"/>
          </a:p>
        </p:txBody>
      </p:sp>
    </p:spTree>
    <p:extLst>
      <p:ext uri="{BB962C8B-B14F-4D97-AF65-F5344CB8AC3E}">
        <p14:creationId xmlns:p14="http://schemas.microsoft.com/office/powerpoint/2010/main" val="82037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65C157-5CE8-61BB-36C4-18A28C1AEB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FB7468-82A6-5C36-FD67-FAD9003D0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FE805-0BB5-9032-E2D5-F46655590D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8B164-075F-4281-ABAC-BAF1405CD7EA}" type="datetimeFigureOut">
              <a:rPr lang="en-US" smtClean="0"/>
              <a:t>10/10/2024</a:t>
            </a:fld>
            <a:endParaRPr lang="en-US"/>
          </a:p>
        </p:txBody>
      </p:sp>
      <p:sp>
        <p:nvSpPr>
          <p:cNvPr id="5" name="Footer Placeholder 4">
            <a:extLst>
              <a:ext uri="{FF2B5EF4-FFF2-40B4-BE49-F238E27FC236}">
                <a16:creationId xmlns:a16="http://schemas.microsoft.com/office/drawing/2014/main" id="{4CAB940F-4D12-10FE-9E6C-D0C644C8A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9559B8-1A01-721C-6599-E0B875955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DA171-2788-4F50-9F07-522D241DDE08}" type="slidenum">
              <a:rPr lang="en-US" smtClean="0"/>
              <a:t>‹#›</a:t>
            </a:fld>
            <a:endParaRPr lang="en-US"/>
          </a:p>
        </p:txBody>
      </p:sp>
    </p:spTree>
    <p:extLst>
      <p:ext uri="{BB962C8B-B14F-4D97-AF65-F5344CB8AC3E}">
        <p14:creationId xmlns:p14="http://schemas.microsoft.com/office/powerpoint/2010/main" val="2579359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electronics-tutorials.ws/opamp/opamp_5.html" TargetMode="External"/><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hyperlink" Target="https://www.analog.com/media/en/analog-dialogue/volume-48/number-1/articles/deeper-look-into-difference-amplifiers.pd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log.com/en/design-center/interactive-design-tools/sigma-delta-adc-tutorial.html" TargetMode="External"/><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45DC394-4B49-4A3F-80DF-6A554897F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C635D7D-F841-9058-7449-32D571A41A53}"/>
              </a:ext>
            </a:extLst>
          </p:cNvPr>
          <p:cNvSpPr>
            <a:spLocks noGrp="1"/>
          </p:cNvSpPr>
          <p:nvPr>
            <p:ph type="ctrTitle"/>
          </p:nvPr>
        </p:nvSpPr>
        <p:spPr>
          <a:xfrm>
            <a:off x="1500136" y="590062"/>
            <a:ext cx="4989564" cy="1853418"/>
          </a:xfrm>
        </p:spPr>
        <p:txBody>
          <a:bodyPr>
            <a:normAutofit/>
          </a:bodyPr>
          <a:lstStyle/>
          <a:p>
            <a:pPr algn="l"/>
            <a:r>
              <a:rPr lang="en-US" sz="5600">
                <a:solidFill>
                  <a:srgbClr val="FFFFFF"/>
                </a:solidFill>
              </a:rPr>
              <a:t>SIGMA DELTA MODULATOR</a:t>
            </a:r>
          </a:p>
        </p:txBody>
      </p:sp>
      <p:sp>
        <p:nvSpPr>
          <p:cNvPr id="3" name="Subtitle 2">
            <a:extLst>
              <a:ext uri="{FF2B5EF4-FFF2-40B4-BE49-F238E27FC236}">
                <a16:creationId xmlns:a16="http://schemas.microsoft.com/office/drawing/2014/main" id="{1E17A1D4-2895-326F-FF3B-567D3AFF1933}"/>
              </a:ext>
            </a:extLst>
          </p:cNvPr>
          <p:cNvSpPr>
            <a:spLocks noGrp="1"/>
          </p:cNvSpPr>
          <p:nvPr>
            <p:ph type="subTitle" idx="1"/>
          </p:nvPr>
        </p:nvSpPr>
        <p:spPr>
          <a:xfrm>
            <a:off x="1429016" y="2763519"/>
            <a:ext cx="6218909" cy="2762760"/>
          </a:xfrm>
        </p:spPr>
        <p:txBody>
          <a:bodyPr vert="horz" lIns="91440" tIns="45720" rIns="91440" bIns="45720" rtlCol="0" anchor="t">
            <a:normAutofit/>
          </a:bodyPr>
          <a:lstStyle/>
          <a:p>
            <a:pPr algn="l"/>
            <a:r>
              <a:rPr lang="en-US" sz="3200" dirty="0">
                <a:solidFill>
                  <a:srgbClr val="FFFFFF"/>
                </a:solidFill>
              </a:rPr>
              <a:t>Presented By</a:t>
            </a:r>
            <a:endParaRPr lang="en-US" sz="3200" dirty="0">
              <a:solidFill>
                <a:srgbClr val="FFFFFF"/>
              </a:solidFill>
              <a:cs typeface="Calibri"/>
            </a:endParaRPr>
          </a:p>
          <a:p>
            <a:pPr algn="l"/>
            <a:endParaRPr lang="en-US" sz="3200" dirty="0">
              <a:solidFill>
                <a:srgbClr val="FFFFFF"/>
              </a:solidFill>
              <a:cs typeface="Calibri"/>
            </a:endParaRPr>
          </a:p>
          <a:p>
            <a:pPr algn="l"/>
            <a:r>
              <a:rPr lang="en-US" sz="3200" dirty="0">
                <a:solidFill>
                  <a:srgbClr val="FFFFFF"/>
                </a:solidFill>
              </a:rPr>
              <a:t>Shirazush Salekin Chowdhury </a:t>
            </a:r>
            <a:endParaRPr lang="en-US" sz="3200" dirty="0">
              <a:solidFill>
                <a:srgbClr val="FFFFFF"/>
              </a:solidFill>
              <a:cs typeface="Calibri"/>
            </a:endParaRPr>
          </a:p>
          <a:p>
            <a:pPr algn="l"/>
            <a:endParaRPr lang="en-US" sz="500" dirty="0">
              <a:solidFill>
                <a:srgbClr val="FFFFFF"/>
              </a:solidFill>
              <a:cs typeface="Calibri"/>
            </a:endParaRPr>
          </a:p>
        </p:txBody>
      </p:sp>
      <p:pic>
        <p:nvPicPr>
          <p:cNvPr id="8" name="Picture 4">
            <a:extLst>
              <a:ext uri="{FF2B5EF4-FFF2-40B4-BE49-F238E27FC236}">
                <a16:creationId xmlns:a16="http://schemas.microsoft.com/office/drawing/2014/main" id="{0ED7F9CA-2781-D33A-3D63-76AD47EE82FC}"/>
              </a:ext>
            </a:extLst>
          </p:cNvPr>
          <p:cNvPicPr>
            <a:picLocks noChangeAspect="1"/>
          </p:cNvPicPr>
          <p:nvPr/>
        </p:nvPicPr>
        <p:blipFill rotWithShape="1">
          <a:blip r:embed="rId2"/>
          <a:srcRect l="28645" r="23244" b="-9"/>
          <a:stretch/>
        </p:blipFill>
        <p:spPr>
          <a:xfrm>
            <a:off x="7480300" y="10"/>
            <a:ext cx="4711700" cy="6857990"/>
          </a:xfrm>
          <a:prstGeom prst="rect">
            <a:avLst/>
          </a:prstGeom>
        </p:spPr>
      </p:pic>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828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7323-BB24-275E-D3F3-AB24954C084E}"/>
              </a:ext>
            </a:extLst>
          </p:cNvPr>
          <p:cNvSpPr>
            <a:spLocks noGrp="1"/>
          </p:cNvSpPr>
          <p:nvPr>
            <p:ph type="title"/>
          </p:nvPr>
        </p:nvSpPr>
        <p:spPr>
          <a:xfrm>
            <a:off x="838200" y="272175"/>
            <a:ext cx="10515600" cy="817723"/>
          </a:xfrm>
        </p:spPr>
        <p:txBody>
          <a:bodyPr/>
          <a:lstStyle/>
          <a:p>
            <a:pPr algn="ctr"/>
            <a:r>
              <a:rPr lang="en-US" b="1"/>
              <a:t>CLOCKED COMPARATOR</a:t>
            </a:r>
          </a:p>
        </p:txBody>
      </p:sp>
      <p:sp>
        <p:nvSpPr>
          <p:cNvPr id="6" name="TextBox 5">
            <a:extLst>
              <a:ext uri="{FF2B5EF4-FFF2-40B4-BE49-F238E27FC236}">
                <a16:creationId xmlns:a16="http://schemas.microsoft.com/office/drawing/2014/main" id="{30EC349B-6475-347C-DAD2-A918CE8628B5}"/>
              </a:ext>
            </a:extLst>
          </p:cNvPr>
          <p:cNvSpPr txBox="1"/>
          <p:nvPr/>
        </p:nvSpPr>
        <p:spPr>
          <a:xfrm>
            <a:off x="8111897" y="1375367"/>
            <a:ext cx="3965511" cy="5386090"/>
          </a:xfrm>
          <a:prstGeom prst="rect">
            <a:avLst/>
          </a:prstGeom>
          <a:noFill/>
        </p:spPr>
        <p:txBody>
          <a:bodyPr wrap="square" lIns="91440" tIns="45720" rIns="91440" bIns="45720" rtlCol="0" anchor="t">
            <a:spAutoFit/>
          </a:bodyPr>
          <a:lstStyle/>
          <a:p>
            <a:r>
              <a:rPr lang="en-US" sz="2000"/>
              <a:t>Working principle:</a:t>
            </a:r>
          </a:p>
          <a:p>
            <a:r>
              <a:rPr lang="en-US"/>
              <a:t>1. The basic latch is formed by the </a:t>
            </a:r>
            <a:r>
              <a:rPr lang="en-US" i="1"/>
              <a:t>cross coupled inverters</a:t>
            </a:r>
            <a:r>
              <a:rPr lang="en-US"/>
              <a:t>. </a:t>
            </a:r>
            <a:endParaRPr lang="en-US">
              <a:cs typeface="Calibri"/>
            </a:endParaRPr>
          </a:p>
          <a:p>
            <a:r>
              <a:rPr lang="en-US"/>
              <a:t>2.When current starts flowing, all nodes in that branch also starts discharging. So the charges gets reduced.</a:t>
            </a:r>
            <a:endParaRPr lang="en-US">
              <a:cs typeface="Calibri"/>
            </a:endParaRPr>
          </a:p>
          <a:p>
            <a:r>
              <a:rPr lang="en-US"/>
              <a:t>3. If Vip &gt; Vin == Ip &gt;In</a:t>
            </a:r>
            <a:endParaRPr lang="en-US">
              <a:cs typeface="Calibri"/>
            </a:endParaRPr>
          </a:p>
          <a:p>
            <a:r>
              <a:rPr lang="en-US"/>
              <a:t>4. Right side discharges more rapidly the left.</a:t>
            </a:r>
            <a:endParaRPr lang="en-US">
              <a:cs typeface="Calibri"/>
            </a:endParaRPr>
          </a:p>
          <a:p>
            <a:r>
              <a:rPr lang="en-US"/>
              <a:t>5. When </a:t>
            </a:r>
            <a:r>
              <a:rPr lang="en-US" err="1"/>
              <a:t>Clk</a:t>
            </a:r>
            <a:r>
              <a:rPr lang="en-US"/>
              <a:t>=1 , two inputs are compared.</a:t>
            </a:r>
            <a:endParaRPr lang="en-US">
              <a:cs typeface="Calibri"/>
            </a:endParaRPr>
          </a:p>
          <a:p>
            <a:r>
              <a:rPr lang="en-US">
                <a:cs typeface="Calibri"/>
              </a:rPr>
              <a:t>6. </a:t>
            </a:r>
            <a:r>
              <a:rPr lang="en-US" err="1">
                <a:cs typeface="Calibri"/>
              </a:rPr>
              <a:t>Clk</a:t>
            </a:r>
            <a:r>
              <a:rPr lang="en-US">
                <a:cs typeface="Calibri"/>
              </a:rPr>
              <a:t> acts for the </a:t>
            </a:r>
            <a:r>
              <a:rPr lang="en-US" i="1">
                <a:cs typeface="Calibri"/>
              </a:rPr>
              <a:t>Reset phase</a:t>
            </a:r>
            <a:r>
              <a:rPr lang="en-US">
                <a:cs typeface="Calibri"/>
              </a:rPr>
              <a:t>.</a:t>
            </a:r>
            <a:endParaRPr lang="en-US"/>
          </a:p>
          <a:p>
            <a:r>
              <a:rPr lang="en-US">
                <a:cs typeface="Calibri"/>
              </a:rPr>
              <a:t>   When, </a:t>
            </a:r>
            <a:r>
              <a:rPr lang="en-US" err="1">
                <a:cs typeface="Calibri"/>
              </a:rPr>
              <a:t>Clk</a:t>
            </a:r>
            <a:r>
              <a:rPr lang="en-US">
                <a:cs typeface="Calibri"/>
              </a:rPr>
              <a:t>=0 it pulls branch to VDD.</a:t>
            </a:r>
            <a:endParaRPr lang="en-US"/>
          </a:p>
          <a:p>
            <a:r>
              <a:rPr lang="en-US">
                <a:cs typeface="Calibri"/>
              </a:rPr>
              <a:t>   Tails </a:t>
            </a:r>
            <a:r>
              <a:rPr lang="en-US" err="1">
                <a:cs typeface="Calibri"/>
              </a:rPr>
              <a:t>mosfet</a:t>
            </a:r>
            <a:r>
              <a:rPr lang="en-US">
                <a:cs typeface="Calibri"/>
              </a:rPr>
              <a:t> turns off, </a:t>
            </a:r>
          </a:p>
          <a:p>
            <a:r>
              <a:rPr lang="en-US">
                <a:cs typeface="Calibri"/>
              </a:rPr>
              <a:t>   Device </a:t>
            </a:r>
            <a:r>
              <a:rPr lang="en-US" i="1">
                <a:cs typeface="Calibri"/>
              </a:rPr>
              <a:t>stops</a:t>
            </a:r>
            <a:r>
              <a:rPr lang="en-US">
                <a:cs typeface="Calibri"/>
              </a:rPr>
              <a:t> to work as a Diff Amp.</a:t>
            </a:r>
          </a:p>
          <a:p>
            <a:r>
              <a:rPr lang="en-US"/>
              <a:t>7. The latch below is added to keep the output latched for the positive clock edge.</a:t>
            </a:r>
            <a:endParaRPr lang="en-US">
              <a:cs typeface="Calibri" panose="020F0502020204030204"/>
            </a:endParaRPr>
          </a:p>
          <a:p>
            <a:endParaRPr lang="en-US"/>
          </a:p>
        </p:txBody>
      </p:sp>
      <p:pic>
        <p:nvPicPr>
          <p:cNvPr id="8" name="Picture 7">
            <a:extLst>
              <a:ext uri="{FF2B5EF4-FFF2-40B4-BE49-F238E27FC236}">
                <a16:creationId xmlns:a16="http://schemas.microsoft.com/office/drawing/2014/main" id="{095EE1A3-27E1-CF1C-27A9-D68DEA4DF271}"/>
              </a:ext>
            </a:extLst>
          </p:cNvPr>
          <p:cNvPicPr>
            <a:picLocks noChangeAspect="1"/>
          </p:cNvPicPr>
          <p:nvPr/>
        </p:nvPicPr>
        <p:blipFill>
          <a:blip r:embed="rId2"/>
          <a:stretch>
            <a:fillRect/>
          </a:stretch>
        </p:blipFill>
        <p:spPr>
          <a:xfrm>
            <a:off x="0" y="1089898"/>
            <a:ext cx="8022729" cy="5411903"/>
          </a:xfrm>
          <a:prstGeom prst="rect">
            <a:avLst/>
          </a:prstGeom>
        </p:spPr>
      </p:pic>
    </p:spTree>
    <p:extLst>
      <p:ext uri="{BB962C8B-B14F-4D97-AF65-F5344CB8AC3E}">
        <p14:creationId xmlns:p14="http://schemas.microsoft.com/office/powerpoint/2010/main" val="3958488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CA5C-0B7E-7E95-2310-DE42C6BC04CF}"/>
              </a:ext>
            </a:extLst>
          </p:cNvPr>
          <p:cNvSpPr>
            <a:spLocks noGrp="1"/>
          </p:cNvSpPr>
          <p:nvPr>
            <p:ph type="title"/>
          </p:nvPr>
        </p:nvSpPr>
        <p:spPr/>
        <p:txBody>
          <a:bodyPr/>
          <a:lstStyle/>
          <a:p>
            <a:pPr algn="ctr"/>
            <a:r>
              <a:rPr lang="en-US" b="1"/>
              <a:t>CLOCKED COMPARATOR OUTPUT</a:t>
            </a:r>
          </a:p>
        </p:txBody>
      </p:sp>
      <p:pic>
        <p:nvPicPr>
          <p:cNvPr id="5" name="Content Placeholder 4">
            <a:extLst>
              <a:ext uri="{FF2B5EF4-FFF2-40B4-BE49-F238E27FC236}">
                <a16:creationId xmlns:a16="http://schemas.microsoft.com/office/drawing/2014/main" id="{294B4D75-EE99-55B6-EEDC-84BB8DA71B67}"/>
              </a:ext>
            </a:extLst>
          </p:cNvPr>
          <p:cNvPicPr>
            <a:picLocks noGrp="1" noChangeAspect="1"/>
          </p:cNvPicPr>
          <p:nvPr>
            <p:ph idx="1"/>
          </p:nvPr>
        </p:nvPicPr>
        <p:blipFill rotWithShape="1">
          <a:blip r:embed="rId2"/>
          <a:srcRect r="1076"/>
          <a:stretch/>
        </p:blipFill>
        <p:spPr>
          <a:xfrm>
            <a:off x="393444" y="1929468"/>
            <a:ext cx="11116251" cy="4145874"/>
          </a:xfrm>
        </p:spPr>
      </p:pic>
    </p:spTree>
    <p:extLst>
      <p:ext uri="{BB962C8B-B14F-4D97-AF65-F5344CB8AC3E}">
        <p14:creationId xmlns:p14="http://schemas.microsoft.com/office/powerpoint/2010/main" val="185074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77B4-12C2-0BB7-99A4-A77105582354}"/>
              </a:ext>
            </a:extLst>
          </p:cNvPr>
          <p:cNvSpPr>
            <a:spLocks noGrp="1"/>
          </p:cNvSpPr>
          <p:nvPr>
            <p:ph type="title"/>
          </p:nvPr>
        </p:nvSpPr>
        <p:spPr>
          <a:xfrm>
            <a:off x="838200" y="272176"/>
            <a:ext cx="10515600" cy="684170"/>
          </a:xfrm>
        </p:spPr>
        <p:txBody>
          <a:bodyPr>
            <a:normAutofit fontScale="90000"/>
          </a:bodyPr>
          <a:lstStyle/>
          <a:p>
            <a:pPr algn="ctr"/>
            <a:r>
              <a:rPr lang="en-US" b="1"/>
              <a:t>DIFFERENCE AMPLIFIER</a:t>
            </a:r>
            <a:endParaRPr lang="en-US" b="1">
              <a:cs typeface="Calibri Light"/>
            </a:endParaRPr>
          </a:p>
        </p:txBody>
      </p:sp>
      <p:sp>
        <p:nvSpPr>
          <p:cNvPr id="3" name="Content Placeholder 2">
            <a:extLst>
              <a:ext uri="{FF2B5EF4-FFF2-40B4-BE49-F238E27FC236}">
                <a16:creationId xmlns:a16="http://schemas.microsoft.com/office/drawing/2014/main" id="{50ED92B1-62BC-6803-BC71-82BF0604B67A}"/>
              </a:ext>
            </a:extLst>
          </p:cNvPr>
          <p:cNvSpPr>
            <a:spLocks noGrp="1"/>
          </p:cNvSpPr>
          <p:nvPr>
            <p:ph idx="1"/>
          </p:nvPr>
        </p:nvSpPr>
        <p:spPr>
          <a:xfrm>
            <a:off x="544585" y="956346"/>
            <a:ext cx="11647415" cy="796192"/>
          </a:xfrm>
        </p:spPr>
        <p:txBody>
          <a:bodyPr vert="horz" lIns="91440" tIns="45720" rIns="91440" bIns="45720" rtlCol="0" anchor="t">
            <a:normAutofit/>
          </a:bodyPr>
          <a:lstStyle/>
          <a:p>
            <a:r>
              <a:rPr lang="en-US" sz="1800"/>
              <a:t>Difference amplifier: Provides the output equal to the exact difference of the two input voltages.</a:t>
            </a:r>
            <a:endParaRPr lang="en-US" sz="1800">
              <a:cs typeface="Calibri"/>
            </a:endParaRPr>
          </a:p>
          <a:p>
            <a:r>
              <a:rPr lang="en-US" sz="1800"/>
              <a:t>Differential amplifier: Provides the output proportional to the difference of the input voltages. </a:t>
            </a:r>
            <a:endParaRPr lang="en-US" sz="1800">
              <a:cs typeface="Calibri"/>
            </a:endParaRPr>
          </a:p>
        </p:txBody>
      </p:sp>
      <p:sp>
        <p:nvSpPr>
          <p:cNvPr id="6" name="TextBox 5">
            <a:extLst>
              <a:ext uri="{FF2B5EF4-FFF2-40B4-BE49-F238E27FC236}">
                <a16:creationId xmlns:a16="http://schemas.microsoft.com/office/drawing/2014/main" id="{5BAD754D-F263-C671-6ECB-9A64646DCF90}"/>
              </a:ext>
            </a:extLst>
          </p:cNvPr>
          <p:cNvSpPr txBox="1"/>
          <p:nvPr/>
        </p:nvSpPr>
        <p:spPr>
          <a:xfrm>
            <a:off x="628408" y="2601115"/>
            <a:ext cx="5219582" cy="3170099"/>
          </a:xfrm>
          <a:prstGeom prst="rect">
            <a:avLst/>
          </a:prstGeom>
          <a:noFill/>
        </p:spPr>
        <p:txBody>
          <a:bodyPr wrap="square" lIns="91440" tIns="45720" rIns="91440" bIns="45720" rtlCol="0" anchor="t">
            <a:spAutoFit/>
          </a:bodyPr>
          <a:lstStyle/>
          <a:p>
            <a:r>
              <a:rPr lang="en-US" sz="2000"/>
              <a:t>Here we used rail to rail differential amplifier for designing Delta (Difference amplifier) .</a:t>
            </a:r>
            <a:endParaRPr lang="en-US" sz="2000">
              <a:cs typeface="Calibri"/>
            </a:endParaRPr>
          </a:p>
          <a:p>
            <a:endParaRPr lang="en-US" sz="2000">
              <a:cs typeface="Calibri"/>
            </a:endParaRPr>
          </a:p>
          <a:p>
            <a:r>
              <a:rPr lang="en-US" sz="2000"/>
              <a:t>Design Considerations: </a:t>
            </a:r>
            <a:endParaRPr lang="en-US" sz="2000">
              <a:cs typeface="Calibri"/>
            </a:endParaRPr>
          </a:p>
          <a:p>
            <a:endParaRPr lang="en-US" sz="2000">
              <a:cs typeface="Calibri"/>
            </a:endParaRPr>
          </a:p>
          <a:p>
            <a:r>
              <a:rPr lang="en-US" sz="2000"/>
              <a:t>Make sure the FETS of the Op-Amp are in saturation.</a:t>
            </a:r>
            <a:endParaRPr lang="en-US" sz="2000">
              <a:cs typeface="Calibri"/>
            </a:endParaRPr>
          </a:p>
          <a:p>
            <a:pPr marL="285750" indent="-285750">
              <a:buFont typeface="Wingdings" panose="05000000000000000000" pitchFamily="2" charset="2"/>
              <a:buChar char="§"/>
            </a:pPr>
            <a:endParaRPr lang="en-US" sz="2000">
              <a:cs typeface="Calibri"/>
            </a:endParaRPr>
          </a:p>
          <a:p>
            <a:pPr marL="285750" indent="-285750">
              <a:buFont typeface="Wingdings" panose="05000000000000000000" pitchFamily="2" charset="2"/>
              <a:buChar char="§"/>
            </a:pPr>
            <a:endParaRPr lang="en-US" sz="2000">
              <a:cs typeface="Calibri"/>
            </a:endParaRPr>
          </a:p>
          <a:p>
            <a:endParaRPr lang="en-US" sz="2000">
              <a:cs typeface="Calibri"/>
            </a:endParaRPr>
          </a:p>
        </p:txBody>
      </p:sp>
      <p:sp>
        <p:nvSpPr>
          <p:cNvPr id="8" name="Content Placeholder 2">
            <a:extLst>
              <a:ext uri="{FF2B5EF4-FFF2-40B4-BE49-F238E27FC236}">
                <a16:creationId xmlns:a16="http://schemas.microsoft.com/office/drawing/2014/main" id="{9F3E6E7D-9232-C9FB-5530-3FC198553FFD}"/>
              </a:ext>
            </a:extLst>
          </p:cNvPr>
          <p:cNvSpPr txBox="1">
            <a:spLocks/>
          </p:cNvSpPr>
          <p:nvPr/>
        </p:nvSpPr>
        <p:spPr>
          <a:xfrm>
            <a:off x="8100330" y="6466468"/>
            <a:ext cx="1660601" cy="25192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Difference amplifier</a:t>
            </a:r>
          </a:p>
        </p:txBody>
      </p:sp>
      <p:pic>
        <p:nvPicPr>
          <p:cNvPr id="4" name="Picture 4" descr="Diagram, schematic&#10;&#10;Description automatically generated">
            <a:extLst>
              <a:ext uri="{FF2B5EF4-FFF2-40B4-BE49-F238E27FC236}">
                <a16:creationId xmlns:a16="http://schemas.microsoft.com/office/drawing/2014/main" id="{F1B1B30B-7F41-35D6-8C12-83FEA093D0AD}"/>
              </a:ext>
            </a:extLst>
          </p:cNvPr>
          <p:cNvPicPr>
            <a:picLocks noChangeAspect="1"/>
          </p:cNvPicPr>
          <p:nvPr/>
        </p:nvPicPr>
        <p:blipFill>
          <a:blip r:embed="rId2"/>
          <a:stretch>
            <a:fillRect/>
          </a:stretch>
        </p:blipFill>
        <p:spPr>
          <a:xfrm>
            <a:off x="6285570" y="2550916"/>
            <a:ext cx="4945565" cy="3224412"/>
          </a:xfrm>
          <a:prstGeom prst="rect">
            <a:avLst/>
          </a:prstGeom>
        </p:spPr>
      </p:pic>
    </p:spTree>
    <p:extLst>
      <p:ext uri="{BB962C8B-B14F-4D97-AF65-F5344CB8AC3E}">
        <p14:creationId xmlns:p14="http://schemas.microsoft.com/office/powerpoint/2010/main" val="72927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B236-E5B8-84EB-5AE0-8560D5DF4E90}"/>
              </a:ext>
            </a:extLst>
          </p:cNvPr>
          <p:cNvSpPr>
            <a:spLocks noGrp="1"/>
          </p:cNvSpPr>
          <p:nvPr>
            <p:ph type="title"/>
          </p:nvPr>
        </p:nvSpPr>
        <p:spPr>
          <a:xfrm>
            <a:off x="838200" y="176977"/>
            <a:ext cx="10515600" cy="845785"/>
          </a:xfrm>
        </p:spPr>
        <p:txBody>
          <a:bodyPr>
            <a:normAutofit fontScale="90000"/>
          </a:bodyPr>
          <a:lstStyle/>
          <a:p>
            <a:pPr algn="ctr"/>
            <a:endParaRPr lang="en-US" sz="4000" b="1">
              <a:cs typeface="Calibri Light"/>
            </a:endParaRPr>
          </a:p>
          <a:p>
            <a:pPr algn="ctr"/>
            <a:r>
              <a:rPr lang="en-US" sz="4000" b="1">
                <a:cs typeface="Calibri Light"/>
              </a:rPr>
              <a:t>DIFFERENCE AMPLIFIER</a:t>
            </a:r>
            <a:endParaRPr lang="en-US" b="1">
              <a:cs typeface="Calibri Light" panose="020F0302020204030204"/>
            </a:endParaRPr>
          </a:p>
        </p:txBody>
      </p:sp>
      <p:pic>
        <p:nvPicPr>
          <p:cNvPr id="8" name="Picture 8" descr="Diagram, schematic&#10;&#10;Description automatically generated">
            <a:extLst>
              <a:ext uri="{FF2B5EF4-FFF2-40B4-BE49-F238E27FC236}">
                <a16:creationId xmlns:a16="http://schemas.microsoft.com/office/drawing/2014/main" id="{4F38630B-E65B-64EE-2D0D-4E6C3B7CD00F}"/>
              </a:ext>
            </a:extLst>
          </p:cNvPr>
          <p:cNvPicPr>
            <a:picLocks noChangeAspect="1"/>
          </p:cNvPicPr>
          <p:nvPr/>
        </p:nvPicPr>
        <p:blipFill>
          <a:blip r:embed="rId2"/>
          <a:stretch>
            <a:fillRect/>
          </a:stretch>
        </p:blipFill>
        <p:spPr>
          <a:xfrm>
            <a:off x="1158992" y="1131262"/>
            <a:ext cx="9384828" cy="5498585"/>
          </a:xfrm>
          <a:prstGeom prst="rect">
            <a:avLst/>
          </a:prstGeom>
        </p:spPr>
      </p:pic>
    </p:spTree>
    <p:extLst>
      <p:ext uri="{BB962C8B-B14F-4D97-AF65-F5344CB8AC3E}">
        <p14:creationId xmlns:p14="http://schemas.microsoft.com/office/powerpoint/2010/main" val="2499281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7F0E-6AA5-ADC7-E1FE-998C29BA1566}"/>
              </a:ext>
            </a:extLst>
          </p:cNvPr>
          <p:cNvSpPr>
            <a:spLocks noGrp="1"/>
          </p:cNvSpPr>
          <p:nvPr>
            <p:ph type="title"/>
          </p:nvPr>
        </p:nvSpPr>
        <p:spPr>
          <a:xfrm>
            <a:off x="838200" y="365125"/>
            <a:ext cx="10515600" cy="1024526"/>
          </a:xfrm>
        </p:spPr>
        <p:txBody>
          <a:bodyPr/>
          <a:lstStyle/>
          <a:p>
            <a:pPr algn="ctr"/>
            <a:r>
              <a:rPr lang="en-US" sz="3600" b="1">
                <a:cs typeface="Calibri Light"/>
              </a:rPr>
              <a:t>DIFFERENCE AMPLIFIER</a:t>
            </a:r>
            <a:endParaRPr lang="en-US" b="1">
              <a:cs typeface="Calibri Light" panose="020F0302020204030204"/>
            </a:endParaRPr>
          </a:p>
        </p:txBody>
      </p:sp>
      <p:pic>
        <p:nvPicPr>
          <p:cNvPr id="5" name="Picture 5" descr="Text, letter&#10;&#10;Description automatically generated">
            <a:extLst>
              <a:ext uri="{FF2B5EF4-FFF2-40B4-BE49-F238E27FC236}">
                <a16:creationId xmlns:a16="http://schemas.microsoft.com/office/drawing/2014/main" id="{F2FB37AD-1FC1-7232-5781-EE1DBB8ADE89}"/>
              </a:ext>
            </a:extLst>
          </p:cNvPr>
          <p:cNvPicPr>
            <a:picLocks noChangeAspect="1"/>
          </p:cNvPicPr>
          <p:nvPr/>
        </p:nvPicPr>
        <p:blipFill>
          <a:blip r:embed="rId2"/>
          <a:stretch>
            <a:fillRect/>
          </a:stretch>
        </p:blipFill>
        <p:spPr>
          <a:xfrm>
            <a:off x="1328326" y="1716577"/>
            <a:ext cx="9902235" cy="4817142"/>
          </a:xfrm>
          <a:prstGeom prst="rect">
            <a:avLst/>
          </a:prstGeom>
        </p:spPr>
      </p:pic>
    </p:spTree>
    <p:extLst>
      <p:ext uri="{BB962C8B-B14F-4D97-AF65-F5344CB8AC3E}">
        <p14:creationId xmlns:p14="http://schemas.microsoft.com/office/powerpoint/2010/main" val="98372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81B8-FB21-C3A8-1473-F6FD69DFD44D}"/>
              </a:ext>
            </a:extLst>
          </p:cNvPr>
          <p:cNvSpPr>
            <a:spLocks noGrp="1"/>
          </p:cNvSpPr>
          <p:nvPr>
            <p:ph type="title"/>
          </p:nvPr>
        </p:nvSpPr>
        <p:spPr/>
        <p:txBody>
          <a:bodyPr/>
          <a:lstStyle/>
          <a:p>
            <a:pPr algn="ctr"/>
            <a:r>
              <a:rPr lang="en-US" sz="3600" b="1">
                <a:cs typeface="Calibri Light"/>
              </a:rPr>
              <a:t>DIFFERENCE AMPLIFIER</a:t>
            </a:r>
            <a:endParaRPr lang="en-US" b="1">
              <a:cs typeface="Calibri Light" panose="020F0302020204030204"/>
            </a:endParaRPr>
          </a:p>
        </p:txBody>
      </p:sp>
      <p:pic>
        <p:nvPicPr>
          <p:cNvPr id="10" name="Picture 10" descr="Diagram&#10;&#10;Description automatically generated">
            <a:extLst>
              <a:ext uri="{FF2B5EF4-FFF2-40B4-BE49-F238E27FC236}">
                <a16:creationId xmlns:a16="http://schemas.microsoft.com/office/drawing/2014/main" id="{4A380F86-51D2-939F-1ADF-C35B315E02BD}"/>
              </a:ext>
            </a:extLst>
          </p:cNvPr>
          <p:cNvPicPr>
            <a:picLocks noGrp="1" noChangeAspect="1"/>
          </p:cNvPicPr>
          <p:nvPr>
            <p:ph idx="1"/>
          </p:nvPr>
        </p:nvPicPr>
        <p:blipFill>
          <a:blip r:embed="rId2"/>
          <a:stretch>
            <a:fillRect/>
          </a:stretch>
        </p:blipFill>
        <p:spPr>
          <a:xfrm>
            <a:off x="1397861" y="1439922"/>
            <a:ext cx="9518574" cy="5188596"/>
          </a:xfrm>
        </p:spPr>
      </p:pic>
    </p:spTree>
    <p:extLst>
      <p:ext uri="{BB962C8B-B14F-4D97-AF65-F5344CB8AC3E}">
        <p14:creationId xmlns:p14="http://schemas.microsoft.com/office/powerpoint/2010/main" val="732544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8B51-60A5-3127-1C48-D1690B7E1759}"/>
              </a:ext>
            </a:extLst>
          </p:cNvPr>
          <p:cNvSpPr>
            <a:spLocks noGrp="1"/>
          </p:cNvSpPr>
          <p:nvPr>
            <p:ph type="title"/>
          </p:nvPr>
        </p:nvSpPr>
        <p:spPr/>
        <p:txBody>
          <a:bodyPr/>
          <a:lstStyle/>
          <a:p>
            <a:pPr algn="ctr"/>
            <a:r>
              <a:rPr lang="en-US" sz="3600" b="1">
                <a:cs typeface="Calibri Light"/>
              </a:rPr>
              <a:t>DIFFERENCE AMPLIFIER</a:t>
            </a:r>
            <a:endParaRPr lang="en-US" sz="3600">
              <a:cs typeface="Calibri Light"/>
            </a:endParaRPr>
          </a:p>
          <a:p>
            <a:endParaRPr lang="en-US">
              <a:cs typeface="Calibri Light"/>
            </a:endParaRPr>
          </a:p>
        </p:txBody>
      </p:sp>
      <p:pic>
        <p:nvPicPr>
          <p:cNvPr id="10" name="Picture 10" descr="Text, letter&#10;&#10;Description automatically generated">
            <a:extLst>
              <a:ext uri="{FF2B5EF4-FFF2-40B4-BE49-F238E27FC236}">
                <a16:creationId xmlns:a16="http://schemas.microsoft.com/office/drawing/2014/main" id="{CB728BFC-8E1A-63EE-881B-DF1335E0BA77}"/>
              </a:ext>
            </a:extLst>
          </p:cNvPr>
          <p:cNvPicPr>
            <a:picLocks noGrp="1" noChangeAspect="1"/>
          </p:cNvPicPr>
          <p:nvPr>
            <p:ph idx="1"/>
          </p:nvPr>
        </p:nvPicPr>
        <p:blipFill>
          <a:blip r:embed="rId2"/>
          <a:stretch>
            <a:fillRect/>
          </a:stretch>
        </p:blipFill>
        <p:spPr>
          <a:xfrm>
            <a:off x="1508799" y="1110663"/>
            <a:ext cx="8704030" cy="5489633"/>
          </a:xfrm>
        </p:spPr>
      </p:pic>
    </p:spTree>
    <p:extLst>
      <p:ext uri="{BB962C8B-B14F-4D97-AF65-F5344CB8AC3E}">
        <p14:creationId xmlns:p14="http://schemas.microsoft.com/office/powerpoint/2010/main" val="229397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9401-1670-5477-B292-E49487117A34}"/>
              </a:ext>
            </a:extLst>
          </p:cNvPr>
          <p:cNvSpPr>
            <a:spLocks noGrp="1"/>
          </p:cNvSpPr>
          <p:nvPr>
            <p:ph type="title"/>
          </p:nvPr>
        </p:nvSpPr>
        <p:spPr>
          <a:xfrm>
            <a:off x="1234440" y="-635"/>
            <a:ext cx="10099040" cy="1081723"/>
          </a:xfrm>
        </p:spPr>
        <p:txBody>
          <a:bodyPr/>
          <a:lstStyle/>
          <a:p>
            <a:pPr algn="ctr"/>
            <a:r>
              <a:rPr lang="en-US" sz="3600" b="1">
                <a:cs typeface="Calibri Light"/>
              </a:rPr>
              <a:t>DIFFERENCE AMPLIFIER</a:t>
            </a:r>
            <a:endParaRPr lang="en-US" sz="3600">
              <a:cs typeface="Calibri Light"/>
            </a:endParaRPr>
          </a:p>
        </p:txBody>
      </p:sp>
      <p:pic>
        <p:nvPicPr>
          <p:cNvPr id="4" name="Picture 4">
            <a:extLst>
              <a:ext uri="{FF2B5EF4-FFF2-40B4-BE49-F238E27FC236}">
                <a16:creationId xmlns:a16="http://schemas.microsoft.com/office/drawing/2014/main" id="{865D63AC-C06D-E954-81D6-4D226DCCB1CF}"/>
              </a:ext>
            </a:extLst>
          </p:cNvPr>
          <p:cNvPicPr>
            <a:picLocks noGrp="1" noChangeAspect="1"/>
          </p:cNvPicPr>
          <p:nvPr>
            <p:ph idx="1"/>
          </p:nvPr>
        </p:nvPicPr>
        <p:blipFill>
          <a:blip r:embed="rId2"/>
          <a:stretch>
            <a:fillRect/>
          </a:stretch>
        </p:blipFill>
        <p:spPr>
          <a:xfrm>
            <a:off x="249077" y="1370062"/>
            <a:ext cx="11744960" cy="4744304"/>
          </a:xfrm>
        </p:spPr>
      </p:pic>
    </p:spTree>
    <p:extLst>
      <p:ext uri="{BB962C8B-B14F-4D97-AF65-F5344CB8AC3E}">
        <p14:creationId xmlns:p14="http://schemas.microsoft.com/office/powerpoint/2010/main" val="141317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0DCB-1113-6A2E-F9A3-8709C46E4D73}"/>
              </a:ext>
            </a:extLst>
          </p:cNvPr>
          <p:cNvSpPr>
            <a:spLocks noGrp="1"/>
          </p:cNvSpPr>
          <p:nvPr>
            <p:ph type="title"/>
          </p:nvPr>
        </p:nvSpPr>
        <p:spPr/>
        <p:txBody>
          <a:bodyPr/>
          <a:lstStyle/>
          <a:p>
            <a:pPr algn="ctr"/>
            <a:r>
              <a:rPr lang="en-US" b="1"/>
              <a:t>DIFFERENCE AMPLIFIER OUTPUT</a:t>
            </a:r>
          </a:p>
        </p:txBody>
      </p:sp>
      <p:pic>
        <p:nvPicPr>
          <p:cNvPr id="6" name="Picture 6" descr="A picture containing graphical user interface&#10;&#10;Description automatically generated">
            <a:extLst>
              <a:ext uri="{FF2B5EF4-FFF2-40B4-BE49-F238E27FC236}">
                <a16:creationId xmlns:a16="http://schemas.microsoft.com/office/drawing/2014/main" id="{0BB9B8E7-DB54-D9C9-B875-AD978C7E811D}"/>
              </a:ext>
            </a:extLst>
          </p:cNvPr>
          <p:cNvPicPr>
            <a:picLocks noGrp="1" noChangeAspect="1"/>
          </p:cNvPicPr>
          <p:nvPr>
            <p:ph idx="1"/>
          </p:nvPr>
        </p:nvPicPr>
        <p:blipFill>
          <a:blip r:embed="rId2"/>
          <a:stretch>
            <a:fillRect/>
          </a:stretch>
        </p:blipFill>
        <p:spPr>
          <a:xfrm>
            <a:off x="233680" y="1472321"/>
            <a:ext cx="11866880" cy="4712506"/>
          </a:xfrm>
        </p:spPr>
      </p:pic>
    </p:spTree>
    <p:extLst>
      <p:ext uri="{BB962C8B-B14F-4D97-AF65-F5344CB8AC3E}">
        <p14:creationId xmlns:p14="http://schemas.microsoft.com/office/powerpoint/2010/main" val="342297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B8E0-257C-3FBB-9CC8-F4FDAFDB584E}"/>
              </a:ext>
            </a:extLst>
          </p:cNvPr>
          <p:cNvSpPr>
            <a:spLocks noGrp="1"/>
          </p:cNvSpPr>
          <p:nvPr>
            <p:ph type="title"/>
          </p:nvPr>
        </p:nvSpPr>
        <p:spPr/>
        <p:txBody>
          <a:bodyPr>
            <a:normAutofit/>
          </a:bodyPr>
          <a:lstStyle/>
          <a:p>
            <a:r>
              <a:rPr lang="en-US" sz="4000" b="1" dirty="0"/>
              <a:t>SCHEMATIC OF OUR SIGMA DELTA MODULATOR</a:t>
            </a:r>
          </a:p>
        </p:txBody>
      </p:sp>
      <p:sp>
        <p:nvSpPr>
          <p:cNvPr id="4" name="Content Placeholder 3">
            <a:extLst>
              <a:ext uri="{FF2B5EF4-FFF2-40B4-BE49-F238E27FC236}">
                <a16:creationId xmlns:a16="http://schemas.microsoft.com/office/drawing/2014/main" id="{F458478D-B618-CBF7-0C36-7D9ACA5E28EF}"/>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E30A1F5F-A48C-09A3-99FF-6363104509B1}"/>
              </a:ext>
            </a:extLst>
          </p:cNvPr>
          <p:cNvPicPr>
            <a:picLocks noChangeAspect="1"/>
          </p:cNvPicPr>
          <p:nvPr/>
        </p:nvPicPr>
        <p:blipFill>
          <a:blip r:embed="rId2"/>
          <a:stretch>
            <a:fillRect/>
          </a:stretch>
        </p:blipFill>
        <p:spPr>
          <a:xfrm>
            <a:off x="838200" y="1825624"/>
            <a:ext cx="10515600" cy="4351337"/>
          </a:xfrm>
          <a:prstGeom prst="rect">
            <a:avLst/>
          </a:prstGeom>
        </p:spPr>
      </p:pic>
    </p:spTree>
    <p:extLst>
      <p:ext uri="{BB962C8B-B14F-4D97-AF65-F5344CB8AC3E}">
        <p14:creationId xmlns:p14="http://schemas.microsoft.com/office/powerpoint/2010/main" val="43229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C0446EE-9B4E-8BCF-1903-E7AC663848A3}"/>
              </a:ext>
            </a:extLst>
          </p:cNvPr>
          <p:cNvPicPr>
            <a:picLocks noChangeAspect="1"/>
          </p:cNvPicPr>
          <p:nvPr/>
        </p:nvPicPr>
        <p:blipFill rotWithShape="1">
          <a:blip r:embed="rId2">
            <a:alphaModFix amt="35000"/>
          </a:blip>
          <a:srcRect l="2517"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EC6934A9-57B9-EA21-D031-A980AAEEB6E2}"/>
              </a:ext>
            </a:extLst>
          </p:cNvPr>
          <p:cNvSpPr>
            <a:spLocks noGrp="1"/>
          </p:cNvSpPr>
          <p:nvPr>
            <p:ph type="title"/>
          </p:nvPr>
        </p:nvSpPr>
        <p:spPr>
          <a:xfrm>
            <a:off x="838200" y="365125"/>
            <a:ext cx="10515600" cy="1325563"/>
          </a:xfrm>
        </p:spPr>
        <p:txBody>
          <a:bodyPr>
            <a:normAutofit/>
          </a:bodyPr>
          <a:lstStyle/>
          <a:p>
            <a:r>
              <a:rPr lang="en-US" b="1">
                <a:solidFill>
                  <a:srgbClr val="FFFFFF"/>
                </a:solidFill>
              </a:rPr>
              <a:t>Outline</a:t>
            </a:r>
            <a:endParaRPr lang="en-US" b="1">
              <a:solidFill>
                <a:srgbClr val="FFFFFF"/>
              </a:solidFill>
              <a:cs typeface="Calibri Light" panose="020F0302020204030204"/>
            </a:endParaRPr>
          </a:p>
        </p:txBody>
      </p:sp>
      <p:graphicFrame>
        <p:nvGraphicFramePr>
          <p:cNvPr id="21" name="Content Placeholder 2">
            <a:extLst>
              <a:ext uri="{FF2B5EF4-FFF2-40B4-BE49-F238E27FC236}">
                <a16:creationId xmlns:a16="http://schemas.microsoft.com/office/drawing/2014/main" id="{9F1986EE-8B3F-DD3B-3136-8622A2FFCBEC}"/>
              </a:ext>
            </a:extLst>
          </p:cNvPr>
          <p:cNvGraphicFramePr>
            <a:graphicFrameLocks noGrp="1"/>
          </p:cNvGraphicFramePr>
          <p:nvPr>
            <p:ph idx="1"/>
            <p:extLst>
              <p:ext uri="{D42A27DB-BD31-4B8C-83A1-F6EECF244321}">
                <p14:modId xmlns:p14="http://schemas.microsoft.com/office/powerpoint/2010/main" val="12217537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6556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B92E-4A44-FF39-8556-781843444724}"/>
              </a:ext>
            </a:extLst>
          </p:cNvPr>
          <p:cNvSpPr>
            <a:spLocks noGrp="1"/>
          </p:cNvSpPr>
          <p:nvPr>
            <p:ph type="title"/>
          </p:nvPr>
        </p:nvSpPr>
        <p:spPr/>
        <p:txBody>
          <a:bodyPr/>
          <a:lstStyle/>
          <a:p>
            <a:pPr algn="ctr"/>
            <a:r>
              <a:rPr lang="en-US" b="1">
                <a:cs typeface="Calibri Light"/>
              </a:rPr>
              <a:t>SIGMA DELTA ADC OUTPUT</a:t>
            </a:r>
            <a:endParaRPr lang="en-US">
              <a:cs typeface="Calibri Light"/>
            </a:endParaRPr>
          </a:p>
          <a:p>
            <a:endParaRPr lang="en-US">
              <a:cs typeface="Calibri Light"/>
            </a:endParaRPr>
          </a:p>
        </p:txBody>
      </p:sp>
      <p:pic>
        <p:nvPicPr>
          <p:cNvPr id="4" name="Picture 4" descr="Chart, histogram&#10;&#10;Description automatically generated">
            <a:extLst>
              <a:ext uri="{FF2B5EF4-FFF2-40B4-BE49-F238E27FC236}">
                <a16:creationId xmlns:a16="http://schemas.microsoft.com/office/drawing/2014/main" id="{7BF3FFCE-5953-F8D6-A9A3-D4ED2C943C18}"/>
              </a:ext>
            </a:extLst>
          </p:cNvPr>
          <p:cNvPicPr>
            <a:picLocks noGrp="1" noChangeAspect="1"/>
          </p:cNvPicPr>
          <p:nvPr>
            <p:ph idx="1"/>
          </p:nvPr>
        </p:nvPicPr>
        <p:blipFill>
          <a:blip r:embed="rId2"/>
          <a:stretch>
            <a:fillRect/>
          </a:stretch>
        </p:blipFill>
        <p:spPr>
          <a:xfrm>
            <a:off x="84102" y="1186163"/>
            <a:ext cx="11980898" cy="4484440"/>
          </a:xfrm>
        </p:spPr>
      </p:pic>
    </p:spTree>
    <p:extLst>
      <p:ext uri="{BB962C8B-B14F-4D97-AF65-F5344CB8AC3E}">
        <p14:creationId xmlns:p14="http://schemas.microsoft.com/office/powerpoint/2010/main" val="2035317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3C7F-197E-B552-00F6-03938F7B818E}"/>
              </a:ext>
            </a:extLst>
          </p:cNvPr>
          <p:cNvSpPr>
            <a:spLocks noGrp="1"/>
          </p:cNvSpPr>
          <p:nvPr>
            <p:ph type="title"/>
          </p:nvPr>
        </p:nvSpPr>
        <p:spPr>
          <a:xfrm>
            <a:off x="636864" y="373514"/>
            <a:ext cx="10515600" cy="1325563"/>
          </a:xfrm>
        </p:spPr>
        <p:txBody>
          <a:bodyPr/>
          <a:lstStyle/>
          <a:p>
            <a:pPr algn="ctr"/>
            <a:r>
              <a:rPr lang="en-US" b="1" dirty="0"/>
              <a:t>SIGMA DELTA </a:t>
            </a:r>
            <a:r>
              <a:rPr lang="en-US" sz="4400" b="1" dirty="0"/>
              <a:t>MODULATOR </a:t>
            </a:r>
            <a:r>
              <a:rPr lang="en-US" b="1" dirty="0"/>
              <a:t>OUTPUT</a:t>
            </a:r>
          </a:p>
        </p:txBody>
      </p:sp>
      <p:pic>
        <p:nvPicPr>
          <p:cNvPr id="3" name="Picture 3" descr="Chart, histogram&#10;&#10;Description automatically generated">
            <a:extLst>
              <a:ext uri="{FF2B5EF4-FFF2-40B4-BE49-F238E27FC236}">
                <a16:creationId xmlns:a16="http://schemas.microsoft.com/office/drawing/2014/main" id="{A13B08B7-0FF4-F33F-17A2-88AEA7A88601}"/>
              </a:ext>
            </a:extLst>
          </p:cNvPr>
          <p:cNvPicPr>
            <a:picLocks noChangeAspect="1"/>
          </p:cNvPicPr>
          <p:nvPr/>
        </p:nvPicPr>
        <p:blipFill>
          <a:blip r:embed="rId2"/>
          <a:stretch>
            <a:fillRect/>
          </a:stretch>
        </p:blipFill>
        <p:spPr>
          <a:xfrm>
            <a:off x="340548" y="1776225"/>
            <a:ext cx="11501496" cy="4613179"/>
          </a:xfrm>
          <a:prstGeom prst="rect">
            <a:avLst/>
          </a:prstGeom>
        </p:spPr>
      </p:pic>
    </p:spTree>
    <p:extLst>
      <p:ext uri="{BB962C8B-B14F-4D97-AF65-F5344CB8AC3E}">
        <p14:creationId xmlns:p14="http://schemas.microsoft.com/office/powerpoint/2010/main" val="893489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3C7F-197E-B552-00F6-03938F7B818E}"/>
              </a:ext>
            </a:extLst>
          </p:cNvPr>
          <p:cNvSpPr>
            <a:spLocks noGrp="1"/>
          </p:cNvSpPr>
          <p:nvPr>
            <p:ph type="title"/>
          </p:nvPr>
        </p:nvSpPr>
        <p:spPr>
          <a:xfrm>
            <a:off x="636864" y="373514"/>
            <a:ext cx="10515600" cy="1325563"/>
          </a:xfrm>
        </p:spPr>
        <p:txBody>
          <a:bodyPr/>
          <a:lstStyle/>
          <a:p>
            <a:pPr algn="ctr"/>
            <a:r>
              <a:rPr lang="en-US" b="1" dirty="0"/>
              <a:t>SIGMA DELTA </a:t>
            </a:r>
            <a:r>
              <a:rPr lang="en-US" sz="4400" b="1" dirty="0"/>
              <a:t>MODULATOR</a:t>
            </a:r>
            <a:r>
              <a:rPr lang="en-US" b="1" dirty="0"/>
              <a:t> OUTPUT</a:t>
            </a:r>
          </a:p>
        </p:txBody>
      </p:sp>
      <p:pic>
        <p:nvPicPr>
          <p:cNvPr id="4" name="Picture 4" descr="Chart&#10;&#10;Description automatically generated">
            <a:extLst>
              <a:ext uri="{FF2B5EF4-FFF2-40B4-BE49-F238E27FC236}">
                <a16:creationId xmlns:a16="http://schemas.microsoft.com/office/drawing/2014/main" id="{97DB2157-058E-3917-21F4-BAEB2F9ED4F1}"/>
              </a:ext>
            </a:extLst>
          </p:cNvPr>
          <p:cNvPicPr>
            <a:picLocks noChangeAspect="1"/>
          </p:cNvPicPr>
          <p:nvPr/>
        </p:nvPicPr>
        <p:blipFill>
          <a:blip r:embed="rId2"/>
          <a:stretch>
            <a:fillRect/>
          </a:stretch>
        </p:blipFill>
        <p:spPr>
          <a:xfrm>
            <a:off x="293512" y="1449147"/>
            <a:ext cx="11746088" cy="4778152"/>
          </a:xfrm>
          <a:prstGeom prst="rect">
            <a:avLst/>
          </a:prstGeom>
        </p:spPr>
      </p:pic>
    </p:spTree>
    <p:extLst>
      <p:ext uri="{BB962C8B-B14F-4D97-AF65-F5344CB8AC3E}">
        <p14:creationId xmlns:p14="http://schemas.microsoft.com/office/powerpoint/2010/main" val="38434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C640-F0E9-6862-B6DB-DDD09B3E3EC3}"/>
              </a:ext>
            </a:extLst>
          </p:cNvPr>
          <p:cNvSpPr>
            <a:spLocks noGrp="1"/>
          </p:cNvSpPr>
          <p:nvPr>
            <p:ph type="title"/>
          </p:nvPr>
        </p:nvSpPr>
        <p:spPr>
          <a:xfrm>
            <a:off x="838200" y="261645"/>
            <a:ext cx="10515600" cy="1149350"/>
          </a:xfrm>
        </p:spPr>
        <p:txBody>
          <a:bodyPr>
            <a:normAutofit fontScale="90000"/>
          </a:bodyPr>
          <a:lstStyle/>
          <a:p>
            <a:pPr algn="ctr"/>
            <a:r>
              <a:rPr lang="en-US" sz="4400" b="1"/>
              <a:t>PROBLEMS AND FINDINGS</a:t>
            </a:r>
            <a:br>
              <a:rPr lang="en-US" sz="4400" b="1"/>
            </a:br>
            <a:endParaRPr lang="en-US" b="1">
              <a:cs typeface="Calibri Light" panose="020F0302020204030204"/>
            </a:endParaRPr>
          </a:p>
        </p:txBody>
      </p:sp>
      <p:sp>
        <p:nvSpPr>
          <p:cNvPr id="3" name="Content Placeholder 2">
            <a:extLst>
              <a:ext uri="{FF2B5EF4-FFF2-40B4-BE49-F238E27FC236}">
                <a16:creationId xmlns:a16="http://schemas.microsoft.com/office/drawing/2014/main" id="{DB4F483C-1F6F-2945-18C9-6B2FD0BE7831}"/>
              </a:ext>
            </a:extLst>
          </p:cNvPr>
          <p:cNvSpPr>
            <a:spLocks noGrp="1"/>
          </p:cNvSpPr>
          <p:nvPr>
            <p:ph idx="1"/>
          </p:nvPr>
        </p:nvSpPr>
        <p:spPr>
          <a:xfrm>
            <a:off x="838200" y="934976"/>
            <a:ext cx="11148950" cy="5390428"/>
          </a:xfrm>
        </p:spPr>
        <p:txBody>
          <a:bodyPr vert="horz" lIns="91440" tIns="45720" rIns="91440" bIns="45720" rtlCol="0" anchor="t">
            <a:noAutofit/>
          </a:bodyPr>
          <a:lstStyle/>
          <a:p>
            <a:pPr algn="just"/>
            <a:r>
              <a:rPr lang="en-US" sz="2400" b="1" dirty="0"/>
              <a:t>Problem 01: </a:t>
            </a:r>
            <a:r>
              <a:rPr lang="en-US" sz="2000" dirty="0"/>
              <a:t>Initially, we used a conventional differential amplifier to design the difference amplifier. However, this resulted in a limited output range between 0.6V and 1V, which did not meet our expectations for proper functionality.</a:t>
            </a:r>
            <a:endParaRPr lang="en-US" sz="2000" dirty="0">
              <a:cs typeface="Calibri"/>
            </a:endParaRPr>
          </a:p>
          <a:p>
            <a:pPr algn="just"/>
            <a:r>
              <a:rPr lang="en-US" sz="2400" b="1" dirty="0"/>
              <a:t>Solution 01: </a:t>
            </a:r>
            <a:r>
              <a:rPr lang="en-US" sz="2000" dirty="0"/>
              <a:t>To resolve this, we replaced the conventional differential amplifier with a rail-to-rail differential amplifier for the difference amplifier design. This change allowed us to achieve the desired output range, enabling accurate calculation of the difference between the two inputs. Although there were still minor errors caused by RC mismatch, we resolved these issues through trial-and-error adjustments to match the RC values.</a:t>
            </a:r>
            <a:endParaRPr lang="en-US" sz="2000" dirty="0">
              <a:cs typeface="Calibri"/>
            </a:endParaRPr>
          </a:p>
          <a:p>
            <a:pPr algn="just"/>
            <a:r>
              <a:rPr lang="en-US" sz="2400" b="1" dirty="0"/>
              <a:t>Problem 02: </a:t>
            </a:r>
            <a:r>
              <a:rPr lang="en-US" sz="2000" dirty="0"/>
              <a:t> Ideally, the offset in an integrator should be zero. However, due to slight mismatches in the load pair of the differential amplifier and the RC values, an offset was introduced, leading to significant distortion in the integrator's output.</a:t>
            </a:r>
          </a:p>
          <a:p>
            <a:pPr algn="just"/>
            <a:r>
              <a:rPr lang="en-US" sz="2400" b="1" dirty="0">
                <a:cs typeface="Calibri"/>
              </a:rPr>
              <a:t>Solution 02: </a:t>
            </a:r>
            <a:r>
              <a:rPr lang="en-US" sz="2000" dirty="0">
                <a:cs typeface="Calibri"/>
              </a:rPr>
              <a:t>To address this, we applied proper biasing to the circuit by supplying a 600 mV biasing voltage to the negative terminal of the differential amplifier. This effectively minimized the offset and corrected the distortion in the output.</a:t>
            </a:r>
          </a:p>
        </p:txBody>
      </p:sp>
    </p:spTree>
    <p:extLst>
      <p:ext uri="{BB962C8B-B14F-4D97-AF65-F5344CB8AC3E}">
        <p14:creationId xmlns:p14="http://schemas.microsoft.com/office/powerpoint/2010/main" val="3113137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AA74-A524-64B8-4DD4-382004261A24}"/>
              </a:ext>
            </a:extLst>
          </p:cNvPr>
          <p:cNvSpPr>
            <a:spLocks noGrp="1"/>
          </p:cNvSpPr>
          <p:nvPr>
            <p:ph type="title"/>
          </p:nvPr>
        </p:nvSpPr>
        <p:spPr/>
        <p:txBody>
          <a:bodyPr/>
          <a:lstStyle/>
          <a:p>
            <a:pPr algn="ctr"/>
            <a:r>
              <a:rPr lang="en-US" sz="4400" b="1"/>
              <a:t>PROBLEMS AND FINDINGS</a:t>
            </a:r>
            <a:br>
              <a:rPr lang="en-US" sz="4400" b="1"/>
            </a:br>
            <a:endParaRPr lang="en-US" b="1">
              <a:cs typeface="Calibri Light" panose="020F0302020204030204"/>
            </a:endParaRPr>
          </a:p>
        </p:txBody>
      </p:sp>
      <p:sp>
        <p:nvSpPr>
          <p:cNvPr id="3" name="Content Placeholder 2">
            <a:extLst>
              <a:ext uri="{FF2B5EF4-FFF2-40B4-BE49-F238E27FC236}">
                <a16:creationId xmlns:a16="http://schemas.microsoft.com/office/drawing/2014/main" id="{A6A83E6B-4410-ED0A-67F7-01B4EF956BD7}"/>
              </a:ext>
            </a:extLst>
          </p:cNvPr>
          <p:cNvSpPr>
            <a:spLocks noGrp="1"/>
          </p:cNvSpPr>
          <p:nvPr>
            <p:ph idx="1"/>
          </p:nvPr>
        </p:nvSpPr>
        <p:spPr>
          <a:xfrm>
            <a:off x="848360" y="1358265"/>
            <a:ext cx="10515600" cy="4351338"/>
          </a:xfrm>
        </p:spPr>
        <p:txBody>
          <a:bodyPr vert="horz" lIns="91440" tIns="45720" rIns="91440" bIns="45720" rtlCol="0" anchor="t">
            <a:normAutofit/>
          </a:bodyPr>
          <a:lstStyle/>
          <a:p>
            <a:endParaRPr lang="en-US" sz="2000" dirty="0">
              <a:cs typeface="Calibri"/>
            </a:endParaRPr>
          </a:p>
          <a:p>
            <a:endParaRPr lang="en-US" sz="2000" dirty="0"/>
          </a:p>
          <a:p>
            <a:r>
              <a:rPr lang="en-US" sz="2400" b="1" dirty="0"/>
              <a:t>Problem 03 : </a:t>
            </a:r>
            <a:r>
              <a:rPr lang="en-US" sz="2000" dirty="0"/>
              <a:t>Another issue we encountered while designing the integrator circuit was that the capacitor acted like a short circuit at high frequencies, causing the output to follow the input. As a result, the integrator failed to function correctly at high frequencies.</a:t>
            </a:r>
          </a:p>
          <a:p>
            <a:r>
              <a:rPr lang="en-US" sz="2400" b="1" dirty="0"/>
              <a:t>Solution 03: </a:t>
            </a:r>
            <a:r>
              <a:rPr lang="en-US" sz="2000" dirty="0"/>
              <a:t>To solve this, we adjusted the feedback resistor (increased its value) and reduced the capacitor value, ensuring that at the operating frequency, no short path was created between the input and output. Additionally, we maintained the sampling frequency f</a:t>
            </a:r>
            <a:r>
              <a:rPr lang="en-US" sz="2000" baseline="-25000" dirty="0"/>
              <a:t>s</a:t>
            </a:r>
            <a:r>
              <a:rPr lang="en-US" sz="2000" dirty="0"/>
              <a:t> to be at least 10 times greater than the lower frequency limit </a:t>
            </a:r>
            <a:r>
              <a:rPr lang="en-US" sz="2000" dirty="0" err="1"/>
              <a:t>f</a:t>
            </a:r>
            <a:r>
              <a:rPr lang="en-US" sz="2000" baseline="-25000" dirty="0" err="1"/>
              <a:t>L</a:t>
            </a:r>
            <a:r>
              <a:rPr lang="en-US" sz="2000" dirty="0"/>
              <a:t>, which helped prevent high-frequency issues.</a:t>
            </a:r>
            <a:endParaRPr lang="en-US" sz="2000" dirty="0">
              <a:cs typeface="Calibri"/>
            </a:endParaRPr>
          </a:p>
        </p:txBody>
      </p:sp>
    </p:spTree>
    <p:extLst>
      <p:ext uri="{BB962C8B-B14F-4D97-AF65-F5344CB8AC3E}">
        <p14:creationId xmlns:p14="http://schemas.microsoft.com/office/powerpoint/2010/main" val="331760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AA74-A524-64B8-4DD4-382004261A24}"/>
              </a:ext>
            </a:extLst>
          </p:cNvPr>
          <p:cNvSpPr>
            <a:spLocks noGrp="1"/>
          </p:cNvSpPr>
          <p:nvPr>
            <p:ph type="title"/>
          </p:nvPr>
        </p:nvSpPr>
        <p:spPr/>
        <p:txBody>
          <a:bodyPr/>
          <a:lstStyle/>
          <a:p>
            <a:pPr algn="ctr"/>
            <a:r>
              <a:rPr lang="en-US" sz="4400" b="1"/>
              <a:t>PROBLEMS AND FINDINGS</a:t>
            </a:r>
            <a:br>
              <a:rPr lang="en-US" sz="4400" b="1"/>
            </a:br>
            <a:endParaRPr lang="en-US" b="1">
              <a:cs typeface="Calibri Light" panose="020F0302020204030204"/>
            </a:endParaRPr>
          </a:p>
        </p:txBody>
      </p:sp>
      <p:sp>
        <p:nvSpPr>
          <p:cNvPr id="3" name="Content Placeholder 2">
            <a:extLst>
              <a:ext uri="{FF2B5EF4-FFF2-40B4-BE49-F238E27FC236}">
                <a16:creationId xmlns:a16="http://schemas.microsoft.com/office/drawing/2014/main" id="{A6A83E6B-4410-ED0A-67F7-01B4EF956BD7}"/>
              </a:ext>
            </a:extLst>
          </p:cNvPr>
          <p:cNvSpPr>
            <a:spLocks noGrp="1"/>
          </p:cNvSpPr>
          <p:nvPr>
            <p:ph idx="1"/>
          </p:nvPr>
        </p:nvSpPr>
        <p:spPr>
          <a:xfrm>
            <a:off x="848360" y="1358265"/>
            <a:ext cx="10515600" cy="4351338"/>
          </a:xfrm>
        </p:spPr>
        <p:txBody>
          <a:bodyPr vert="horz" lIns="91440" tIns="45720" rIns="91440" bIns="45720" rtlCol="0" anchor="t">
            <a:normAutofit/>
          </a:bodyPr>
          <a:lstStyle/>
          <a:p>
            <a:endParaRPr lang="en-US" sz="2000">
              <a:cs typeface="Calibri"/>
            </a:endParaRPr>
          </a:p>
          <a:p>
            <a:endParaRPr lang="en-US" sz="2000"/>
          </a:p>
          <a:p>
            <a:endParaRPr lang="en-US" sz="2400" b="1">
              <a:cs typeface="Calibri"/>
            </a:endParaRPr>
          </a:p>
        </p:txBody>
      </p:sp>
      <p:pic>
        <p:nvPicPr>
          <p:cNvPr id="6" name="Picture 6" descr="Diagram, schematic&#10;&#10;Description automatically generated">
            <a:extLst>
              <a:ext uri="{FF2B5EF4-FFF2-40B4-BE49-F238E27FC236}">
                <a16:creationId xmlns:a16="http://schemas.microsoft.com/office/drawing/2014/main" id="{890456EB-351C-4D5F-229E-6ADD94EB24E9}"/>
              </a:ext>
            </a:extLst>
          </p:cNvPr>
          <p:cNvPicPr>
            <a:picLocks noChangeAspect="1"/>
          </p:cNvPicPr>
          <p:nvPr/>
        </p:nvPicPr>
        <p:blipFill>
          <a:blip r:embed="rId2"/>
          <a:stretch>
            <a:fillRect/>
          </a:stretch>
        </p:blipFill>
        <p:spPr>
          <a:xfrm>
            <a:off x="274320" y="1020445"/>
            <a:ext cx="5354320" cy="5690870"/>
          </a:xfrm>
          <a:prstGeom prst="rect">
            <a:avLst/>
          </a:prstGeom>
        </p:spPr>
      </p:pic>
      <p:pic>
        <p:nvPicPr>
          <p:cNvPr id="7" name="Picture 7" descr="A picture containing text, bottle&#10;&#10;Description automatically generated">
            <a:extLst>
              <a:ext uri="{FF2B5EF4-FFF2-40B4-BE49-F238E27FC236}">
                <a16:creationId xmlns:a16="http://schemas.microsoft.com/office/drawing/2014/main" id="{B2197946-DA1D-760A-9EB6-FE2F0FF2F0B3}"/>
              </a:ext>
            </a:extLst>
          </p:cNvPr>
          <p:cNvPicPr>
            <a:picLocks noChangeAspect="1"/>
          </p:cNvPicPr>
          <p:nvPr/>
        </p:nvPicPr>
        <p:blipFill>
          <a:blip r:embed="rId3"/>
          <a:stretch>
            <a:fillRect/>
          </a:stretch>
        </p:blipFill>
        <p:spPr>
          <a:xfrm>
            <a:off x="5770880" y="1147516"/>
            <a:ext cx="6370320" cy="1911209"/>
          </a:xfrm>
          <a:prstGeom prst="rect">
            <a:avLst/>
          </a:prstGeom>
        </p:spPr>
      </p:pic>
    </p:spTree>
    <p:extLst>
      <p:ext uri="{BB962C8B-B14F-4D97-AF65-F5344CB8AC3E}">
        <p14:creationId xmlns:p14="http://schemas.microsoft.com/office/powerpoint/2010/main" val="3617795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asses on top of a book">
            <a:extLst>
              <a:ext uri="{FF2B5EF4-FFF2-40B4-BE49-F238E27FC236}">
                <a16:creationId xmlns:a16="http://schemas.microsoft.com/office/drawing/2014/main" id="{9296DE3D-11C7-0150-3DFD-49510787A625}"/>
              </a:ext>
            </a:extLst>
          </p:cNvPr>
          <p:cNvPicPr>
            <a:picLocks noChangeAspect="1"/>
          </p:cNvPicPr>
          <p:nvPr/>
        </p:nvPicPr>
        <p:blipFill rotWithShape="1">
          <a:blip r:embed="rId2"/>
          <a:srcRect r="6653" b="10"/>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18C62-DB71-F237-1D7C-489FE048F3D8}"/>
              </a:ext>
            </a:extLst>
          </p:cNvPr>
          <p:cNvSpPr>
            <a:spLocks noGrp="1"/>
          </p:cNvSpPr>
          <p:nvPr>
            <p:ph type="title"/>
          </p:nvPr>
        </p:nvSpPr>
        <p:spPr>
          <a:xfrm>
            <a:off x="7531610" y="365125"/>
            <a:ext cx="3822189" cy="1899912"/>
          </a:xfrm>
        </p:spPr>
        <p:txBody>
          <a:bodyPr>
            <a:normAutofit/>
          </a:bodyPr>
          <a:lstStyle/>
          <a:p>
            <a:r>
              <a:rPr lang="en-US" sz="4000">
                <a:latin typeface="Calibri"/>
                <a:cs typeface="Calibri"/>
              </a:rPr>
              <a:t>References</a:t>
            </a:r>
            <a:endParaRPr lang="en-US" sz="4000">
              <a:cs typeface="Calibri Light" panose="020F0302020204030204"/>
            </a:endParaRPr>
          </a:p>
        </p:txBody>
      </p:sp>
      <p:sp>
        <p:nvSpPr>
          <p:cNvPr id="3" name="Content Placeholder 2">
            <a:extLst>
              <a:ext uri="{FF2B5EF4-FFF2-40B4-BE49-F238E27FC236}">
                <a16:creationId xmlns:a16="http://schemas.microsoft.com/office/drawing/2014/main" id="{84F79ABC-DC06-E009-D408-43883E3AAFB4}"/>
              </a:ext>
            </a:extLst>
          </p:cNvPr>
          <p:cNvSpPr>
            <a:spLocks noGrp="1"/>
          </p:cNvSpPr>
          <p:nvPr>
            <p:ph idx="1"/>
          </p:nvPr>
        </p:nvSpPr>
        <p:spPr>
          <a:xfrm>
            <a:off x="7531610" y="2434201"/>
            <a:ext cx="3822189" cy="3742762"/>
          </a:xfrm>
        </p:spPr>
        <p:txBody>
          <a:bodyPr vert="horz" lIns="91440" tIns="45720" rIns="91440" bIns="45720" rtlCol="0">
            <a:normAutofit/>
          </a:bodyPr>
          <a:lstStyle/>
          <a:p>
            <a:pPr marL="0" indent="0">
              <a:buNone/>
            </a:pPr>
            <a:r>
              <a:rPr lang="en-US" sz="1600" dirty="0">
                <a:ea typeface="+mn-lt"/>
                <a:cs typeface="+mn-lt"/>
              </a:rPr>
              <a:t>For understanding difference amplifier</a:t>
            </a:r>
          </a:p>
          <a:p>
            <a:pPr marL="0" indent="0">
              <a:buNone/>
            </a:pPr>
            <a:r>
              <a:rPr lang="en-US" sz="1600" dirty="0">
                <a:ea typeface="+mn-lt"/>
                <a:cs typeface="+mn-lt"/>
                <a:hlinkClick r:id="rId3"/>
              </a:rPr>
              <a:t>https://www.electronics-tutorials.ws/opamp/opamp_5.html</a:t>
            </a:r>
            <a:endParaRPr lang="en-US" sz="1600" dirty="0"/>
          </a:p>
          <a:p>
            <a:pPr marL="0" indent="0">
              <a:buNone/>
            </a:pPr>
            <a:r>
              <a:rPr lang="en-US" sz="1600" dirty="0">
                <a:ea typeface="+mn-lt"/>
                <a:cs typeface="+mn-lt"/>
                <a:hlinkClick r:id="rId4"/>
              </a:rPr>
              <a:t>https://www.analog.com/media/en/analog-dialogue/volume-48/number-1/articles/deeper-look-into-difference-amplifiers.pdf</a:t>
            </a:r>
            <a:endParaRPr lang="en-US" sz="1600" dirty="0"/>
          </a:p>
          <a:p>
            <a:pPr marL="0" indent="0">
              <a:buNone/>
            </a:pPr>
            <a:endParaRPr lang="en-US" sz="1600" dirty="0">
              <a:cs typeface="Calibri"/>
            </a:endParaRPr>
          </a:p>
          <a:p>
            <a:pPr marL="0" indent="0">
              <a:buNone/>
            </a:pPr>
            <a:endParaRPr lang="en-US" sz="1600" dirty="0">
              <a:cs typeface="Calibri"/>
            </a:endParaRPr>
          </a:p>
          <a:p>
            <a:endParaRPr lang="en-US" sz="1600" dirty="0">
              <a:cs typeface="Calibri"/>
            </a:endParaRPr>
          </a:p>
        </p:txBody>
      </p:sp>
    </p:spTree>
    <p:extLst>
      <p:ext uri="{BB962C8B-B14F-4D97-AF65-F5344CB8AC3E}">
        <p14:creationId xmlns:p14="http://schemas.microsoft.com/office/powerpoint/2010/main" val="140258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E2B2-7CFB-4F9C-3B37-635F15AA9D80}"/>
              </a:ext>
            </a:extLst>
          </p:cNvPr>
          <p:cNvSpPr>
            <a:spLocks noGrp="1"/>
          </p:cNvSpPr>
          <p:nvPr>
            <p:ph type="title"/>
          </p:nvPr>
        </p:nvSpPr>
        <p:spPr/>
        <p:txBody>
          <a:bodyPr/>
          <a:lstStyle/>
          <a:p>
            <a:pPr algn="ctr"/>
            <a:r>
              <a:rPr lang="en-US" b="1"/>
              <a:t>SIGMA DELTA ADC AND MODULATOR</a:t>
            </a:r>
          </a:p>
        </p:txBody>
      </p:sp>
      <p:sp>
        <p:nvSpPr>
          <p:cNvPr id="3" name="Content Placeholder 2">
            <a:extLst>
              <a:ext uri="{FF2B5EF4-FFF2-40B4-BE49-F238E27FC236}">
                <a16:creationId xmlns:a16="http://schemas.microsoft.com/office/drawing/2014/main" id="{3E23F4F1-6F97-0F9F-7383-1F42CFF59841}"/>
              </a:ext>
            </a:extLst>
          </p:cNvPr>
          <p:cNvSpPr>
            <a:spLocks noGrp="1"/>
          </p:cNvSpPr>
          <p:nvPr>
            <p:ph idx="1"/>
          </p:nvPr>
        </p:nvSpPr>
        <p:spPr>
          <a:xfrm>
            <a:off x="838200" y="1395979"/>
            <a:ext cx="11351941" cy="5292777"/>
          </a:xfrm>
        </p:spPr>
        <p:txBody>
          <a:bodyPr vert="horz" lIns="91440" tIns="45720" rIns="91440" bIns="45720" rtlCol="0" anchor="t">
            <a:normAutofit/>
          </a:bodyPr>
          <a:lstStyle/>
          <a:p>
            <a:pPr marL="0" indent="0">
              <a:buNone/>
            </a:pPr>
            <a:r>
              <a:rPr lang="en-US" sz="2400" b="1"/>
              <a:t>Introduction</a:t>
            </a:r>
            <a:endParaRPr lang="en-US" sz="2000"/>
          </a:p>
          <a:p>
            <a:r>
              <a:rPr lang="en-US" sz="2000"/>
              <a:t>Sigma-delta( ΣΔ) modulation is a method for encoding </a:t>
            </a:r>
          </a:p>
          <a:p>
            <a:pPr marL="0" indent="0">
              <a:buNone/>
            </a:pPr>
            <a:r>
              <a:rPr lang="en-US" sz="2000"/>
              <a:t>    analog signals into digital signals as found in an ADC.</a:t>
            </a:r>
            <a:endParaRPr lang="en-US" sz="2000">
              <a:cs typeface="Calibri"/>
            </a:endParaRPr>
          </a:p>
          <a:p>
            <a:r>
              <a:rPr lang="en-US" sz="2000"/>
              <a:t>Delta Δ means difference. Denotes the Comparator.</a:t>
            </a:r>
            <a:endParaRPr lang="en-US" sz="2000">
              <a:cs typeface="Calibri"/>
            </a:endParaRPr>
          </a:p>
          <a:p>
            <a:r>
              <a:rPr lang="en-US" sz="2000"/>
              <a:t>Sigma Σ denotes Integrator. Summation of previous</a:t>
            </a:r>
          </a:p>
          <a:p>
            <a:pPr marL="0" indent="0">
              <a:buNone/>
            </a:pPr>
            <a:r>
              <a:rPr lang="en-US" sz="2000"/>
              <a:t>    inputs and present inputs.</a:t>
            </a:r>
            <a:endParaRPr lang="en-US" sz="2000">
              <a:cs typeface="Calibri"/>
            </a:endParaRPr>
          </a:p>
          <a:p>
            <a:r>
              <a:rPr lang="en-US" sz="2000"/>
              <a:t>An analog signal applied to the input of the converter </a:t>
            </a:r>
          </a:p>
          <a:p>
            <a:pPr marL="0" indent="0">
              <a:buNone/>
            </a:pPr>
            <a:r>
              <a:rPr lang="en-US" sz="2000"/>
              <a:t>    and is sampled multiple times, a technique known as</a:t>
            </a:r>
          </a:p>
          <a:p>
            <a:pPr marL="0" indent="0">
              <a:buNone/>
            </a:pPr>
            <a:r>
              <a:rPr lang="en-US" sz="2000"/>
              <a:t>    oversampling.</a:t>
            </a:r>
            <a:endParaRPr lang="en-US" sz="2000">
              <a:cs typeface="Calibri"/>
            </a:endParaRPr>
          </a:p>
          <a:p>
            <a:r>
              <a:rPr lang="en-US" sz="2000"/>
              <a:t>Each individual sample is accumulated over time </a:t>
            </a:r>
            <a:endParaRPr lang="en-US" sz="2000">
              <a:cs typeface="Calibri" panose="020F0502020204030204"/>
            </a:endParaRPr>
          </a:p>
          <a:p>
            <a:pPr marL="0" indent="0">
              <a:buNone/>
            </a:pPr>
            <a:r>
              <a:rPr lang="en-US" sz="2000"/>
              <a:t>    and “averaged” with the other input-signal samples</a:t>
            </a:r>
            <a:endParaRPr lang="en-US" sz="2000">
              <a:cs typeface="Calibri"/>
            </a:endParaRPr>
          </a:p>
          <a:p>
            <a:pPr marL="0" indent="0">
              <a:buNone/>
            </a:pPr>
            <a:r>
              <a:rPr lang="en-US" sz="2000"/>
              <a:t>    through the digital/decimation filter.</a:t>
            </a:r>
            <a:endParaRPr lang="en-US" sz="2000">
              <a:cs typeface="Calibri"/>
            </a:endParaRPr>
          </a:p>
        </p:txBody>
      </p:sp>
      <p:pic>
        <p:nvPicPr>
          <p:cNvPr id="6" name="Picture 5">
            <a:extLst>
              <a:ext uri="{FF2B5EF4-FFF2-40B4-BE49-F238E27FC236}">
                <a16:creationId xmlns:a16="http://schemas.microsoft.com/office/drawing/2014/main" id="{E523D75B-BEAD-B468-8FD2-685E4D6B3784}"/>
              </a:ext>
            </a:extLst>
          </p:cNvPr>
          <p:cNvPicPr>
            <a:picLocks noChangeAspect="1"/>
          </p:cNvPicPr>
          <p:nvPr/>
        </p:nvPicPr>
        <p:blipFill>
          <a:blip r:embed="rId2"/>
          <a:stretch>
            <a:fillRect/>
          </a:stretch>
        </p:blipFill>
        <p:spPr>
          <a:xfrm>
            <a:off x="6753467" y="1789512"/>
            <a:ext cx="5441088" cy="4257314"/>
          </a:xfrm>
          <a:prstGeom prst="rect">
            <a:avLst/>
          </a:prstGeom>
        </p:spPr>
      </p:pic>
    </p:spTree>
    <p:extLst>
      <p:ext uri="{BB962C8B-B14F-4D97-AF65-F5344CB8AC3E}">
        <p14:creationId xmlns:p14="http://schemas.microsoft.com/office/powerpoint/2010/main" val="164758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B85FC-055F-C89D-A8A7-0387B9F7610C}"/>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cs typeface="Calibri Light"/>
              </a:rPr>
              <a:t>Why do we use Sigma Delta ADC?</a:t>
            </a:r>
          </a:p>
        </p:txBody>
      </p:sp>
      <p:graphicFrame>
        <p:nvGraphicFramePr>
          <p:cNvPr id="5" name="Content Placeholder 2">
            <a:extLst>
              <a:ext uri="{FF2B5EF4-FFF2-40B4-BE49-F238E27FC236}">
                <a16:creationId xmlns:a16="http://schemas.microsoft.com/office/drawing/2014/main" id="{46FFE48C-7EB3-DC81-4E93-8B2F140183C2}"/>
              </a:ext>
            </a:extLst>
          </p:cNvPr>
          <p:cNvGraphicFramePr>
            <a:graphicFrameLocks noGrp="1"/>
          </p:cNvGraphicFramePr>
          <p:nvPr>
            <p:ph idx="1"/>
            <p:extLst>
              <p:ext uri="{D42A27DB-BD31-4B8C-83A1-F6EECF244321}">
                <p14:modId xmlns:p14="http://schemas.microsoft.com/office/powerpoint/2010/main" val="398107585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032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E0D1-5A0B-3287-43CC-AE20F08D31D7}"/>
              </a:ext>
            </a:extLst>
          </p:cNvPr>
          <p:cNvSpPr>
            <a:spLocks noGrp="1"/>
          </p:cNvSpPr>
          <p:nvPr>
            <p:ph type="title"/>
          </p:nvPr>
        </p:nvSpPr>
        <p:spPr>
          <a:xfrm>
            <a:off x="839788" y="457200"/>
            <a:ext cx="11190287" cy="1038225"/>
          </a:xfrm>
        </p:spPr>
        <p:txBody>
          <a:bodyPr>
            <a:normAutofit/>
          </a:bodyPr>
          <a:lstStyle/>
          <a:p>
            <a:pPr algn="ctr"/>
            <a:r>
              <a:rPr lang="en-US" sz="4400" b="1"/>
              <a:t>SIGMA DELTA ADC MODULATOR</a:t>
            </a:r>
          </a:p>
        </p:txBody>
      </p:sp>
      <p:sp>
        <p:nvSpPr>
          <p:cNvPr id="7" name="Text Placeholder 6">
            <a:extLst>
              <a:ext uri="{FF2B5EF4-FFF2-40B4-BE49-F238E27FC236}">
                <a16:creationId xmlns:a16="http://schemas.microsoft.com/office/drawing/2014/main" id="{9BD502CA-D49B-05D3-50EE-8BF536F6239C}"/>
              </a:ext>
            </a:extLst>
          </p:cNvPr>
          <p:cNvSpPr>
            <a:spLocks noGrp="1"/>
          </p:cNvSpPr>
          <p:nvPr>
            <p:ph type="body" sz="half" idx="2"/>
          </p:nvPr>
        </p:nvSpPr>
        <p:spPr>
          <a:xfrm>
            <a:off x="790304" y="1420037"/>
            <a:ext cx="7194434" cy="4924425"/>
          </a:xfrm>
        </p:spPr>
        <p:txBody>
          <a:bodyPr vert="horz" lIns="91440" tIns="45720" rIns="91440" bIns="45720" rtlCol="0" anchor="t">
            <a:normAutofit/>
          </a:bodyPr>
          <a:lstStyle/>
          <a:p>
            <a:r>
              <a:rPr lang="en-US" sz="2400" b="1" dirty="0"/>
              <a:t>Working Principle :</a:t>
            </a:r>
          </a:p>
          <a:p>
            <a:pPr marL="342900" indent="-342900">
              <a:buFont typeface="Wingdings" panose="05000000000000000000" pitchFamily="2" charset="2"/>
              <a:buChar char="§"/>
            </a:pPr>
            <a:r>
              <a:rPr lang="en-US" sz="2000" dirty="0"/>
              <a:t>In Sigma-Delta ADC , the input is an analog signal which is X1 &amp; the output of DAC which is X5. Difference Amplifier (Delta) will give the output, </a:t>
            </a:r>
            <a:r>
              <a:rPr lang="en-US" sz="2000" b="1" dirty="0"/>
              <a:t>X</a:t>
            </a:r>
            <a:r>
              <a:rPr lang="en-US" sz="2000" b="1" baseline="-25000" dirty="0"/>
              <a:t>2</a:t>
            </a:r>
            <a:r>
              <a:rPr lang="en-US" sz="2000" b="1" dirty="0"/>
              <a:t>(n)=X</a:t>
            </a:r>
            <a:r>
              <a:rPr lang="en-US" sz="1300" b="1" baseline="-25000" dirty="0"/>
              <a:t>1</a:t>
            </a:r>
            <a:r>
              <a:rPr lang="en-US" sz="2000" b="1" dirty="0"/>
              <a:t>(n)</a:t>
            </a:r>
            <a:r>
              <a:rPr lang="en-US" sz="1300" b="1" baseline="-25000" dirty="0"/>
              <a:t> </a:t>
            </a:r>
            <a:r>
              <a:rPr lang="en-US" sz="2000" b="1" dirty="0"/>
              <a:t>- X</a:t>
            </a:r>
            <a:r>
              <a:rPr lang="en-US" sz="1300" b="1" baseline="-25000" dirty="0"/>
              <a:t>5</a:t>
            </a:r>
            <a:r>
              <a:rPr lang="en-US" sz="2000" b="1" dirty="0"/>
              <a:t>(n)</a:t>
            </a:r>
            <a:r>
              <a:rPr lang="en-US" sz="2000" dirty="0"/>
              <a:t>.</a:t>
            </a:r>
            <a:endParaRPr lang="en-US" sz="2000" dirty="0">
              <a:cs typeface="Calibri"/>
            </a:endParaRPr>
          </a:p>
          <a:p>
            <a:pPr marL="342900" indent="-342900">
              <a:buFont typeface="Wingdings" panose="05000000000000000000" pitchFamily="2" charset="2"/>
              <a:buChar char="§"/>
            </a:pPr>
            <a:r>
              <a:rPr lang="en-US" sz="2000" dirty="0"/>
              <a:t>The output of Differential Amplifier will pass through an Integrator (Sigma) which will integrate the signal and the  output will  be </a:t>
            </a:r>
            <a:r>
              <a:rPr lang="en-US" sz="2000" b="1" dirty="0"/>
              <a:t>X</a:t>
            </a:r>
            <a:r>
              <a:rPr lang="en-US" sz="1300" b="1" baseline="-25000" dirty="0"/>
              <a:t>3</a:t>
            </a:r>
            <a:r>
              <a:rPr lang="en-US" sz="2000" b="1" dirty="0"/>
              <a:t>(n) = X</a:t>
            </a:r>
            <a:r>
              <a:rPr lang="en-US" sz="2000" b="1" baseline="-25000" dirty="0"/>
              <a:t>3</a:t>
            </a:r>
            <a:r>
              <a:rPr lang="en-US" sz="2000" b="1" dirty="0"/>
              <a:t>(n-1)+[X</a:t>
            </a:r>
            <a:r>
              <a:rPr lang="en-US" sz="900" b="1" baseline="-25000" dirty="0"/>
              <a:t>1</a:t>
            </a:r>
            <a:r>
              <a:rPr lang="en-US" sz="2000" b="1" dirty="0"/>
              <a:t>(n)</a:t>
            </a:r>
            <a:r>
              <a:rPr lang="en-US" sz="900" b="1" baseline="-25000" dirty="0"/>
              <a:t> </a:t>
            </a:r>
            <a:r>
              <a:rPr lang="en-US" sz="2000" b="1" dirty="0"/>
              <a:t>- X</a:t>
            </a:r>
            <a:r>
              <a:rPr lang="en-US" sz="900" b="1" baseline="-25000" dirty="0"/>
              <a:t>5</a:t>
            </a:r>
            <a:r>
              <a:rPr lang="en-US" sz="2000" b="1" dirty="0"/>
              <a:t>(n)]</a:t>
            </a:r>
            <a:r>
              <a:rPr lang="en-US" sz="2000" dirty="0"/>
              <a:t>.</a:t>
            </a:r>
            <a:endParaRPr lang="en-US" sz="2000" dirty="0">
              <a:cs typeface="Calibri"/>
            </a:endParaRPr>
          </a:p>
          <a:p>
            <a:pPr marL="342900" indent="-342900">
              <a:buFont typeface="Wingdings" panose="05000000000000000000" pitchFamily="2" charset="2"/>
              <a:buChar char="§"/>
            </a:pPr>
            <a:r>
              <a:rPr lang="en-US" sz="2000" dirty="0"/>
              <a:t>The integrated signal will pass through the Comparator . Comparator will compare the signal with reference , The output of the comparator will be either high or low . Here Comparator basically acts as 1-bit ADC.</a:t>
            </a:r>
            <a:endParaRPr lang="en-US" sz="2000" dirty="0">
              <a:cs typeface="Calibri"/>
            </a:endParaRPr>
          </a:p>
          <a:p>
            <a:pPr marL="342900" indent="-342900">
              <a:buFont typeface="Wingdings" panose="05000000000000000000" pitchFamily="2" charset="2"/>
              <a:buChar char="§"/>
            </a:pPr>
            <a:r>
              <a:rPr lang="en-US" sz="2000" dirty="0"/>
              <a:t>The output signal of comparator will pass through a 1-bit DAC whose output is X5 and acts as negative feedback of the sigma delta ADC. Again, compares with input and vice-versa. </a:t>
            </a:r>
            <a:endParaRPr lang="en-US" sz="2000" dirty="0">
              <a:cs typeface="Calibri"/>
            </a:endParaRPr>
          </a:p>
        </p:txBody>
      </p:sp>
      <p:pic>
        <p:nvPicPr>
          <p:cNvPr id="12" name="Picture 11">
            <a:extLst>
              <a:ext uri="{FF2B5EF4-FFF2-40B4-BE49-F238E27FC236}">
                <a16:creationId xmlns:a16="http://schemas.microsoft.com/office/drawing/2014/main" id="{29E55A84-2699-ABED-A775-E0E758F58B79}"/>
              </a:ext>
            </a:extLst>
          </p:cNvPr>
          <p:cNvPicPr>
            <a:picLocks noChangeAspect="1"/>
          </p:cNvPicPr>
          <p:nvPr/>
        </p:nvPicPr>
        <p:blipFill>
          <a:blip r:embed="rId2"/>
          <a:stretch>
            <a:fillRect/>
          </a:stretch>
        </p:blipFill>
        <p:spPr>
          <a:xfrm>
            <a:off x="7984738" y="1714965"/>
            <a:ext cx="4170092" cy="4334571"/>
          </a:xfrm>
          <a:prstGeom prst="rect">
            <a:avLst/>
          </a:prstGeom>
        </p:spPr>
      </p:pic>
      <p:sp>
        <p:nvSpPr>
          <p:cNvPr id="3" name="TextBox 2">
            <a:extLst>
              <a:ext uri="{FF2B5EF4-FFF2-40B4-BE49-F238E27FC236}">
                <a16:creationId xmlns:a16="http://schemas.microsoft.com/office/drawing/2014/main" id="{FC3FE9CE-82B0-F0E6-62DD-B7F3200A0A86}"/>
              </a:ext>
            </a:extLst>
          </p:cNvPr>
          <p:cNvSpPr txBox="1"/>
          <p:nvPr/>
        </p:nvSpPr>
        <p:spPr>
          <a:xfrm>
            <a:off x="9961903" y="272534"/>
            <a:ext cx="1794670" cy="369332"/>
          </a:xfrm>
          <a:prstGeom prst="rect">
            <a:avLst/>
          </a:prstGeom>
          <a:noFill/>
        </p:spPr>
        <p:txBody>
          <a:bodyPr wrap="square" rtlCol="0">
            <a:spAutoFit/>
          </a:bodyPr>
          <a:lstStyle/>
          <a:p>
            <a:r>
              <a:rPr lang="en-US" dirty="0">
                <a:hlinkClick r:id="rId3"/>
              </a:rPr>
              <a:t>Online Simulator</a:t>
            </a:r>
            <a:endParaRPr lang="en-US" dirty="0"/>
          </a:p>
        </p:txBody>
      </p:sp>
    </p:spTree>
    <p:extLst>
      <p:ext uri="{BB962C8B-B14F-4D97-AF65-F5344CB8AC3E}">
        <p14:creationId xmlns:p14="http://schemas.microsoft.com/office/powerpoint/2010/main" val="111865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934A9-57B9-EA21-D031-A980AAEEB6E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Specifications</a:t>
            </a:r>
          </a:p>
        </p:txBody>
      </p:sp>
      <p:graphicFrame>
        <p:nvGraphicFramePr>
          <p:cNvPr id="3" name="Table 3">
            <a:extLst>
              <a:ext uri="{FF2B5EF4-FFF2-40B4-BE49-F238E27FC236}">
                <a16:creationId xmlns:a16="http://schemas.microsoft.com/office/drawing/2014/main" id="{89E63524-52AC-935E-F383-F2631BD4242A}"/>
              </a:ext>
            </a:extLst>
          </p:cNvPr>
          <p:cNvGraphicFramePr>
            <a:graphicFrameLocks noGrp="1"/>
          </p:cNvGraphicFramePr>
          <p:nvPr>
            <p:ph idx="1"/>
            <p:extLst>
              <p:ext uri="{D42A27DB-BD31-4B8C-83A1-F6EECF244321}">
                <p14:modId xmlns:p14="http://schemas.microsoft.com/office/powerpoint/2010/main" val="2303985340"/>
              </p:ext>
            </p:extLst>
          </p:nvPr>
        </p:nvGraphicFramePr>
        <p:xfrm>
          <a:off x="576218" y="1671653"/>
          <a:ext cx="10714445" cy="4436280"/>
        </p:xfrm>
        <a:graphic>
          <a:graphicData uri="http://schemas.openxmlformats.org/drawingml/2006/table">
            <a:tbl>
              <a:tblPr firstRow="1" bandRow="1">
                <a:solidFill>
                  <a:schemeClr val="bg1"/>
                </a:solidFill>
                <a:tableStyleId>{5C22544A-7EE6-4342-B048-85BDC9FD1C3A}</a:tableStyleId>
              </a:tblPr>
              <a:tblGrid>
                <a:gridCol w="7268100">
                  <a:extLst>
                    <a:ext uri="{9D8B030D-6E8A-4147-A177-3AD203B41FA5}">
                      <a16:colId xmlns:a16="http://schemas.microsoft.com/office/drawing/2014/main" val="2147711661"/>
                    </a:ext>
                  </a:extLst>
                </a:gridCol>
                <a:gridCol w="3446345">
                  <a:extLst>
                    <a:ext uri="{9D8B030D-6E8A-4147-A177-3AD203B41FA5}">
                      <a16:colId xmlns:a16="http://schemas.microsoft.com/office/drawing/2014/main" val="251718301"/>
                    </a:ext>
                  </a:extLst>
                </a:gridCol>
              </a:tblGrid>
              <a:tr h="445216">
                <a:tc>
                  <a:txBody>
                    <a:bodyPr/>
                    <a:lstStyle/>
                    <a:p>
                      <a:pPr lvl="0" algn="ctr">
                        <a:buNone/>
                      </a:pPr>
                      <a:r>
                        <a:rPr lang="en-US" sz="2000" b="0" i="0" u="none" strike="noStrike" cap="none" spc="0" noProof="0">
                          <a:solidFill>
                            <a:schemeClr val="bg1"/>
                          </a:solidFill>
                        </a:rPr>
                        <a:t>Features</a:t>
                      </a:r>
                    </a:p>
                  </a:txBody>
                  <a:tcPr marL="122278" marR="94060" marT="94060" marB="94060"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a:r>
                        <a:rPr lang="en-US" sz="2000" b="0" cap="none" spc="0">
                          <a:solidFill>
                            <a:schemeClr val="bg1"/>
                          </a:solidFill>
                        </a:rPr>
                        <a:t>Description</a:t>
                      </a:r>
                    </a:p>
                  </a:txBody>
                  <a:tcPr marL="122278" marR="94060" marT="94060" marB="94060"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395036686"/>
                  </a:ext>
                </a:extLst>
              </a:tr>
              <a:tr h="445216">
                <a:tc>
                  <a:txBody>
                    <a:bodyPr/>
                    <a:lstStyle/>
                    <a:p>
                      <a:pPr lvl="0">
                        <a:buNone/>
                      </a:pPr>
                      <a:r>
                        <a:rPr lang="en-US" sz="2000" b="0" i="0" u="none" strike="noStrike" cap="none" spc="0" noProof="0">
                          <a:solidFill>
                            <a:schemeClr val="tx1"/>
                          </a:solidFill>
                          <a:latin typeface="Calibri"/>
                        </a:rPr>
                        <a:t>Technology</a:t>
                      </a:r>
                      <a:endParaRPr lang="en-US" sz="2000" cap="none" spc="0">
                        <a:solidFill>
                          <a:schemeClr val="tx1"/>
                        </a:solidFill>
                      </a:endParaRPr>
                    </a:p>
                  </a:txBody>
                  <a:tcPr marL="122278" marR="94060" marT="94060" marB="94060">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2000" cap="none" spc="0" dirty="0">
                          <a:solidFill>
                            <a:schemeClr val="tx1"/>
                          </a:solidFill>
                        </a:rPr>
                        <a:t>55nm</a:t>
                      </a:r>
                    </a:p>
                  </a:txBody>
                  <a:tcPr marL="122278" marR="94060" marT="94060" marB="94060">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1850603141"/>
                  </a:ext>
                </a:extLst>
              </a:tr>
              <a:tr h="445216">
                <a:tc>
                  <a:txBody>
                    <a:bodyPr/>
                    <a:lstStyle/>
                    <a:p>
                      <a:pPr lvl="0">
                        <a:buNone/>
                      </a:pPr>
                      <a:r>
                        <a:rPr lang="en-US" sz="2000" b="0" i="0" u="none" strike="noStrike" cap="none" spc="0" noProof="0">
                          <a:solidFill>
                            <a:schemeClr val="tx1"/>
                          </a:solidFill>
                          <a:latin typeface="Calibri"/>
                        </a:rPr>
                        <a:t>Device Used </a:t>
                      </a:r>
                      <a:endParaRPr lang="en-US" sz="2000" cap="none" spc="0">
                        <a:solidFill>
                          <a:schemeClr val="tx1"/>
                        </a:solidFill>
                      </a:endParaRPr>
                    </a:p>
                  </a:txBody>
                  <a:tcPr marL="122278" marR="94060" marT="94060" marB="940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2000" cap="none" spc="0">
                          <a:solidFill>
                            <a:schemeClr val="tx1"/>
                          </a:solidFill>
                        </a:rPr>
                        <a:t>RVT</a:t>
                      </a:r>
                    </a:p>
                  </a:txBody>
                  <a:tcPr marL="122278" marR="94060" marT="94060" marB="94060">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446980729"/>
                  </a:ext>
                </a:extLst>
              </a:tr>
              <a:tr h="445216">
                <a:tc>
                  <a:txBody>
                    <a:bodyPr/>
                    <a:lstStyle/>
                    <a:p>
                      <a:pPr lvl="0">
                        <a:buNone/>
                      </a:pPr>
                      <a:r>
                        <a:rPr lang="en-US" sz="2000" b="0" i="0" u="none" strike="noStrike" cap="none" spc="0" noProof="0">
                          <a:solidFill>
                            <a:schemeClr val="tx1"/>
                          </a:solidFill>
                          <a:latin typeface="Calibri"/>
                        </a:rPr>
                        <a:t>Operating Voltage</a:t>
                      </a:r>
                      <a:endParaRPr lang="en-US" sz="2000" cap="none" spc="0">
                        <a:solidFill>
                          <a:schemeClr val="tx1"/>
                        </a:solidFill>
                      </a:endParaRPr>
                    </a:p>
                  </a:txBody>
                  <a:tcPr marL="122278" marR="94060" marT="94060" marB="94060">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2000" cap="none" spc="0">
                          <a:solidFill>
                            <a:schemeClr val="tx1"/>
                          </a:solidFill>
                        </a:rPr>
                        <a:t>1.2 V</a:t>
                      </a:r>
                    </a:p>
                  </a:txBody>
                  <a:tcPr marL="122278" marR="94060" marT="94060" marB="94060">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056797519"/>
                  </a:ext>
                </a:extLst>
              </a:tr>
              <a:tr h="445216">
                <a:tc>
                  <a:txBody>
                    <a:bodyPr/>
                    <a:lstStyle/>
                    <a:p>
                      <a:pPr lvl="0">
                        <a:buNone/>
                      </a:pPr>
                      <a:r>
                        <a:rPr lang="en-US" sz="2000" b="0" i="0" u="none" strike="noStrike" cap="none" spc="0" noProof="0">
                          <a:solidFill>
                            <a:schemeClr val="tx1"/>
                          </a:solidFill>
                          <a:latin typeface="Calibri"/>
                        </a:rPr>
                        <a:t>Frequency range</a:t>
                      </a:r>
                      <a:endParaRPr lang="en-US" sz="2000" cap="none" spc="0">
                        <a:solidFill>
                          <a:schemeClr val="tx1"/>
                        </a:solidFill>
                      </a:endParaRPr>
                    </a:p>
                  </a:txBody>
                  <a:tcPr marL="122278" marR="94060" marT="94060" marB="940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lvl="0">
                        <a:buNone/>
                      </a:pPr>
                      <a:r>
                        <a:rPr lang="en-US" sz="2000" b="0" i="0" u="none" strike="noStrike" cap="none" spc="0" noProof="0">
                          <a:solidFill>
                            <a:schemeClr val="tx1"/>
                          </a:solidFill>
                          <a:latin typeface="Calibri"/>
                        </a:rPr>
                        <a:t>10KHz ~ 50KHz</a:t>
                      </a:r>
                      <a:endParaRPr lang="en-US" sz="2000" cap="none" spc="0">
                        <a:solidFill>
                          <a:schemeClr val="tx1"/>
                        </a:solidFill>
                      </a:endParaRPr>
                    </a:p>
                  </a:txBody>
                  <a:tcPr marL="122278" marR="94060" marT="94060" marB="94060">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297435484"/>
                  </a:ext>
                </a:extLst>
              </a:tr>
              <a:tr h="445216">
                <a:tc>
                  <a:txBody>
                    <a:bodyPr/>
                    <a:lstStyle/>
                    <a:p>
                      <a:pPr lvl="0">
                        <a:buNone/>
                      </a:pPr>
                      <a:r>
                        <a:rPr lang="en-US" sz="2000" b="0" i="0" u="none" strike="noStrike" cap="none" spc="0" noProof="0">
                          <a:solidFill>
                            <a:schemeClr val="tx1"/>
                          </a:solidFill>
                          <a:latin typeface="Calibri"/>
                        </a:rPr>
                        <a:t>Reference Voltage (Integrator, Comparator)</a:t>
                      </a:r>
                      <a:endParaRPr lang="en-US" sz="2000" cap="none" spc="0">
                        <a:solidFill>
                          <a:schemeClr val="tx1"/>
                        </a:solidFill>
                      </a:endParaRPr>
                    </a:p>
                  </a:txBody>
                  <a:tcPr marL="122278" marR="94060" marT="94060" marB="94060">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lvl="0">
                        <a:buNone/>
                      </a:pPr>
                      <a:r>
                        <a:rPr lang="en-US" sz="2000" cap="none" spc="0">
                          <a:solidFill>
                            <a:schemeClr val="tx1"/>
                          </a:solidFill>
                        </a:rPr>
                        <a:t>600mV</a:t>
                      </a:r>
                    </a:p>
                  </a:txBody>
                  <a:tcPr marL="122278" marR="94060" marT="94060" marB="94060">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080700387"/>
                  </a:ext>
                </a:extLst>
              </a:tr>
              <a:tr h="445216">
                <a:tc>
                  <a:txBody>
                    <a:bodyPr/>
                    <a:lstStyle/>
                    <a:p>
                      <a:pPr lvl="0">
                        <a:buNone/>
                      </a:pPr>
                      <a:r>
                        <a:rPr lang="en-US" sz="2000" b="0" i="0" u="none" strike="noStrike" cap="none" spc="0" noProof="0">
                          <a:solidFill>
                            <a:schemeClr val="tx1"/>
                          </a:solidFill>
                          <a:latin typeface="Calibri"/>
                        </a:rPr>
                        <a:t>External Clock Speed</a:t>
                      </a:r>
                    </a:p>
                  </a:txBody>
                  <a:tcPr marL="122278" marR="94060" marT="94060" marB="940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lvl="0">
                        <a:buNone/>
                      </a:pPr>
                      <a:r>
                        <a:rPr lang="en-US" sz="2000" cap="none" spc="0">
                          <a:solidFill>
                            <a:schemeClr val="tx1"/>
                          </a:solidFill>
                        </a:rPr>
                        <a:t>5MHz to 10MHz</a:t>
                      </a:r>
                    </a:p>
                  </a:txBody>
                  <a:tcPr marL="122278" marR="94060" marT="94060" marB="94060">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080908345"/>
                  </a:ext>
                </a:extLst>
              </a:tr>
              <a:tr h="445216">
                <a:tc>
                  <a:txBody>
                    <a:bodyPr/>
                    <a:lstStyle/>
                    <a:p>
                      <a:pPr lvl="0">
                        <a:buNone/>
                      </a:pPr>
                      <a:r>
                        <a:rPr lang="en-US" sz="2000" b="0" i="0" u="none" strike="noStrike" cap="none" spc="0" noProof="0">
                          <a:solidFill>
                            <a:schemeClr val="tx1"/>
                          </a:solidFill>
                          <a:latin typeface="Calibri"/>
                        </a:rPr>
                        <a:t>Reference Current (Differential Amplifier)</a:t>
                      </a:r>
                      <a:endParaRPr lang="en-US" sz="2000" cap="none" spc="0">
                        <a:solidFill>
                          <a:schemeClr val="tx1"/>
                        </a:solidFill>
                      </a:endParaRPr>
                    </a:p>
                  </a:txBody>
                  <a:tcPr marL="122278" marR="94060" marT="94060" marB="94060">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2000" cap="none" spc="0">
                          <a:solidFill>
                            <a:schemeClr val="tx1"/>
                          </a:solidFill>
                        </a:rPr>
                        <a:t>10uA</a:t>
                      </a:r>
                    </a:p>
                  </a:txBody>
                  <a:tcPr marL="122278" marR="94060" marT="94060" marB="94060">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918099315"/>
                  </a:ext>
                </a:extLst>
              </a:tr>
              <a:tr h="445216">
                <a:tc>
                  <a:txBody>
                    <a:bodyPr/>
                    <a:lstStyle/>
                    <a:p>
                      <a:pPr lvl="0">
                        <a:buNone/>
                      </a:pPr>
                      <a:r>
                        <a:rPr lang="en-US" sz="2000" b="0" i="0" u="none" strike="noStrike" cap="none" spc="0" noProof="0">
                          <a:solidFill>
                            <a:schemeClr val="tx1"/>
                          </a:solidFill>
                          <a:latin typeface="Calibri"/>
                        </a:rPr>
                        <a:t>No. Of Bits</a:t>
                      </a:r>
                    </a:p>
                  </a:txBody>
                  <a:tcPr marL="122278" marR="94060" marT="94060" marB="940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lvl="0">
                        <a:buNone/>
                      </a:pPr>
                      <a:r>
                        <a:rPr lang="en-US" sz="2000" b="0" i="0" u="none" strike="noStrike" cap="none" spc="0" noProof="0" dirty="0">
                          <a:solidFill>
                            <a:schemeClr val="tx1"/>
                          </a:solidFill>
                          <a:latin typeface="Calibri"/>
                        </a:rPr>
                        <a:t>1-bit</a:t>
                      </a:r>
                    </a:p>
                  </a:txBody>
                  <a:tcPr marL="122278" marR="94060" marT="94060" marB="94060">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567693615"/>
                  </a:ext>
                </a:extLst>
              </a:tr>
            </a:tbl>
          </a:graphicData>
        </a:graphic>
      </p:graphicFrame>
    </p:spTree>
    <p:extLst>
      <p:ext uri="{BB962C8B-B14F-4D97-AF65-F5344CB8AC3E}">
        <p14:creationId xmlns:p14="http://schemas.microsoft.com/office/powerpoint/2010/main" val="51821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CF35-5406-C191-C8B2-A6A3AB1F8F26}"/>
              </a:ext>
            </a:extLst>
          </p:cNvPr>
          <p:cNvSpPr>
            <a:spLocks noGrp="1"/>
          </p:cNvSpPr>
          <p:nvPr>
            <p:ph type="title"/>
          </p:nvPr>
        </p:nvSpPr>
        <p:spPr>
          <a:xfrm>
            <a:off x="1635154" y="122661"/>
            <a:ext cx="9044031" cy="503338"/>
          </a:xfrm>
        </p:spPr>
        <p:txBody>
          <a:bodyPr>
            <a:normAutofit/>
          </a:bodyPr>
          <a:lstStyle/>
          <a:p>
            <a:pPr algn="ctr"/>
            <a:r>
              <a:rPr lang="en-US" sz="2800" b="1"/>
              <a:t>INTEGRATOR</a:t>
            </a:r>
            <a:endParaRPr lang="en-US" sz="3600" b="1"/>
          </a:p>
        </p:txBody>
      </p:sp>
      <p:pic>
        <p:nvPicPr>
          <p:cNvPr id="14" name="Picture 13">
            <a:extLst>
              <a:ext uri="{FF2B5EF4-FFF2-40B4-BE49-F238E27FC236}">
                <a16:creationId xmlns:a16="http://schemas.microsoft.com/office/drawing/2014/main" id="{9DF17C8A-7260-9985-E504-2D3558E8E93A}"/>
              </a:ext>
            </a:extLst>
          </p:cNvPr>
          <p:cNvPicPr>
            <a:picLocks noChangeAspect="1"/>
          </p:cNvPicPr>
          <p:nvPr/>
        </p:nvPicPr>
        <p:blipFill>
          <a:blip r:embed="rId2"/>
          <a:stretch>
            <a:fillRect/>
          </a:stretch>
        </p:blipFill>
        <p:spPr>
          <a:xfrm>
            <a:off x="121976" y="625999"/>
            <a:ext cx="5679439" cy="4396229"/>
          </a:xfrm>
          <a:prstGeom prst="rect">
            <a:avLst/>
          </a:prstGeom>
        </p:spPr>
      </p:pic>
      <p:pic>
        <p:nvPicPr>
          <p:cNvPr id="6" name="Picture 9" descr="Diagram&#10;&#10;Description automatically generated">
            <a:extLst>
              <a:ext uri="{FF2B5EF4-FFF2-40B4-BE49-F238E27FC236}">
                <a16:creationId xmlns:a16="http://schemas.microsoft.com/office/drawing/2014/main" id="{49742B23-D920-B5B0-43D5-2C157DD2B905}"/>
              </a:ext>
            </a:extLst>
          </p:cNvPr>
          <p:cNvPicPr>
            <a:picLocks noChangeAspect="1"/>
          </p:cNvPicPr>
          <p:nvPr/>
        </p:nvPicPr>
        <p:blipFill>
          <a:blip r:embed="rId3"/>
          <a:stretch>
            <a:fillRect/>
          </a:stretch>
        </p:blipFill>
        <p:spPr>
          <a:xfrm>
            <a:off x="6233848" y="712739"/>
            <a:ext cx="5434939" cy="2300462"/>
          </a:xfrm>
          <a:prstGeom prst="rect">
            <a:avLst/>
          </a:prstGeom>
        </p:spPr>
      </p:pic>
      <p:sp>
        <p:nvSpPr>
          <p:cNvPr id="10" name="Rectangle 9">
            <a:extLst>
              <a:ext uri="{FF2B5EF4-FFF2-40B4-BE49-F238E27FC236}">
                <a16:creationId xmlns:a16="http://schemas.microsoft.com/office/drawing/2014/main" id="{9C3C3703-DA64-5717-BDCF-560E939DD8BD}"/>
              </a:ext>
            </a:extLst>
          </p:cNvPr>
          <p:cNvSpPr/>
          <p:nvPr/>
        </p:nvSpPr>
        <p:spPr>
          <a:xfrm>
            <a:off x="11356046" y="946278"/>
            <a:ext cx="275019" cy="954733"/>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210F7822-E218-C12D-FA52-C4FF29D5558B}"/>
              </a:ext>
            </a:extLst>
          </p:cNvPr>
          <p:cNvPicPr>
            <a:picLocks noChangeAspect="1"/>
          </p:cNvPicPr>
          <p:nvPr/>
        </p:nvPicPr>
        <p:blipFill>
          <a:blip r:embed="rId4"/>
          <a:stretch>
            <a:fillRect/>
          </a:stretch>
        </p:blipFill>
        <p:spPr>
          <a:xfrm>
            <a:off x="5803077" y="3181864"/>
            <a:ext cx="6483926" cy="4106348"/>
          </a:xfrm>
          <a:prstGeom prst="rect">
            <a:avLst/>
          </a:prstGeom>
        </p:spPr>
      </p:pic>
    </p:spTree>
    <p:extLst>
      <p:ext uri="{BB962C8B-B14F-4D97-AF65-F5344CB8AC3E}">
        <p14:creationId xmlns:p14="http://schemas.microsoft.com/office/powerpoint/2010/main" val="3734251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9438F1-276A-B40E-7E82-CD975F4EDB3C}"/>
              </a:ext>
            </a:extLst>
          </p:cNvPr>
          <p:cNvSpPr txBox="1">
            <a:spLocks/>
          </p:cNvSpPr>
          <p:nvPr/>
        </p:nvSpPr>
        <p:spPr>
          <a:xfrm>
            <a:off x="1842973" y="33597"/>
            <a:ext cx="9301328" cy="9981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t>INTEGRATOR</a:t>
            </a:r>
          </a:p>
        </p:txBody>
      </p:sp>
      <p:pic>
        <p:nvPicPr>
          <p:cNvPr id="6" name="Picture 5">
            <a:extLst>
              <a:ext uri="{FF2B5EF4-FFF2-40B4-BE49-F238E27FC236}">
                <a16:creationId xmlns:a16="http://schemas.microsoft.com/office/drawing/2014/main" id="{DF3A40E2-737C-DC69-810D-64FA30DD98B7}"/>
              </a:ext>
            </a:extLst>
          </p:cNvPr>
          <p:cNvPicPr>
            <a:picLocks noChangeAspect="1"/>
          </p:cNvPicPr>
          <p:nvPr/>
        </p:nvPicPr>
        <p:blipFill rotWithShape="1">
          <a:blip r:embed="rId2"/>
          <a:srcRect t="4198" b="-247"/>
          <a:stretch/>
        </p:blipFill>
        <p:spPr>
          <a:xfrm>
            <a:off x="2873229" y="806160"/>
            <a:ext cx="8902934" cy="4492469"/>
          </a:xfrm>
          <a:prstGeom prst="rect">
            <a:avLst/>
          </a:prstGeom>
        </p:spPr>
      </p:pic>
      <p:sp>
        <p:nvSpPr>
          <p:cNvPr id="7" name="TextBox 2">
            <a:extLst>
              <a:ext uri="{FF2B5EF4-FFF2-40B4-BE49-F238E27FC236}">
                <a16:creationId xmlns:a16="http://schemas.microsoft.com/office/drawing/2014/main" id="{58E5AB21-DFD8-817F-09AC-72B06FA7C466}"/>
              </a:ext>
            </a:extLst>
          </p:cNvPr>
          <p:cNvSpPr txBox="1"/>
          <p:nvPr/>
        </p:nvSpPr>
        <p:spPr>
          <a:xfrm>
            <a:off x="312099" y="5025768"/>
            <a:ext cx="8323530" cy="15081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t>Design considerations: </a:t>
            </a:r>
          </a:p>
          <a:p>
            <a:r>
              <a:rPr lang="en-US"/>
              <a:t>1. Make sure the FETS of the </a:t>
            </a:r>
            <a:r>
              <a:rPr lang="en-US" err="1"/>
              <a:t>OpAmp</a:t>
            </a:r>
            <a:r>
              <a:rPr lang="en-US"/>
              <a:t> are in saturation.</a:t>
            </a:r>
          </a:p>
          <a:p>
            <a:r>
              <a:rPr lang="en-US"/>
              <a:t>2. The input offset of the </a:t>
            </a:r>
            <a:r>
              <a:rPr lang="en-US" err="1"/>
              <a:t>opamp</a:t>
            </a:r>
            <a:r>
              <a:rPr lang="en-US"/>
              <a:t> is close to zero volt.</a:t>
            </a:r>
          </a:p>
          <a:p>
            <a:r>
              <a:rPr lang="en-US"/>
              <a:t>3. The </a:t>
            </a:r>
            <a:r>
              <a:rPr lang="en-US" err="1"/>
              <a:t>OpAmp</a:t>
            </a:r>
            <a:r>
              <a:rPr lang="en-US"/>
              <a:t> gain is high. </a:t>
            </a:r>
          </a:p>
          <a:p>
            <a:r>
              <a:rPr lang="en-US"/>
              <a:t>4. An input Bias voltage should be introduced at the positive input.</a:t>
            </a:r>
          </a:p>
        </p:txBody>
      </p:sp>
    </p:spTree>
    <p:extLst>
      <p:ext uri="{BB962C8B-B14F-4D97-AF65-F5344CB8AC3E}">
        <p14:creationId xmlns:p14="http://schemas.microsoft.com/office/powerpoint/2010/main" val="417274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9969-3C57-669E-C388-AEEDC7A0271E}"/>
              </a:ext>
            </a:extLst>
          </p:cNvPr>
          <p:cNvSpPr>
            <a:spLocks noGrp="1"/>
          </p:cNvSpPr>
          <p:nvPr>
            <p:ph type="title"/>
          </p:nvPr>
        </p:nvSpPr>
        <p:spPr>
          <a:xfrm>
            <a:off x="838200" y="365125"/>
            <a:ext cx="10515600" cy="649943"/>
          </a:xfrm>
        </p:spPr>
        <p:txBody>
          <a:bodyPr>
            <a:normAutofit/>
          </a:bodyPr>
          <a:lstStyle/>
          <a:p>
            <a:pPr algn="ctr"/>
            <a:r>
              <a:rPr lang="en-US" sz="3600" b="1"/>
              <a:t>INTEGRATOR OUTPUT</a:t>
            </a:r>
          </a:p>
        </p:txBody>
      </p:sp>
      <p:pic>
        <p:nvPicPr>
          <p:cNvPr id="9" name="Content Placeholder 8">
            <a:extLst>
              <a:ext uri="{FF2B5EF4-FFF2-40B4-BE49-F238E27FC236}">
                <a16:creationId xmlns:a16="http://schemas.microsoft.com/office/drawing/2014/main" id="{7B2E13EA-6989-C9EF-F29A-2F913C5C03AE}"/>
              </a:ext>
            </a:extLst>
          </p:cNvPr>
          <p:cNvPicPr>
            <a:picLocks noGrp="1" noChangeAspect="1"/>
          </p:cNvPicPr>
          <p:nvPr>
            <p:ph idx="1"/>
          </p:nvPr>
        </p:nvPicPr>
        <p:blipFill>
          <a:blip r:embed="rId2"/>
          <a:stretch>
            <a:fillRect/>
          </a:stretch>
        </p:blipFill>
        <p:spPr>
          <a:xfrm>
            <a:off x="1349929" y="1230923"/>
            <a:ext cx="9220200" cy="3475344"/>
          </a:xfrm>
        </p:spPr>
      </p:pic>
      <p:sp>
        <p:nvSpPr>
          <p:cNvPr id="3" name="TextBox 2">
            <a:extLst>
              <a:ext uri="{FF2B5EF4-FFF2-40B4-BE49-F238E27FC236}">
                <a16:creationId xmlns:a16="http://schemas.microsoft.com/office/drawing/2014/main" id="{01DCEE1F-A3A9-8A9E-E16B-061CB1B0C425}"/>
              </a:ext>
            </a:extLst>
          </p:cNvPr>
          <p:cNvSpPr txBox="1"/>
          <p:nvPr/>
        </p:nvSpPr>
        <p:spPr>
          <a:xfrm>
            <a:off x="1345870" y="5165766"/>
            <a:ext cx="1033153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err="1">
                <a:cs typeface="Calibri"/>
              </a:rPr>
              <a:t>Vout</a:t>
            </a:r>
            <a:r>
              <a:rPr lang="en-US" sz="1600" b="1">
                <a:cs typeface="Calibri"/>
              </a:rPr>
              <a:t>(t)= - </a:t>
            </a:r>
            <a:r>
              <a:rPr lang="en-US" sz="1600" b="1">
                <a:latin typeface="Cambria Math"/>
                <a:ea typeface="Cambria Math"/>
              </a:rPr>
              <a:t>1/(</a:t>
            </a:r>
            <a:r>
              <a:rPr lang="en-US" sz="1600" b="1" err="1">
                <a:latin typeface="Cambria Math"/>
                <a:ea typeface="Cambria Math"/>
              </a:rPr>
              <a:t>R∗Cf</a:t>
            </a:r>
            <a:r>
              <a:rPr lang="en-US" sz="1600" b="1">
                <a:latin typeface="Cambria Math"/>
                <a:ea typeface="Cambria Math"/>
              </a:rPr>
              <a:t>)</a:t>
            </a:r>
            <a:r>
              <a:rPr lang="en-US" sz="1600" b="1">
                <a:cs typeface="Calibri"/>
              </a:rPr>
              <a:t> ∫ Vin(t)dt </a:t>
            </a:r>
            <a:r>
              <a:rPr lang="en-US" sz="1600">
                <a:cs typeface="Calibri"/>
              </a:rPr>
              <a:t>    </a:t>
            </a:r>
            <a:endParaRPr lang="en-US"/>
          </a:p>
          <a:p>
            <a:r>
              <a:rPr lang="en-US" sz="1600">
                <a:solidFill>
                  <a:srgbClr val="000000"/>
                </a:solidFill>
                <a:ea typeface="+mn-lt"/>
                <a:cs typeface="+mn-lt"/>
              </a:rPr>
              <a:t>     </a:t>
            </a:r>
            <a:r>
              <a:rPr lang="en-US" sz="1600" b="1">
                <a:solidFill>
                  <a:srgbClr val="000000"/>
                </a:solidFill>
                <a:ea typeface="+mn-lt"/>
                <a:cs typeface="+mn-lt"/>
              </a:rPr>
              <a:t>If Vin is positive, </a:t>
            </a:r>
            <a:r>
              <a:rPr lang="en-US" sz="1600" b="1" err="1">
                <a:solidFill>
                  <a:srgbClr val="000000"/>
                </a:solidFill>
                <a:ea typeface="+mn-lt"/>
                <a:cs typeface="+mn-lt"/>
              </a:rPr>
              <a:t>vout</a:t>
            </a:r>
            <a:r>
              <a:rPr lang="en-US" sz="1600" b="1">
                <a:solidFill>
                  <a:srgbClr val="000000"/>
                </a:solidFill>
                <a:ea typeface="+mn-lt"/>
                <a:cs typeface="+mn-lt"/>
              </a:rPr>
              <a:t> will ramp down and vice versa.</a:t>
            </a:r>
          </a:p>
          <a:p>
            <a:pPr marL="285750" indent="-285750">
              <a:buFont typeface="Arial"/>
              <a:buChar char="•"/>
            </a:pPr>
            <a:r>
              <a:rPr lang="en-US" sz="1600">
                <a:solidFill>
                  <a:srgbClr val="414042"/>
                </a:solidFill>
                <a:ea typeface="+mn-lt"/>
                <a:cs typeface="+mn-lt"/>
              </a:rPr>
              <a:t>The circuit has the transfer function of an inverting integrator with the gain constant of -1/RC. </a:t>
            </a:r>
            <a:endParaRPr lang="en-US" sz="1600">
              <a:solidFill>
                <a:srgbClr val="000000"/>
              </a:solidFill>
              <a:ea typeface="+mn-lt"/>
              <a:cs typeface="+mn-lt"/>
            </a:endParaRPr>
          </a:p>
          <a:p>
            <a:pPr marL="285750" indent="-285750">
              <a:buFont typeface="Arial"/>
              <a:buChar char="•"/>
            </a:pPr>
            <a:r>
              <a:rPr lang="en-US" sz="1600">
                <a:solidFill>
                  <a:srgbClr val="414042"/>
                </a:solidFill>
                <a:ea typeface="+mn-lt"/>
                <a:cs typeface="+mn-lt"/>
              </a:rPr>
              <a:t>The minus sign ( </a:t>
            </a:r>
            <a:r>
              <a:rPr lang="en-US" sz="1600">
                <a:solidFill>
                  <a:srgbClr val="414143"/>
                </a:solidFill>
                <a:ea typeface="+mn-lt"/>
                <a:cs typeface="+mn-lt"/>
              </a:rPr>
              <a:t>–</a:t>
            </a:r>
            <a:r>
              <a:rPr lang="en-US" sz="1600">
                <a:solidFill>
                  <a:srgbClr val="414042"/>
                </a:solidFill>
                <a:ea typeface="+mn-lt"/>
                <a:cs typeface="+mn-lt"/>
              </a:rPr>
              <a:t> ) indicates a </a:t>
            </a:r>
            <a:r>
              <a:rPr lang="en-US" sz="1600">
                <a:solidFill>
                  <a:srgbClr val="414143"/>
                </a:solidFill>
                <a:ea typeface="+mn-lt"/>
                <a:cs typeface="+mn-lt"/>
              </a:rPr>
              <a:t>180</a:t>
            </a:r>
            <a:r>
              <a:rPr lang="en-US" sz="1050" baseline="30000">
                <a:solidFill>
                  <a:srgbClr val="414143"/>
                </a:solidFill>
                <a:ea typeface="+mn-lt"/>
                <a:cs typeface="+mn-lt"/>
              </a:rPr>
              <a:t>o</a:t>
            </a:r>
            <a:r>
              <a:rPr lang="en-US" sz="1600">
                <a:solidFill>
                  <a:srgbClr val="414042"/>
                </a:solidFill>
                <a:ea typeface="+mn-lt"/>
                <a:cs typeface="+mn-lt"/>
              </a:rPr>
              <a:t> phase shift because the input signal is connected directly to the inverting input terminal of the operational amplifier.</a:t>
            </a:r>
            <a:endParaRPr lang="en-US" sz="1600">
              <a:cs typeface="Calibri"/>
            </a:endParaRPr>
          </a:p>
          <a:p>
            <a:endParaRPr lang="en-US" sz="1600">
              <a:cs typeface="Calibri"/>
            </a:endParaRPr>
          </a:p>
          <a:p>
            <a:endParaRPr lang="en-US" sz="1600">
              <a:cs typeface="Calibri"/>
            </a:endParaRPr>
          </a:p>
        </p:txBody>
      </p:sp>
    </p:spTree>
    <p:extLst>
      <p:ext uri="{BB962C8B-B14F-4D97-AF65-F5344CB8AC3E}">
        <p14:creationId xmlns:p14="http://schemas.microsoft.com/office/powerpoint/2010/main" val="1604228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FD0AC8886EBA46BDC83FE2DDADCBD4" ma:contentTypeVersion="0" ma:contentTypeDescription="Create a new document." ma:contentTypeScope="" ma:versionID="fb240a53ef605c725cf9a6a50d259a93">
  <xsd:schema xmlns:xsd="http://www.w3.org/2001/XMLSchema" xmlns:xs="http://www.w3.org/2001/XMLSchema" xmlns:p="http://schemas.microsoft.com/office/2006/metadata/properties" targetNamespace="http://schemas.microsoft.com/office/2006/metadata/properties" ma:root="true" ma:fieldsID="56ffea376509ae2b22bf3876e0a09f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0ADE05-6710-4B14-8B25-CF24DE72C3B7}">
  <ds:schemaRefs>
    <ds:schemaRef ds:uri="http://schemas.microsoft.com/sharepoint/v3/contenttype/forms"/>
  </ds:schemaRefs>
</ds:datastoreItem>
</file>

<file path=customXml/itemProps2.xml><?xml version="1.0" encoding="utf-8"?>
<ds:datastoreItem xmlns:ds="http://schemas.openxmlformats.org/officeDocument/2006/customXml" ds:itemID="{4282DAFD-6C73-4FEB-92C2-6AA7C668412A}">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E7ED730-D3F1-404F-89AD-70EE66DB25F6}">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14</TotalTime>
  <Words>1125</Words>
  <Application>Microsoft Office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Wingdings</vt:lpstr>
      <vt:lpstr>Office Theme</vt:lpstr>
      <vt:lpstr>SIGMA DELTA MODULATOR</vt:lpstr>
      <vt:lpstr>Outline</vt:lpstr>
      <vt:lpstr>SIGMA DELTA ADC AND MODULATOR</vt:lpstr>
      <vt:lpstr>Why do we use Sigma Delta ADC?</vt:lpstr>
      <vt:lpstr>SIGMA DELTA ADC MODULATOR</vt:lpstr>
      <vt:lpstr>Specifications</vt:lpstr>
      <vt:lpstr>INTEGRATOR</vt:lpstr>
      <vt:lpstr>PowerPoint Presentation</vt:lpstr>
      <vt:lpstr>INTEGRATOR OUTPUT</vt:lpstr>
      <vt:lpstr>CLOCKED COMPARATOR</vt:lpstr>
      <vt:lpstr>CLOCKED COMPARATOR OUTPUT</vt:lpstr>
      <vt:lpstr>DIFFERENCE AMPLIFIER</vt:lpstr>
      <vt:lpstr> DIFFERENCE AMPLIFIER</vt:lpstr>
      <vt:lpstr>DIFFERENCE AMPLIFIER</vt:lpstr>
      <vt:lpstr>DIFFERENCE AMPLIFIER</vt:lpstr>
      <vt:lpstr>DIFFERENCE AMPLIFIER </vt:lpstr>
      <vt:lpstr>DIFFERENCE AMPLIFIER</vt:lpstr>
      <vt:lpstr>DIFFERENCE AMPLIFIER OUTPUT</vt:lpstr>
      <vt:lpstr>SCHEMATIC OF OUR SIGMA DELTA MODULATOR</vt:lpstr>
      <vt:lpstr>SIGMA DELTA ADC OUTPUT </vt:lpstr>
      <vt:lpstr>SIGMA DELTA MODULATOR OUTPUT</vt:lpstr>
      <vt:lpstr>SIGMA DELTA MODULATOR OUTPUT</vt:lpstr>
      <vt:lpstr>PROBLEMS AND FINDINGS </vt:lpstr>
      <vt:lpstr>PROBLEMS AND FINDINGS </vt:lpstr>
      <vt:lpstr>PROBLEMS AND FINDINGS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SIGMA DELTA ADC (MODULATOR)</dc:title>
  <dc:creator>Raisa, Sanjana Afrin (Ulkasemi Employee)</dc:creator>
  <cp:lastModifiedBy>Chowdhury, Shirazush Salekin</cp:lastModifiedBy>
  <cp:revision>9</cp:revision>
  <dcterms:created xsi:type="dcterms:W3CDTF">2023-04-13T02:37:08Z</dcterms:created>
  <dcterms:modified xsi:type="dcterms:W3CDTF">2024-10-10T06:17:52Z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0x010100C8FD0AC8886EBA46BDC83FE2DDADCBD4</vt:lpwstr>
  </property>
</Properties>
</file>