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9533259e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9533259e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9533259e5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9533259e5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9533259e5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9533259e5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955f698c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955f698c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9533259e5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9533259e5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19533259e5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19533259e5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955f698c09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955f698c09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Breakpoint Debugging on </a:t>
            </a:r>
            <a:r>
              <a:rPr lang="en"/>
              <a:t>Real </a:t>
            </a:r>
            <a:r>
              <a:rPr lang="en"/>
              <a:t>Machine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Palvit Garg, Shawn Salekin, Harsh Joshi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just">
              <a:spcBef>
                <a:spcPts val="0"/>
              </a:spcBef>
              <a:spcAft>
                <a:spcPts val="0"/>
              </a:spcAft>
              <a:buSzPts val="2400"/>
              <a:buChar char="-"/>
            </a:pPr>
            <a:r>
              <a:rPr lang="en" sz="2400"/>
              <a:t>There is no known way to add a breakpoint in a quantum circuit and examine the properties of a </a:t>
            </a:r>
            <a:r>
              <a:rPr lang="en" sz="2400"/>
              <a:t>quantum</a:t>
            </a:r>
            <a:r>
              <a:rPr lang="en" sz="2400"/>
              <a:t> circuit that runs on the hardware</a:t>
            </a:r>
            <a:endParaRPr sz="2400"/>
          </a:p>
          <a:p>
            <a:pPr indent="-381000" lvl="0" marL="457200" rtl="0" algn="just">
              <a:spcBef>
                <a:spcPts val="0"/>
              </a:spcBef>
              <a:spcAft>
                <a:spcPts val="0"/>
              </a:spcAft>
              <a:buSzPts val="2400"/>
              <a:buChar char="-"/>
            </a:pPr>
            <a:r>
              <a:rPr lang="en" sz="2400"/>
              <a:t>Debugging is possible in simulators (a group in previous year have done this)</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Challenges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Char char="-"/>
            </a:pPr>
            <a:r>
              <a:rPr lang="en" sz="2400"/>
              <a:t>Adding a breakpoint entails measuring the circuit</a:t>
            </a:r>
            <a:endParaRPr sz="2400"/>
          </a:p>
          <a:p>
            <a:pPr indent="-381000" lvl="0" marL="457200" rtl="0" algn="just">
              <a:spcBef>
                <a:spcPts val="0"/>
              </a:spcBef>
              <a:spcAft>
                <a:spcPts val="0"/>
              </a:spcAft>
              <a:buSzPts val="2400"/>
              <a:buChar char="-"/>
            </a:pPr>
            <a:r>
              <a:rPr lang="en" sz="2400"/>
              <a:t>Measurement forces the circuit to collapse into one of the possible states</a:t>
            </a:r>
            <a:endParaRPr sz="2400"/>
          </a:p>
          <a:p>
            <a:pPr indent="-381000" lvl="0" marL="457200" rtl="0" algn="just">
              <a:spcBef>
                <a:spcPts val="0"/>
              </a:spcBef>
              <a:spcAft>
                <a:spcPts val="0"/>
              </a:spcAft>
              <a:buSzPts val="2400"/>
              <a:buChar char="-"/>
            </a:pPr>
            <a:r>
              <a:rPr lang="en" sz="2400"/>
              <a:t>We have </a:t>
            </a:r>
            <a:r>
              <a:rPr lang="en" sz="2400"/>
              <a:t>probability</a:t>
            </a:r>
            <a:r>
              <a:rPr lang="en" sz="2400"/>
              <a:t> distribution upon measurement</a:t>
            </a:r>
            <a:endParaRPr sz="2400"/>
          </a:p>
          <a:p>
            <a:pPr indent="-381000" lvl="0" marL="457200" rtl="0" algn="just">
              <a:spcBef>
                <a:spcPts val="0"/>
              </a:spcBef>
              <a:spcAft>
                <a:spcPts val="0"/>
              </a:spcAft>
              <a:buSzPts val="2400"/>
              <a:buChar char="-"/>
            </a:pPr>
            <a:r>
              <a:rPr lang="en" sz="2400"/>
              <a:t>But not enough to “recreate” the program state as it was before the breakpoint</a:t>
            </a:r>
            <a:endParaRPr sz="2400"/>
          </a:p>
          <a:p>
            <a:pPr indent="-381000" lvl="0" marL="457200" rtl="0" algn="just">
              <a:spcBef>
                <a:spcPts val="0"/>
              </a:spcBef>
              <a:spcAft>
                <a:spcPts val="0"/>
              </a:spcAft>
              <a:buSzPts val="2400"/>
              <a:buChar char="-"/>
            </a:pPr>
            <a:r>
              <a:rPr lang="en" sz="2400"/>
              <a:t>Amplitude can be recovered (with error) from the measured states</a:t>
            </a:r>
            <a:r>
              <a:rPr lang="en" sz="2400"/>
              <a:t>, but</a:t>
            </a:r>
            <a:r>
              <a:rPr lang="en" sz="2400"/>
              <a:t> </a:t>
            </a:r>
            <a:r>
              <a:rPr lang="en" sz="2400">
                <a:solidFill>
                  <a:srgbClr val="980000"/>
                </a:solidFill>
              </a:rPr>
              <a:t>phase is lost</a:t>
            </a:r>
            <a:r>
              <a:rPr lang="en" sz="2400"/>
              <a:t>.</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Solution</a:t>
            </a:r>
            <a:r>
              <a:rPr lang="en" sz="2220"/>
              <a:t> Approach: Hybrid (Simulator + Hardware)</a:t>
            </a:r>
            <a:endParaRPr sz="222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81000" lvl="0" marL="457200" rtl="0" algn="just">
              <a:spcBef>
                <a:spcPts val="0"/>
              </a:spcBef>
              <a:spcAft>
                <a:spcPts val="0"/>
              </a:spcAft>
              <a:buSzPts val="2400"/>
              <a:buAutoNum type="arabicPeriod"/>
            </a:pPr>
            <a:r>
              <a:rPr lang="en" sz="2400">
                <a:highlight>
                  <a:srgbClr val="FFFFFF"/>
                </a:highlight>
              </a:rPr>
              <a:t>Run until breakpoint on both hardware and simulator.</a:t>
            </a:r>
            <a:endParaRPr sz="2400">
              <a:highlight>
                <a:srgbClr val="FFFFFF"/>
              </a:highlight>
            </a:endParaRPr>
          </a:p>
          <a:p>
            <a:pPr indent="-381000" lvl="0" marL="457200" rtl="0" algn="just">
              <a:spcBef>
                <a:spcPts val="0"/>
              </a:spcBef>
              <a:spcAft>
                <a:spcPts val="0"/>
              </a:spcAft>
              <a:buSzPts val="2400"/>
              <a:buAutoNum type="arabicPeriod"/>
            </a:pPr>
            <a:r>
              <a:rPr lang="en" sz="2400">
                <a:highlight>
                  <a:srgbClr val="FFFFFF"/>
                </a:highlight>
              </a:rPr>
              <a:t>Show </a:t>
            </a:r>
            <a:r>
              <a:rPr lang="en" sz="2400">
                <a:highlight>
                  <a:srgbClr val="FFFFFF"/>
                </a:highlight>
              </a:rPr>
              <a:t>measurements</a:t>
            </a:r>
            <a:r>
              <a:rPr lang="en" sz="2400">
                <a:highlight>
                  <a:srgbClr val="FFFFFF"/>
                </a:highlight>
              </a:rPr>
              <a:t> from hardware to developer.</a:t>
            </a:r>
            <a:endParaRPr sz="2400">
              <a:highlight>
                <a:srgbClr val="FFFFFF"/>
              </a:highlight>
            </a:endParaRPr>
          </a:p>
          <a:p>
            <a:pPr indent="-381000" lvl="0" marL="457200" rtl="0" algn="just">
              <a:spcBef>
                <a:spcPts val="0"/>
              </a:spcBef>
              <a:spcAft>
                <a:spcPts val="0"/>
              </a:spcAft>
              <a:buSzPts val="2400"/>
              <a:buAutoNum type="arabicPeriod"/>
            </a:pPr>
            <a:r>
              <a:rPr lang="en" sz="2400">
                <a:highlight>
                  <a:srgbClr val="FFFFFF"/>
                </a:highlight>
              </a:rPr>
              <a:t>Compute unitary matrix from the simulator run.</a:t>
            </a:r>
            <a:endParaRPr sz="2400">
              <a:highlight>
                <a:srgbClr val="FFFFFF"/>
              </a:highlight>
            </a:endParaRPr>
          </a:p>
          <a:p>
            <a:pPr indent="-381000" lvl="0" marL="457200" rtl="0" algn="just">
              <a:spcBef>
                <a:spcPts val="0"/>
              </a:spcBef>
              <a:spcAft>
                <a:spcPts val="0"/>
              </a:spcAft>
              <a:buSzPts val="2400"/>
              <a:buAutoNum type="arabicPeriod"/>
            </a:pPr>
            <a:r>
              <a:rPr lang="en" sz="2400">
                <a:highlight>
                  <a:srgbClr val="FFFFFF"/>
                </a:highlight>
              </a:rPr>
              <a:t>Use this unitary matrix in place of actual circuit for next run on hardware until next breakpoint.</a:t>
            </a:r>
            <a:endParaRPr sz="2400">
              <a:highlight>
                <a:srgbClr val="FFFFFF"/>
              </a:highlight>
            </a:endParaRPr>
          </a:p>
          <a:p>
            <a:pPr indent="-381000" lvl="0" marL="457200" rtl="0" algn="just">
              <a:spcBef>
                <a:spcPts val="0"/>
              </a:spcBef>
              <a:spcAft>
                <a:spcPts val="0"/>
              </a:spcAft>
              <a:buClr>
                <a:srgbClr val="38761D"/>
              </a:buClr>
              <a:buSzPts val="2400"/>
              <a:buAutoNum type="arabicPeriod"/>
            </a:pPr>
            <a:r>
              <a:rPr lang="en" sz="2400">
                <a:solidFill>
                  <a:srgbClr val="38761D"/>
                </a:solidFill>
                <a:highlight>
                  <a:srgbClr val="FFFFFF"/>
                </a:highlight>
              </a:rPr>
              <a:t>Pro: </a:t>
            </a:r>
            <a:r>
              <a:rPr lang="en" sz="2400">
                <a:solidFill>
                  <a:srgbClr val="38761D"/>
                </a:solidFill>
                <a:highlight>
                  <a:srgbClr val="FFFFFF"/>
                </a:highlight>
              </a:rPr>
              <a:t>Not introducing any noise in old circuit</a:t>
            </a:r>
            <a:endParaRPr sz="2400">
              <a:solidFill>
                <a:srgbClr val="38761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Solution Approach (Only hardware)</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92100" lvl="0" marL="457200" rtl="0" algn="just">
              <a:lnSpc>
                <a:spcPct val="95000"/>
              </a:lnSpc>
              <a:spcBef>
                <a:spcPts val="0"/>
              </a:spcBef>
              <a:spcAft>
                <a:spcPts val="0"/>
              </a:spcAft>
              <a:buSzPts val="1000"/>
              <a:buAutoNum type="arabicPeriod"/>
            </a:pPr>
            <a:r>
              <a:rPr lang="en" sz="1000"/>
              <a:t>Run circuit until breakpoint on hardware and get probability distribution of output state.</a:t>
            </a:r>
            <a:endParaRPr sz="1000"/>
          </a:p>
          <a:p>
            <a:pPr indent="0" lvl="0" marL="457200" rtl="0" algn="just">
              <a:lnSpc>
                <a:spcPct val="95000"/>
              </a:lnSpc>
              <a:spcBef>
                <a:spcPts val="0"/>
              </a:spcBef>
              <a:spcAft>
                <a:spcPts val="0"/>
              </a:spcAft>
              <a:buSzPts val="770"/>
              <a:buNone/>
            </a:pPr>
            <a:r>
              <a:t/>
            </a:r>
            <a:endParaRPr sz="1000"/>
          </a:p>
          <a:p>
            <a:pPr indent="-292100" lvl="0" marL="457200" rtl="0" algn="just">
              <a:lnSpc>
                <a:spcPct val="95000"/>
              </a:lnSpc>
              <a:spcBef>
                <a:spcPts val="0"/>
              </a:spcBef>
              <a:spcAft>
                <a:spcPts val="0"/>
              </a:spcAft>
              <a:buSzPts val="1000"/>
              <a:buAutoNum type="arabicPeriod"/>
            </a:pPr>
            <a:r>
              <a:rPr lang="en" sz="1000"/>
              <a:t>Using this, we computed the amplitude of the state vector. {00: 1/2, 01: 1/2, 10: 1/2, 11: 1/2}</a:t>
            </a:r>
            <a:endParaRPr sz="1000"/>
          </a:p>
          <a:p>
            <a:pPr indent="0" lvl="0" marL="0" rtl="0" algn="just">
              <a:lnSpc>
                <a:spcPct val="95000"/>
              </a:lnSpc>
              <a:spcBef>
                <a:spcPts val="0"/>
              </a:spcBef>
              <a:spcAft>
                <a:spcPts val="0"/>
              </a:spcAft>
              <a:buNone/>
            </a:pPr>
            <a:r>
              <a:t/>
            </a:r>
            <a:endParaRPr sz="1000"/>
          </a:p>
          <a:p>
            <a:pPr indent="0" lvl="0" marL="457200" rtl="0" algn="just">
              <a:lnSpc>
                <a:spcPct val="95000"/>
              </a:lnSpc>
              <a:spcBef>
                <a:spcPts val="0"/>
              </a:spcBef>
              <a:spcAft>
                <a:spcPts val="0"/>
              </a:spcAft>
              <a:buNone/>
            </a:pPr>
            <a:r>
              <a:t/>
            </a:r>
            <a:endParaRPr sz="1000"/>
          </a:p>
          <a:p>
            <a:pPr indent="0" lvl="0" marL="457200" rtl="0" algn="just">
              <a:lnSpc>
                <a:spcPct val="95000"/>
              </a:lnSpc>
              <a:spcBef>
                <a:spcPts val="0"/>
              </a:spcBef>
              <a:spcAft>
                <a:spcPts val="0"/>
              </a:spcAft>
              <a:buNone/>
            </a:pPr>
            <a:r>
              <a:t/>
            </a:r>
            <a:endParaRPr sz="1000"/>
          </a:p>
          <a:p>
            <a:pPr indent="-292100" lvl="0" marL="457200" rtl="0" algn="just">
              <a:lnSpc>
                <a:spcPct val="95000"/>
              </a:lnSpc>
              <a:spcBef>
                <a:spcPts val="0"/>
              </a:spcBef>
              <a:spcAft>
                <a:spcPts val="0"/>
              </a:spcAft>
              <a:buSzPts val="1000"/>
              <a:buAutoNum type="arabicPeriod"/>
            </a:pPr>
            <a:r>
              <a:rPr lang="en" sz="1000"/>
              <a:t>Further, to compute the final state vector, we need to compute exact relative phase for each output. QPE can be helpful at, this step. Phase will look something like this:</a:t>
            </a:r>
            <a:endParaRPr sz="1000"/>
          </a:p>
          <a:p>
            <a:pPr indent="0" lvl="0" marL="457200" rtl="0" algn="just">
              <a:lnSpc>
                <a:spcPct val="95000"/>
              </a:lnSpc>
              <a:spcBef>
                <a:spcPts val="0"/>
              </a:spcBef>
              <a:spcAft>
                <a:spcPts val="0"/>
              </a:spcAft>
              <a:buSzPts val="770"/>
              <a:buNone/>
            </a:pPr>
            <a:r>
              <a:rPr lang="en" sz="1000">
                <a:highlight>
                  <a:srgbClr val="FFFFFF"/>
                </a:highlight>
              </a:rPr>
              <a:t>{00: 0 deg, 01: 180 deg, 10: 45 deg, 11: -135 deg (225 deg)}</a:t>
            </a:r>
            <a:endParaRPr sz="1000">
              <a:highlight>
                <a:srgbClr val="FFFFFF"/>
              </a:highlight>
            </a:endParaRPr>
          </a:p>
          <a:p>
            <a:pPr indent="0" lvl="0" marL="457200" rtl="0" algn="just">
              <a:lnSpc>
                <a:spcPct val="95000"/>
              </a:lnSpc>
              <a:spcBef>
                <a:spcPts val="0"/>
              </a:spcBef>
              <a:spcAft>
                <a:spcPts val="0"/>
              </a:spcAft>
              <a:buSzPts val="770"/>
              <a:buNone/>
            </a:pPr>
            <a:r>
              <a:t/>
            </a:r>
            <a:endParaRPr sz="1000">
              <a:highlight>
                <a:srgbClr val="00FF00"/>
              </a:highlight>
            </a:endParaRPr>
          </a:p>
          <a:p>
            <a:pPr indent="-292100" lvl="0" marL="457200" rtl="0" algn="just">
              <a:lnSpc>
                <a:spcPct val="95000"/>
              </a:lnSpc>
              <a:spcBef>
                <a:spcPts val="0"/>
              </a:spcBef>
              <a:spcAft>
                <a:spcPts val="0"/>
              </a:spcAft>
              <a:buSzPts val="1000"/>
              <a:buAutoNum type="arabicPeriod"/>
            </a:pPr>
            <a:r>
              <a:rPr lang="en" sz="1000"/>
              <a:t>This relative phase must be used to compute state vector as below:</a:t>
            </a:r>
            <a:endParaRPr sz="1000"/>
          </a:p>
          <a:p>
            <a:pPr indent="0" lvl="0" marL="457200" marR="0" rtl="0" algn="just">
              <a:lnSpc>
                <a:spcPct val="95000"/>
              </a:lnSpc>
              <a:spcBef>
                <a:spcPts val="0"/>
              </a:spcBef>
              <a:spcAft>
                <a:spcPts val="0"/>
              </a:spcAft>
              <a:buSzPts val="770"/>
              <a:buNone/>
            </a:pPr>
            <a:r>
              <a:rPr lang="en" sz="1000">
                <a:highlight>
                  <a:srgbClr val="FFFFFF"/>
                </a:highlight>
              </a:rPr>
              <a:t>{00: 1/2(cos(0 deg) + sin (0 deg) * i) → 0.5 + 0i</a:t>
            </a:r>
            <a:endParaRPr sz="1000">
              <a:highlight>
                <a:srgbClr val="FFFFFF"/>
              </a:highlight>
            </a:endParaRPr>
          </a:p>
          <a:p>
            <a:pPr indent="0" lvl="0" marL="457200" marR="0" rtl="0" algn="just">
              <a:lnSpc>
                <a:spcPct val="95000"/>
              </a:lnSpc>
              <a:spcBef>
                <a:spcPts val="0"/>
              </a:spcBef>
              <a:spcAft>
                <a:spcPts val="0"/>
              </a:spcAft>
              <a:buSzPts val="770"/>
              <a:buNone/>
            </a:pPr>
            <a:r>
              <a:rPr lang="en" sz="1000">
                <a:highlight>
                  <a:srgbClr val="FFFFFF"/>
                </a:highlight>
              </a:rPr>
              <a:t>01: 1/2(cos(180 deg) + sin (180 deg) * i) → -0.5 +0i</a:t>
            </a:r>
            <a:endParaRPr sz="1000">
              <a:highlight>
                <a:srgbClr val="FFFFFF"/>
              </a:highlight>
            </a:endParaRPr>
          </a:p>
          <a:p>
            <a:pPr indent="0" lvl="0" marL="457200" marR="0" rtl="0" algn="just">
              <a:lnSpc>
                <a:spcPct val="95000"/>
              </a:lnSpc>
              <a:spcBef>
                <a:spcPts val="0"/>
              </a:spcBef>
              <a:spcAft>
                <a:spcPts val="0"/>
              </a:spcAft>
              <a:buSzPts val="770"/>
              <a:buNone/>
            </a:pPr>
            <a:r>
              <a:rPr lang="en" sz="1000">
                <a:highlight>
                  <a:srgbClr val="FFFFFF"/>
                </a:highlight>
              </a:rPr>
              <a:t>10: 1/2(cos(45 deg) + sin (45 deg) * i) → 0.35355 + 0.35355i</a:t>
            </a:r>
            <a:endParaRPr sz="1000">
              <a:highlight>
                <a:srgbClr val="FFFFFF"/>
              </a:highlight>
            </a:endParaRPr>
          </a:p>
          <a:p>
            <a:pPr indent="0" lvl="0" marL="457200" marR="0" rtl="0" algn="just">
              <a:lnSpc>
                <a:spcPct val="95000"/>
              </a:lnSpc>
              <a:spcBef>
                <a:spcPts val="0"/>
              </a:spcBef>
              <a:spcAft>
                <a:spcPts val="0"/>
              </a:spcAft>
              <a:buSzPts val="770"/>
              <a:buNone/>
            </a:pPr>
            <a:r>
              <a:rPr lang="en" sz="1000">
                <a:highlight>
                  <a:srgbClr val="FFFFFF"/>
                </a:highlight>
              </a:rPr>
              <a:t>11: 1/2(cos(-135 deg) + sin (-135 deg) * i) → -0.35355 -0.35355i</a:t>
            </a:r>
            <a:r>
              <a:rPr lang="en" sz="1070">
                <a:solidFill>
                  <a:srgbClr val="222222"/>
                </a:solidFill>
                <a:highlight>
                  <a:srgbClr val="FFFFFF"/>
                </a:highlight>
              </a:rPr>
              <a:t>}</a:t>
            </a:r>
            <a:endParaRPr sz="1070">
              <a:solidFill>
                <a:srgbClr val="222222"/>
              </a:solidFill>
              <a:highlight>
                <a:srgbClr val="FFFFFF"/>
              </a:highlight>
            </a:endParaRPr>
          </a:p>
          <a:p>
            <a:pPr indent="0" lvl="0" marL="457200" marR="0" rtl="0" algn="just">
              <a:lnSpc>
                <a:spcPct val="95000"/>
              </a:lnSpc>
              <a:spcBef>
                <a:spcPts val="0"/>
              </a:spcBef>
              <a:spcAft>
                <a:spcPts val="0"/>
              </a:spcAft>
              <a:buSzPts val="770"/>
              <a:buNone/>
            </a:pPr>
            <a:r>
              <a:t/>
            </a:r>
            <a:endParaRPr sz="1070">
              <a:solidFill>
                <a:srgbClr val="222222"/>
              </a:solidFill>
              <a:highlight>
                <a:srgbClr val="FFFFFF"/>
              </a:highlight>
            </a:endParaRPr>
          </a:p>
          <a:p>
            <a:pPr indent="-292100" lvl="0" marL="457200" rtl="0" algn="just">
              <a:lnSpc>
                <a:spcPct val="95000"/>
              </a:lnSpc>
              <a:spcBef>
                <a:spcPts val="0"/>
              </a:spcBef>
              <a:spcAft>
                <a:spcPts val="0"/>
              </a:spcAft>
              <a:buSzPts val="1000"/>
              <a:buAutoNum type="arabicPeriod"/>
            </a:pPr>
            <a:r>
              <a:rPr lang="en" sz="1000"/>
              <a:t>The final state vector looks something like this:</a:t>
            </a:r>
            <a:endParaRPr sz="1000"/>
          </a:p>
          <a:p>
            <a:pPr indent="0" lvl="0" marL="457200" rtl="0" algn="just">
              <a:lnSpc>
                <a:spcPct val="95000"/>
              </a:lnSpc>
              <a:spcBef>
                <a:spcPts val="0"/>
              </a:spcBef>
              <a:spcAft>
                <a:spcPts val="0"/>
              </a:spcAft>
              <a:buSzPts val="770"/>
              <a:buNone/>
            </a:pPr>
            <a:r>
              <a:t/>
            </a:r>
            <a:endParaRPr sz="1000"/>
          </a:p>
          <a:p>
            <a:pPr indent="0" lvl="0" marL="457200" rtl="0" algn="just">
              <a:lnSpc>
                <a:spcPct val="95000"/>
              </a:lnSpc>
              <a:spcBef>
                <a:spcPts val="0"/>
              </a:spcBef>
              <a:spcAft>
                <a:spcPts val="0"/>
              </a:spcAft>
              <a:buSzPts val="770"/>
              <a:buNone/>
            </a:pPr>
            <a:r>
              <a:t/>
            </a:r>
            <a:endParaRPr sz="1000"/>
          </a:p>
          <a:p>
            <a:pPr indent="0" lvl="0" marL="457200" rtl="0" algn="just">
              <a:lnSpc>
                <a:spcPct val="95000"/>
              </a:lnSpc>
              <a:spcBef>
                <a:spcPts val="0"/>
              </a:spcBef>
              <a:spcAft>
                <a:spcPts val="0"/>
              </a:spcAft>
              <a:buSzPts val="770"/>
              <a:buNone/>
            </a:pPr>
            <a:r>
              <a:t/>
            </a:r>
            <a:endParaRPr sz="1000"/>
          </a:p>
          <a:p>
            <a:pPr indent="0" lvl="0" marL="0" rtl="0" algn="just">
              <a:lnSpc>
                <a:spcPct val="95000"/>
              </a:lnSpc>
              <a:spcBef>
                <a:spcPts val="0"/>
              </a:spcBef>
              <a:spcAft>
                <a:spcPts val="0"/>
              </a:spcAft>
              <a:buSzPts val="770"/>
              <a:buNone/>
            </a:pPr>
            <a:r>
              <a:t/>
            </a:r>
            <a:endParaRPr sz="1000"/>
          </a:p>
          <a:p>
            <a:pPr indent="0" lvl="0" marL="457200" rtl="0" algn="just">
              <a:lnSpc>
                <a:spcPct val="95000"/>
              </a:lnSpc>
              <a:spcBef>
                <a:spcPts val="0"/>
              </a:spcBef>
              <a:spcAft>
                <a:spcPts val="0"/>
              </a:spcAft>
              <a:buSzPts val="770"/>
              <a:buNone/>
            </a:pPr>
            <a:r>
              <a:t/>
            </a:r>
            <a:endParaRPr sz="1000"/>
          </a:p>
          <a:p>
            <a:pPr indent="-292100" lvl="0" marL="457200" rtl="0" algn="just">
              <a:lnSpc>
                <a:spcPct val="95000"/>
              </a:lnSpc>
              <a:spcBef>
                <a:spcPts val="0"/>
              </a:spcBef>
              <a:spcAft>
                <a:spcPts val="0"/>
              </a:spcAft>
              <a:buSzPts val="1000"/>
              <a:buAutoNum type="arabicPeriod"/>
            </a:pPr>
            <a:r>
              <a:rPr lang="en" sz="1000"/>
              <a:t>Now this state vector can be used to prepare state for this first part run until breakpoint. Thus, we don’t need to rerun this part of the circuit, because the previous state was collapsed.</a:t>
            </a:r>
            <a:endParaRPr sz="1000"/>
          </a:p>
          <a:p>
            <a:pPr indent="-292100" lvl="0" marL="457200" rtl="0" algn="just">
              <a:lnSpc>
                <a:spcPct val="95000"/>
              </a:lnSpc>
              <a:spcBef>
                <a:spcPts val="0"/>
              </a:spcBef>
              <a:spcAft>
                <a:spcPts val="0"/>
              </a:spcAft>
              <a:buSzPts val="1000"/>
              <a:buAutoNum type="arabicPeriod"/>
            </a:pPr>
            <a:r>
              <a:rPr lang="en" sz="1000"/>
              <a:t>This approach will not give exact results, cause there will be noise at each part, which will flow with each state vector.</a:t>
            </a:r>
            <a:endParaRPr sz="1000"/>
          </a:p>
          <a:p>
            <a:pPr indent="0" lvl="0" marL="0" rtl="0" algn="just">
              <a:lnSpc>
                <a:spcPct val="95000"/>
              </a:lnSpc>
              <a:spcBef>
                <a:spcPts val="0"/>
              </a:spcBef>
              <a:spcAft>
                <a:spcPts val="0"/>
              </a:spcAft>
              <a:buSzPts val="770"/>
              <a:buNone/>
            </a:pPr>
            <a:r>
              <a:t/>
            </a:r>
            <a:endParaRPr sz="1000"/>
          </a:p>
          <a:p>
            <a:pPr indent="0" lvl="0" marL="0" rtl="0" algn="just">
              <a:lnSpc>
                <a:spcPct val="95000"/>
              </a:lnSpc>
              <a:spcBef>
                <a:spcPts val="0"/>
              </a:spcBef>
              <a:spcAft>
                <a:spcPts val="0"/>
              </a:spcAft>
              <a:buSzPts val="770"/>
              <a:buNone/>
            </a:pPr>
            <a:r>
              <a:t/>
            </a:r>
            <a:endParaRPr sz="1000"/>
          </a:p>
          <a:p>
            <a:pPr indent="0" lvl="0" marL="0" rtl="0" algn="just">
              <a:lnSpc>
                <a:spcPct val="95000"/>
              </a:lnSpc>
              <a:spcBef>
                <a:spcPts val="0"/>
              </a:spcBef>
              <a:spcAft>
                <a:spcPts val="0"/>
              </a:spcAft>
              <a:buSzPts val="770"/>
              <a:buNone/>
            </a:pPr>
            <a:r>
              <a:t/>
            </a:r>
            <a:endParaRPr sz="1000"/>
          </a:p>
          <a:p>
            <a:pPr indent="0" lvl="0" marL="457200" rtl="0" algn="just">
              <a:lnSpc>
                <a:spcPct val="95000"/>
              </a:lnSpc>
              <a:spcBef>
                <a:spcPts val="0"/>
              </a:spcBef>
              <a:spcAft>
                <a:spcPts val="0"/>
              </a:spcAft>
              <a:buSzPts val="770"/>
              <a:buNone/>
            </a:pPr>
            <a:r>
              <a:t/>
            </a:r>
            <a:endParaRPr sz="1000"/>
          </a:p>
          <a:p>
            <a:pPr indent="0" lvl="0" marL="457200" rtl="0" algn="just">
              <a:lnSpc>
                <a:spcPct val="95000"/>
              </a:lnSpc>
              <a:spcBef>
                <a:spcPts val="0"/>
              </a:spcBef>
              <a:spcAft>
                <a:spcPts val="0"/>
              </a:spcAft>
              <a:buSzPts val="770"/>
              <a:buNone/>
            </a:pPr>
            <a:r>
              <a:t/>
            </a:r>
            <a:endParaRPr sz="1000"/>
          </a:p>
          <a:p>
            <a:pPr indent="0" lvl="0" marL="0" rtl="0" algn="just">
              <a:lnSpc>
                <a:spcPct val="95000"/>
              </a:lnSpc>
              <a:spcBef>
                <a:spcPts val="0"/>
              </a:spcBef>
              <a:spcAft>
                <a:spcPts val="0"/>
              </a:spcAft>
              <a:buSzPts val="770"/>
              <a:buNone/>
            </a:pPr>
            <a:r>
              <a:t/>
            </a:r>
            <a:endParaRPr sz="1070">
              <a:solidFill>
                <a:srgbClr val="222222"/>
              </a:solidFill>
              <a:highlight>
                <a:srgbClr val="FFFFFF"/>
              </a:highlight>
            </a:endParaRPr>
          </a:p>
          <a:p>
            <a:pPr indent="0" lvl="0" marL="0" rtl="0" algn="just">
              <a:lnSpc>
                <a:spcPct val="95000"/>
              </a:lnSpc>
              <a:spcBef>
                <a:spcPts val="1200"/>
              </a:spcBef>
              <a:spcAft>
                <a:spcPts val="1200"/>
              </a:spcAft>
              <a:buSzPts val="770"/>
              <a:buNone/>
            </a:pPr>
            <a:r>
              <a:t/>
            </a:r>
            <a:endParaRPr sz="580"/>
          </a:p>
        </p:txBody>
      </p:sp>
      <p:pic>
        <p:nvPicPr>
          <p:cNvPr id="80" name="Google Shape;80;p17"/>
          <p:cNvPicPr preferRelativeResize="0"/>
          <p:nvPr/>
        </p:nvPicPr>
        <p:blipFill>
          <a:blip r:embed="rId3">
            <a:alphaModFix/>
          </a:blip>
          <a:stretch>
            <a:fillRect/>
          </a:stretch>
        </p:blipFill>
        <p:spPr>
          <a:xfrm>
            <a:off x="937975" y="1704325"/>
            <a:ext cx="6172200" cy="266700"/>
          </a:xfrm>
          <a:prstGeom prst="rect">
            <a:avLst/>
          </a:prstGeom>
          <a:noFill/>
          <a:ln>
            <a:noFill/>
          </a:ln>
        </p:spPr>
      </p:pic>
      <p:pic>
        <p:nvPicPr>
          <p:cNvPr id="81" name="Google Shape;81;p17"/>
          <p:cNvPicPr preferRelativeResize="0"/>
          <p:nvPr/>
        </p:nvPicPr>
        <p:blipFill>
          <a:blip r:embed="rId4">
            <a:alphaModFix/>
          </a:blip>
          <a:stretch>
            <a:fillRect/>
          </a:stretch>
        </p:blipFill>
        <p:spPr>
          <a:xfrm>
            <a:off x="1405500" y="3837725"/>
            <a:ext cx="2510675" cy="593675"/>
          </a:xfrm>
          <a:prstGeom prst="rect">
            <a:avLst/>
          </a:prstGeom>
          <a:noFill/>
          <a:ln>
            <a:noFill/>
          </a:ln>
        </p:spPr>
      </p:pic>
      <p:sp>
        <p:nvSpPr>
          <p:cNvPr id="82" name="Google Shape;82;p17"/>
          <p:cNvSpPr txBox="1"/>
          <p:nvPr/>
        </p:nvSpPr>
        <p:spPr>
          <a:xfrm>
            <a:off x="4741825" y="2791875"/>
            <a:ext cx="299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Caveats?</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lnSpc>
                <a:spcPct val="95000"/>
              </a:lnSpc>
              <a:spcBef>
                <a:spcPts val="0"/>
              </a:spcBef>
              <a:spcAft>
                <a:spcPts val="0"/>
              </a:spcAft>
              <a:buNone/>
            </a:pPr>
            <a:r>
              <a:rPr lang="en" sz="1820"/>
              <a:t>Hardware Solution</a:t>
            </a:r>
            <a:endParaRPr sz="1820"/>
          </a:p>
          <a:p>
            <a:pPr indent="-344170" lvl="0" marL="457200" rtl="0" algn="just">
              <a:lnSpc>
                <a:spcPct val="95000"/>
              </a:lnSpc>
              <a:spcBef>
                <a:spcPts val="1200"/>
              </a:spcBef>
              <a:spcAft>
                <a:spcPts val="0"/>
              </a:spcAft>
              <a:buSzPts val="1820"/>
              <a:buChar char="-"/>
            </a:pPr>
            <a:r>
              <a:rPr lang="en" sz="1820"/>
              <a:t>It is not </a:t>
            </a:r>
            <a:r>
              <a:rPr lang="en" sz="1820"/>
              <a:t>possible to extract local phase of entangled qubits (you get a random value).</a:t>
            </a:r>
            <a:endParaRPr sz="1820"/>
          </a:p>
          <a:p>
            <a:pPr indent="-344170" lvl="0" marL="457200" rtl="0" algn="just">
              <a:lnSpc>
                <a:spcPct val="95000"/>
              </a:lnSpc>
              <a:spcBef>
                <a:spcPts val="0"/>
              </a:spcBef>
              <a:spcAft>
                <a:spcPts val="0"/>
              </a:spcAft>
              <a:buSzPts val="1820"/>
              <a:buChar char="-"/>
            </a:pPr>
            <a:r>
              <a:rPr lang="en" sz="1820"/>
              <a:t>To project the phase of one qubit with QPE, we need multiple ancilla qubits (3-4). This limits the size of the circuit, as wider circuit decohere faster</a:t>
            </a:r>
            <a:endParaRPr sz="1820"/>
          </a:p>
          <a:p>
            <a:pPr indent="-344170" lvl="0" marL="457200" rtl="0" algn="just">
              <a:lnSpc>
                <a:spcPct val="95000"/>
              </a:lnSpc>
              <a:spcBef>
                <a:spcPts val="0"/>
              </a:spcBef>
              <a:spcAft>
                <a:spcPts val="0"/>
              </a:spcAft>
              <a:buSzPts val="1820"/>
              <a:buChar char="-"/>
            </a:pPr>
            <a:r>
              <a:rPr lang="en" sz="1820"/>
              <a:t>4 qubits still doesn’t give you lots of precision to estimate the local phase.</a:t>
            </a:r>
            <a:endParaRPr sz="1820"/>
          </a:p>
          <a:p>
            <a:pPr indent="-344170" lvl="0" marL="457200" rtl="0" algn="just">
              <a:lnSpc>
                <a:spcPct val="95000"/>
              </a:lnSpc>
              <a:spcBef>
                <a:spcPts val="0"/>
              </a:spcBef>
              <a:spcAft>
                <a:spcPts val="0"/>
              </a:spcAft>
              <a:buSzPts val="1820"/>
              <a:buChar char="-"/>
            </a:pPr>
            <a:r>
              <a:rPr lang="en" sz="1820"/>
              <a:t>This approach will introduce a lot of noise at each step. There is a good chance that the final result deviates far from actual measurements.</a:t>
            </a:r>
            <a:endParaRPr sz="1820"/>
          </a:p>
          <a:p>
            <a:pPr indent="0" lvl="0" marL="0" rtl="0" algn="just">
              <a:lnSpc>
                <a:spcPct val="95000"/>
              </a:lnSpc>
              <a:spcBef>
                <a:spcPts val="1200"/>
              </a:spcBef>
              <a:spcAft>
                <a:spcPts val="0"/>
              </a:spcAft>
              <a:buNone/>
            </a:pPr>
            <a:r>
              <a:rPr lang="en" sz="1820"/>
              <a:t>Hybrid Solution</a:t>
            </a:r>
            <a:endParaRPr sz="1820"/>
          </a:p>
          <a:p>
            <a:pPr indent="-344170" lvl="0" marL="457200" rtl="0" algn="just">
              <a:lnSpc>
                <a:spcPct val="95000"/>
              </a:lnSpc>
              <a:spcBef>
                <a:spcPts val="1200"/>
              </a:spcBef>
              <a:spcAft>
                <a:spcPts val="0"/>
              </a:spcAft>
              <a:buSzPts val="1820"/>
              <a:buChar char="-"/>
            </a:pPr>
            <a:r>
              <a:rPr lang="en" sz="1820"/>
              <a:t>It is limited to small circuits only, because the unitary matrix grows exponentially.</a:t>
            </a:r>
            <a:endParaRPr sz="18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So Far</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Completed the literature review to understand and brainstorm all possible approaches.</a:t>
            </a:r>
            <a:endParaRPr/>
          </a:p>
          <a:p>
            <a:pPr indent="-342900" lvl="0" marL="457200" rtl="0" algn="just">
              <a:spcBef>
                <a:spcPts val="0"/>
              </a:spcBef>
              <a:spcAft>
                <a:spcPts val="0"/>
              </a:spcAft>
              <a:buSzPts val="1800"/>
              <a:buChar char="-"/>
            </a:pPr>
            <a:r>
              <a:rPr lang="en"/>
              <a:t>Scrapped a few ideas after experimentation, like preparing unitary matrix from hardware run. </a:t>
            </a:r>
            <a:endParaRPr/>
          </a:p>
          <a:p>
            <a:pPr indent="-342900" lvl="0" marL="457200" rtl="0" algn="just">
              <a:spcBef>
                <a:spcPts val="0"/>
              </a:spcBef>
              <a:spcAft>
                <a:spcPts val="0"/>
              </a:spcAft>
              <a:buSzPts val="1800"/>
              <a:buChar char="-"/>
            </a:pPr>
            <a:r>
              <a:rPr lang="en"/>
              <a:t>Worked on few proofs of concepts to understand if they actually work as we expect (code available in repo).</a:t>
            </a:r>
            <a:endParaRPr/>
          </a:p>
          <a:p>
            <a:pPr indent="-342900" lvl="0" marL="457200" rtl="0" algn="just">
              <a:spcBef>
                <a:spcPts val="0"/>
              </a:spcBef>
              <a:spcAft>
                <a:spcPts val="0"/>
              </a:spcAft>
              <a:buSzPts val="1800"/>
              <a:buChar char="-"/>
            </a:pPr>
            <a:r>
              <a:rPr lang="en"/>
              <a:t>Almost all other parts of both approaches can be integrated into code, except phase estimation from hardware.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Items</a:t>
            </a:r>
            <a:endParaRPr/>
          </a:p>
        </p:txBody>
      </p:sp>
      <p:sp>
        <p:nvSpPr>
          <p:cNvPr id="100" name="Google Shape;100;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en"/>
              <a:t>QPE seems to be working fine for single qubit, without any entanglement. But we are still working on figuring out how to make it work with 2 qubit system and get phase for each possible outcome in probability distribution.</a:t>
            </a:r>
            <a:endParaRPr/>
          </a:p>
          <a:p>
            <a:pPr indent="-342900" lvl="0" marL="457200" rtl="0" algn="just">
              <a:spcBef>
                <a:spcPts val="0"/>
              </a:spcBef>
              <a:spcAft>
                <a:spcPts val="0"/>
              </a:spcAft>
              <a:buSzPts val="1800"/>
              <a:buChar char="-"/>
            </a:pPr>
            <a:r>
              <a:rPr lang="en"/>
              <a:t>Once that part is done, we need to figure out ways to reduce time and space complexity on ancilla bits. Because phase estimation adds significant  overhead, instead rerunning the same circuit seems more optimized as of now.</a:t>
            </a:r>
            <a:endParaRPr/>
          </a:p>
          <a:p>
            <a:pPr indent="0" lvl="0" marL="0" rtl="0" algn="just">
              <a:spcBef>
                <a:spcPts val="1200"/>
              </a:spcBef>
              <a:spcAft>
                <a:spcPts val="0"/>
              </a:spcAft>
              <a:buNone/>
            </a:pPr>
            <a:r>
              <a:t/>
            </a:r>
            <a:endParaRPr/>
          </a:p>
          <a:p>
            <a:pPr indent="0" lvl="0" marL="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